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You can see the fields: authors, title, year, snippet, arXiv ID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On average, receives 700 queries per day from 300 distinct IP addresses, registers 600 clicks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Orig looks at the fields but weighs them according to importance</a:t>
            </a:r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Precision: relevant docs vs. all docs.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AP proven to be able to identify differences between two systems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/>
              <a:t>AP normally distributed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Annotators came up with 60 new topics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documents out of the judged ones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Average Precision (MAP) is the average of Aps computed for a set of topics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 ΔMAP &gt; 0 if any two systems are selected at random`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5334990"/>
            <a:ext cx="6400800" cy="994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Orkun Krand</a:t>
            </a:r>
          </a:p>
          <a:p>
            <a:pPr indent="-15240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CS734 – Introduction to Information Retrieval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7200" y="569507"/>
            <a:ext cx="8229600" cy="1810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 Carterette, James Allan, and Ramesh Sitaraman. 2006. Minimal test collections for retrieval evaluation. In 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29th annual international ACM SIGIR conference on Research and development in information retrieval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(SIGIR '06). ACM, New York, NY, USA, 268-275. DOI=http://dx.doi.org/10.1145/1148170.1148219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7200" y="300148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Filip Radlinski, Madhu Kurup, and Thorsten Joachims. 2008. How does clickthrough data reflect retrieval quality?. In 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17th ACM conference on Information and knowledge management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(CIKM '08). ACM, New York, NY, USA, 43-52. DOI=http://dx.doi.org/10.1145/1458082.1458092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Search Engine	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25" y="1417650"/>
            <a:ext cx="5468150" cy="4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505200" y="6354250"/>
            <a:ext cx="221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Figure 1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Radlinski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 Functions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24012"/>
            <a:ext cx="85185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ORIG: </a:t>
            </a:r>
            <a:r>
              <a:rPr lang="en-US"/>
              <a:t>authors, title, abstract, full text, category, area, submitter, journal, identifier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FLAT: </a:t>
            </a:r>
            <a:r>
              <a:rPr lang="en-US"/>
              <a:t>full text, author list, identifier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RAND: </a:t>
            </a:r>
            <a:r>
              <a:rPr lang="en-US"/>
              <a:t>Randomize first 11 results of </a:t>
            </a:r>
            <a:r>
              <a:rPr i="1" lang="en-US"/>
              <a:t>FLAT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SWAP2: </a:t>
            </a:r>
            <a:r>
              <a:rPr lang="en-US"/>
              <a:t>Randomly swap 2 results in first 5 of </a:t>
            </a:r>
            <a:r>
              <a:rPr i="1" lang="en-US"/>
              <a:t>ORIG</a:t>
            </a:r>
            <a:r>
              <a:rPr lang="en-US"/>
              <a:t> with 2 results between 7-11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en-US"/>
              <a:t>SWAP4: </a:t>
            </a:r>
            <a:r>
              <a:rPr lang="en-US"/>
              <a:t>Same as </a:t>
            </a:r>
            <a:r>
              <a:rPr i="1" lang="en-US"/>
              <a:t>SWAP2 </a:t>
            </a:r>
            <a:r>
              <a:rPr lang="en-US"/>
              <a:t>but with 4 results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i="1" lang="en-US" sz="3000"/>
              <a:t>ORIG &gt; FLAT &gt; RAND </a:t>
            </a:r>
            <a:r>
              <a:rPr lang="en-US" sz="3000"/>
              <a:t>and</a:t>
            </a:r>
            <a:r>
              <a:rPr i="1" lang="en-US" sz="3000"/>
              <a:t> ORIG &gt; SWAP2 &gt; SWAP4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Experiment 1: Absolute Metrics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675"/>
            <a:ext cx="8839200" cy="24563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89250" y="4846950"/>
            <a:ext cx="82974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9250" y="4579202"/>
            <a:ext cx="85185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Inconclusive results</a:t>
            </a: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Could be improved with more data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393975" y="4203075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Table</a:t>
            </a:r>
            <a:r>
              <a:rPr lang="en-US" sz="1800">
                <a:solidFill>
                  <a:schemeClr val="dk1"/>
                </a:solidFill>
              </a:rPr>
              <a:t> 1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Radlinski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 2: Paired Comparison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2750" y="4698352"/>
            <a:ext cx="85185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Interleaving: Merging the results of two functions into one results list</a:t>
            </a: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Team-Draft: Pick who goes first each round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913" y="1417650"/>
            <a:ext cx="4696076" cy="31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6758125" y="2873350"/>
            <a:ext cx="22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Figure 4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Radlinski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413663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 2 Results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2750" y="5522051"/>
            <a:ext cx="8518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Consistent unlike absolute metrics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51" y="1705350"/>
            <a:ext cx="8518500" cy="344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470250" y="5152650"/>
            <a:ext cx="22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Table</a:t>
            </a:r>
            <a:r>
              <a:rPr lang="en-US" sz="1800">
                <a:solidFill>
                  <a:schemeClr val="dk1"/>
                </a:solidFill>
              </a:rPr>
              <a:t> 3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Radlinski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Cite The First Paper?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3724078"/>
            <a:ext cx="82296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Labeling a corpus to determine retrieval function quality has been done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Let’s try something different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417638"/>
            <a:ext cx="56896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291100" y="1891850"/>
            <a:ext cx="285600" cy="295500"/>
          </a:xfrm>
          <a:prstGeom prst="donut">
            <a:avLst>
              <a:gd fmla="val 10779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162950" y="3113700"/>
            <a:ext cx="4254000" cy="2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4188200" y="3244350"/>
            <a:ext cx="27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Related Work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Radlinski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393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test collections for retrieval evaluation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3851374"/>
            <a:ext cx="8229600" cy="2252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good is your retrieval function?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collection for evaluation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way to maximize efficiency?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&amp; Recall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715339"/>
            <a:ext cx="8229600" cy="1810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 Carterette, James Allan, and Ramesh Sitaraman. 2006. Minimal test collections for retrieval evaluation. In 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29th annual international ACM SIGIR conference on Research and development in information retrieval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(SIGIR '06). ACM, New York, NY, USA, 268-275.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MAP: Mean Average Precision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Proven to be able to identify a difference between two systems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𝜀MAP: Expected value of MAP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comparable to MAP</a:t>
            </a:r>
          </a:p>
          <a:p>
            <a:pPr lvl="1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Normally distributed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𝜀MAP takes advantage of non-relevance unlike MAP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67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Setup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99300" y="1209545"/>
            <a:ext cx="8678445" cy="53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retrieval systems 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retrieval runs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baseline topics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retrieval models, stemmers, and stop lists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topics: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track topics (50)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 topics (301-450)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Corpora: Aquaint corpus (1M) and TREC (500K)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Aquaint -&gt; Robust 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TREC -&gt; Ad hoc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annotators -&gt; 60 topics -&gt; judge results from systems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2" y="1371338"/>
            <a:ext cx="8935655" cy="301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4234" y="4436852"/>
            <a:ext cx="4375530" cy="2155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04175" y="45769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Table</a:t>
            </a:r>
            <a:r>
              <a:rPr lang="en-US"/>
              <a:t> 1 &amp; 2 (</a:t>
            </a:r>
            <a:r>
              <a:rPr lang="en-US">
                <a:solidFill>
                  <a:schemeClr val="dk1"/>
                </a:solidFill>
              </a:rPr>
              <a:t>Carterette)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59979" y="342107"/>
            <a:ext cx="84240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judgments?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3444642" y="6236341"/>
            <a:ext cx="2254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 (Carterette)</a:t>
            </a:r>
          </a:p>
        </p:txBody>
      </p:sp>
      <p:pic>
        <p:nvPicPr>
          <p:cNvPr id="133" name="Shape 1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470" y="1426914"/>
            <a:ext cx="6249056" cy="480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algorithm for selecting documents to be judged to evaluate retrieval system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6 hours of annotator judging time to get 90% confidence, comparing 8 systems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473" y="3886754"/>
            <a:ext cx="5116687" cy="242197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445405" y="6354255"/>
            <a:ext cx="225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Table 4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(Carterette)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4290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clickthrough data reflect retrieval quality?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75457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Filip Radlinski, Madhu Kurup, and Thorsten Joachims. 2008. How does clickthrough data reflect retrieval quality?. In 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17th ACM conference on Information and knowledge management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(CIKM '08). ACM, New York, NY, USA, 43-52.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 txBox="1"/>
          <p:nvPr/>
        </p:nvSpPr>
        <p:spPr>
          <a:xfrm>
            <a:off x="457200" y="3861183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Judge retrieval function quality based on user clickthrough data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best for comparing two functions</a:t>
            </a: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metrics vs. Interleaving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Setup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307437"/>
            <a:ext cx="8518500" cy="4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Implemented academic article search engine</a:t>
            </a:r>
          </a:p>
          <a:p>
            <a:pPr lvl="1" marR="0" rtl="0" algn="l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arXiv.org e-print archive</a:t>
            </a:r>
          </a:p>
          <a:p>
            <a:pPr lvl="1" rtl="0">
              <a:spcBef>
                <a:spcPts val="0"/>
              </a:spcBef>
              <a:buSzPts val="2800"/>
              <a:buChar char="–"/>
            </a:pPr>
            <a:r>
              <a:rPr lang="en-US"/>
              <a:t>700 queries per day from 300 distinct IP addresses, registers 600 clicks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Degrade a hand-tuned ranking function (</a:t>
            </a:r>
            <a:r>
              <a:rPr i="1" lang="en-US"/>
              <a:t>ORIG</a:t>
            </a:r>
            <a:r>
              <a:rPr lang="en-US"/>
              <a:t>) to derive more functions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Expose search engine users to different ranking function results, record clicks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Does observable user behavior reflect the differences in the functions?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