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75" r:id="rId3"/>
    <p:sldId id="276" r:id="rId4"/>
    <p:sldId id="278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5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07" autoAdjust="0"/>
  </p:normalViewPr>
  <p:slideViewPr>
    <p:cSldViewPr snapToGrid="0">
      <p:cViewPr varScale="1">
        <p:scale>
          <a:sx n="121" d="100"/>
          <a:sy n="121" d="100"/>
        </p:scale>
        <p:origin x="13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9DC13-EE52-B149-8795-DB9EA058E197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54169-42ED-8F44-8C40-18EE0A472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54169-42ED-8F44-8C40-18EE0A4727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14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54169-42ED-8F44-8C40-18EE0A4727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CB177-85B5-6E46-AAFF-1065FFEC02FB}" type="datetime1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D4A44-378A-4427-A14B-4E59E18EF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CEA5A-D76C-C844-A4F4-9E6648238CB3}" type="datetime1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6E466-B25A-4106-89D2-975EB5823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EA184-DC7F-0441-BE4C-65EB66A3880D}" type="datetime1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18AE6-9DE6-40D6-BDB4-88BFDD2DD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E08FF-F6DB-F940-A3E7-274177767DBF}" type="datetime1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990C0-3C55-4984-B590-E3D626DFD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54E33-A2AB-FF46-B2DB-20EB45590689}" type="datetime1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29757-127F-41C7-8389-8002AA9D4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EF0CD-23F6-5A4B-AFA4-2A781F0A2842}" type="datetime1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E4C02-85BB-455E-808B-4A8ACA2B2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0FB23-43D0-5442-9756-85FC1044522D}" type="datetime1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CEFAC-9F6A-4805-9A1F-4203A3ABB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D68A1-4BDF-1C4D-BF23-429103DFC600}" type="datetime1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99750-F63F-4BEC-A684-264912DEC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2B16A-5B64-734C-8F4B-32558700978F}" type="datetime1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0BFC4-B0FA-446C-A608-766CCB57A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8E5D-FF6A-1546-847F-AEC17BEA6F35}" type="datetime1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0EAAD-A55F-4E06-A98D-87C663249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1129B-7A1A-9042-A3F2-8369E94A8276}" type="datetime1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A94A5-958F-4BC7-A9F9-8B0946878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A0078A3-D5F8-4341-A247-F4E3ED78413E}" type="datetime1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3A7D9D7-7212-4DD0-A356-5D33107B7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x.doi.org/10.1101/gr.107524.1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MapReduce</a:t>
            </a:r>
            <a:r>
              <a:rPr lang="en-US" dirty="0" smtClean="0"/>
              <a:t> and </a:t>
            </a:r>
            <a:br>
              <a:rPr lang="en-US" dirty="0" smtClean="0"/>
            </a:br>
            <a:r>
              <a:rPr lang="en-US" dirty="0" smtClean="0"/>
              <a:t>Genome </a:t>
            </a:r>
            <a:r>
              <a:rPr lang="en-US" dirty="0" smtClean="0"/>
              <a:t>Analysis Toolkit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ea typeface="+mn-ea"/>
                <a:cs typeface="+mn-cs"/>
              </a:rPr>
              <a:t>Orkun Krand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ea typeface="+mn-ea"/>
                <a:cs typeface="+mn-cs"/>
              </a:rPr>
              <a:t>CS734 </a:t>
            </a:r>
            <a:r>
              <a:rPr lang="mr-IN" sz="2400" dirty="0" smtClean="0">
                <a:ea typeface="+mn-ea"/>
                <a:cs typeface="+mn-cs"/>
              </a:rPr>
              <a:t>–</a:t>
            </a:r>
            <a:r>
              <a:rPr lang="en-US" sz="2400" dirty="0" smtClean="0">
                <a:ea typeface="+mn-ea"/>
                <a:cs typeface="+mn-cs"/>
              </a:rPr>
              <a:t> Introduction to Information Retrieval</a:t>
            </a:r>
            <a:endParaRPr lang="en-US" sz="2400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4012"/>
            <a:ext cx="8518634" cy="4965974"/>
          </a:xfrm>
        </p:spPr>
        <p:txBody>
          <a:bodyPr/>
          <a:lstStyle/>
          <a:p>
            <a:r>
              <a:rPr lang="en-US" dirty="0" smtClean="0"/>
              <a:t>Converts to BAM (Binary Alignment Map) and sorts for performance</a:t>
            </a:r>
          </a:p>
          <a:p>
            <a:r>
              <a:rPr lang="en-US" dirty="0" smtClean="0"/>
              <a:t>Contract with the developer</a:t>
            </a:r>
          </a:p>
          <a:p>
            <a:pPr lvl="1"/>
            <a:r>
              <a:rPr lang="en-US" dirty="0" smtClean="0"/>
              <a:t>Tools can easily parallelize and distribute processing</a:t>
            </a:r>
          </a:p>
          <a:p>
            <a:r>
              <a:rPr lang="en-US" dirty="0" smtClean="0"/>
              <a:t>Two structures:</a:t>
            </a:r>
          </a:p>
          <a:p>
            <a:pPr lvl="1"/>
            <a:r>
              <a:rPr lang="en-US" dirty="0" smtClean="0"/>
              <a:t>Traversals: division and prep of data</a:t>
            </a:r>
          </a:p>
          <a:p>
            <a:pPr lvl="1"/>
            <a:r>
              <a:rPr lang="en-US" dirty="0" smtClean="0"/>
              <a:t>Walkers: Map and reduce methods</a:t>
            </a:r>
          </a:p>
          <a:p>
            <a:r>
              <a:rPr lang="en-US" dirty="0" err="1" smtClean="0"/>
              <a:t>Sharding</a:t>
            </a:r>
            <a:r>
              <a:rPr lang="en-US" dirty="0" smtClean="0"/>
              <a:t>: Dividing data into big chunks (shards) before sending to traversal engines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types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65" y="1600200"/>
            <a:ext cx="6973085" cy="51212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1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12" y="1176884"/>
            <a:ext cx="5677776" cy="52645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easy implementation of next-generation DNA sequencing tools</a:t>
            </a:r>
          </a:p>
          <a:p>
            <a:r>
              <a:rPr lang="en-US" dirty="0" smtClean="0"/>
              <a:t>Used in 1000 Genomes Project and The Cancer Genome Atlas</a:t>
            </a:r>
          </a:p>
          <a:p>
            <a:r>
              <a:rPr lang="en-US" dirty="0" err="1" smtClean="0"/>
              <a:t>MapReduce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Separates the infrastructure needed from the logic for each analysis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MapReduce</a:t>
            </a:r>
            <a:r>
              <a:rPr lang="en-US" dirty="0" smtClean="0"/>
              <a:t> = Map + Reduce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2858814"/>
            <a:ext cx="8229600" cy="3465785"/>
          </a:xfrm>
        </p:spPr>
        <p:txBody>
          <a:bodyPr/>
          <a:lstStyle/>
          <a:p>
            <a:pPr eaLnBrk="1" hangingPunct="1"/>
            <a:r>
              <a:rPr lang="en-US" dirty="0" smtClean="0"/>
              <a:t>Easy to write distributed programs</a:t>
            </a:r>
          </a:p>
          <a:p>
            <a:pPr eaLnBrk="1" hangingPunct="1"/>
            <a:r>
              <a:rPr lang="en-US" dirty="0" smtClean="0"/>
              <a:t>Map: </a:t>
            </a:r>
            <a:r>
              <a:rPr lang="en-US" dirty="0" smtClean="0"/>
              <a:t>Creates </a:t>
            </a:r>
            <a:r>
              <a:rPr lang="en-US" dirty="0" smtClean="0"/>
              <a:t>intermediate key/value pairs</a:t>
            </a:r>
          </a:p>
          <a:p>
            <a:pPr eaLnBrk="1" hangingPunct="1"/>
            <a:r>
              <a:rPr lang="en-US" dirty="0" smtClean="0"/>
              <a:t>Reduce: Reduce maps to a single value for each key</a:t>
            </a:r>
          </a:p>
          <a:p>
            <a:pPr eaLnBrk="1" hangingPunct="1"/>
            <a:endParaRPr lang="en-US" i="1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416379"/>
            <a:ext cx="8229600" cy="1693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Dean J, </a:t>
            </a:r>
            <a:r>
              <a:rPr lang="en-US" sz="2400" dirty="0" err="1"/>
              <a:t>Ghemawat</a:t>
            </a:r>
            <a:r>
              <a:rPr lang="en-US" sz="2400" dirty="0"/>
              <a:t> S. 2008. </a:t>
            </a:r>
            <a:r>
              <a:rPr lang="en-US" sz="2400" dirty="0" err="1" smtClean="0"/>
              <a:t>MapReduce</a:t>
            </a:r>
            <a:r>
              <a:rPr lang="en-US" sz="2400" dirty="0"/>
              <a:t>: Simplified data processing on </a:t>
            </a:r>
            <a:r>
              <a:rPr lang="en-US" sz="2400" dirty="0" smtClean="0"/>
              <a:t>large </a:t>
            </a:r>
            <a:r>
              <a:rPr lang="nb-NO" sz="2400" dirty="0" err="1" smtClean="0"/>
              <a:t>clusters</a:t>
            </a:r>
            <a:r>
              <a:rPr lang="nb-NO" sz="2400" dirty="0"/>
              <a:t>. </a:t>
            </a:r>
            <a:r>
              <a:rPr lang="nb-NO" sz="2400" i="1" dirty="0" err="1"/>
              <a:t>Commun</a:t>
            </a:r>
            <a:r>
              <a:rPr lang="nb-NO" sz="2400" dirty="0"/>
              <a:t> ACM 51: 107–113.</a:t>
            </a:r>
            <a:r>
              <a:rPr lang="en-US" sz="2400" i="1" dirty="0" smtClean="0"/>
              <a:t> 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MapReduce</a:t>
            </a:r>
            <a:r>
              <a:rPr lang="en-US" dirty="0" smtClean="0"/>
              <a:t> 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08" y="1600200"/>
            <a:ext cx="6127184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0510"/>
            <a:ext cx="8229600" cy="4525963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master tries to schedule map tasks on machines that contain the files (Less need for network)</a:t>
            </a:r>
          </a:p>
          <a:p>
            <a:r>
              <a:rPr lang="en-US" dirty="0" smtClean="0"/>
              <a:t>Stragglers: A machine slowing down for various reasons</a:t>
            </a:r>
          </a:p>
          <a:p>
            <a:pPr lvl="1"/>
            <a:r>
              <a:rPr lang="en-US" dirty="0" smtClean="0"/>
              <a:t>Backup executions of last few tasks.</a:t>
            </a:r>
          </a:p>
          <a:p>
            <a:r>
              <a:rPr lang="en-US" dirty="0" smtClean="0"/>
              <a:t>Rough numbers:</a:t>
            </a:r>
          </a:p>
          <a:p>
            <a:pPr lvl="1"/>
            <a:r>
              <a:rPr lang="en-US" dirty="0" smtClean="0"/>
              <a:t>M = 200,000 (16-64 MB each)</a:t>
            </a:r>
          </a:p>
          <a:p>
            <a:pPr lvl="1"/>
            <a:r>
              <a:rPr lang="en-US" dirty="0" smtClean="0"/>
              <a:t>R = 5,000</a:t>
            </a:r>
          </a:p>
          <a:p>
            <a:pPr lvl="1"/>
            <a:r>
              <a:rPr lang="en-US" dirty="0" smtClean="0"/>
              <a:t># of workers = 2,000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Failures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 Failure</a:t>
            </a:r>
          </a:p>
          <a:p>
            <a:pPr lvl="1"/>
            <a:r>
              <a:rPr lang="en-US" dirty="0" smtClean="0"/>
              <a:t>Master pings periodically</a:t>
            </a:r>
          </a:p>
          <a:p>
            <a:pPr lvl="1"/>
            <a:r>
              <a:rPr lang="en-US" dirty="0" smtClean="0"/>
              <a:t>Completed map tasks are re-executed</a:t>
            </a:r>
          </a:p>
          <a:p>
            <a:pPr lvl="1"/>
            <a:r>
              <a:rPr lang="en-US" dirty="0" smtClean="0"/>
              <a:t>Completed reduce tasks are safe</a:t>
            </a:r>
          </a:p>
          <a:p>
            <a:r>
              <a:rPr lang="en-US" dirty="0" smtClean="0"/>
              <a:t>Master Failure (unlikely)</a:t>
            </a:r>
          </a:p>
          <a:p>
            <a:pPr lvl="1"/>
            <a:r>
              <a:rPr lang="en-US" dirty="0" smtClean="0"/>
              <a:t>Client needs to manually restart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High number of workers assure minimum effect by failures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420"/>
            <a:ext cx="8371490" cy="5315608"/>
          </a:xfrm>
        </p:spPr>
        <p:txBody>
          <a:bodyPr/>
          <a:lstStyle/>
          <a:p>
            <a:r>
              <a:rPr lang="en-US" dirty="0" smtClean="0"/>
              <a:t>Partitioning </a:t>
            </a:r>
            <a:r>
              <a:rPr lang="en-US" dirty="0" smtClean="0"/>
              <a:t>functions: Specifying output</a:t>
            </a:r>
            <a:endParaRPr lang="en-US" dirty="0" smtClean="0"/>
          </a:p>
          <a:p>
            <a:r>
              <a:rPr lang="en-US" dirty="0" smtClean="0"/>
              <a:t>Processed in increasing key order (guaranteed)</a:t>
            </a:r>
          </a:p>
          <a:p>
            <a:r>
              <a:rPr lang="en-US" dirty="0" smtClean="0"/>
              <a:t>Combiner Function</a:t>
            </a:r>
          </a:p>
          <a:p>
            <a:pPr lvl="1"/>
            <a:r>
              <a:rPr lang="en-US" dirty="0" smtClean="0"/>
              <a:t>Mini Reduce at Map &lt;the, 1&gt;</a:t>
            </a:r>
          </a:p>
          <a:p>
            <a:r>
              <a:rPr lang="en-US" dirty="0" smtClean="0"/>
              <a:t>Users can define input/output formats</a:t>
            </a:r>
          </a:p>
          <a:p>
            <a:r>
              <a:rPr lang="en-US" dirty="0" smtClean="0"/>
              <a:t>Auxiliary files on user demand</a:t>
            </a:r>
          </a:p>
          <a:p>
            <a:r>
              <a:rPr lang="en-US" dirty="0" smtClean="0"/>
              <a:t>Skip bad records</a:t>
            </a:r>
          </a:p>
          <a:p>
            <a:r>
              <a:rPr lang="en-US" dirty="0" smtClean="0"/>
              <a:t>Debugging version with </a:t>
            </a:r>
            <a:r>
              <a:rPr lang="en-US" dirty="0" smtClean="0"/>
              <a:t>sequential execution</a:t>
            </a:r>
            <a:endParaRPr lang="en-US" dirty="0" smtClean="0"/>
          </a:p>
          <a:p>
            <a:r>
              <a:rPr lang="en-US" dirty="0" smtClean="0"/>
              <a:t>Counting </a:t>
            </a:r>
            <a:r>
              <a:rPr lang="en-US" dirty="0" smtClean="0"/>
              <a:t>occurrences </a:t>
            </a:r>
            <a:r>
              <a:rPr lang="mr-IN" dirty="0" smtClean="0"/>
              <a:t>–</a:t>
            </a:r>
            <a:r>
              <a:rPr lang="en-US" dirty="0" smtClean="0"/>
              <a:t> Live status info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979" y="342107"/>
            <a:ext cx="8424041" cy="1143000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Performance (Sort 1TB)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35" y="1600200"/>
            <a:ext cx="7239930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Within Google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276"/>
            <a:ext cx="8229600" cy="5552199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arge-scale </a:t>
            </a:r>
            <a:r>
              <a:rPr lang="en-US" dirty="0"/>
              <a:t>machine learning </a:t>
            </a:r>
            <a:r>
              <a:rPr lang="en-US" dirty="0" smtClean="0"/>
              <a:t>problems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lustering </a:t>
            </a:r>
            <a:r>
              <a:rPr lang="en-US" dirty="0"/>
              <a:t>problems for the Google News </a:t>
            </a:r>
            <a:r>
              <a:rPr lang="en-US" dirty="0" smtClean="0"/>
              <a:t>and Froogle products</a:t>
            </a:r>
          </a:p>
          <a:p>
            <a:r>
              <a:rPr lang="en-US" dirty="0"/>
              <a:t>E</a:t>
            </a:r>
            <a:r>
              <a:rPr lang="en-US" dirty="0" smtClean="0"/>
              <a:t>xtraction </a:t>
            </a:r>
            <a:r>
              <a:rPr lang="en-US" dirty="0"/>
              <a:t>of data used to produce reports of </a:t>
            </a:r>
            <a:r>
              <a:rPr lang="en-US" dirty="0" smtClean="0"/>
              <a:t>popular queries </a:t>
            </a:r>
            <a:r>
              <a:rPr lang="en-US" dirty="0"/>
              <a:t>(e.g. Google Zeitgeist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xtraction </a:t>
            </a:r>
            <a:r>
              <a:rPr lang="en-US" dirty="0"/>
              <a:t>of properties of web pages for new </a:t>
            </a:r>
            <a:r>
              <a:rPr lang="en-US" dirty="0" smtClean="0"/>
              <a:t>experiments and </a:t>
            </a:r>
            <a:r>
              <a:rPr lang="en-US" dirty="0"/>
              <a:t>products </a:t>
            </a:r>
            <a:endParaRPr lang="en-US" dirty="0" smtClean="0"/>
          </a:p>
          <a:p>
            <a:r>
              <a:rPr lang="en-US" dirty="0" smtClean="0"/>
              <a:t>Large-scale </a:t>
            </a:r>
            <a:r>
              <a:rPr lang="en-US" dirty="0"/>
              <a:t>graph </a:t>
            </a:r>
            <a:r>
              <a:rPr lang="en-US" dirty="0" smtClean="0"/>
              <a:t>computations</a:t>
            </a:r>
          </a:p>
          <a:p>
            <a:r>
              <a:rPr lang="en-US" dirty="0" smtClean="0"/>
              <a:t>Complete </a:t>
            </a:r>
            <a:r>
              <a:rPr lang="en-US" dirty="0"/>
              <a:t>rewrite of the </a:t>
            </a:r>
            <a:r>
              <a:rPr lang="en-US" dirty="0" smtClean="0"/>
              <a:t>production indexing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 Analysis Toolkit (GATK)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7842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McKenna A, Hanna M, Banks E, </a:t>
            </a:r>
            <a:r>
              <a:rPr lang="en-US" sz="2400" dirty="0" err="1"/>
              <a:t>Sivachenko</a:t>
            </a:r>
            <a:r>
              <a:rPr lang="en-US" sz="2400" dirty="0"/>
              <a:t> A, </a:t>
            </a:r>
            <a:r>
              <a:rPr lang="en-US" sz="2400" dirty="0" err="1"/>
              <a:t>Cibulskis</a:t>
            </a:r>
            <a:r>
              <a:rPr lang="en-US" sz="2400" dirty="0"/>
              <a:t> K, </a:t>
            </a:r>
            <a:r>
              <a:rPr lang="en-US" sz="2400" dirty="0" err="1"/>
              <a:t>Kernytsky</a:t>
            </a:r>
            <a:r>
              <a:rPr lang="en-US" sz="2400" dirty="0"/>
              <a:t> A, et al. The Genome Analysis Toolkit: a </a:t>
            </a:r>
            <a:r>
              <a:rPr lang="en-US" sz="2400" dirty="0" err="1"/>
              <a:t>MapReduce</a:t>
            </a:r>
            <a:r>
              <a:rPr lang="en-US" sz="2400" dirty="0"/>
              <a:t> framework for analyzing next-generation DNA sequencing data. Genome Res 2010; 20:1297 - </a:t>
            </a:r>
            <a:r>
              <a:rPr lang="en-US" sz="2400" dirty="0" smtClean="0"/>
              <a:t>303;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dx.doi.org/10.1101/gr.107524.110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861183"/>
            <a:ext cx="8229600" cy="207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structured programming framework designed </a:t>
            </a:r>
            <a:r>
              <a:rPr lang="en-US" sz="2400" dirty="0" smtClean="0"/>
              <a:t>to ease </a:t>
            </a:r>
            <a:r>
              <a:rPr lang="en-US" sz="2400" dirty="0"/>
              <a:t>the development of efficient and robust analysis tools </a:t>
            </a:r>
            <a:r>
              <a:rPr lang="en-US" sz="2400" dirty="0" smtClean="0"/>
              <a:t>for next-generation </a:t>
            </a:r>
            <a:r>
              <a:rPr lang="en-US" sz="2400" dirty="0"/>
              <a:t>DNA sequencers using the functional </a:t>
            </a:r>
            <a:r>
              <a:rPr lang="en-US" sz="2400" dirty="0" smtClean="0"/>
              <a:t>programming philosophy </a:t>
            </a:r>
            <a:r>
              <a:rPr lang="en-US" sz="2400" dirty="0"/>
              <a:t>of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(McKenna, Henna et. Al 2010)</a:t>
            </a:r>
          </a:p>
          <a:p>
            <a:pPr marL="0" indent="0">
              <a:buFont typeface="Arial" pitchFamily="-72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7366</TotalTime>
  <Words>411</Words>
  <Application>Microsoft Macintosh PowerPoint</Application>
  <PresentationFormat>On-screen Show (4:3)</PresentationFormat>
  <Paragraphs>74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Mangal</vt:lpstr>
      <vt:lpstr>ＭＳ Ｐゴシック</vt:lpstr>
      <vt:lpstr>Wingdings</vt:lpstr>
      <vt:lpstr>Arial</vt:lpstr>
      <vt:lpstr>Office Theme</vt:lpstr>
      <vt:lpstr>MapReduce and  Genome Analysis Toolkit</vt:lpstr>
      <vt:lpstr>MapReduce = Map + Reduce</vt:lpstr>
      <vt:lpstr>How MapReduce Works</vt:lpstr>
      <vt:lpstr>Implementation Details</vt:lpstr>
      <vt:lpstr>Handling Failures</vt:lpstr>
      <vt:lpstr>Refinements</vt:lpstr>
      <vt:lpstr>MapReduce Performance (Sort 1TB)</vt:lpstr>
      <vt:lpstr>Uses Within Google</vt:lpstr>
      <vt:lpstr>Genome Analysis Toolkit (GATK)</vt:lpstr>
      <vt:lpstr>GATK Architecture</vt:lpstr>
      <vt:lpstr>Traversal types</vt:lpstr>
      <vt:lpstr>Parallelization</vt:lpstr>
      <vt:lpstr>GATK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Microsoft Office User</cp:lastModifiedBy>
  <cp:revision>148</cp:revision>
  <cp:lastPrinted>2015-10-01T17:24:30Z</cp:lastPrinted>
  <dcterms:created xsi:type="dcterms:W3CDTF">2008-09-24T13:08:11Z</dcterms:created>
  <dcterms:modified xsi:type="dcterms:W3CDTF">2017-10-12T20:02:01Z</dcterms:modified>
</cp:coreProperties>
</file>