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chemeClr val="accent6"/>
              </a:solidFill>
              <a:prstDash val="solid"/>
              <a:round/>
            </a:ln>
          </a:left>
          <a:right>
            <a:ln w="254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25400" cap="flat">
              <a:solidFill>
                <a:schemeClr val="accent6"/>
              </a:solidFill>
              <a:prstDash val="solid"/>
              <a:round/>
            </a:ln>
          </a:insideH>
          <a:insideV>
            <a:ln w="254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chemeClr val="accent6"/>
              </a:solidFill>
              <a:prstDash val="solid"/>
              <a:round/>
            </a:ln>
          </a:left>
          <a:right>
            <a:ln w="254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25400" cap="flat">
              <a:solidFill>
                <a:schemeClr val="accent6"/>
              </a:solidFill>
              <a:prstDash val="solid"/>
              <a:round/>
            </a:ln>
          </a:insideH>
          <a:insideV>
            <a:ln w="254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chemeClr val="accent6"/>
              </a:solidFill>
              <a:prstDash val="solid"/>
              <a:round/>
            </a:ln>
          </a:left>
          <a:right>
            <a:ln w="25400" cap="flat">
              <a:solidFill>
                <a:schemeClr val="accent6"/>
              </a:solidFill>
              <a:prstDash val="solid"/>
              <a:round/>
            </a:ln>
          </a:right>
          <a:top>
            <a:ln w="1016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25400" cap="flat">
              <a:solidFill>
                <a:schemeClr val="accent6"/>
              </a:solidFill>
              <a:prstDash val="solid"/>
              <a:round/>
            </a:ln>
          </a:insideH>
          <a:insideV>
            <a:ln w="254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chemeClr val="accent6"/>
              </a:solidFill>
              <a:prstDash val="solid"/>
              <a:round/>
            </a:ln>
          </a:left>
          <a:right>
            <a:ln w="254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50800" cap="flat">
              <a:solidFill>
                <a:schemeClr val="accent6"/>
              </a:solidFill>
              <a:prstDash val="solid"/>
              <a:round/>
            </a:ln>
          </a:bottom>
          <a:insideH>
            <a:ln w="25400" cap="flat">
              <a:solidFill>
                <a:schemeClr val="accent6"/>
              </a:solidFill>
              <a:prstDash val="solid"/>
              <a:round/>
            </a:ln>
          </a:insideH>
          <a:insideV>
            <a:ln w="254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CCB"/>
          </a:solidFill>
        </a:fill>
      </a:tcStyle>
    </a:wholeTbl>
    <a:band2H>
      <a:tcTxStyle b="def" i="def"/>
      <a:tcStyle>
        <a:tcBdr/>
        <a:fill>
          <a:solidFill>
            <a:srgbClr val="F0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AD7"/>
          </a:solidFill>
        </a:fill>
      </a:tcStyle>
    </a:wholeTbl>
    <a:band2H>
      <a:tcTxStyle b="def" i="def"/>
      <a:tcStyle>
        <a:tcBdr/>
        <a:fill>
          <a:solidFill>
            <a:srgbClr val="EA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D8D9"/>
          </a:solidFill>
        </a:fill>
      </a:tcStyle>
    </a:wholeTbl>
    <a:band2H>
      <a:tcTxStyle b="def" i="def"/>
      <a:tcStyle>
        <a:tcBdr/>
        <a:fill>
          <a:solidFill>
            <a:srgbClr val="EAED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400">
        <a:latin typeface="+mj-lt"/>
        <a:ea typeface="+mj-ea"/>
        <a:cs typeface="+mj-cs"/>
        <a:sym typeface="Calibri"/>
      </a:defRPr>
    </a:lvl1pPr>
    <a:lvl2pPr indent="228600" latinLnBrk="0">
      <a:defRPr sz="2400">
        <a:latin typeface="+mj-lt"/>
        <a:ea typeface="+mj-ea"/>
        <a:cs typeface="+mj-cs"/>
        <a:sym typeface="Calibri"/>
      </a:defRPr>
    </a:lvl2pPr>
    <a:lvl3pPr indent="457200" latinLnBrk="0">
      <a:defRPr sz="2400">
        <a:latin typeface="+mj-lt"/>
        <a:ea typeface="+mj-ea"/>
        <a:cs typeface="+mj-cs"/>
        <a:sym typeface="Calibri"/>
      </a:defRPr>
    </a:lvl3pPr>
    <a:lvl4pPr indent="685800" latinLnBrk="0">
      <a:defRPr sz="2400">
        <a:latin typeface="+mj-lt"/>
        <a:ea typeface="+mj-ea"/>
        <a:cs typeface="+mj-cs"/>
        <a:sym typeface="Calibri"/>
      </a:defRPr>
    </a:lvl4pPr>
    <a:lvl5pPr indent="914400" latinLnBrk="0">
      <a:defRPr sz="2400">
        <a:latin typeface="+mj-lt"/>
        <a:ea typeface="+mj-ea"/>
        <a:cs typeface="+mj-cs"/>
        <a:sym typeface="Calibri"/>
      </a:defRPr>
    </a:lvl5pPr>
    <a:lvl6pPr indent="1143000" latinLnBrk="0">
      <a:defRPr sz="2400">
        <a:latin typeface="+mj-lt"/>
        <a:ea typeface="+mj-ea"/>
        <a:cs typeface="+mj-cs"/>
        <a:sym typeface="Calibri"/>
      </a:defRPr>
    </a:lvl6pPr>
    <a:lvl7pPr indent="1371600" latinLnBrk="0">
      <a:defRPr sz="2400">
        <a:latin typeface="+mj-lt"/>
        <a:ea typeface="+mj-ea"/>
        <a:cs typeface="+mj-cs"/>
        <a:sym typeface="Calibri"/>
      </a:defRPr>
    </a:lvl7pPr>
    <a:lvl8pPr indent="1600200" latinLnBrk="0">
      <a:defRPr sz="2400">
        <a:latin typeface="+mj-lt"/>
        <a:ea typeface="+mj-ea"/>
        <a:cs typeface="+mj-cs"/>
        <a:sym typeface="Calibri"/>
      </a:defRPr>
    </a:lvl8pPr>
    <a:lvl9pPr indent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/>
          <p:cNvSpPr/>
          <p:nvPr/>
        </p:nvSpPr>
        <p:spPr>
          <a:xfrm>
            <a:off x="349" y="13"/>
            <a:ext cx="3152769" cy="13715974"/>
          </a:xfrm>
          <a:prstGeom prst="rect">
            <a:avLst/>
          </a:prstGeom>
          <a:solidFill>
            <a:srgbClr val="00A6D6"/>
          </a:solidFill>
          <a:ln w="12700">
            <a:miter lim="400000"/>
          </a:ln>
        </p:spPr>
        <p:txBody>
          <a:bodyPr tIns="91439" bIns="91439" anchor="ctr"/>
          <a:lstStyle/>
          <a:p>
            <a:pPr algn="r">
              <a:defRPr sz="42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1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525" y="12216489"/>
            <a:ext cx="2737767" cy="168646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6652383" y="1645990"/>
            <a:ext cx="14531069" cy="5945435"/>
          </a:xfrm>
          <a:prstGeom prst="rect">
            <a:avLst/>
          </a:prstGeom>
        </p:spPr>
        <p:txBody>
          <a:bodyPr/>
          <a:lstStyle>
            <a:lvl1pPr>
              <a:defRPr sz="15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6652383" y="8542125"/>
            <a:ext cx="14134757" cy="27354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Afbeelding 2" descr="Afbeelding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291" y="12436671"/>
            <a:ext cx="2208590" cy="86135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Picture Placeholder 9"/>
          <p:cNvSpPr/>
          <p:nvPr>
            <p:ph type="pic" idx="21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pPr/>
          </a:p>
        </p:txBody>
      </p:sp>
      <p:pic>
        <p:nvPicPr>
          <p:cNvPr id="43" name="Afbeelding 2" descr="Afbeelding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291" y="12436671"/>
            <a:ext cx="2208590" cy="8613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 Placeholder 5"/>
          <p:cNvSpPr txBox="1"/>
          <p:nvPr/>
        </p:nvSpPr>
        <p:spPr>
          <a:xfrm>
            <a:off x="16351119" y="12973660"/>
            <a:ext cx="4632741" cy="46667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/>
          <a:p>
            <a:pPr algn="r">
              <a:defRPr sz="20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Afbeelding 2" descr="Afbeelding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291" y="12436671"/>
            <a:ext cx="2208590" cy="86135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3962400" y="549276"/>
            <a:ext cx="16716656" cy="2286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idx="1"/>
          </p:nvPr>
        </p:nvSpPr>
        <p:spPr>
          <a:xfrm>
            <a:off x="3962398" y="3200400"/>
            <a:ext cx="16716659" cy="90519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Afbeelding 2" descr="Afbeelding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291" y="12436671"/>
            <a:ext cx="2208590" cy="86135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Picture Placeholder 2"/>
          <p:cNvSpPr/>
          <p:nvPr>
            <p:ph type="pic" idx="21"/>
          </p:nvPr>
        </p:nvSpPr>
        <p:spPr>
          <a:xfrm>
            <a:off x="3048000" y="0"/>
            <a:ext cx="18288000" cy="13715999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528" y="10876867"/>
            <a:ext cx="2737767" cy="1264849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20449249" y="11355493"/>
            <a:ext cx="534612" cy="528510"/>
          </a:xfrm>
          <a:prstGeom prst="rect">
            <a:avLst/>
          </a:prstGeom>
        </p:spPr>
        <p:txBody>
          <a:bodyPr/>
          <a:lstStyle>
            <a:lvl1pPr defTabSz="1219200">
              <a:defRPr sz="2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2" name="Rectangle 28"/>
          <p:cNvSpPr/>
          <p:nvPr/>
        </p:nvSpPr>
        <p:spPr>
          <a:xfrm>
            <a:off x="3048000" y="1714499"/>
            <a:ext cx="3152769" cy="10298018"/>
          </a:xfrm>
          <a:prstGeom prst="rect">
            <a:avLst/>
          </a:prstGeom>
          <a:solidFill>
            <a:srgbClr val="00A6D6"/>
          </a:solidFill>
          <a:ln w="12700">
            <a:miter lim="400000"/>
          </a:ln>
        </p:spPr>
        <p:txBody>
          <a:bodyPr tIns="91439" bIns="91439" anchor="ctr"/>
          <a:lstStyle/>
          <a:p>
            <a:pPr algn="r" defTabSz="1219200">
              <a:defRPr sz="56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7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528" y="10493160"/>
            <a:ext cx="2737767" cy="168646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/>
          <p:nvPr>
            <p:ph type="title"/>
          </p:nvPr>
        </p:nvSpPr>
        <p:spPr>
          <a:xfrm>
            <a:off x="6574211" y="2126457"/>
            <a:ext cx="14212929" cy="1714501"/>
          </a:xfrm>
          <a:prstGeom prst="rect">
            <a:avLst/>
          </a:prstGeom>
        </p:spPr>
        <p:txBody>
          <a:bodyPr/>
          <a:lstStyle>
            <a:lvl1pPr defTabSz="1219200">
              <a:defRPr sz="96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6574211" y="4114800"/>
            <a:ext cx="14212929" cy="6972245"/>
          </a:xfrm>
          <a:prstGeom prst="rect">
            <a:avLst/>
          </a:prstGeom>
        </p:spPr>
        <p:txBody>
          <a:bodyPr/>
          <a:lstStyle>
            <a:lvl1pPr marL="881742" indent="-881742" defTabSz="1219200">
              <a:spcBef>
                <a:spcPts val="1700"/>
              </a:spcBef>
              <a:defRPr sz="7200"/>
            </a:lvl1pPr>
            <a:lvl2pPr marL="1314450" indent="-857250" defTabSz="1219200">
              <a:spcBef>
                <a:spcPts val="1700"/>
              </a:spcBef>
              <a:defRPr sz="7200"/>
            </a:lvl2pPr>
            <a:lvl3pPr marL="1600200" indent="-685800" defTabSz="1219200">
              <a:spcBef>
                <a:spcPts val="1700"/>
              </a:spcBef>
              <a:defRPr sz="7200"/>
            </a:lvl3pPr>
            <a:lvl4pPr marL="2194559" indent="-822959" defTabSz="1219200">
              <a:spcBef>
                <a:spcPts val="1700"/>
              </a:spcBef>
              <a:defRPr sz="7200"/>
            </a:lvl4pPr>
            <a:lvl5pPr marL="2651759" indent="-822959" defTabSz="1219200">
              <a:spcBef>
                <a:spcPts val="1700"/>
              </a:spcBef>
              <a:defRPr sz="7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/>
          <p:nvPr/>
        </p:nvSpPr>
        <p:spPr>
          <a:xfrm>
            <a:off x="3047998" y="26"/>
            <a:ext cx="3152769" cy="13715974"/>
          </a:xfrm>
          <a:prstGeom prst="rect">
            <a:avLst/>
          </a:prstGeom>
          <a:solidFill>
            <a:srgbClr val="00A6D6"/>
          </a:solidFill>
          <a:ln w="12700">
            <a:miter lim="400000"/>
          </a:ln>
        </p:spPr>
        <p:txBody>
          <a:bodyPr tIns="91439" bIns="91439" anchor="ctr"/>
          <a:lstStyle/>
          <a:p>
            <a:pPr algn="r">
              <a:defRPr sz="42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pic>
        <p:nvPicPr>
          <p:cNvPr id="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525" y="12216489"/>
            <a:ext cx="2737767" cy="16864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0505754" y="12973660"/>
            <a:ext cx="478107" cy="46667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0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574211" y="549276"/>
            <a:ext cx="14212929" cy="2286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574211" y="3200400"/>
            <a:ext cx="14212929" cy="92963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00A6D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685800" marR="0" indent="-6858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123950" marR="0" indent="-66675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–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447800" marR="0" indent="-533400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0116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–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4688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»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9260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3832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8404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297679" marR="0" indent="-640079" algn="l" defTabSz="914400" rtl="0" latinLnBrk="0">
        <a:lnSpc>
          <a:spcPct val="100000"/>
        </a:lnSpc>
        <a:spcBef>
          <a:spcPts val="1300"/>
        </a:spcBef>
        <a:spcAft>
          <a:spcPts val="0"/>
        </a:spcAft>
        <a:buClr>
          <a:srgbClr val="00A6D6"/>
        </a:buClr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 txBox="1"/>
          <p:nvPr>
            <p:ph type="sldNum" sz="quarter" idx="2"/>
          </p:nvPr>
        </p:nvSpPr>
        <p:spPr>
          <a:xfrm>
            <a:off x="20647017" y="12973660"/>
            <a:ext cx="336844" cy="466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itle 1"/>
          <p:cNvSpPr txBox="1"/>
          <p:nvPr>
            <p:ph type="title"/>
          </p:nvPr>
        </p:nvSpPr>
        <p:spPr>
          <a:xfrm>
            <a:off x="3833672" y="600969"/>
            <a:ext cx="16716656" cy="2286001"/>
          </a:xfrm>
          <a:prstGeom prst="rect">
            <a:avLst/>
          </a:prstGeom>
        </p:spPr>
        <p:txBody>
          <a:bodyPr/>
          <a:lstStyle>
            <a:lvl1pPr defTabSz="768095">
              <a:defRPr sz="6719"/>
            </a:lvl1pPr>
          </a:lstStyle>
          <a:p>
            <a:pPr/>
            <a:r>
              <a:t>Effect of RADAR azimuthal rotation speed on Doppler velocity and direction estimation</a:t>
            </a:r>
          </a:p>
        </p:txBody>
      </p:sp>
      <p:sp>
        <p:nvSpPr>
          <p:cNvPr id="86" name="Subtitle 2"/>
          <p:cNvSpPr txBox="1"/>
          <p:nvPr>
            <p:ph type="body" sz="half" idx="1"/>
          </p:nvPr>
        </p:nvSpPr>
        <p:spPr>
          <a:xfrm>
            <a:off x="4051421" y="5434241"/>
            <a:ext cx="18236096" cy="3793210"/>
          </a:xfrm>
          <a:prstGeom prst="rect">
            <a:avLst/>
          </a:prstGeom>
        </p:spPr>
        <p:txBody>
          <a:bodyPr/>
          <a:lstStyle/>
          <a:p>
            <a:pPr marL="440871" indent="-440871">
              <a:spcBef>
                <a:spcPts val="800"/>
              </a:spcBef>
              <a:defRPr sz="3600"/>
            </a:pPr>
            <a:r>
              <a:t>Tworit Kumar Dash</a:t>
            </a:r>
          </a:p>
          <a:p>
            <a:pPr marL="440871" indent="-440871">
              <a:spcBef>
                <a:spcPts val="800"/>
              </a:spcBef>
              <a:defRPr sz="3600"/>
            </a:pPr>
          </a:p>
          <a:p>
            <a:pPr marL="440871" indent="-440871">
              <a:spcBef>
                <a:spcPts val="800"/>
              </a:spcBef>
              <a:defRPr sz="3600"/>
            </a:pPr>
            <a:r>
              <a:t>Promoter (TU Delft):                             Prof. Dr. Alexander Yarovoy (Chairman, Ms3)</a:t>
            </a:r>
          </a:p>
          <a:p>
            <a:pPr marL="440871" indent="-440871">
              <a:spcBef>
                <a:spcPts val="800"/>
              </a:spcBef>
              <a:defRPr sz="3600"/>
            </a:pPr>
            <a:r>
              <a:t>Supervisor (TU Delft):                           Dr. Oleg Krasnov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 txBox="1"/>
          <p:nvPr>
            <p:ph type="sldNum" sz="quarter" idx="2"/>
          </p:nvPr>
        </p:nvSpPr>
        <p:spPr>
          <a:xfrm>
            <a:off x="20647017" y="12973660"/>
            <a:ext cx="336844" cy="466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  <p:sp>
        <p:nvSpPr>
          <p:cNvPr id="90" name="Content Placeholder 2"/>
          <p:cNvSpPr txBox="1"/>
          <p:nvPr>
            <p:ph type="body" idx="1"/>
          </p:nvPr>
        </p:nvSpPr>
        <p:spPr>
          <a:xfrm>
            <a:off x="3457404" y="2551121"/>
            <a:ext cx="16716660" cy="9051927"/>
          </a:xfrm>
          <a:prstGeom prst="rect">
            <a:avLst/>
          </a:prstGeom>
        </p:spPr>
        <p:txBody>
          <a:bodyPr/>
          <a:lstStyle/>
          <a:p>
            <a:pPr marL="685800" indent="-685800">
              <a:lnSpc>
                <a:spcPct val="80000"/>
              </a:lnSpc>
              <a:spcBef>
                <a:spcPts val="1200"/>
              </a:spcBef>
              <a:defRPr sz="5000"/>
            </a:pPr>
            <a:endParaRPr sz="4400"/>
          </a:p>
          <a:p>
            <a:pPr marL="603504" indent="-603504">
              <a:lnSpc>
                <a:spcPct val="80000"/>
              </a:lnSpc>
              <a:spcBef>
                <a:spcPts val="1200"/>
              </a:spcBef>
              <a:defRPr sz="5000"/>
            </a:pPr>
            <a:r>
              <a:rPr sz="4400"/>
              <a:t>When the radar beam on azimuth rotates very fast, the time on target at one direction in space is too low.</a:t>
            </a:r>
            <a:endParaRPr sz="4400"/>
          </a:p>
          <a:p>
            <a:pPr marL="603504" indent="-603504">
              <a:lnSpc>
                <a:spcPct val="80000"/>
              </a:lnSpc>
              <a:spcBef>
                <a:spcPts val="1200"/>
              </a:spcBef>
              <a:defRPr sz="5000"/>
            </a:pPr>
            <a:r>
              <a:rPr sz="4400"/>
              <a:t>The faster the radar rotates, the smaller are the time samples at one direction of space.</a:t>
            </a:r>
            <a:endParaRPr sz="4400"/>
          </a:p>
          <a:p>
            <a:pPr marL="685800" indent="-685800">
              <a:lnSpc>
                <a:spcPct val="80000"/>
              </a:lnSpc>
              <a:spcBef>
                <a:spcPts val="1200"/>
              </a:spcBef>
              <a:defRPr sz="5000"/>
            </a:pPr>
            <a:endParaRPr sz="4400"/>
          </a:p>
          <a:p>
            <a:pPr lvl="8" marL="0" indent="1828800">
              <a:lnSpc>
                <a:spcPct val="80000"/>
              </a:lnSpc>
              <a:spcBef>
                <a:spcPts val="1200"/>
              </a:spcBef>
              <a:buClrTx/>
              <a:buSzTx/>
              <a:buFontTx/>
              <a:buNone/>
              <a:defRPr sz="50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5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e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xmlns:a="http://schemas.openxmlformats.org/drawingml/2006/main" sz="5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den>
                  </m:f>
                </m:oMath>
              </m:oMathPara>
            </a14:m>
            <a:endParaRPr sz="4400"/>
          </a:p>
        </p:txBody>
      </p:sp>
      <p:sp>
        <p:nvSpPr>
          <p:cNvPr id="91" name="Line"/>
          <p:cNvSpPr/>
          <p:nvPr/>
        </p:nvSpPr>
        <p:spPr>
          <a:xfrm flipH="1" flipV="1">
            <a:off x="5774719" y="7650392"/>
            <a:ext cx="1886613" cy="2632100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 flipH="1">
            <a:off x="9587586" y="6575025"/>
            <a:ext cx="3736437" cy="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 flipH="1" flipV="1">
            <a:off x="8662359" y="8191821"/>
            <a:ext cx="3445632" cy="156592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94" name="Beamwidth"/>
          <p:cNvSpPr txBox="1"/>
          <p:nvPr/>
        </p:nvSpPr>
        <p:spPr>
          <a:xfrm>
            <a:off x="13559855" y="6216885"/>
            <a:ext cx="2479795" cy="716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Beamwidth</a:t>
            </a:r>
          </a:p>
        </p:txBody>
      </p:sp>
      <p:sp>
        <p:nvSpPr>
          <p:cNvPr id="95" name="Rotation speed in radian/second"/>
          <p:cNvSpPr txBox="1"/>
          <p:nvPr/>
        </p:nvSpPr>
        <p:spPr>
          <a:xfrm>
            <a:off x="12388298" y="9638370"/>
            <a:ext cx="6846859" cy="716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Rotation speed in radian/second</a:t>
            </a:r>
          </a:p>
        </p:txBody>
      </p:sp>
      <p:sp>
        <p:nvSpPr>
          <p:cNvPr id="96" name="Time spent in one single Beamwidth in space"/>
          <p:cNvSpPr txBox="1"/>
          <p:nvPr/>
        </p:nvSpPr>
        <p:spPr>
          <a:xfrm>
            <a:off x="7427784" y="10467670"/>
            <a:ext cx="9409456" cy="716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Time spent in one single Beamwidth in 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 txBox="1"/>
          <p:nvPr>
            <p:ph type="sldNum" sz="quarter" idx="2"/>
          </p:nvPr>
        </p:nvSpPr>
        <p:spPr>
          <a:xfrm>
            <a:off x="20647017" y="12973660"/>
            <a:ext cx="336844" cy="466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itle 1"/>
          <p:cNvSpPr txBox="1"/>
          <p:nvPr>
            <p:ph type="title"/>
          </p:nvPr>
        </p:nvSpPr>
        <p:spPr>
          <a:xfrm>
            <a:off x="3833672" y="597370"/>
            <a:ext cx="16716656" cy="2286001"/>
          </a:xfrm>
          <a:prstGeom prst="rect">
            <a:avLst/>
          </a:prstGeom>
        </p:spPr>
        <p:txBody>
          <a:bodyPr/>
          <a:lstStyle/>
          <a:p>
            <a:pPr/>
            <a:r>
              <a:t>Model of Homogeneous wind</a:t>
            </a:r>
          </a:p>
        </p:txBody>
      </p:sp>
      <p:sp>
        <p:nvSpPr>
          <p:cNvPr id="100" name="Content Placeholder 2"/>
          <p:cNvSpPr txBox="1"/>
          <p:nvPr>
            <p:ph type="body" sz="half" idx="1"/>
          </p:nvPr>
        </p:nvSpPr>
        <p:spPr>
          <a:xfrm>
            <a:off x="3661303" y="2647311"/>
            <a:ext cx="17061394" cy="4251997"/>
          </a:xfrm>
          <a:prstGeom prst="rect">
            <a:avLst/>
          </a:prstGeom>
        </p:spPr>
        <p:txBody>
          <a:bodyPr/>
          <a:lstStyle/>
          <a:p>
            <a:pPr marL="624078" indent="-624078" defTabSz="832104">
              <a:lnSpc>
                <a:spcPct val="80000"/>
              </a:lnSpc>
              <a:spcBef>
                <a:spcPts val="1000"/>
              </a:spcBef>
              <a:defRPr sz="4550"/>
            </a:pPr>
            <a:endParaRPr sz="4004"/>
          </a:p>
          <a:p>
            <a:pPr marL="549188" indent="-549188" defTabSz="832104">
              <a:lnSpc>
                <a:spcPct val="80000"/>
              </a:lnSpc>
              <a:spcBef>
                <a:spcPts val="1000"/>
              </a:spcBef>
              <a:defRPr sz="4550"/>
            </a:pPr>
            <a:r>
              <a:rPr sz="4004"/>
              <a:t>Wind is considered homogeneous</a:t>
            </a:r>
            <a:endParaRPr sz="4004"/>
          </a:p>
          <a:p>
            <a:pPr marL="549188" indent="-549188" defTabSz="832104">
              <a:lnSpc>
                <a:spcPct val="80000"/>
              </a:lnSpc>
              <a:spcBef>
                <a:spcPts val="1000"/>
              </a:spcBef>
              <a:defRPr sz="4550"/>
            </a:pPr>
            <a:r>
              <a:rPr sz="4004"/>
              <a:t>The elevation of the radar beam is fixed</a:t>
            </a:r>
            <a:endParaRPr sz="4004"/>
          </a:p>
          <a:p>
            <a:pPr marL="549188" indent="-549188" defTabSz="832104">
              <a:lnSpc>
                <a:spcPct val="80000"/>
              </a:lnSpc>
              <a:spcBef>
                <a:spcPts val="1000"/>
              </a:spcBef>
              <a:defRPr sz="4550"/>
            </a:pPr>
            <a:r>
              <a:rPr sz="4004"/>
              <a:t>The wind velocity spectrum for ground truth is considered as a Gaussian shaped spectrum. </a:t>
            </a:r>
            <a:endParaRPr sz="4004"/>
          </a:p>
          <a:p>
            <a:pPr marL="624078" indent="-624078" defTabSz="832104">
              <a:lnSpc>
                <a:spcPct val="80000"/>
              </a:lnSpc>
              <a:spcBef>
                <a:spcPts val="1000"/>
              </a:spcBef>
              <a:defRPr sz="4550"/>
            </a:pPr>
            <a:endParaRPr sz="4004"/>
          </a:p>
        </p:txBody>
      </p:sp>
      <p:pic>
        <p:nvPicPr>
          <p:cNvPr id="101" name="3Datm_radar.png" descr="3Datm_rad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5126" y="4960467"/>
            <a:ext cx="5407130" cy="3795066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1"/>
          <p:cNvSpPr txBox="1"/>
          <p:nvPr/>
        </p:nvSpPr>
        <p:spPr>
          <a:xfrm>
            <a:off x="3776784" y="6207163"/>
            <a:ext cx="14394577" cy="2286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defRPr sz="72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Radar forward model</a:t>
            </a:r>
          </a:p>
        </p:txBody>
      </p:sp>
      <p:sp>
        <p:nvSpPr>
          <p:cNvPr id="103" name="Content Placeholder 2"/>
          <p:cNvSpPr txBox="1"/>
          <p:nvPr/>
        </p:nvSpPr>
        <p:spPr>
          <a:xfrm>
            <a:off x="3661303" y="8110485"/>
            <a:ext cx="16512761" cy="37950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marL="644652" indent="-644652" defTabSz="859536">
              <a:lnSpc>
                <a:spcPct val="80000"/>
              </a:lnSpc>
              <a:spcBef>
                <a:spcPts val="1100"/>
              </a:spcBef>
              <a:buClr>
                <a:srgbClr val="00A6D6"/>
              </a:buClr>
              <a:buSzPct val="100000"/>
              <a:buFont typeface="Arial"/>
              <a:buChar char="•"/>
              <a:defRPr sz="4700">
                <a:latin typeface="Arial"/>
                <a:ea typeface="Arial"/>
                <a:cs typeface="Arial"/>
                <a:sym typeface="Arial"/>
              </a:defRPr>
            </a:pPr>
            <a:endParaRPr sz="4136"/>
          </a:p>
          <a:p>
            <a:pPr marL="567293" indent="-567293" defTabSz="859536">
              <a:lnSpc>
                <a:spcPct val="80000"/>
              </a:lnSpc>
              <a:spcBef>
                <a:spcPts val="1100"/>
              </a:spcBef>
              <a:buClr>
                <a:srgbClr val="00A6D6"/>
              </a:buClr>
              <a:buSzPct val="100000"/>
              <a:buFont typeface="Arial"/>
              <a:buChar char="•"/>
              <a:defRPr sz="4700">
                <a:latin typeface="Arial"/>
                <a:ea typeface="Arial"/>
                <a:cs typeface="Arial"/>
                <a:sym typeface="Arial"/>
              </a:defRPr>
            </a:pPr>
            <a:r>
              <a:rPr sz="4136"/>
              <a:t>The time domain signal is sampled based on the time on target direction.</a:t>
            </a:r>
            <a:endParaRPr sz="4136"/>
          </a:p>
          <a:p>
            <a:pPr marL="567293" indent="-567293" defTabSz="859536">
              <a:lnSpc>
                <a:spcPct val="80000"/>
              </a:lnSpc>
              <a:spcBef>
                <a:spcPts val="1100"/>
              </a:spcBef>
              <a:buClr>
                <a:srgbClr val="00A6D6"/>
              </a:buClr>
              <a:buSzPct val="100000"/>
              <a:buFont typeface="Arial"/>
              <a:buChar char="•"/>
              <a:defRPr sz="4700">
                <a:latin typeface="Arial"/>
                <a:ea typeface="Arial"/>
                <a:cs typeface="Arial"/>
                <a:sym typeface="Arial"/>
              </a:defRPr>
            </a:pPr>
            <a:r>
              <a:rPr sz="4136"/>
              <a:t>The phase is modified based on the observation direction</a:t>
            </a:r>
            <a:endParaRPr sz="4136"/>
          </a:p>
          <a:p>
            <a:pPr marL="644652" indent="-644652" defTabSz="859536">
              <a:lnSpc>
                <a:spcPct val="80000"/>
              </a:lnSpc>
              <a:spcBef>
                <a:spcPts val="1100"/>
              </a:spcBef>
              <a:buClr>
                <a:srgbClr val="00A6D6"/>
              </a:buClr>
              <a:buSzPct val="100000"/>
              <a:buFont typeface="Arial"/>
              <a:buChar char="•"/>
              <a:defRPr sz="4700">
                <a:latin typeface="Arial"/>
                <a:ea typeface="Arial"/>
                <a:cs typeface="Arial"/>
                <a:sym typeface="Arial"/>
              </a:defRPr>
            </a:pPr>
            <a:endParaRPr sz="4136"/>
          </a:p>
        </p:txBody>
      </p:sp>
      <p:sp>
        <p:nvSpPr>
          <p:cNvPr id="104" name="Equation"/>
          <p:cNvSpPr txBox="1"/>
          <p:nvPr/>
        </p:nvSpPr>
        <p:spPr>
          <a:xfrm>
            <a:off x="12838468" y="5793114"/>
            <a:ext cx="4487748" cy="1786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Sup>
                            <m:e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den>
                  </m:f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f>
                        <m:fPr>
                          <m:ctrlP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sSub>
                            <m:e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  <m:sSup>
                            <m:e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e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b>
                                <m:e>
                                  <m:argPr>
                                    <m:scrLvl m:val="2"/>
                                  </m:argPr>
                                  <m:r>
                                    <a:rPr xmlns:a="http://schemas.openxmlformats.org/drawingml/2006/main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argPr>
                                    <m:scrLvl m:val="2"/>
                                  </m:argPr>
                                  <m:r>
                                    <a:rPr xmlns:a="http://schemas.openxmlformats.org/drawingml/2006/main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sub>
                              </m:sSub>
                            </m:sub>
                            <m:sup>
                              <m:r>
                                <a:rPr xmlns:a="http://schemas.openxmlformats.org/drawingml/2006/main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sup>
                  </m:sSup>
                </m:oMath>
              </m:oMathPara>
            </a14:m>
            <a:endParaRPr sz="4000"/>
          </a:p>
        </p:txBody>
      </p:sp>
      <p:sp>
        <p:nvSpPr>
          <p:cNvPr id="105" name="Equation"/>
          <p:cNvSpPr txBox="1"/>
          <p:nvPr/>
        </p:nvSpPr>
        <p:spPr>
          <a:xfrm>
            <a:off x="7805735" y="11170525"/>
            <a:ext cx="7466481" cy="7611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xmlns:a="http://schemas.openxmlformats.org/drawingml/2006/main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xmlns:a="http://schemas.openxmlformats.org/drawingml/2006/main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m:oMathPara>
            </a14:m>
            <a:endParaRPr sz="5400"/>
          </a:p>
        </p:txBody>
      </p:sp>
      <p:sp>
        <p:nvSpPr>
          <p:cNvPr id="106" name="Equation"/>
          <p:cNvSpPr txBox="1"/>
          <p:nvPr/>
        </p:nvSpPr>
        <p:spPr>
          <a:xfrm>
            <a:off x="7833943" y="12342381"/>
            <a:ext cx="4496460" cy="7185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m:rPr>
                      <m:sty m:val="p"/>
                    </m:rP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  <a:endParaRPr sz="6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 txBox="1"/>
          <p:nvPr>
            <p:ph type="sldNum" sz="quarter" idx="2"/>
          </p:nvPr>
        </p:nvSpPr>
        <p:spPr>
          <a:xfrm>
            <a:off x="20647017" y="12973660"/>
            <a:ext cx="336844" cy="466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itle 1"/>
          <p:cNvSpPr txBox="1"/>
          <p:nvPr>
            <p:ph type="title"/>
          </p:nvPr>
        </p:nvSpPr>
        <p:spPr>
          <a:xfrm>
            <a:off x="3833672" y="597370"/>
            <a:ext cx="16716656" cy="2286001"/>
          </a:xfrm>
          <a:prstGeom prst="rect">
            <a:avLst/>
          </a:prstGeom>
        </p:spPr>
        <p:txBody>
          <a:bodyPr/>
          <a:lstStyle/>
          <a:p>
            <a:pPr/>
            <a:r>
              <a:t>Preliminary Results</a:t>
            </a:r>
          </a:p>
        </p:txBody>
      </p:sp>
      <p:graphicFrame>
        <p:nvGraphicFramePr>
          <p:cNvPr id="110" name="Table"/>
          <p:cNvGraphicFramePr/>
          <p:nvPr/>
        </p:nvGraphicFramePr>
        <p:xfrm>
          <a:off x="16777526" y="4110591"/>
          <a:ext cx="6541791" cy="762084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72130"/>
                <a:gridCol w="2172130"/>
                <a:gridCol w="2172130"/>
              </a:tblGrid>
              <a:tr h="1519087">
                <a:tc>
                  <a:txBody>
                    <a:bodyPr/>
                    <a:lstStyle/>
                    <a:p>
                      <a:pPr algn="l">
                        <a:defRPr sz="36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36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rPr sz="2600">
                          <a:sym typeface="Calibri"/>
                        </a:rPr>
                        <a:t>Samples for FFT processing</a:t>
                      </a:r>
                    </a:p>
                  </a:txBody>
                  <a:tcPr marL="0" marR="0" marT="0" marB="0" anchor="t" anchorCtr="0" horzOverflow="overflow">
                    <a:lnB w="50800">
                      <a:solidFill>
                        <a:schemeClr val="accent5">
                          <a:lumOff val="-5686"/>
                        </a:schemeClr>
                      </a:solidFill>
                    </a:lnB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167</a:t>
                      </a:r>
                    </a:p>
                  </a:txBody>
                  <a:tcPr marL="0" marR="0" marT="0" marB="0" anchor="ctr" anchorCtr="0" horzOverflow="overflow">
                    <a:lnR w="25400">
                      <a:solidFill>
                        <a:schemeClr val="accent5">
                          <a:lumOff val="-5686"/>
                        </a:scheme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128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chemeClr val="accent5">
                          <a:lumOff val="-5686"/>
                        </a:schemeClr>
                      </a:solidFill>
                    </a:lnL>
                    <a:lnR w="25400">
                      <a:solidFill>
                        <a:schemeClr val="accent5">
                          <a:lumOff val="-5686"/>
                        </a:schemeClr>
                      </a:solidFill>
                    </a:lnR>
                    <a:lnT w="50800">
                      <a:solidFill>
                        <a:schemeClr val="accent5">
                          <a:lumOff val="-5686"/>
                        </a:schemeClr>
                      </a:solidFill>
                    </a:lnT>
                    <a:lnB w="25400">
                      <a:solidFill>
                        <a:schemeClr val="accent5">
                          <a:lumOff val="-5686"/>
                        </a:schemeClr>
                      </a:solidFill>
                    </a:lnB>
                    <a:solidFill>
                      <a:schemeClr val="accent5">
                        <a:lumOff val="-5686"/>
                      </a:schemeClr>
                    </a:solidFill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20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chemeClr val="accent5">
                          <a:lumOff val="-5686"/>
                        </a:schemeClr>
                      </a:solidFill>
                    </a:lnT>
                    <a:solidFill>
                      <a:schemeClr val="accent2"/>
                    </a:solidFill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40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60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1" name="Equation"/>
          <p:cNvSpPr txBox="1"/>
          <p:nvPr/>
        </p:nvSpPr>
        <p:spPr>
          <a:xfrm>
            <a:off x="17085334" y="4744428"/>
            <a:ext cx="1353554" cy="3275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3100"/>
          </a:p>
        </p:txBody>
      </p:sp>
      <p:sp>
        <p:nvSpPr>
          <p:cNvPr id="112" name="Equation"/>
          <p:cNvSpPr txBox="1"/>
          <p:nvPr/>
        </p:nvSpPr>
        <p:spPr>
          <a:xfrm>
            <a:off x="19275842" y="4699672"/>
            <a:ext cx="1084244" cy="4170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  <a:endParaRPr sz="3600"/>
          </a:p>
        </p:txBody>
      </p:sp>
      <p:sp>
        <p:nvSpPr>
          <p:cNvPr id="113" name="Equation"/>
          <p:cNvSpPr txBox="1"/>
          <p:nvPr/>
        </p:nvSpPr>
        <p:spPr>
          <a:xfrm>
            <a:off x="7141536" y="2748323"/>
            <a:ext cx="8389909" cy="51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300"/>
          </a:p>
        </p:txBody>
      </p:sp>
      <p:sp>
        <p:nvSpPr>
          <p:cNvPr id="114" name="Ground Truth:"/>
          <p:cNvSpPr txBox="1"/>
          <p:nvPr/>
        </p:nvSpPr>
        <p:spPr>
          <a:xfrm>
            <a:off x="3459973" y="2649793"/>
            <a:ext cx="3053304" cy="716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Ground Truth:</a:t>
            </a:r>
          </a:p>
        </p:txBody>
      </p:sp>
      <p:pic>
        <p:nvPicPr>
          <p:cNvPr id="115" name="3Datm_radar.png" descr="3Datm_rad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7280" y="204220"/>
            <a:ext cx="5323998" cy="3736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EFRO_1rpm.pdf" descr="EFRO_1rp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631" y="4513805"/>
            <a:ext cx="8389910" cy="6292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EFRO_20rpm.pdf" descr="EFRO_20rpm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7045" y="4513805"/>
            <a:ext cx="8389910" cy="6292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5"/>
          <p:cNvSpPr txBox="1"/>
          <p:nvPr>
            <p:ph type="sldNum" sz="quarter" idx="2"/>
          </p:nvPr>
        </p:nvSpPr>
        <p:spPr>
          <a:xfrm>
            <a:off x="20647017" y="12973660"/>
            <a:ext cx="336844" cy="466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itle 1"/>
          <p:cNvSpPr txBox="1"/>
          <p:nvPr>
            <p:ph type="title"/>
          </p:nvPr>
        </p:nvSpPr>
        <p:spPr>
          <a:xfrm>
            <a:off x="3833672" y="597370"/>
            <a:ext cx="16716656" cy="2286001"/>
          </a:xfrm>
          <a:prstGeom prst="rect">
            <a:avLst/>
          </a:prstGeom>
        </p:spPr>
        <p:txBody>
          <a:bodyPr/>
          <a:lstStyle/>
          <a:p>
            <a:pPr/>
            <a:r>
              <a:t>Preliminary Results</a:t>
            </a:r>
          </a:p>
        </p:txBody>
      </p:sp>
      <p:graphicFrame>
        <p:nvGraphicFramePr>
          <p:cNvPr id="121" name="Table"/>
          <p:cNvGraphicFramePr/>
          <p:nvPr/>
        </p:nvGraphicFramePr>
        <p:xfrm>
          <a:off x="16777526" y="4110591"/>
          <a:ext cx="6541791" cy="762084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72130"/>
                <a:gridCol w="2172130"/>
                <a:gridCol w="2172130"/>
              </a:tblGrid>
              <a:tr h="1519087">
                <a:tc>
                  <a:txBody>
                    <a:bodyPr/>
                    <a:lstStyle/>
                    <a:p>
                      <a:pPr algn="l">
                        <a:defRPr sz="36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36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/>
                      </a:pPr>
                      <a:r>
                        <a:rPr sz="2600">
                          <a:sym typeface="Calibri"/>
                        </a:rPr>
                        <a:t>Samples for FFT processing</a:t>
                      </a:r>
                    </a:p>
                  </a:txBody>
                  <a:tcPr marL="0" marR="0" marT="0" marB="0" anchor="t" anchorCtr="0" horzOverflow="overflow">
                    <a:lnB w="50800">
                      <a:solidFill>
                        <a:schemeClr val="accent5">
                          <a:lumOff val="-5686"/>
                        </a:schemeClr>
                      </a:solidFill>
                    </a:lnB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167</a:t>
                      </a:r>
                    </a:p>
                  </a:txBody>
                  <a:tcPr marL="0" marR="0" marT="0" marB="0" anchor="ctr" anchorCtr="0" horzOverflow="overflow">
                    <a:lnR w="25400">
                      <a:solidFill>
                        <a:schemeClr val="accent5">
                          <a:lumOff val="-5686"/>
                        </a:schemeClr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128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chemeClr val="accent5">
                          <a:lumOff val="-5686"/>
                        </a:schemeClr>
                      </a:solidFill>
                    </a:lnL>
                    <a:lnR w="25400">
                      <a:solidFill>
                        <a:schemeClr val="accent5">
                          <a:lumOff val="-5686"/>
                        </a:schemeClr>
                      </a:solidFill>
                    </a:lnR>
                    <a:lnT w="50800">
                      <a:solidFill>
                        <a:schemeClr val="accent5">
                          <a:lumOff val="-5686"/>
                        </a:schemeClr>
                      </a:solidFill>
                    </a:lnT>
                    <a:lnB w="25400">
                      <a:solidFill>
                        <a:schemeClr val="accent5">
                          <a:lumOff val="-5686"/>
                        </a:schemeClr>
                      </a:solidFill>
                    </a:lnB>
                    <a:solidFill>
                      <a:schemeClr val="accent5">
                        <a:lumOff val="-5686"/>
                      </a:schemeClr>
                    </a:solidFill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20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chemeClr val="accent5">
                          <a:lumOff val="-5686"/>
                        </a:schemeClr>
                      </a:solidFill>
                    </a:lnT>
                    <a:solidFill>
                      <a:schemeClr val="accent2"/>
                    </a:solidFill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40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519087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3600">
                          <a:sym typeface="Calibri"/>
                        </a:rPr>
                        <a:t>60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6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2" name="Equation"/>
          <p:cNvSpPr txBox="1"/>
          <p:nvPr/>
        </p:nvSpPr>
        <p:spPr>
          <a:xfrm>
            <a:off x="17085333" y="4744429"/>
            <a:ext cx="1353555" cy="3275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3100"/>
          </a:p>
        </p:txBody>
      </p:sp>
      <p:sp>
        <p:nvSpPr>
          <p:cNvPr id="123" name="Equation"/>
          <p:cNvSpPr txBox="1"/>
          <p:nvPr/>
        </p:nvSpPr>
        <p:spPr>
          <a:xfrm>
            <a:off x="19275843" y="4699672"/>
            <a:ext cx="1084244" cy="4170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  <a:endParaRPr sz="3600"/>
          </a:p>
        </p:txBody>
      </p:sp>
      <p:sp>
        <p:nvSpPr>
          <p:cNvPr id="124" name="Equation"/>
          <p:cNvSpPr txBox="1"/>
          <p:nvPr/>
        </p:nvSpPr>
        <p:spPr>
          <a:xfrm>
            <a:off x="7141536" y="2748323"/>
            <a:ext cx="8389909" cy="51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μ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sSub>
                    <m:e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sub>
                  </m:sSub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300"/>
          </a:p>
        </p:txBody>
      </p:sp>
      <p:sp>
        <p:nvSpPr>
          <p:cNvPr id="125" name="Ground Truth:"/>
          <p:cNvSpPr txBox="1"/>
          <p:nvPr/>
        </p:nvSpPr>
        <p:spPr>
          <a:xfrm>
            <a:off x="3459973" y="2649793"/>
            <a:ext cx="3053304" cy="716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/>
            <a:r>
              <a:t>Ground Truth:</a:t>
            </a:r>
          </a:p>
        </p:txBody>
      </p:sp>
      <p:pic>
        <p:nvPicPr>
          <p:cNvPr id="126" name="3Datm_radar.png" descr="3Datm_rad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41091" y="202136"/>
            <a:ext cx="5192888" cy="364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EFRO_40rpm.pdf" descr="EFRO_40rpm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63" y="4513805"/>
            <a:ext cx="8389909" cy="6292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EFRO_60rpm.pdf" descr="EFRO_60rpm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625" y="4513805"/>
            <a:ext cx="8389909" cy="6292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5"/>
          <p:cNvSpPr txBox="1"/>
          <p:nvPr>
            <p:ph type="sldNum" sz="quarter" idx="2"/>
          </p:nvPr>
        </p:nvSpPr>
        <p:spPr>
          <a:xfrm>
            <a:off x="20647017" y="12973660"/>
            <a:ext cx="336844" cy="4666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Short-term Goal of this model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3457404" y="2623263"/>
            <a:ext cx="18607298" cy="9051927"/>
          </a:xfrm>
          <a:prstGeom prst="rect">
            <a:avLst/>
          </a:prstGeom>
        </p:spPr>
        <p:txBody>
          <a:bodyPr/>
          <a:lstStyle/>
          <a:p>
            <a:pPr marL="644652" indent="-644652" defTabSz="859536">
              <a:lnSpc>
                <a:spcPct val="80000"/>
              </a:lnSpc>
              <a:spcBef>
                <a:spcPts val="1100"/>
              </a:spcBef>
              <a:defRPr sz="4700"/>
            </a:pPr>
            <a:endParaRPr sz="4136"/>
          </a:p>
          <a:p>
            <a:pPr marL="567293" indent="-567293" defTabSz="859536">
              <a:lnSpc>
                <a:spcPct val="80000"/>
              </a:lnSpc>
              <a:spcBef>
                <a:spcPts val="1100"/>
              </a:spcBef>
              <a:defRPr sz="4700"/>
            </a:pPr>
            <a:r>
              <a:rPr sz="4136"/>
              <a:t>Find mean Doppler velocity and Doppler spectrum width as a function of :</a:t>
            </a:r>
            <a:endParaRPr sz="4136"/>
          </a:p>
          <a:p>
            <a:pPr marL="0" indent="0" defTabSz="859536">
              <a:lnSpc>
                <a:spcPct val="80000"/>
              </a:lnSpc>
              <a:spcBef>
                <a:spcPts val="1100"/>
              </a:spcBef>
              <a:buClrTx/>
              <a:buSzTx/>
              <a:buFontTx/>
              <a:buNone/>
              <a:defRPr sz="4700"/>
            </a:pPr>
            <a:endParaRPr sz="4136"/>
          </a:p>
          <a:p>
            <a:pPr lvl="8" marL="0" indent="1719072" defTabSz="859536">
              <a:lnSpc>
                <a:spcPct val="80000"/>
              </a:lnSpc>
              <a:spcBef>
                <a:spcPts val="1100"/>
              </a:spcBef>
              <a:buClrTx/>
              <a:buSzTx/>
              <a:buFontTx/>
              <a:buNone/>
              <a:defRPr sz="47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136"/>
          </a:p>
          <a:p>
            <a:pPr lvl="8" marL="0" indent="1719072" defTabSz="859536">
              <a:lnSpc>
                <a:spcPct val="80000"/>
              </a:lnSpc>
              <a:spcBef>
                <a:spcPts val="1100"/>
              </a:spcBef>
              <a:buClrTx/>
              <a:buSzTx/>
              <a:buFontTx/>
              <a:buNone/>
              <a:defRPr sz="4700"/>
            </a:pPr>
            <a:endParaRPr sz="4136"/>
          </a:p>
          <a:p>
            <a:pPr lvl="8" marL="0" indent="1719072" defTabSz="859536">
              <a:lnSpc>
                <a:spcPct val="80000"/>
              </a:lnSpc>
              <a:spcBef>
                <a:spcPts val="1100"/>
              </a:spcBef>
              <a:buClrTx/>
              <a:buSzTx/>
              <a:buFontTx/>
              <a:buNone/>
              <a:defRPr sz="47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Ω</m:t>
                  </m:r>
                  <m:r>
                    <a:rPr xmlns:a="http://schemas.openxmlformats.org/drawingml/2006/main" sz="5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136"/>
          </a:p>
          <a:p>
            <a:pPr lvl="8" marL="0" indent="1719072" defTabSz="859536">
              <a:lnSpc>
                <a:spcPct val="80000"/>
              </a:lnSpc>
              <a:spcBef>
                <a:spcPts val="1100"/>
              </a:spcBef>
              <a:buClrTx/>
              <a:buSzTx/>
              <a:buFontTx/>
              <a:buNone/>
              <a:defRPr sz="4700"/>
            </a:pPr>
            <a:endParaRPr sz="4136"/>
          </a:p>
          <a:p>
            <a:pPr lvl="8" marL="0" indent="1719072" defTabSz="859536">
              <a:lnSpc>
                <a:spcPct val="80000"/>
              </a:lnSpc>
              <a:spcBef>
                <a:spcPts val="1100"/>
              </a:spcBef>
              <a:buClrTx/>
              <a:buSzTx/>
              <a:buFontTx/>
              <a:buNone/>
              <a:defRPr sz="4700"/>
            </a:pPr>
            <a:endParaRPr sz="4136"/>
          </a:p>
          <a:p>
            <a:pPr marL="644652" indent="-644652" defTabSz="859536">
              <a:lnSpc>
                <a:spcPct val="80000"/>
              </a:lnSpc>
              <a:spcBef>
                <a:spcPts val="1100"/>
              </a:spcBef>
              <a:defRPr sz="4700"/>
            </a:pPr>
            <a:endParaRPr sz="4136"/>
          </a:p>
          <a:p>
            <a:pPr marL="567293" indent="-567293" defTabSz="859536">
              <a:lnSpc>
                <a:spcPct val="80000"/>
              </a:lnSpc>
              <a:spcBef>
                <a:spcPts val="1100"/>
              </a:spcBef>
              <a:defRPr sz="4700"/>
            </a:pPr>
            <a:r>
              <a:rPr sz="4136"/>
              <a:t>Error analysis of mean Doppler velocity and Doppler spectrum width as a function of the above mentioned quantities</a:t>
            </a:r>
            <a:endParaRPr sz="4136"/>
          </a:p>
          <a:p>
            <a:pPr marL="567293" indent="-567293" defTabSz="859536">
              <a:lnSpc>
                <a:spcPct val="80000"/>
              </a:lnSpc>
              <a:spcBef>
                <a:spcPts val="1100"/>
              </a:spcBef>
              <a:defRPr sz="4700"/>
            </a:pPr>
            <a:r>
              <a:rPr sz="4136"/>
              <a:t>To develop an algorithm which estimates the direction of wind flow.</a:t>
            </a:r>
            <a:endParaRPr sz="4136"/>
          </a:p>
          <a:p>
            <a:pPr marL="644652" indent="-644652" defTabSz="859536">
              <a:lnSpc>
                <a:spcPct val="80000"/>
              </a:lnSpc>
              <a:spcBef>
                <a:spcPts val="1100"/>
              </a:spcBef>
              <a:defRPr sz="4700"/>
            </a:pPr>
            <a:endParaRPr sz="4136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