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1C7C64-50A2-4B62-A3A3-376127E73712}" type="datetime1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01/19/2022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2827BF-30A8-4320-84FE-D72F5740D64F}" type="slidenum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sr-Latn-R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sr-Latn-R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sr-Latn-R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sr-Latn-R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sr-Latn-R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52E048C-D624-4DB8-9212-5E3F2D1F922C}" type="datetime1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01/19/2022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F8823E-59B1-4812-AA1D-158AE0C983BE}" type="slidenum">
              <a:rPr b="0" lang="en-US" sz="900" spc="-1" strike="noStrike">
                <a:solidFill>
                  <a:srgbClr val="ffffff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whatsapp.com/" TargetMode="External"/><Relationship Id="rId2" Type="http://schemas.openxmlformats.org/officeDocument/2006/relationships/hyperlink" Target="https://astah.net/products/astah-professional/" TargetMode="External"/><Relationship Id="rId3" Type="http://schemas.openxmlformats.org/officeDocument/2006/relationships/hyperlink" Target="https://online.visual-paradigm.com/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gitlab.com/" TargetMode="External"/><Relationship Id="rId6" Type="http://schemas.openxmlformats.org/officeDocument/2006/relationships/hyperlink" Target="https://www.jetbrains.com/idea/" TargetMode="External"/><Relationship Id="rId7" Type="http://schemas.openxmlformats.org/officeDocument/2006/relationships/hyperlink" Target="https://www.eclipse.org/ide/" TargetMode="External"/><Relationship Id="rId8" Type="http://schemas.openxmlformats.org/officeDocument/2006/relationships/hyperlink" Target="https://www.java.com/en/" TargetMode="External"/><Relationship Id="rId9" Type="http://schemas.openxmlformats.org/officeDocument/2006/relationships/hyperlink" Target="https://spring.io/" TargetMode="External"/><Relationship Id="rId10" Type="http://schemas.openxmlformats.org/officeDocument/2006/relationships/hyperlink" Target="https://reactjs.org/" TargetMode="External"/><Relationship Id="rId11" Type="http://schemas.openxmlformats.org/officeDocument/2006/relationships/hyperlink" Target="https://www.javascript.com/" TargetMode="External"/><Relationship Id="rId12" Type="http://schemas.openxmlformats.org/officeDocument/2006/relationships/hyperlink" Target="https://www.postgresql.org/" TargetMode="External"/><Relationship Id="rId13" Type="http://schemas.openxmlformats.org/officeDocument/2006/relationships/hyperlink" Target="https://www.pgadmin.org/" TargetMode="External"/><Relationship Id="rId1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blood.co.uk/" TargetMode="External"/><Relationship Id="rId2" Type="http://schemas.openxmlformats.org/officeDocument/2006/relationships/hyperlink" Target="https://www.hztm.hr/hr/content/1/naslovna/" TargetMode="External"/><Relationship Id="rId3" Type="http://schemas.openxmlformats.org/officeDocument/2006/relationships/hyperlink" Target="https://www.redcrossblood.org/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838080" y="513360"/>
            <a:ext cx="5797440" cy="266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321c1d"/>
                </a:solidFill>
                <a:latin typeface="Avenir Next LT Pro"/>
              </a:rPr>
              <a:t>True Blood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838080" y="3408840"/>
            <a:ext cx="5797440" cy="1785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4000"/>
          </a:bodyPr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hr-HR" sz="2200" spc="-1" strike="noStrike">
                <a:solidFill>
                  <a:srgbClr val="321c1d"/>
                </a:solidFill>
                <a:latin typeface="Avenir Next LT Pro"/>
              </a:rPr>
              <a:t>Web aplikacija za upravljanje bazom donacija krvi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hr-HR" sz="2200" spc="-1" strike="noStrike">
                <a:solidFill>
                  <a:srgbClr val="321c1d"/>
                </a:solidFill>
                <a:latin typeface="Avenir Next LT Pro"/>
              </a:rPr>
              <a:t>Razvojni tim </a:t>
            </a:r>
            <a:r>
              <a:rPr b="1" i="1" lang="hr-HR" sz="2200" spc="-1" strike="noStrike">
                <a:solidFill>
                  <a:srgbClr val="321c1d"/>
                </a:solidFill>
                <a:latin typeface="Avenir Next LT Pro"/>
              </a:rPr>
              <a:t>IllidimusDigitis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hr-HR" sz="2200" spc="-1" strike="noStrike">
                <a:solidFill>
                  <a:srgbClr val="321c1d"/>
                </a:solidFill>
                <a:latin typeface="Avenir Next LT Pro"/>
              </a:rPr>
              <a:t>Programsko inženjerstvo, ak.god. 2021./2022.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0" name="Picture 3" descr="Oil drops floating in water with a red background"/>
          <p:cNvPicPr/>
          <p:nvPr/>
        </p:nvPicPr>
        <p:blipFill>
          <a:blip r:embed="rId1"/>
          <a:srcRect l="9541" t="0" r="24212" b="-2"/>
          <a:stretch/>
        </p:blipFill>
        <p:spPr>
          <a:xfrm>
            <a:off x="7162920" y="0"/>
            <a:ext cx="5028840" cy="569340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0" y="5693760"/>
            <a:ext cx="12191760" cy="11638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 rot="10800000">
            <a:off x="-2880" y="5693760"/>
            <a:ext cx="12191760" cy="1163880"/>
          </a:xfrm>
          <a:prstGeom prst="rect">
            <a:avLst/>
          </a:prstGeom>
          <a:blipFill rotWithShape="0">
            <a:blip r:embed="rId2">
              <a:alphaModFix amt="20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0032120" y="5694120"/>
            <a:ext cx="2156400" cy="11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4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4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13" name="Slika 4" descr=""/>
          <p:cNvPicPr/>
          <p:nvPr/>
        </p:nvPicPr>
        <p:blipFill>
          <a:blip r:embed="rId1"/>
          <a:stretch/>
        </p:blipFill>
        <p:spPr>
          <a:xfrm>
            <a:off x="838080" y="374760"/>
            <a:ext cx="10115280" cy="58028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 flipH="1">
            <a:off x="7392240" y="2409840"/>
            <a:ext cx="11095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 flipH="1">
            <a:off x="7947000" y="2912760"/>
            <a:ext cx="11095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956960" y="3165840"/>
            <a:ext cx="9015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Primjer 2. – Pregled količina krvi (bilo koji korisnik)</a:t>
            </a:r>
            <a:br/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19" name="Slika 4" descr=""/>
          <p:cNvPicPr/>
          <p:nvPr/>
        </p:nvPicPr>
        <p:blipFill>
          <a:blip r:embed="rId1"/>
          <a:stretch/>
        </p:blipFill>
        <p:spPr>
          <a:xfrm>
            <a:off x="1784880" y="363240"/>
            <a:ext cx="8268480" cy="578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22" name="Slika 4" descr=""/>
          <p:cNvPicPr/>
          <p:nvPr/>
        </p:nvPicPr>
        <p:blipFill>
          <a:blip r:embed="rId1"/>
          <a:stretch/>
        </p:blipFill>
        <p:spPr>
          <a:xfrm>
            <a:off x="1922760" y="365760"/>
            <a:ext cx="8155080" cy="581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117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Nefunkcionalni zahtjevi i zahtjevi domene primjene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442880"/>
            <a:ext cx="105152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Svaki korisnik se treba ovjeravati korisničkim imenom i lozinkom.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Sustav treba omogućiti rad više korisnika u stvarnom vremenu.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Veza s bazom podataka treba biti zaštićena.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Sustav treba podržavati hrvatsku abecedu pri unosu i prikazu tekstualnog sadržaja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Sustav treba biti implementiran kao web aplikacija koja je prilagođena različitim veličinama ekrana.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Novi korisnici trebaju dobiti aktivacijski link na svoj mail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Korišteni alati i tehnologije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Kumunikacija: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WhatsApp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Izrada UML dijagrama: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Astah Professional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,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Visual Paradigm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Upravljanje izvornim kodom: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Git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,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GitLab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Razvojno okruženje: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IntelliJ IDEA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,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Eclipse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Backend: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Java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 u sklopu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Java Spring-a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Frontend: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JavaScript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 u sklopu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React-a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Baze podataka: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PostgreSQL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 na </a:t>
            </a:r>
            <a:r>
              <a:rPr b="0" i="1" lang="hr-HR" sz="2800" spc="-1" strike="noStrike">
                <a:solidFill>
                  <a:srgbClr val="ffffff"/>
                </a:solidFill>
                <a:latin typeface="Avenir Next LT Pro"/>
              </a:rPr>
              <a:t>pgAdmin</a:t>
            </a: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 plaformi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Linkovi na spomenute tehnologije i alate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1"/>
              </a:rPr>
              <a:t>https://www.whatsapp.com/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2"/>
              </a:rPr>
              <a:t>https://astah.net/products/astah-professional/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3"/>
              </a:rPr>
              <a:t>https://online.visual-paradigm.com/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4"/>
              </a:rPr>
              <a:t>https://git-scm.com/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5"/>
              </a:rPr>
              <a:t>https://gitlab.com/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6"/>
              </a:rPr>
              <a:t>https://www.jetbrains.com/idea/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7"/>
              </a:rPr>
              <a:t>https://www.eclipse.org/ide/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8"/>
              </a:rPr>
              <a:t>https://www.java.com/en/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9"/>
              </a:rPr>
              <a:t>https://spring.io/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10"/>
              </a:rPr>
              <a:t>https://reactjs.org/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11"/>
              </a:rPr>
              <a:t>https://www.javascript.com/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12"/>
              </a:rPr>
              <a:t>https://www.postgresql.org/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 u="sng">
                <a:solidFill>
                  <a:srgbClr val="ab3fbf"/>
                </a:solidFill>
                <a:uFillTx/>
                <a:latin typeface="Avenir Next LT Pro"/>
                <a:hlinkClick r:id="rId13"/>
              </a:rPr>
              <a:t>https://www.pgadmin.org/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412800" y="2531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Arhitektura sustava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22280" y="1796760"/>
            <a:ext cx="52160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Arhitekturu našeg sustava možemo podijeliti na tri podsustava: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ffffff"/>
                </a:solidFill>
                <a:latin typeface="Avenir Next LT Pro"/>
              </a:rPr>
              <a:t>Web preglednik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ffffff"/>
                </a:solidFill>
                <a:latin typeface="Avenir Next LT Pro"/>
              </a:rPr>
              <a:t>Baza podataka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ffffff"/>
                </a:solidFill>
                <a:latin typeface="Avenir Next LT Pro"/>
              </a:rPr>
              <a:t>Web poslužitelj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974920" y="1832400"/>
            <a:ext cx="5794200" cy="412416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250440" y="3040200"/>
            <a:ext cx="5726520" cy="7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Organizacija rada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Sadržaj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Opis zadatka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Pregled zahtjeva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Korišteni alati i tehnologije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Arhitektura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Organizacija rada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Iskustva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640" y="338328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Slika. Aktivnosti na main grani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dokumentacija: svi članovi tima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frontend: Jurinić, Pardon, Hudiček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backend: Vugrinec, Šlezak, Okreša, Kerman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ffffff"/>
                </a:solidFill>
                <a:latin typeface="Avenir Next LT Pro"/>
              </a:rPr>
              <a:t>ispitivanje: Kerman, Pardon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188720" y="647640"/>
            <a:ext cx="9692640" cy="24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Naučene lekcije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Prije izrade samog projekta, potrebno je naučiti kako učiti alate, a zatim i naučiti sam alat.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Kod definicija funkcionalnih i nefunkcionalnih zahtjeva treba biti precizniji i uzeti više slučajeva u obzir.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Važno je stalno i detaljno komunicirati unutar tima te govoriti radnje koje se misli obaviti (kako ne bi došlo do toga nepoklapanja u način izvođenja različitih dijelova proizvoda)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Članovi grupe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86040" y="21060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David Kerman (voditelj)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dk52201@fer.hr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Ivan Jurinić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Ivan.jurinic@fer.hr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Matija Vugrinec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matija.vugrinec2@fer.hr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Jakov Šlezak 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jakovslezak@gmail.com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08960" y="2106000"/>
            <a:ext cx="1051524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Matej Hudiček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matej.hudicek@gmail.com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Marko Okreša 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mo52775@fer.hr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Josip Pardon 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808080"/>
                </a:solidFill>
                <a:latin typeface="Avenir Next LT Pro"/>
              </a:rPr>
              <a:t>josip.pardon@gmail.com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Opis zadataka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Cilj ovog projekta je bilo razviti sustav sa korisničkim sučeljem pomoću kojeg se lako može upravljati bazom krvnih donacija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primjeri stranica sa sličnim karakteristikama i namjenom: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 u="sng">
                <a:solidFill>
                  <a:srgbClr val="ab3fbf"/>
                </a:solidFill>
                <a:uFillTx/>
                <a:latin typeface="Avenir Next LT Pro"/>
                <a:hlinkClick r:id="rId1"/>
              </a:rPr>
              <a:t>https://www.blood.co.uk/</a:t>
            </a:r>
            <a:r>
              <a:rPr b="0" lang="hr-HR" sz="2400" spc="-1" strike="noStrike">
                <a:solidFill>
                  <a:srgbClr val="ffffff"/>
                </a:solidFill>
                <a:latin typeface="Avenir Next LT Pro"/>
              </a:rPr>
              <a:t>  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 u="sng">
                <a:solidFill>
                  <a:srgbClr val="ab3fbf"/>
                </a:solidFill>
                <a:uFillTx/>
                <a:latin typeface="Avenir Next LT Pro"/>
                <a:hlinkClick r:id="rId2"/>
              </a:rPr>
              <a:t>https://www.hztm.hr/hr/content/1/naslovna/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400" spc="-1" strike="noStrike" u="sng">
                <a:solidFill>
                  <a:srgbClr val="ab3fbf"/>
                </a:solidFill>
                <a:uFillTx/>
                <a:latin typeface="Avenir Next LT Pro"/>
                <a:hlinkClick r:id="rId3"/>
              </a:rPr>
              <a:t>https://www.redcrossblood.org/</a:t>
            </a: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sr-Latn-RS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34560" y="2691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Pregled zahtjeva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Glavni funkcionalni zahtjevi</a:t>
            </a:r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Neregistrirani korisnik može pregledavati količinu pojedine krvne grupe i registrirati se u sustav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Donor može upravljati osobnim podacima i ima pristup raznim informacijama o njegovim donacijama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Djelatnik banke radi akcije vezane uz evidencije donora, donacija i slanja krvi u određenu instituciju.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e76b29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ffffff"/>
                </a:solidFill>
                <a:latin typeface="Avenir Next LT Pro"/>
              </a:rPr>
              <a:t>Administrator upravlja korisnicima i djelatnicima, te zadaje gornju i donju granicu optimalne količine krvi za svaku grupu</a:t>
            </a: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sr-Latn-R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5532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>
              <a:lnSpc>
                <a:spcPct val="100000"/>
              </a:lnSpc>
            </a:pPr>
            <a:r>
              <a:rPr b="1" lang="hr-HR" sz="4400" spc="-1" strike="noStrike">
                <a:solidFill>
                  <a:srgbClr val="ffffff"/>
                </a:solidFill>
                <a:latin typeface="Avenir Next LT Pro"/>
              </a:rPr>
              <a:t>Primjer 1. – Promjena granica (admin)</a:t>
            </a:r>
            <a:br/>
            <a:endParaRPr b="0" lang="sr-Latn-R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04" name="Slika 4" descr=""/>
          <p:cNvPicPr/>
          <p:nvPr/>
        </p:nvPicPr>
        <p:blipFill>
          <a:blip r:embed="rId1"/>
          <a:stretch/>
        </p:blipFill>
        <p:spPr>
          <a:xfrm>
            <a:off x="1303560" y="365760"/>
            <a:ext cx="9584640" cy="5779080"/>
          </a:xfrm>
          <a:prstGeom prst="rect">
            <a:avLst/>
          </a:prstGeom>
          <a:ln cap="sq"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07" name="Slika 4" descr=""/>
          <p:cNvPicPr/>
          <p:nvPr/>
        </p:nvPicPr>
        <p:blipFill>
          <a:blip r:embed="rId1"/>
          <a:stretch/>
        </p:blipFill>
        <p:spPr>
          <a:xfrm>
            <a:off x="838080" y="365760"/>
            <a:ext cx="10515240" cy="58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sr-Latn-R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sr-Latn-R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10" name="Slika 4" descr=""/>
          <p:cNvPicPr/>
          <p:nvPr/>
        </p:nvPicPr>
        <p:blipFill>
          <a:blip r:embed="rId1"/>
          <a:stretch/>
        </p:blipFill>
        <p:spPr>
          <a:xfrm>
            <a:off x="838080" y="365760"/>
            <a:ext cx="10597320" cy="57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d"/>
      </a:dk2>
      <a:lt2>
        <a:srgbClr val="f0f2f3"/>
      </a:lt2>
      <a:accent1>
        <a:srgbClr val="e76b29"/>
      </a:accent1>
      <a:accent2>
        <a:srgbClr val="d51725"/>
      </a:accent2>
      <a:accent3>
        <a:srgbClr val="e72985"/>
      </a:accent3>
      <a:accent4>
        <a:srgbClr val="d517c3"/>
      </a:accent4>
      <a:accent5>
        <a:srgbClr val="aa29e7"/>
      </a:accent5>
      <a:accent6>
        <a:srgbClr val="5526d8"/>
      </a:accent6>
      <a:hlink>
        <a:srgbClr val="ab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1c1d"/>
      </a:dk2>
      <a:lt2>
        <a:srgbClr val="f0f2f3"/>
      </a:lt2>
      <a:accent1>
        <a:srgbClr val="e76b29"/>
      </a:accent1>
      <a:accent2>
        <a:srgbClr val="d51725"/>
      </a:accent2>
      <a:accent3>
        <a:srgbClr val="e72985"/>
      </a:accent3>
      <a:accent4>
        <a:srgbClr val="d517c3"/>
      </a:accent4>
      <a:accent5>
        <a:srgbClr val="aa29e7"/>
      </a:accent5>
      <a:accent6>
        <a:srgbClr val="5526d8"/>
      </a:accent6>
      <a:hlink>
        <a:srgbClr val="ab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LibreOffice/6.4.2.2$Linux_X86_64 LibreOffice_project/40$Build-2</Application>
  <Words>739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2022-01-18T00:31:46Z</dcterms:created>
  <dc:creator>Josip Pardon</dc:creator>
  <dc:description/>
  <dc:language>en-US</dc:language>
  <cp:lastModifiedBy/>
  <dcterms:modified xsi:type="dcterms:W3CDTF">2022-01-19T11:21:01Z</dcterms:modified>
  <cp:revision>10</cp:revision>
  <dc:subject/>
  <dc:title>True Blood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Široki zaslon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