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72" r:id="rId12"/>
    <p:sldId id="263" r:id="rId13"/>
    <p:sldId id="273" r:id="rId14"/>
    <p:sldId id="26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8DAA5C3-1048-4180-AF68-E66C2D2F3567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7"/>
            <p14:sldId id="268"/>
            <p14:sldId id="262"/>
            <p14:sldId id="272"/>
            <p14:sldId id="263"/>
            <p14:sldId id="273"/>
            <p14:sldId id="26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5DE8-55A1-460E-AA3D-83CADCB06F7F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07BFD-895B-4578-9555-E563BA0CF4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8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07BFD-895B-4578-9555-E563BA0CF42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53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1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1" y="4443686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6" y="1081462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3" y="2435961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3" y="2286003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2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5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3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3" y="447188"/>
            <a:ext cx="10571999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5" y="2222287"/>
            <a:ext cx="10554575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7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1" y="5281207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5" y="2222293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9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2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44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9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9" y="2751144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2" y="446093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7" y="446094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2" y="2260744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31" y="727528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31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4" y="6041368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8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9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3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4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8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5" y="6041368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3" y="5915894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178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80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861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21" indent="-228589" algn="l" defTabSz="45717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1994A-4233-4540-8848-98F20642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64" y="2303589"/>
            <a:ext cx="10572000" cy="2215661"/>
          </a:xfrm>
        </p:spPr>
        <p:txBody>
          <a:bodyPr/>
          <a:lstStyle/>
          <a:p>
            <a:r>
              <a:rPr lang="it-IT" sz="4400" dirty="0"/>
              <a:t>ANALISI DEL COMPORTAMENTO DELLA DOPPIA INCISIONE DI CHITARRE E VOCI IN UNA PRODUZIONE MUSICALE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F18B49-517B-433A-A733-EF397338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64" y="5203383"/>
            <a:ext cx="9644053" cy="1410099"/>
          </a:xfrm>
        </p:spPr>
        <p:txBody>
          <a:bodyPr>
            <a:normAutofit/>
          </a:bodyPr>
          <a:lstStyle/>
          <a:p>
            <a:r>
              <a:rPr lang="it-IT" b="1" dirty="0"/>
              <a:t>Laureando</a:t>
            </a:r>
            <a:r>
              <a:rPr lang="it-IT" i="1" dirty="0"/>
              <a:t>	</a:t>
            </a:r>
            <a:r>
              <a:rPr lang="it-IT" dirty="0"/>
              <a:t>	   |	</a:t>
            </a:r>
            <a:r>
              <a:rPr lang="it-IT" b="1" dirty="0"/>
              <a:t>Relatore</a:t>
            </a:r>
            <a:r>
              <a:rPr lang="it-IT" dirty="0"/>
              <a:t>		  |	</a:t>
            </a:r>
            <a:r>
              <a:rPr lang="it-IT" b="1" dirty="0"/>
              <a:t>Correlatore Interno</a:t>
            </a:r>
            <a:r>
              <a:rPr lang="it-IT" dirty="0"/>
              <a:t>	   |	</a:t>
            </a:r>
            <a:r>
              <a:rPr lang="it-IT" b="1" dirty="0"/>
              <a:t>Correlatore Esterno</a:t>
            </a:r>
          </a:p>
          <a:p>
            <a:pPr>
              <a:spcBef>
                <a:spcPts val="200"/>
              </a:spcBef>
              <a:spcAft>
                <a:spcPts val="300"/>
              </a:spcAft>
            </a:pPr>
            <a:r>
              <a:rPr lang="it-IT" dirty="0"/>
              <a:t>Mirko Albanese	   |	Goffredo </a:t>
            </a:r>
            <a:r>
              <a:rPr lang="it-IT" dirty="0" err="1"/>
              <a:t>Haus</a:t>
            </a:r>
            <a:r>
              <a:rPr lang="it-IT" dirty="0"/>
              <a:t>	  |	Giorgio Presti		   |	Disi Melotti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27D0D4-5EEB-4F24-BB23-CC597468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307518" y="5125918"/>
            <a:ext cx="1565031" cy="15650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83A138-4F79-4A33-84C5-E1ED5A118B82}"/>
              </a:ext>
            </a:extLst>
          </p:cNvPr>
          <p:cNvSpPr txBox="1"/>
          <p:nvPr/>
        </p:nvSpPr>
        <p:spPr>
          <a:xfrm>
            <a:off x="2403235" y="712181"/>
            <a:ext cx="738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UNIVERSITÀ DEGLI STUDI DI MILANO</a:t>
            </a:r>
          </a:p>
          <a:p>
            <a:pPr algn="ctr"/>
            <a:r>
              <a:rPr lang="it-IT" sz="1600" b="1" dirty="0"/>
              <a:t>FACOLTÀ DI SCIENZE E TECNOLOGIE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LAUREA TRIENNALE IN INFORMATICA MUSICALE</a:t>
            </a:r>
          </a:p>
        </p:txBody>
      </p:sp>
    </p:spTree>
    <p:extLst>
      <p:ext uri="{BB962C8B-B14F-4D97-AF65-F5344CB8AC3E}">
        <p14:creationId xmlns:p14="http://schemas.microsoft.com/office/powerpoint/2010/main" val="133223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TIMBRO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D3516E-8D2B-461C-8F00-6DBEF8589942}"/>
              </a:ext>
            </a:extLst>
          </p:cNvPr>
          <p:cNvSpPr txBox="1"/>
          <p:nvPr/>
        </p:nvSpPr>
        <p:spPr>
          <a:xfrm>
            <a:off x="810003" y="2664069"/>
            <a:ext cx="94769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Timbro: Carattere distintivo di un suono.</a:t>
            </a:r>
          </a:p>
          <a:p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Caratterizzato dalla morfologia dello strumento.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Formanti: Frequenze di risonanza dove un suono spettralmente ricco ha una notevole concentrazione di energia.</a:t>
            </a:r>
          </a:p>
          <a:p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Estrazione delle formanti mediante </a:t>
            </a:r>
            <a:r>
              <a:rPr lang="it-IT" sz="2200" b="1" dirty="0"/>
              <a:t>Linear </a:t>
            </a:r>
            <a:r>
              <a:rPr lang="it-IT" sz="2200" b="1" dirty="0" err="1"/>
              <a:t>Predictive</a:t>
            </a:r>
            <a:r>
              <a:rPr lang="it-IT" sz="2200" b="1" dirty="0"/>
              <a:t> </a:t>
            </a:r>
            <a:r>
              <a:rPr lang="it-IT" sz="2200" b="1" dirty="0" err="1"/>
              <a:t>Coding</a:t>
            </a:r>
            <a:r>
              <a:rPr lang="it-IT" sz="2200" dirty="0"/>
              <a:t> (LPC)</a:t>
            </a:r>
          </a:p>
        </p:txBody>
      </p:sp>
    </p:spTree>
    <p:extLst>
      <p:ext uri="{BB962C8B-B14F-4D97-AF65-F5344CB8AC3E}">
        <p14:creationId xmlns:p14="http://schemas.microsoft.com/office/powerpoint/2010/main" val="26383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9913B1-85DA-4A3F-BF24-14D87B2D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447675"/>
            <a:ext cx="11464261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TIMBRO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7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3" y="438396"/>
            <a:ext cx="10571999" cy="970450"/>
          </a:xfrm>
        </p:spPr>
        <p:txBody>
          <a:bodyPr/>
          <a:lstStyle/>
          <a:p>
            <a:r>
              <a:rPr lang="it-IT"/>
              <a:t>TEMPO – </a:t>
            </a:r>
            <a:r>
              <a:rPr lang="it-IT" sz="3200"/>
              <a:t>Attacco delle note</a:t>
            </a:r>
            <a:endParaRPr lang="it-IT" sz="320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B66BF04-B5D0-4AC3-992E-2B95D334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08" y="1901006"/>
            <a:ext cx="7400192" cy="495699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692D357-2A65-4DFA-A8F0-5C79F27D23CE}"/>
              </a:ext>
            </a:extLst>
          </p:cNvPr>
          <p:cNvSpPr txBox="1"/>
          <p:nvPr/>
        </p:nvSpPr>
        <p:spPr>
          <a:xfrm>
            <a:off x="467247" y="3594673"/>
            <a:ext cx="4536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Inizio di un suono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Dispersione di energia a banda larga</a:t>
            </a:r>
          </a:p>
        </p:txBody>
      </p:sp>
    </p:spTree>
    <p:extLst>
      <p:ext uri="{BB962C8B-B14F-4D97-AF65-F5344CB8AC3E}">
        <p14:creationId xmlns:p14="http://schemas.microsoft.com/office/powerpoint/2010/main" val="149117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3" y="447188"/>
            <a:ext cx="10571999" cy="970450"/>
          </a:xfrm>
        </p:spPr>
        <p:txBody>
          <a:bodyPr/>
          <a:lstStyle/>
          <a:p>
            <a:r>
              <a:rPr lang="it-IT"/>
              <a:t>TEMPO – </a:t>
            </a:r>
            <a:r>
              <a:rPr lang="it-IT" sz="3200"/>
              <a:t>Attacco delle note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CFB5153-11B6-4262-A847-36F2470C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1899138"/>
            <a:ext cx="7356230" cy="49588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2A3971-D70A-4527-A8B6-1973E61AA02C}"/>
              </a:ext>
            </a:extLst>
          </p:cNvPr>
          <p:cNvSpPr txBox="1"/>
          <p:nvPr/>
        </p:nvSpPr>
        <p:spPr>
          <a:xfrm>
            <a:off x="290147" y="2584938"/>
            <a:ext cx="454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Percussive Feature </a:t>
            </a:r>
            <a:r>
              <a:rPr lang="it-IT" sz="2400" b="1" dirty="0" err="1"/>
              <a:t>Detection</a:t>
            </a:r>
            <a:endParaRPr lang="it-IT" sz="2400" b="1" dirty="0"/>
          </a:p>
          <a:p>
            <a:endParaRPr lang="it-IT" sz="2400" b="1" dirty="0"/>
          </a:p>
          <a:p>
            <a:endParaRPr lang="it-IT" sz="24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6DC45E-8247-469F-8B9A-AF52ED8E4286}"/>
              </a:ext>
            </a:extLst>
          </p:cNvPr>
          <p:cNvSpPr txBox="1"/>
          <p:nvPr/>
        </p:nvSpPr>
        <p:spPr>
          <a:xfrm>
            <a:off x="386861" y="3640080"/>
            <a:ext cx="44489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Estrazione locazione temporale riferita ad un attacco.</a:t>
            </a:r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Risoluzione dipendente dalla dimensione della finestra di analisi.</a:t>
            </a:r>
          </a:p>
        </p:txBody>
      </p:sp>
    </p:spTree>
    <p:extLst>
      <p:ext uri="{BB962C8B-B14F-4D97-AF65-F5344CB8AC3E}">
        <p14:creationId xmlns:p14="http://schemas.microsoft.com/office/powerpoint/2010/main" val="107070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17103-AA13-4EA4-ADF9-CD616770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&amp; RISULTATI OTTENUTI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2790E3C-BF64-4048-B9AE-81F5D4DD9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284913"/>
                  </p:ext>
                </p:extLst>
              </p:nvPr>
            </p:nvGraphicFramePr>
            <p:xfrm>
              <a:off x="1536028" y="3112385"/>
              <a:ext cx="9119948" cy="31093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683">
                      <a:extLst>
                        <a:ext uri="{9D8B030D-6E8A-4147-A177-3AD203B41FA5}">
                          <a16:colId xmlns:a16="http://schemas.microsoft.com/office/drawing/2014/main" val="4022382574"/>
                        </a:ext>
                      </a:extLst>
                    </a:gridCol>
                    <a:gridCol w="1902570">
                      <a:extLst>
                        <a:ext uri="{9D8B030D-6E8A-4147-A177-3AD203B41FA5}">
                          <a16:colId xmlns:a16="http://schemas.microsoft.com/office/drawing/2014/main" val="1242077268"/>
                        </a:ext>
                      </a:extLst>
                    </a:gridCol>
                    <a:gridCol w="1787015">
                      <a:extLst>
                        <a:ext uri="{9D8B030D-6E8A-4147-A177-3AD203B41FA5}">
                          <a16:colId xmlns:a16="http://schemas.microsoft.com/office/drawing/2014/main" val="4075759901"/>
                        </a:ext>
                      </a:extLst>
                    </a:gridCol>
                    <a:gridCol w="1622694">
                      <a:extLst>
                        <a:ext uri="{9D8B030D-6E8A-4147-A177-3AD203B41FA5}">
                          <a16:colId xmlns:a16="http://schemas.microsoft.com/office/drawing/2014/main" val="1143439354"/>
                        </a:ext>
                      </a:extLst>
                    </a:gridCol>
                    <a:gridCol w="2279986">
                      <a:extLst>
                        <a:ext uri="{9D8B030D-6E8A-4147-A177-3AD203B41FA5}">
                          <a16:colId xmlns:a16="http://schemas.microsoft.com/office/drawing/2014/main" val="1525199738"/>
                        </a:ext>
                      </a:extLst>
                    </a:gridCol>
                  </a:tblGrid>
                  <a:tr h="647825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/>
                            <a:t>RMS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100" b="1" i="1" smtClean="0">
                                      <a:latin typeface="Cambria Math" panose="02040503050406030204" pitchFamily="18" charset="0"/>
                                    </a:rPr>
                                    <m:t>𝒅𝑩</m:t>
                                  </m:r>
                                </m:e>
                                <m:sub>
                                  <m:r>
                                    <a:rPr lang="it-IT" sz="2100" b="1" i="1" smtClean="0">
                                      <a:latin typeface="Cambria Math" panose="02040503050406030204" pitchFamily="18" charset="0"/>
                                    </a:rPr>
                                    <m:t>𝒔𝒑𝒍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1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 err="1"/>
                            <a:t>Harm</a:t>
                          </a:r>
                          <a:r>
                            <a:rPr lang="it-IT" sz="2100" dirty="0"/>
                            <a:t> (cent)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 err="1"/>
                            <a:t>Onset</a:t>
                          </a:r>
                          <a:r>
                            <a:rPr lang="it-IT" sz="2100" dirty="0"/>
                            <a:t> (</a:t>
                          </a:r>
                          <a:r>
                            <a:rPr lang="it-IT" sz="2100" dirty="0" err="1"/>
                            <a:t>ms</a:t>
                          </a:r>
                          <a:r>
                            <a:rPr lang="it-IT" sz="21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/>
                            <a:t>Formanti (cent)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54324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RIFF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4,23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6,47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14,63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138,51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542941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ACCORDI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1,53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8,15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12,47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100,03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4884215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ARPEGGI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14,15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96,48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39507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VOCE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5,65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19,08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115,53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6477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2790E3C-BF64-4048-B9AE-81F5D4DD9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284913"/>
                  </p:ext>
                </p:extLst>
              </p:nvPr>
            </p:nvGraphicFramePr>
            <p:xfrm>
              <a:off x="1536028" y="3112385"/>
              <a:ext cx="9119948" cy="31093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683">
                      <a:extLst>
                        <a:ext uri="{9D8B030D-6E8A-4147-A177-3AD203B41FA5}">
                          <a16:colId xmlns:a16="http://schemas.microsoft.com/office/drawing/2014/main" val="4022382574"/>
                        </a:ext>
                      </a:extLst>
                    </a:gridCol>
                    <a:gridCol w="1902570">
                      <a:extLst>
                        <a:ext uri="{9D8B030D-6E8A-4147-A177-3AD203B41FA5}">
                          <a16:colId xmlns:a16="http://schemas.microsoft.com/office/drawing/2014/main" val="1242077268"/>
                        </a:ext>
                      </a:extLst>
                    </a:gridCol>
                    <a:gridCol w="1787015">
                      <a:extLst>
                        <a:ext uri="{9D8B030D-6E8A-4147-A177-3AD203B41FA5}">
                          <a16:colId xmlns:a16="http://schemas.microsoft.com/office/drawing/2014/main" val="4075759901"/>
                        </a:ext>
                      </a:extLst>
                    </a:gridCol>
                    <a:gridCol w="1622694">
                      <a:extLst>
                        <a:ext uri="{9D8B030D-6E8A-4147-A177-3AD203B41FA5}">
                          <a16:colId xmlns:a16="http://schemas.microsoft.com/office/drawing/2014/main" val="1143439354"/>
                        </a:ext>
                      </a:extLst>
                    </a:gridCol>
                    <a:gridCol w="2279986">
                      <a:extLst>
                        <a:ext uri="{9D8B030D-6E8A-4147-A177-3AD203B41FA5}">
                          <a16:colId xmlns:a16="http://schemas.microsoft.com/office/drawing/2014/main" val="1525199738"/>
                        </a:ext>
                      </a:extLst>
                    </a:gridCol>
                  </a:tblGrid>
                  <a:tr h="647825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769" t="-943" r="-300962" b="-39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 err="1"/>
                            <a:t>Harm</a:t>
                          </a:r>
                          <a:r>
                            <a:rPr lang="it-IT" sz="2100" dirty="0"/>
                            <a:t> (cent)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 err="1"/>
                            <a:t>Onset</a:t>
                          </a:r>
                          <a:r>
                            <a:rPr lang="it-IT" sz="2100" dirty="0"/>
                            <a:t> (</a:t>
                          </a:r>
                          <a:r>
                            <a:rPr lang="it-IT" sz="2100" dirty="0" err="1"/>
                            <a:t>ms</a:t>
                          </a:r>
                          <a:r>
                            <a:rPr lang="it-IT" sz="21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100" dirty="0"/>
                            <a:t>Formanti (cent)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54324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RIFF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4,23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6,47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14,63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138,51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542941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ACCORDI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1,53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8,15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12,47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100,03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4884215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ARPEGGI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14,15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96,48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39507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200" b="1" dirty="0">
                              <a:solidFill>
                                <a:schemeClr val="tx1"/>
                              </a:solidFill>
                            </a:rPr>
                            <a:t>VOCE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2,84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5,65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19,08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115,53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64773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C4B420-BB60-43DB-94C0-67BDA518D04F}"/>
              </a:ext>
            </a:extLst>
          </p:cNvPr>
          <p:cNvSpPr txBox="1"/>
          <p:nvPr/>
        </p:nvSpPr>
        <p:spPr>
          <a:xfrm>
            <a:off x="538901" y="2450970"/>
            <a:ext cx="11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Dataset di: 10 Riff, 10 Accordi, 10 Arpeggi, 10 fraseggi vocali.</a:t>
            </a:r>
          </a:p>
        </p:txBody>
      </p:sp>
    </p:spTree>
    <p:extLst>
      <p:ext uri="{BB962C8B-B14F-4D97-AF65-F5344CB8AC3E}">
        <p14:creationId xmlns:p14="http://schemas.microsoft.com/office/powerpoint/2010/main" val="263912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2D6BA011-62F3-46AB-BD6B-6335BF4B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2" y="808891"/>
            <a:ext cx="3547533" cy="1099039"/>
          </a:xfrm>
        </p:spPr>
        <p:txBody>
          <a:bodyPr/>
          <a:lstStyle/>
          <a:p>
            <a:pPr algn="ctr"/>
            <a:r>
              <a:rPr lang="it-IT" sz="3400" dirty="0"/>
              <a:t>SVILUPPI </a:t>
            </a:r>
            <a:br>
              <a:rPr lang="it-IT" sz="3400" dirty="0"/>
            </a:br>
            <a:r>
              <a:rPr lang="it-IT" sz="3400" dirty="0"/>
              <a:t>FUTURI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AEDDBA2-6E8B-42B7-8DA4-BF7F6D81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218" y="446087"/>
            <a:ext cx="7199893" cy="6277985"/>
          </a:xfr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9DF62E-D677-4979-9E5D-E7997DDA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2" y="2735528"/>
            <a:ext cx="3547533" cy="3600311"/>
          </a:xfrm>
        </p:spPr>
        <p:txBody>
          <a:bodyPr>
            <a:normAutofit/>
          </a:bodyPr>
          <a:lstStyle/>
          <a:p>
            <a:r>
              <a:rPr lang="it-IT" sz="2000" dirty="0"/>
              <a:t>In fase di completamento.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Pubblicazione su GitHub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5061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901E6-ED93-45E8-8E80-285237E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11" y="2958612"/>
            <a:ext cx="4382521" cy="1037492"/>
          </a:xfrm>
        </p:spPr>
        <p:txBody>
          <a:bodyPr/>
          <a:lstStyle/>
          <a:p>
            <a:pPr algn="ctr"/>
            <a:r>
              <a:rPr lang="it-IT" sz="3600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03F5F7-F909-462C-A112-861EAC5793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3" y="1031187"/>
            <a:ext cx="5942212" cy="489234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Fonti: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/>
              <a:t>Julius O. Smith III, Xavier Sierra, </a:t>
            </a:r>
            <a:r>
              <a:rPr lang="it-IT" sz="1500" i="1" dirty="0"/>
              <a:t>PARSHL: An Analysis/</a:t>
            </a:r>
            <a:r>
              <a:rPr lang="it-IT" sz="1500" i="1" dirty="0" err="1"/>
              <a:t>Synthesis</a:t>
            </a:r>
            <a:r>
              <a:rPr lang="it-IT" sz="1500" i="1" dirty="0"/>
              <a:t> Program fon Non-</a:t>
            </a:r>
            <a:r>
              <a:rPr lang="it-IT" sz="1500" i="1" dirty="0" err="1"/>
              <a:t>Harmonic</a:t>
            </a:r>
            <a:r>
              <a:rPr lang="it-IT" sz="1500" i="1" dirty="0"/>
              <a:t> Sounds </a:t>
            </a:r>
            <a:r>
              <a:rPr lang="it-IT" sz="1500" i="1" dirty="0" err="1"/>
              <a:t>Based</a:t>
            </a:r>
            <a:r>
              <a:rPr lang="it-IT" sz="1500" i="1" dirty="0"/>
              <a:t> on a </a:t>
            </a:r>
            <a:r>
              <a:rPr lang="it-IT" sz="1500" i="1" dirty="0" err="1"/>
              <a:t>Sinusoidal</a:t>
            </a:r>
            <a:r>
              <a:rPr lang="it-IT" sz="1500" i="1" dirty="0"/>
              <a:t> </a:t>
            </a:r>
            <a:r>
              <a:rPr lang="it-IT" sz="1500" i="1" dirty="0" err="1"/>
              <a:t>Representation</a:t>
            </a:r>
            <a:r>
              <a:rPr lang="it-IT" sz="1500" dirty="0"/>
              <a:t>, Stanford </a:t>
            </a:r>
            <a:r>
              <a:rPr lang="it-IT" sz="1500" dirty="0" err="1"/>
              <a:t>University</a:t>
            </a:r>
            <a:r>
              <a:rPr lang="it-IT" sz="1500" dirty="0"/>
              <a:t>, California, 1987.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/>
              <a:t>J. L. </a:t>
            </a:r>
            <a:r>
              <a:rPr lang="it-IT" sz="1500" dirty="0" err="1"/>
              <a:t>Flanagan</a:t>
            </a:r>
            <a:r>
              <a:rPr lang="it-IT" sz="1500" dirty="0"/>
              <a:t> \&amp; M. Golden, </a:t>
            </a:r>
            <a:r>
              <a:rPr lang="it-IT" sz="1500" i="1" dirty="0"/>
              <a:t>"</a:t>
            </a:r>
            <a:r>
              <a:rPr lang="it-IT" sz="1500" i="1" dirty="0" err="1"/>
              <a:t>Phase</a:t>
            </a:r>
            <a:r>
              <a:rPr lang="it-IT" sz="1500" i="1" dirty="0"/>
              <a:t> Vocoder", Bell System Technical Journal</a:t>
            </a:r>
            <a:r>
              <a:rPr lang="it-IT" sz="1500" dirty="0"/>
              <a:t>, 1966.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/>
              <a:t>Karin </a:t>
            </a:r>
            <a:r>
              <a:rPr lang="it-IT" sz="1500" dirty="0" err="1"/>
              <a:t>Dressler</a:t>
            </a:r>
            <a:r>
              <a:rPr lang="it-IT" sz="1500" dirty="0"/>
              <a:t>, </a:t>
            </a:r>
            <a:r>
              <a:rPr lang="it-IT" sz="1500" i="1" dirty="0" err="1"/>
              <a:t>Sinusoidal</a:t>
            </a:r>
            <a:r>
              <a:rPr lang="it-IT" sz="1500" i="1" dirty="0"/>
              <a:t> </a:t>
            </a:r>
            <a:r>
              <a:rPr lang="it-IT" sz="1500" i="1" dirty="0" err="1"/>
              <a:t>Extraction</a:t>
            </a:r>
            <a:r>
              <a:rPr lang="it-IT" sz="1500" i="1" dirty="0"/>
              <a:t> </a:t>
            </a:r>
            <a:r>
              <a:rPr lang="it-IT" sz="1500" i="1" dirty="0" err="1"/>
              <a:t>using</a:t>
            </a:r>
            <a:r>
              <a:rPr lang="it-IT" sz="1500" i="1" dirty="0"/>
              <a:t> an </a:t>
            </a:r>
            <a:r>
              <a:rPr lang="it-IT" sz="1500" i="1" dirty="0" err="1"/>
              <a:t>Efficient</a:t>
            </a:r>
            <a:r>
              <a:rPr lang="it-IT" sz="1500" i="1" dirty="0"/>
              <a:t> </a:t>
            </a:r>
            <a:r>
              <a:rPr lang="it-IT" sz="1500" i="1" dirty="0" err="1"/>
              <a:t>Implementation</a:t>
            </a:r>
            <a:r>
              <a:rPr lang="it-IT" sz="1500" i="1" dirty="0"/>
              <a:t> of a Multi-</a:t>
            </a:r>
            <a:r>
              <a:rPr lang="it-IT" sz="1500" i="1" dirty="0" err="1"/>
              <a:t>Resolution</a:t>
            </a:r>
            <a:r>
              <a:rPr lang="it-IT" sz="1500" i="1" dirty="0"/>
              <a:t> FFT</a:t>
            </a:r>
            <a:r>
              <a:rPr lang="it-IT" sz="1500" dirty="0"/>
              <a:t>, </a:t>
            </a:r>
            <a:r>
              <a:rPr lang="it-IT" sz="1500" dirty="0" err="1"/>
              <a:t>Fraunhofer</a:t>
            </a:r>
            <a:r>
              <a:rPr lang="it-IT" sz="1500" dirty="0"/>
              <a:t> </a:t>
            </a:r>
            <a:r>
              <a:rPr lang="it-IT" sz="1500" dirty="0" err="1"/>
              <a:t>Institute</a:t>
            </a:r>
            <a:r>
              <a:rPr lang="it-IT" sz="1500" dirty="0"/>
              <a:t> for Digital Media Technology, </a:t>
            </a:r>
            <a:r>
              <a:rPr lang="it-IT" sz="1500" dirty="0" err="1"/>
              <a:t>Ilmenau</a:t>
            </a:r>
            <a:r>
              <a:rPr lang="it-IT" sz="1500" dirty="0"/>
              <a:t>, Germany, 2006.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/>
              <a:t>De La </a:t>
            </a:r>
            <a:r>
              <a:rPr lang="it-IT" sz="1500" dirty="0" err="1"/>
              <a:t>Cuadra</a:t>
            </a:r>
            <a:r>
              <a:rPr lang="it-IT" sz="1500" dirty="0"/>
              <a:t>, Patricio, Aaron Master &amp; Craig </a:t>
            </a:r>
            <a:r>
              <a:rPr lang="it-IT" sz="1500" dirty="0" err="1"/>
              <a:t>Sapp</a:t>
            </a:r>
            <a:r>
              <a:rPr lang="it-IT" sz="1500" dirty="0"/>
              <a:t>. </a:t>
            </a:r>
            <a:r>
              <a:rPr lang="it-IT" sz="1500" i="1" dirty="0" err="1"/>
              <a:t>Efficient</a:t>
            </a:r>
            <a:r>
              <a:rPr lang="it-IT" sz="1500" i="1" dirty="0"/>
              <a:t> </a:t>
            </a:r>
            <a:r>
              <a:rPr lang="it-IT" sz="1500" i="1" dirty="0" err="1"/>
              <a:t>pitch</a:t>
            </a:r>
            <a:r>
              <a:rPr lang="it-IT" sz="1500" i="1" dirty="0"/>
              <a:t> </a:t>
            </a:r>
            <a:r>
              <a:rPr lang="it-IT" sz="1500" i="1" dirty="0" err="1"/>
              <a:t>detection</a:t>
            </a:r>
            <a:r>
              <a:rPr lang="it-IT" sz="1500" i="1" dirty="0"/>
              <a:t> </a:t>
            </a:r>
            <a:r>
              <a:rPr lang="it-IT" sz="1500" i="1" dirty="0" err="1"/>
              <a:t>techniques</a:t>
            </a:r>
            <a:r>
              <a:rPr lang="it-IT" sz="1500" i="1" dirty="0"/>
              <a:t> for </a:t>
            </a:r>
            <a:r>
              <a:rPr lang="it-IT" sz="1500" i="1" dirty="0" err="1"/>
              <a:t>interactive</a:t>
            </a:r>
            <a:r>
              <a:rPr lang="it-IT" sz="1500" i="1" dirty="0"/>
              <a:t> music</a:t>
            </a:r>
            <a:r>
              <a:rPr lang="it-IT" sz="1500" dirty="0"/>
              <a:t>. </a:t>
            </a:r>
            <a:r>
              <a:rPr lang="it-IT" sz="1500" dirty="0" err="1"/>
              <a:t>Proceedings</a:t>
            </a:r>
            <a:r>
              <a:rPr lang="it-IT" sz="1500" dirty="0"/>
              <a:t> of the 2001 International Computer Music Conference, 2001.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/>
              <a:t>Dan Berry, Derry Fitzgerald, Eugene </a:t>
            </a:r>
            <a:r>
              <a:rPr lang="it-IT" sz="1500" dirty="0" err="1"/>
              <a:t>Coyle</a:t>
            </a:r>
            <a:r>
              <a:rPr lang="it-IT" sz="1500" dirty="0"/>
              <a:t>, Bob </a:t>
            </a:r>
            <a:r>
              <a:rPr lang="it-IT" sz="1500" dirty="0" err="1"/>
              <a:t>Lawlor</a:t>
            </a:r>
            <a:r>
              <a:rPr lang="it-IT" sz="1500" dirty="0"/>
              <a:t>, </a:t>
            </a:r>
            <a:r>
              <a:rPr lang="it-IT" sz="1500" i="1" dirty="0" err="1"/>
              <a:t>Drum</a:t>
            </a:r>
            <a:r>
              <a:rPr lang="it-IT" sz="1500" i="1" dirty="0"/>
              <a:t> Source </a:t>
            </a:r>
            <a:r>
              <a:rPr lang="it-IT" sz="1500" i="1" dirty="0" err="1"/>
              <a:t>Separation</a:t>
            </a:r>
            <a:r>
              <a:rPr lang="it-IT" sz="1500" i="1" dirty="0"/>
              <a:t> </a:t>
            </a:r>
            <a:r>
              <a:rPr lang="it-IT" sz="1500" i="1" dirty="0" err="1"/>
              <a:t>using</a:t>
            </a:r>
            <a:r>
              <a:rPr lang="it-IT" sz="1500" i="1" dirty="0"/>
              <a:t> </a:t>
            </a:r>
            <a:r>
              <a:rPr lang="it-IT" sz="1500" i="1" dirty="0" err="1"/>
              <a:t>Percussve</a:t>
            </a:r>
            <a:r>
              <a:rPr lang="it-IT" sz="1500" i="1" dirty="0"/>
              <a:t> Feature </a:t>
            </a:r>
            <a:r>
              <a:rPr lang="it-IT" sz="1500" i="1" dirty="0" err="1"/>
              <a:t>Detection</a:t>
            </a:r>
            <a:r>
              <a:rPr lang="it-IT" sz="1500" i="1" dirty="0"/>
              <a:t> and </a:t>
            </a:r>
            <a:r>
              <a:rPr lang="it-IT" sz="1500" i="1" dirty="0" err="1"/>
              <a:t>Spectral</a:t>
            </a:r>
            <a:r>
              <a:rPr lang="it-IT" sz="1500" i="1" dirty="0"/>
              <a:t> </a:t>
            </a:r>
            <a:r>
              <a:rPr lang="it-IT" sz="1500" i="1" dirty="0" err="1"/>
              <a:t>Modulation</a:t>
            </a:r>
            <a:r>
              <a:rPr lang="it-IT" sz="1500" dirty="0"/>
              <a:t>, ISSC, </a:t>
            </a:r>
            <a:r>
              <a:rPr lang="it-IT" sz="1500" dirty="0" err="1"/>
              <a:t>Dublin</a:t>
            </a:r>
            <a:r>
              <a:rPr lang="it-IT" sz="1500" dirty="0"/>
              <a:t>, 2005.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56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3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7" y="643464"/>
            <a:ext cx="10927615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B70B65-7AC7-4119-A404-399617955B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5" y="4525100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C7A7750A-3FA8-4909-8B22-EFEB56C6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51" y="895961"/>
            <a:ext cx="3092656" cy="3092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8E515F-8448-44D3-9397-B0B18D3C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31" y="897385"/>
            <a:ext cx="4069283" cy="30926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A08196A-9A76-4A68-AA5A-8396C23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07" y="4937275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AMBIENTI DI LAVORO</a:t>
            </a:r>
          </a:p>
        </p:txBody>
      </p:sp>
    </p:spTree>
    <p:extLst>
      <p:ext uri="{BB962C8B-B14F-4D97-AF65-F5344CB8AC3E}">
        <p14:creationId xmlns:p14="http://schemas.microsoft.com/office/powerpoint/2010/main" val="12972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4AC0CC-D5D6-4673-B926-3E826AAA752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652307D2-7968-4C44-AC04-8EAE77A8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3964943" cy="30926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769293-0792-4C3F-BFF3-62D64C4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06" y="509316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/>
              <a:t>TECNICA DELLA DOPPIA INCISIONE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3E0FA5-2879-4120-91F1-2F9EA0AD75BA}"/>
              </a:ext>
            </a:extLst>
          </p:cNvPr>
          <p:cNvSpPr txBox="1"/>
          <p:nvPr/>
        </p:nvSpPr>
        <p:spPr>
          <a:xfrm>
            <a:off x="5034977" y="918795"/>
            <a:ext cx="6295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Maggior resa e profondità stereofonica.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Ripartizione stereofonica di singole incisioni contenente la stessa parte musicale.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Utilizzata con chitarre e voci.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Effetto percepito : </a:t>
            </a:r>
            <a:r>
              <a:rPr lang="it-IT" sz="2400" i="1" dirty="0"/>
              <a:t>chorus stereofonico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21544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4AC0CC-D5D6-4673-B926-3E826AAA752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6942BDA-30EB-481C-90C8-CC7DBDA4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3964971" cy="30926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769293-0792-4C3F-BFF3-62D64C4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/>
              <a:t>OBIETTIVI E FINALITÀ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AB7B1D-6D0F-4107-84AF-E2FFBAC68A02}"/>
              </a:ext>
            </a:extLst>
          </p:cNvPr>
          <p:cNvSpPr txBox="1"/>
          <p:nvPr/>
        </p:nvSpPr>
        <p:spPr>
          <a:xfrm>
            <a:off x="5038151" y="895961"/>
            <a:ext cx="6343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Estrazione </a:t>
            </a:r>
            <a:r>
              <a:rPr lang="it-IT" sz="2400" i="1" dirty="0"/>
              <a:t>features</a:t>
            </a:r>
            <a:r>
              <a:rPr lang="it-IT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Dinamica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Frequenza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Timbro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Tempo – </a:t>
            </a:r>
            <a:r>
              <a:rPr lang="it-IT" dirty="0"/>
              <a:t>Attacco delle note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Stima delle singole variazioni.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063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294DF2-B71F-4556-98FB-9EC95C4A2FDA}"/>
              </a:ext>
            </a:extLst>
          </p:cNvPr>
          <p:cNvSpPr txBox="1"/>
          <p:nvPr/>
        </p:nvSpPr>
        <p:spPr>
          <a:xfrm>
            <a:off x="810003" y="3064498"/>
            <a:ext cx="11129951" cy="223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Variazione del segnale nel tempo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RMS</a:t>
            </a:r>
            <a:r>
              <a:rPr lang="it-IT" sz="2400" dirty="0"/>
              <a:t>:									Variazione potenza sonora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Valore di picco</a:t>
            </a:r>
            <a:r>
              <a:rPr lang="it-IT" sz="2400" dirty="0"/>
              <a:t>:						</a:t>
            </a:r>
            <a:r>
              <a:rPr lang="it-IT" sz="2400" b="0" dirty="0"/>
              <a:t>Massimo valore di ampiezza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Crest </a:t>
            </a:r>
            <a:r>
              <a:rPr lang="it-IT" sz="2400" b="1" dirty="0" err="1"/>
              <a:t>Factor</a:t>
            </a:r>
            <a:r>
              <a:rPr lang="it-IT" sz="2400" dirty="0"/>
              <a:t>:					</a:t>
            </a:r>
            <a:r>
              <a:rPr lang="it-IT" sz="2400" b="0" dirty="0"/>
              <a:t>		Misura range dinamico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748AE15B-795B-47B5-BCF3-D874F5422CA7}"/>
              </a:ext>
            </a:extLst>
          </p:cNvPr>
          <p:cNvSpPr/>
          <p:nvPr/>
        </p:nvSpPr>
        <p:spPr>
          <a:xfrm>
            <a:off x="5003061" y="3831437"/>
            <a:ext cx="978408" cy="23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8C30CB27-9C2D-4C50-91BD-1B881F112AE7}"/>
              </a:ext>
            </a:extLst>
          </p:cNvPr>
          <p:cNvSpPr/>
          <p:nvPr/>
        </p:nvSpPr>
        <p:spPr>
          <a:xfrm>
            <a:off x="5003061" y="4395354"/>
            <a:ext cx="978408" cy="23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ECA98F3D-95DE-4017-9D41-FF6A8EB17C0E}"/>
              </a:ext>
            </a:extLst>
          </p:cNvPr>
          <p:cNvSpPr/>
          <p:nvPr/>
        </p:nvSpPr>
        <p:spPr>
          <a:xfrm>
            <a:off x="5003061" y="4959271"/>
            <a:ext cx="978408" cy="23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EA3A7E-D16F-47FD-A33C-842800630F99}"/>
              </a:ext>
            </a:extLst>
          </p:cNvPr>
          <p:cNvSpPr txBox="1"/>
          <p:nvPr/>
        </p:nvSpPr>
        <p:spPr>
          <a:xfrm>
            <a:off x="180602" y="2426677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Tracciamento delle componenti armoniche di entrambi i segnali.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E2853-AD59-4720-BEC8-DB9A8DBA272E}"/>
              </a:ext>
            </a:extLst>
          </p:cNvPr>
          <p:cNvSpPr txBox="1"/>
          <p:nvPr/>
        </p:nvSpPr>
        <p:spPr>
          <a:xfrm>
            <a:off x="180602" y="3174106"/>
            <a:ext cx="5314590" cy="168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dirty="0"/>
              <a:t>	Due modelli implementati: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/>
              <a:t>Interpolazione parabolica</a:t>
            </a:r>
            <a:r>
              <a:rPr lang="it-IT" sz="2400" dirty="0"/>
              <a:t>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/>
              <a:t>Differenza di fase</a:t>
            </a:r>
            <a:r>
              <a:rPr lang="it-IT" sz="2400" dirty="0"/>
              <a:t>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A68B7C-D75A-443E-AAFE-A88328D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17" y="3104105"/>
            <a:ext cx="6339252" cy="3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FREQUENZA – </a:t>
            </a:r>
            <a:r>
              <a:rPr lang="it-IT" sz="3200" dirty="0"/>
              <a:t>Interpolazione parabolica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45FE35-E16B-4C72-9DD3-44238734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62" y="2074985"/>
            <a:ext cx="5718835" cy="46002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C88C099-086A-4C89-A314-3DA0A430A7EA}"/>
              </a:ext>
            </a:extLst>
          </p:cNvPr>
          <p:cNvSpPr txBox="1"/>
          <p:nvPr/>
        </p:nvSpPr>
        <p:spPr>
          <a:xfrm>
            <a:off x="538038" y="2822330"/>
            <a:ext cx="5433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Interpolazione tra il valore massimo nello spettro e i valori adiacenti mediante il calcolo del vertice di una parabola.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3954FF7-F36A-48F8-9B17-29ABAF0BBCBB}"/>
              </a:ext>
            </a:extLst>
          </p:cNvPr>
          <p:cNvSpPr txBox="1"/>
          <p:nvPr/>
        </p:nvSpPr>
        <p:spPr>
          <a:xfrm>
            <a:off x="538038" y="4623676"/>
            <a:ext cx="4659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Tono puro a 880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r>
              <a:rPr lang="it-IT" sz="2200" dirty="0"/>
              <a:t>Risultato : 879,87 Hz</a:t>
            </a:r>
          </a:p>
        </p:txBody>
      </p:sp>
      <p:sp>
        <p:nvSpPr>
          <p:cNvPr id="17" name="Stella a 5 punte 16">
            <a:extLst>
              <a:ext uri="{FF2B5EF4-FFF2-40B4-BE49-F238E27FC236}">
                <a16:creationId xmlns:a16="http://schemas.microsoft.com/office/drawing/2014/main" id="{0F84B62C-8DD2-4556-B71C-8F68DBB15EC2}"/>
              </a:ext>
            </a:extLst>
          </p:cNvPr>
          <p:cNvSpPr/>
          <p:nvPr/>
        </p:nvSpPr>
        <p:spPr>
          <a:xfrm>
            <a:off x="8827205" y="3247078"/>
            <a:ext cx="124515" cy="102873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785BE443-D7AC-43F6-A82D-21B304EF330D}"/>
              </a:ext>
            </a:extLst>
          </p:cNvPr>
          <p:cNvSpPr/>
          <p:nvPr/>
        </p:nvSpPr>
        <p:spPr>
          <a:xfrm>
            <a:off x="10245382" y="2765376"/>
            <a:ext cx="133058" cy="113909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4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FREQUENZA – </a:t>
            </a:r>
            <a:r>
              <a:rPr lang="it-IT" sz="3200" dirty="0"/>
              <a:t>Differenza di fase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348A14-3D45-4DEC-8E8A-2D83520E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2" y="3675185"/>
            <a:ext cx="4593583" cy="22966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35A5AC-E276-4DF1-B5EA-F3E6ADA2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78" y="3675185"/>
            <a:ext cx="4741224" cy="22966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BCDFA0-E616-4915-9D65-69131865F5F9}"/>
              </a:ext>
            </a:extLst>
          </p:cNvPr>
          <p:cNvSpPr txBox="1"/>
          <p:nvPr/>
        </p:nvSpPr>
        <p:spPr>
          <a:xfrm>
            <a:off x="810002" y="2479431"/>
            <a:ext cx="10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Lo scostamento di fase indica la deviazione della frequenza da quella di riferimento.</a:t>
            </a:r>
          </a:p>
        </p:txBody>
      </p:sp>
    </p:spTree>
    <p:extLst>
      <p:ext uri="{BB962C8B-B14F-4D97-AF65-F5344CB8AC3E}">
        <p14:creationId xmlns:p14="http://schemas.microsoft.com/office/powerpoint/2010/main" val="320038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B62A-85DF-45B3-93D1-2950D77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FREQUENZA – </a:t>
            </a:r>
            <a:r>
              <a:rPr lang="it-IT" sz="3200" dirty="0"/>
              <a:t>Differenza di fase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0C98DF-676A-4D70-83AD-D604A596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92" y="2005077"/>
            <a:ext cx="6122379" cy="4710047"/>
          </a:xfrm>
          <a:prstGeom prst="rect">
            <a:avLst/>
          </a:prstGeom>
        </p:spPr>
      </p:pic>
      <p:sp>
        <p:nvSpPr>
          <p:cNvPr id="7" name="Stella a 5 punte 6">
            <a:extLst>
              <a:ext uri="{FF2B5EF4-FFF2-40B4-BE49-F238E27FC236}">
                <a16:creationId xmlns:a16="http://schemas.microsoft.com/office/drawing/2014/main" id="{E97913ED-4AE1-476D-A2E8-2D03FE5CEB85}"/>
              </a:ext>
            </a:extLst>
          </p:cNvPr>
          <p:cNvSpPr/>
          <p:nvPr/>
        </p:nvSpPr>
        <p:spPr>
          <a:xfrm>
            <a:off x="8981496" y="3121895"/>
            <a:ext cx="139078" cy="121014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F9BC82-2622-4EE8-9985-21549AFD850B}"/>
              </a:ext>
            </a:extLst>
          </p:cNvPr>
          <p:cNvSpPr txBox="1"/>
          <p:nvPr/>
        </p:nvSpPr>
        <p:spPr>
          <a:xfrm>
            <a:off x="810003" y="3308466"/>
            <a:ext cx="4642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Tono puro a 880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Risultato : 879,9991 Hz</a:t>
            </a:r>
          </a:p>
        </p:txBody>
      </p:sp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A7F179B0-DFF8-4E90-A871-51A1C627A7FD}"/>
              </a:ext>
            </a:extLst>
          </p:cNvPr>
          <p:cNvSpPr/>
          <p:nvPr/>
        </p:nvSpPr>
        <p:spPr>
          <a:xfrm>
            <a:off x="10307320" y="2748280"/>
            <a:ext cx="142240" cy="11684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3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6797</TotalTime>
  <Words>466</Words>
  <Application>Microsoft Office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2</vt:lpstr>
      <vt:lpstr>Citazione</vt:lpstr>
      <vt:lpstr>ANALISI DEL COMPORTAMENTO DELLA DOPPIA INCISIONE DI CHITARRE E VOCI IN UNA PRODUZIONE MUSICALE</vt:lpstr>
      <vt:lpstr>AMBIENTI DI LAVORO</vt:lpstr>
      <vt:lpstr>TECNICA DELLA DOPPIA INCISIONE</vt:lpstr>
      <vt:lpstr>OBIETTIVI E FINALITÀ</vt:lpstr>
      <vt:lpstr>DINAMICA</vt:lpstr>
      <vt:lpstr>FREQUENZA</vt:lpstr>
      <vt:lpstr>FREQUENZA – Interpolazione parabolica</vt:lpstr>
      <vt:lpstr>FREQUENZA – Differenza di fase</vt:lpstr>
      <vt:lpstr>FREQUENZA – Differenza di fase</vt:lpstr>
      <vt:lpstr>TIMBRO</vt:lpstr>
      <vt:lpstr>TIMBRO</vt:lpstr>
      <vt:lpstr>TEMPO – Attacco delle note</vt:lpstr>
      <vt:lpstr>TEMPO – Attacco delle note</vt:lpstr>
      <vt:lpstr>TEST &amp; RISULTATI OTTENUTI</vt:lpstr>
      <vt:lpstr>SVILUPPI 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Mirko Albanese</dc:creator>
  <cp:lastModifiedBy>Mirko Albanese</cp:lastModifiedBy>
  <cp:revision>101</cp:revision>
  <dcterms:created xsi:type="dcterms:W3CDTF">2017-11-20T22:35:00Z</dcterms:created>
  <dcterms:modified xsi:type="dcterms:W3CDTF">2017-12-11T20:19:03Z</dcterms:modified>
</cp:coreProperties>
</file>