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257" r:id="rId6"/>
    <p:sldId id="258" r:id="rId7"/>
    <p:sldId id="261" r:id="rId8"/>
    <p:sldId id="259" r:id="rId9"/>
    <p:sldId id="260"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9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1"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E4B45F-899E-0A0F-CB6D-53F182CBD537}" name="Venkata Sai Ram Polina" initials="VSRP" userId="Venkata Sai Ram Polin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CAC65-3549-476A-BBDA-AFAA55FD2FEE}"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A36C-1634-410D-AB24-65341C1F9D78}" type="slidenum">
              <a:rPr lang="en-US" smtClean="0"/>
              <a:t>‹#›</a:t>
            </a:fld>
            <a:endParaRPr lang="en-US"/>
          </a:p>
        </p:txBody>
      </p:sp>
    </p:spTree>
    <p:extLst>
      <p:ext uri="{BB962C8B-B14F-4D97-AF65-F5344CB8AC3E}">
        <p14:creationId xmlns:p14="http://schemas.microsoft.com/office/powerpoint/2010/main" val="213765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94A36C-1634-410D-AB24-65341C1F9D78}" type="slidenum">
              <a:rPr lang="en-US" smtClean="0"/>
              <a:t>25</a:t>
            </a:fld>
            <a:endParaRPr lang="en-US"/>
          </a:p>
        </p:txBody>
      </p:sp>
    </p:spTree>
    <p:extLst>
      <p:ext uri="{BB962C8B-B14F-4D97-AF65-F5344CB8AC3E}">
        <p14:creationId xmlns:p14="http://schemas.microsoft.com/office/powerpoint/2010/main" val="293956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651A-723B-41EF-B11D-DC414C4CB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362E7-4450-4E16-A01E-3ECF1645D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1E947E-D9B1-4D8D-A28B-B4D26B68A8BC}"/>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5" name="Footer Placeholder 4">
            <a:extLst>
              <a:ext uri="{FF2B5EF4-FFF2-40B4-BE49-F238E27FC236}">
                <a16:creationId xmlns:a16="http://schemas.microsoft.com/office/drawing/2014/main" id="{81CEFA6A-2601-41E8-AE72-B1834E322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CF5EE-314C-407F-9FFC-3DE335E1F8B5}"/>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306462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24BB-27D0-4EE2-ADAD-BD20C2E7D4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22EB7-F00D-4737-9BEE-B550EDCAC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2558E-9CF9-4391-967F-419645EF6439}"/>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5" name="Footer Placeholder 4">
            <a:extLst>
              <a:ext uri="{FF2B5EF4-FFF2-40B4-BE49-F238E27FC236}">
                <a16:creationId xmlns:a16="http://schemas.microsoft.com/office/drawing/2014/main" id="{1BDD8A8D-F2BB-4B04-963C-F5132120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9425E-AFAC-43B7-965E-18FD7C4FE38B}"/>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378429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1BED-2FFB-430F-9D13-30A6A1DC02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AA132F-A7B7-48A2-B559-CA6B23B444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AB65-AF41-49B4-A352-BF80ABE2F51D}"/>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5" name="Footer Placeholder 4">
            <a:extLst>
              <a:ext uri="{FF2B5EF4-FFF2-40B4-BE49-F238E27FC236}">
                <a16:creationId xmlns:a16="http://schemas.microsoft.com/office/drawing/2014/main" id="{83EFDCA8-8B7A-45E4-818A-27FF04592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23A49-BF3E-4326-AEAA-015614785C42}"/>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296593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6EA8-5E78-4583-A6B5-5C35BBCF94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6CFD6-31AB-40BC-9CEA-D0AAD5931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86010-C6D4-4671-842E-B638C4DC0E6B}"/>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5" name="Footer Placeholder 4">
            <a:extLst>
              <a:ext uri="{FF2B5EF4-FFF2-40B4-BE49-F238E27FC236}">
                <a16:creationId xmlns:a16="http://schemas.microsoft.com/office/drawing/2014/main" id="{BBCAC56A-BCC9-42DE-9A52-C304A329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A9343-3D2C-4794-81E2-D9B70E535CFC}"/>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19582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CD10-4934-4D57-B4AA-454474007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5ED15C-9508-45D8-8429-A3908DABF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771F5-51FE-4C95-A176-5D1948F48463}"/>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5" name="Footer Placeholder 4">
            <a:extLst>
              <a:ext uri="{FF2B5EF4-FFF2-40B4-BE49-F238E27FC236}">
                <a16:creationId xmlns:a16="http://schemas.microsoft.com/office/drawing/2014/main" id="{CDC3E6B1-28BC-48EC-BF6E-1474603EA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F07DD-C574-4C3B-A467-655DC6EF78A2}"/>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185868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F039-4BFA-4325-A8D8-AA700ADD5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E9B45-4DC7-43B1-9AA1-B72E16E6DC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7A3EA-1D92-4273-BB3B-E45909D9C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2453F8-EC0B-4B6F-B692-57FDC1F970CE}"/>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6" name="Footer Placeholder 5">
            <a:extLst>
              <a:ext uri="{FF2B5EF4-FFF2-40B4-BE49-F238E27FC236}">
                <a16:creationId xmlns:a16="http://schemas.microsoft.com/office/drawing/2014/main" id="{5FA493DE-9AF4-46F7-AFE5-AC8EACDAE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7EA74-9F87-42A5-982E-1F3683449B7E}"/>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2692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107D-9415-45A8-A11A-A0477085F0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5F7AF-D9FC-4F84-8D0B-0E7E36238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A4C48-9309-4EB1-90DC-860F0A305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F9C45-6D29-4C03-8B4F-9E3D3337B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992BF-6746-41DB-8EBA-3C7F1608EC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3508A3-B89B-4D1D-B5F8-D0F38A533AF0}"/>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8" name="Footer Placeholder 7">
            <a:extLst>
              <a:ext uri="{FF2B5EF4-FFF2-40B4-BE49-F238E27FC236}">
                <a16:creationId xmlns:a16="http://schemas.microsoft.com/office/drawing/2014/main" id="{AC95C088-3A2D-441B-9727-10D014F970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FD977D-CE66-4419-A776-5A68EDC5A7DE}"/>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306148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FE5E-306F-416F-8333-EBF71573D2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444487-675A-4FF7-97FF-E04C05F824E9}"/>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4" name="Footer Placeholder 3">
            <a:extLst>
              <a:ext uri="{FF2B5EF4-FFF2-40B4-BE49-F238E27FC236}">
                <a16:creationId xmlns:a16="http://schemas.microsoft.com/office/drawing/2014/main" id="{96F7D474-1D90-4A50-B832-4DAF71797E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E18B-0C35-47F7-9C9F-50C8A0572398}"/>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209338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345F6-F2E9-4DE9-BE74-3DB97B968E75}"/>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3" name="Footer Placeholder 2">
            <a:extLst>
              <a:ext uri="{FF2B5EF4-FFF2-40B4-BE49-F238E27FC236}">
                <a16:creationId xmlns:a16="http://schemas.microsoft.com/office/drawing/2014/main" id="{62A5FA7F-207D-458D-93B4-F1FE58E6DA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A3E34-325D-4383-85FC-35AADE70AEB5}"/>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12306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D39D-B892-49F3-BC35-C3D5425D2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29DD7B-19A8-497E-9270-8695E2E19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EDBC46-F7DA-457C-9499-F17D650E2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8E462-45E2-4A04-B426-22B9E192DA95}"/>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6" name="Footer Placeholder 5">
            <a:extLst>
              <a:ext uri="{FF2B5EF4-FFF2-40B4-BE49-F238E27FC236}">
                <a16:creationId xmlns:a16="http://schemas.microsoft.com/office/drawing/2014/main" id="{EB133F4D-664D-46C2-B220-A80CA2422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5B32F-3539-4343-8748-4545EBEFB9A7}"/>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275039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E14E-06DA-400D-BB82-E2303B938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92CE17-DDB3-477B-8629-10FC99A0F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C2AF8E-BB8A-4A33-AC82-BD248688D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413C6-B871-4967-B23C-24B19AEDBE20}"/>
              </a:ext>
            </a:extLst>
          </p:cNvPr>
          <p:cNvSpPr>
            <a:spLocks noGrp="1"/>
          </p:cNvSpPr>
          <p:nvPr>
            <p:ph type="dt" sz="half" idx="10"/>
          </p:nvPr>
        </p:nvSpPr>
        <p:spPr/>
        <p:txBody>
          <a:bodyPr/>
          <a:lstStyle/>
          <a:p>
            <a:fld id="{96BA1720-92DA-4FDA-8A49-6781DED289A7}" type="datetimeFigureOut">
              <a:rPr lang="en-US" smtClean="0"/>
              <a:t>11/25/2021</a:t>
            </a:fld>
            <a:endParaRPr lang="en-US"/>
          </a:p>
        </p:txBody>
      </p:sp>
      <p:sp>
        <p:nvSpPr>
          <p:cNvPr id="6" name="Footer Placeholder 5">
            <a:extLst>
              <a:ext uri="{FF2B5EF4-FFF2-40B4-BE49-F238E27FC236}">
                <a16:creationId xmlns:a16="http://schemas.microsoft.com/office/drawing/2014/main" id="{17EA3E9C-288D-479C-A1B3-DDD72340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D8FB6-6169-4CBB-BBAF-C2005192CA77}"/>
              </a:ext>
            </a:extLst>
          </p:cNvPr>
          <p:cNvSpPr>
            <a:spLocks noGrp="1"/>
          </p:cNvSpPr>
          <p:nvPr>
            <p:ph type="sldNum" sz="quarter" idx="12"/>
          </p:nvPr>
        </p:nvSpPr>
        <p:spPr/>
        <p:txBody>
          <a:bodyPr/>
          <a:lstStyle/>
          <a:p>
            <a:fld id="{B7B29995-4917-4A84-ABC0-B6891E374895}" type="slidenum">
              <a:rPr lang="en-US" smtClean="0"/>
              <a:t>‹#›</a:t>
            </a:fld>
            <a:endParaRPr lang="en-US"/>
          </a:p>
        </p:txBody>
      </p:sp>
    </p:spTree>
    <p:extLst>
      <p:ext uri="{BB962C8B-B14F-4D97-AF65-F5344CB8AC3E}">
        <p14:creationId xmlns:p14="http://schemas.microsoft.com/office/powerpoint/2010/main" val="328398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85DB90-4700-4E5B-B496-63CF8581D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BABDFD-A920-44A3-8C5B-04D2DFA2E3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A4109-F152-47EA-854F-32641469E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A1720-92DA-4FDA-8A49-6781DED289A7}" type="datetimeFigureOut">
              <a:rPr lang="en-US" smtClean="0"/>
              <a:t>11/25/2021</a:t>
            </a:fld>
            <a:endParaRPr lang="en-US"/>
          </a:p>
        </p:txBody>
      </p:sp>
      <p:sp>
        <p:nvSpPr>
          <p:cNvPr id="5" name="Footer Placeholder 4">
            <a:extLst>
              <a:ext uri="{FF2B5EF4-FFF2-40B4-BE49-F238E27FC236}">
                <a16:creationId xmlns:a16="http://schemas.microsoft.com/office/drawing/2014/main" id="{A2064CD4-BE3C-4957-B644-4BD3FCBCD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93D6E5-9E3B-4A47-9F46-40C6AD908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29995-4917-4A84-ABC0-B6891E374895}" type="slidenum">
              <a:rPr lang="en-US" smtClean="0"/>
              <a:t>‹#›</a:t>
            </a:fld>
            <a:endParaRPr lang="en-US"/>
          </a:p>
        </p:txBody>
      </p:sp>
    </p:spTree>
    <p:extLst>
      <p:ext uri="{BB962C8B-B14F-4D97-AF65-F5344CB8AC3E}">
        <p14:creationId xmlns:p14="http://schemas.microsoft.com/office/powerpoint/2010/main" val="3202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okritvik@umd.edu" TargetMode="External"/><Relationship Id="rId2" Type="http://schemas.openxmlformats.org/officeDocument/2006/relationships/hyperlink" Target="https://github.com/okritvik/ENPM-667_Project-1" TargetMode="External"/><Relationship Id="rId1" Type="http://schemas.openxmlformats.org/officeDocument/2006/relationships/slideLayout" Target="../slideLayouts/slideLayout2.xml"/><Relationship Id="rId4" Type="http://schemas.openxmlformats.org/officeDocument/2006/relationships/hyperlink" Target="mailto:sairamp@umd.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1A53-363F-40B2-940E-B30CDE91C553}"/>
              </a:ext>
            </a:extLst>
          </p:cNvPr>
          <p:cNvSpPr>
            <a:spLocks noGrp="1"/>
          </p:cNvSpPr>
          <p:nvPr>
            <p:ph type="ctrTitle"/>
          </p:nvPr>
        </p:nvSpPr>
        <p:spPr>
          <a:xfrm>
            <a:off x="1524000" y="249383"/>
            <a:ext cx="9144000" cy="3491344"/>
          </a:xfrm>
        </p:spPr>
        <p:txBody>
          <a:bodyPr>
            <a:normAutofit/>
          </a:bodyPr>
          <a:lstStyle/>
          <a:p>
            <a:pPr marL="0" marR="0">
              <a:lnSpc>
                <a:spcPct val="107000"/>
              </a:lnSpc>
              <a:spcBef>
                <a:spcPts val="0"/>
              </a:spcBef>
              <a:spcAft>
                <a:spcPts val="800"/>
              </a:spcAft>
            </a:pPr>
            <a:r>
              <a:rPr lang="en-US" sz="1800" b="1" dirty="0">
                <a:effectLst/>
                <a:latin typeface="Times New Roman"/>
                <a:ea typeface="Calibri" panose="020F0502020204030204" pitchFamily="34" charset="0"/>
                <a:cs typeface="Times New Roman"/>
              </a:rPr>
              <a:t>ENPM – 667</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a:ea typeface="Calibri" panose="020F0502020204030204" pitchFamily="34" charset="0"/>
                <a:cs typeface="Times New Roman"/>
              </a:rPr>
              <a:t>CONTROL OF ROBOTIC SYSTEMS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a:ea typeface="Calibri" panose="020F0502020204030204" pitchFamily="34" charset="0"/>
                <a:cs typeface="Times New Roman"/>
              </a:rPr>
              <a:t>PROJECT – 1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latin typeface="Times New Roman"/>
                <a:ea typeface="Calibri" panose="020F0502020204030204" pitchFamily="34" charset="0"/>
                <a:cs typeface="Times New Roman"/>
              </a:rPr>
              <a:t>PRESENTATION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a:ea typeface="Calibri" panose="020F0502020204030204" pitchFamily="34" charset="0"/>
                <a:cs typeface="Times New Roman"/>
              </a:rPr>
              <a:t>ON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a:ea typeface="Calibri" panose="020F0502020204030204" pitchFamily="34" charset="0"/>
                <a:cs typeface="Times New Roman"/>
              </a:rPr>
              <a:t>LONGITUDINAL CONTROL OF AUTOMATED CHVs WITH SIGNIFICANT ACTUATOR DELAYS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80CE1F-DF7B-412E-82EE-E9F4C80F1E37}"/>
              </a:ext>
            </a:extLst>
          </p:cNvPr>
          <p:cNvSpPr>
            <a:spLocks noGrp="1"/>
          </p:cNvSpPr>
          <p:nvPr>
            <p:ph type="subTitle" idx="1"/>
          </p:nvPr>
        </p:nvSpPr>
        <p:spPr>
          <a:xfrm>
            <a:off x="1457845" y="2912846"/>
            <a:ext cx="9144000" cy="1655762"/>
          </a:xfrm>
        </p:spPr>
        <p:txBody>
          <a:bodyPr vert="horz" lIns="91440" tIns="45720" rIns="91440" bIns="45720" rtlCol="0" anchor="t">
            <a:normAutofit fontScale="85000" lnSpcReduction="20000"/>
          </a:bodyPr>
          <a:lstStyle/>
          <a:p>
            <a:pPr>
              <a:lnSpc>
                <a:spcPct val="200000"/>
              </a:lnSpc>
              <a:spcBef>
                <a:spcPts val="0"/>
              </a:spcBef>
              <a:spcAft>
                <a:spcPts val="800"/>
              </a:spcAft>
            </a:pPr>
            <a:r>
              <a:rPr lang="en-US" sz="1800" dirty="0">
                <a:effectLst/>
                <a:latin typeface="Times New Roman"/>
                <a:ea typeface="Calibri" panose="020F0502020204030204" pitchFamily="34" charset="0"/>
                <a:cs typeface="Times New Roman"/>
              </a:rPr>
              <a:t>Kumara </a:t>
            </a:r>
            <a:r>
              <a:rPr lang="en-US" sz="1800" dirty="0" err="1">
                <a:effectLst/>
                <a:latin typeface="Times New Roman"/>
                <a:ea typeface="Calibri" panose="020F0502020204030204" pitchFamily="34" charset="0"/>
                <a:cs typeface="Times New Roman"/>
              </a:rPr>
              <a:t>Ritvik</a:t>
            </a:r>
            <a:r>
              <a:rPr lang="en-US" sz="1800" dirty="0">
                <a:effectLst/>
                <a:latin typeface="Times New Roman"/>
                <a:ea typeface="Calibri" panose="020F0502020204030204" pitchFamily="34" charset="0"/>
                <a:cs typeface="Times New Roman"/>
              </a:rPr>
              <a:t> </a:t>
            </a:r>
            <a:r>
              <a:rPr lang="en-US" sz="1800" dirty="0" err="1">
                <a:effectLst/>
                <a:latin typeface="Times New Roman"/>
                <a:ea typeface="Calibri" panose="020F0502020204030204" pitchFamily="34" charset="0"/>
                <a:cs typeface="Times New Roman"/>
              </a:rPr>
              <a:t>Oruganti</a:t>
            </a:r>
            <a:r>
              <a:rPr lang="en-US" sz="1800" dirty="0">
                <a:effectLst/>
                <a:latin typeface="Times New Roman"/>
                <a:ea typeface="Calibri" panose="020F0502020204030204" pitchFamily="34" charset="0"/>
                <a:cs typeface="Times New Roman"/>
              </a:rPr>
              <a:t>			Venkata</a:t>
            </a:r>
            <a:r>
              <a:rPr lang="en-US" sz="1800" b="1" dirty="0">
                <a:effectLst/>
                <a:latin typeface="Times New Roman"/>
                <a:ea typeface="Calibri" panose="020F0502020204030204" pitchFamily="34" charset="0"/>
                <a:cs typeface="Times New Roman"/>
              </a:rPr>
              <a:t> </a:t>
            </a:r>
            <a:r>
              <a:rPr lang="en-US" sz="1800" dirty="0">
                <a:effectLst/>
                <a:latin typeface="Times New Roman"/>
                <a:ea typeface="Calibri" panose="020F0502020204030204" pitchFamily="34" charset="0"/>
                <a:cs typeface="Times New Roman"/>
              </a:rPr>
              <a:t>Sai Ram</a:t>
            </a:r>
            <a:r>
              <a:rPr lang="en-US" sz="1800" b="1" dirty="0">
                <a:effectLst/>
                <a:latin typeface="Times New Roman"/>
                <a:ea typeface="Calibri" panose="020F0502020204030204" pitchFamily="34" charset="0"/>
                <a:cs typeface="Times New Roman"/>
              </a:rPr>
              <a:t> </a:t>
            </a:r>
            <a:r>
              <a:rPr lang="en-US" sz="1800" dirty="0">
                <a:effectLst/>
                <a:latin typeface="Times New Roman"/>
                <a:ea typeface="Calibri" panose="020F0502020204030204" pitchFamily="34" charset="0"/>
                <a:cs typeface="Times New Roman"/>
              </a:rPr>
              <a:t>Polina</a:t>
            </a:r>
            <a:r>
              <a:rPr lang="en-US" sz="1800" b="1" dirty="0">
                <a:latin typeface="Times New Roman"/>
                <a:ea typeface="Calibri" panose="020F0502020204030204" pitchFamily="34" charset="0"/>
                <a:cs typeface="Times New Roman"/>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Bef>
                <a:spcPts val="0"/>
              </a:spcBef>
              <a:spcAft>
                <a:spcPts val="800"/>
              </a:spcAft>
            </a:pPr>
            <a:r>
              <a:rPr lang="en-US" sz="1800" dirty="0">
                <a:effectLst/>
                <a:latin typeface="Times New Roman"/>
                <a:ea typeface="Calibri" panose="020F0502020204030204" pitchFamily="34" charset="0"/>
                <a:cs typeface="Times New Roman"/>
              </a:rPr>
              <a:t>(117368963</a:t>
            </a:r>
            <a:r>
              <a:rPr lang="en-US" sz="1800" dirty="0">
                <a:latin typeface="Times New Roman"/>
                <a:ea typeface="Calibri" panose="020F0502020204030204" pitchFamily="34" charset="0"/>
                <a:cs typeface="Times New Roman"/>
              </a:rPr>
              <a:t>)                                                                            </a:t>
            </a:r>
            <a:r>
              <a:rPr lang="en-US" sz="1800" b="1" dirty="0">
                <a:latin typeface="Times New Roman"/>
                <a:ea typeface="Calibri" panose="020F0502020204030204" pitchFamily="34" charset="0"/>
                <a:cs typeface="Times New Roman"/>
              </a:rPr>
              <a:t>(</a:t>
            </a:r>
            <a:r>
              <a:rPr lang="en-US" sz="1800" dirty="0">
                <a:effectLst/>
                <a:latin typeface="Times New Roman"/>
                <a:ea typeface="Calibri" panose="020F0502020204030204" pitchFamily="34" charset="0"/>
                <a:cs typeface="Times New Roman"/>
              </a:rPr>
              <a:t>118436579</a:t>
            </a:r>
            <a:r>
              <a:rPr lang="en-US" sz="1800" b="1" dirty="0">
                <a:effectLst/>
                <a:latin typeface="Times New Roman"/>
                <a:ea typeface="Calibri" panose="020F0502020204030204" pitchFamily="34" charset="0"/>
                <a:cs typeface="Times New Roman"/>
              </a:rPr>
              <a:t>)</a:t>
            </a:r>
            <a:endParaRPr lang="en-US" sz="1800" dirty="0">
              <a:effectLst/>
              <a:latin typeface="Times New Roman"/>
              <a:ea typeface="Calibri" panose="020F0502020204030204" pitchFamily="34" charset="0"/>
              <a:cs typeface="Times New Roman"/>
            </a:endParaRPr>
          </a:p>
          <a:p>
            <a:pPr marL="0" marR="0" algn="ctr">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Date: 11/25/2021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17D25C0-2642-46D2-B9CF-0A4958955B56}"/>
              </a:ext>
            </a:extLst>
          </p:cNvPr>
          <p:cNvPicPr>
            <a:picLocks noChangeAspect="1"/>
          </p:cNvPicPr>
          <p:nvPr/>
        </p:nvPicPr>
        <p:blipFill>
          <a:blip r:embed="rId2"/>
          <a:stretch>
            <a:fillRect/>
          </a:stretch>
        </p:blipFill>
        <p:spPr>
          <a:xfrm>
            <a:off x="4781437" y="4590473"/>
            <a:ext cx="2496817" cy="2096262"/>
          </a:xfrm>
          <a:prstGeom prst="rect">
            <a:avLst/>
          </a:prstGeom>
        </p:spPr>
      </p:pic>
    </p:spTree>
    <p:extLst>
      <p:ext uri="{BB962C8B-B14F-4D97-AF65-F5344CB8AC3E}">
        <p14:creationId xmlns:p14="http://schemas.microsoft.com/office/powerpoint/2010/main" val="268809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BB61-4162-4A48-AF5D-9A89F49A8A19}"/>
              </a:ext>
            </a:extLst>
          </p:cNvPr>
          <p:cNvSpPr>
            <a:spLocks noGrp="1"/>
          </p:cNvSpPr>
          <p:nvPr>
            <p:ph type="title"/>
          </p:nvPr>
        </p:nvSpPr>
        <p:spPr>
          <a:xfrm>
            <a:off x="838200" y="365126"/>
            <a:ext cx="10515600" cy="780184"/>
          </a:xfrm>
        </p:spPr>
        <p:txBody>
          <a:bodyPr>
            <a:normAutofit/>
          </a:bodyPr>
          <a:lstStyle/>
          <a:p>
            <a:pPr algn="ctr"/>
            <a:r>
              <a:rPr lang="en-US" sz="4000" b="1">
                <a:effectLst/>
                <a:ea typeface="Times New Roman" panose="02020603050405020304" pitchFamily="18" charset="0"/>
              </a:rPr>
              <a:t>Adaptive PIQ Controller design</a:t>
            </a:r>
            <a:endParaRPr lang="en-US" sz="4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788CD3-1813-4B6A-8F21-EA4303C12046}"/>
                  </a:ext>
                </a:extLst>
              </p:cNvPr>
              <p:cNvSpPr>
                <a:spLocks noGrp="1"/>
              </p:cNvSpPr>
              <p:nvPr>
                <p:ph idx="1"/>
              </p:nvPr>
            </p:nvSpPr>
            <p:spPr>
              <a:xfrm>
                <a:off x="838200" y="1348509"/>
                <a:ext cx="10515600" cy="5237018"/>
              </a:xfrm>
            </p:spPr>
            <p:txBody>
              <a:bodyPr>
                <a:normAutofit fontScale="70000" lnSpcReduction="20000"/>
              </a:bodyPr>
              <a:lstStyle/>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smtClean="0">
                              <a:effectLst/>
                              <a:latin typeface="Cambria Math" panose="02040503050406030204" pitchFamily="18" charset="0"/>
                              <a:ea typeface="Calibri" panose="020F0502020204030204" pitchFamily="34" charset="0"/>
                              <a:cs typeface="Times New Roman" panose="02020603050405020304" pitchFamily="18" charset="0"/>
                            </a:rPr>
                          </m:ctrlPr>
                        </m:eqArrPr>
                        <m:e>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  </m:t>
                              </m:r>
                            </m:e>
                          </m:acc>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m:t>
                              </m:r>
                              <m:r>
                                <a:rPr lang="en-US" sz="2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bk</m:t>
                                  </m:r>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p</m:t>
                                  </m:r>
                                </m:sub>
                              </m:sSub>
                            </m:e>
                          </m:d>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bk</m:t>
                              </m:r>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bk</m:t>
                              </m:r>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q</m:t>
                              </m:r>
                            </m:sub>
                          </m:sSub>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d>
                            <m:dPr>
                              <m:begChr m:val="|"/>
                              <m:end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d</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Reference equations: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Tracking error  </a:t>
                </a:r>
                <a14:m>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Taking derivative of the tracking error,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d>
                            <m:dPr>
                              <m:begChr m:val="|"/>
                              <m:end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m:t>
                                  </m:r>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m:t>
                                  </m:r>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q</m:t>
                                  </m:r>
                                </m:sub>
                              </m:sSub>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e>
                          </m:d>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Estimate of error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a14:m>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where Z is determined from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𝑍</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ub>
                          </m:sSub>
                          <m:d>
                            <m:dPr>
                              <m:begChr m:val="|"/>
                              <m:endChr m:val="|"/>
                              <m:ctrlPr>
                                <a:rPr lang="en-US" sz="2800" i="1">
                                  <a:effectLst/>
                                  <a:latin typeface="Cambria Math" panose="02040503050406030204" pitchFamily="18" charset="0"/>
                                  <a:cs typeface="Times New Roman" panose="02020603050405020304" pitchFamily="18" charset="0"/>
                                </a:rPr>
                              </m:ctrlPr>
                            </m:dPr>
                            <m:e>
                              <m:sSub>
                                <m:sSubPr>
                                  <m:ctrlPr>
                                    <a:rPr lang="en-US" sz="2800" i="1" baseline="-25000">
                                      <a:effectLst/>
                                      <a:latin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𝑍</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𝜖𝜆</m:t>
                          </m:r>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effectLst/>
                                  <a:latin typeface="Cambria Math" panose="02040503050406030204" pitchFamily="18" charset="0"/>
                                  <a:cs typeface="Times New Roman" panose="02020603050405020304" pitchFamily="18" charset="0"/>
                                </a:rPr>
                              </m:ctrlPr>
                            </m:dPr>
                            <m:e>
                              <m:sSubSup>
                                <m:sSubSupPr>
                                  <m:ctrlPr>
                                    <a:rPr lang="en-US" sz="2800" i="1">
                                      <a:effectLst/>
                                      <a:latin typeface="Cambria Math" panose="02040503050406030204" pitchFamily="18" charset="0"/>
                                      <a:cs typeface="Times New Roman" panose="02020603050405020304" pitchFamily="18" charset="0"/>
                                    </a:rPr>
                                  </m:ctrlPr>
                                </m:sSub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𝑟</m:t>
                                  </m:r>
                                </m:sub>
                                <m:sup>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800" i="1">
                                      <a:effectLst/>
                                      <a:latin typeface="Cambria Math" panose="02040503050406030204" pitchFamily="18" charset="0"/>
                                      <a:cs typeface="Times New Roman" panose="02020603050405020304" pitchFamily="18" charset="0"/>
                                    </a:rPr>
                                  </m:ctrlPr>
                                </m:s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𝛿</m:t>
                                  </m:r>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a:p>
            </p:txBody>
          </p:sp>
        </mc:Choice>
        <mc:Fallback>
          <p:sp>
            <p:nvSpPr>
              <p:cNvPr id="3" name="Content Placeholder 2">
                <a:extLst>
                  <a:ext uri="{FF2B5EF4-FFF2-40B4-BE49-F238E27FC236}">
                    <a16:creationId xmlns:a16="http://schemas.microsoft.com/office/drawing/2014/main" id="{E7788CD3-1813-4B6A-8F21-EA4303C12046}"/>
                  </a:ext>
                </a:extLst>
              </p:cNvPr>
              <p:cNvSpPr>
                <a:spLocks noGrp="1" noRot="1" noChangeAspect="1" noMove="1" noResize="1" noEditPoints="1" noAdjustHandles="1" noChangeArrowheads="1" noChangeShapeType="1" noTextEdit="1"/>
              </p:cNvSpPr>
              <p:nvPr>
                <p:ph idx="1"/>
              </p:nvPr>
            </p:nvSpPr>
            <p:spPr>
              <a:xfrm>
                <a:off x="838200" y="1348509"/>
                <a:ext cx="10515600" cy="5237018"/>
              </a:xfrm>
              <a:blipFill>
                <a:blip r:embed="rId2"/>
                <a:stretch>
                  <a:fillRect l="-638"/>
                </a:stretch>
              </a:blipFill>
            </p:spPr>
            <p:txBody>
              <a:bodyPr/>
              <a:lstStyle/>
              <a:p>
                <a:r>
                  <a:rPr lang="en-US">
                    <a:noFill/>
                  </a:rPr>
                  <a:t> </a:t>
                </a:r>
              </a:p>
            </p:txBody>
          </p:sp>
        </mc:Fallback>
      </mc:AlternateContent>
    </p:spTree>
    <p:extLst>
      <p:ext uri="{BB962C8B-B14F-4D97-AF65-F5344CB8AC3E}">
        <p14:creationId xmlns:p14="http://schemas.microsoft.com/office/powerpoint/2010/main" val="264583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182-181E-47E4-9B86-7959EFAB28D0}"/>
              </a:ext>
            </a:extLst>
          </p:cNvPr>
          <p:cNvSpPr>
            <a:spLocks noGrp="1"/>
          </p:cNvSpPr>
          <p:nvPr>
            <p:ph type="title"/>
          </p:nvPr>
        </p:nvSpPr>
        <p:spPr>
          <a:xfrm>
            <a:off x="838200" y="365126"/>
            <a:ext cx="10515600" cy="1177348"/>
          </a:xfrm>
        </p:spPr>
        <p:txBody>
          <a:bodyPr>
            <a:normAutofit/>
          </a:bodyPr>
          <a:lstStyle/>
          <a:p>
            <a:pPr algn="ctr"/>
            <a:r>
              <a:rPr lang="en-US" sz="4000" b="1" dirty="0">
                <a:effectLst/>
                <a:ea typeface="Times New Roman" panose="02020603050405020304" pitchFamily="18" charset="0"/>
              </a:rPr>
              <a:t>Adaptive PIQ Controller design</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6967A5-F846-4EC7-9DFD-84F74F78240D}"/>
                  </a:ext>
                </a:extLst>
              </p:cNvPr>
              <p:cNvSpPr>
                <a:spLocks noGrp="1"/>
              </p:cNvSpPr>
              <p:nvPr>
                <p:ph idx="1"/>
              </p:nvPr>
            </p:nvSpPr>
            <p:spPr>
              <a:xfrm>
                <a:off x="838200" y="1311564"/>
                <a:ext cx="10515600" cy="4865399"/>
              </a:xfrm>
            </p:spPr>
            <p:txBody>
              <a:bodyPr>
                <a:normAutofit fontScale="70000" lnSpcReduction="20000"/>
              </a:bodyPr>
              <a:lstStyle/>
              <a:p>
                <a:pPr>
                  <a:lnSpc>
                    <a:spcPct val="150000"/>
                  </a:lnSpc>
                </a:pPr>
                <a14:m>
                  <m:oMath xmlns:m="http://schemas.openxmlformats.org/officeDocument/2006/math">
                    <m:acc>
                      <m:accPr>
                        <m:chr m:val="̇"/>
                        <m:ctrlPr>
                          <a:rPr lang="en-US" sz="32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acc>
                          <m:accPr>
                            <m:chr m:val="̇"/>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𝜖</m:t>
                            </m:r>
                          </m:e>
                        </m:acc>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𝑧</m:t>
                            </m:r>
                          </m:e>
                        </m:acc>
                      </m:e>
                    </m:acc>
                    <m:r>
                      <a:rPr lang="en-US" sz="3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3200" i="1">
                            <a:effectLst/>
                            <a:latin typeface="Cambria Math" panose="02040503050406030204" pitchFamily="18" charset="0"/>
                            <a:cs typeface="Times New Roman" panose="02020603050405020304" pitchFamily="18" charset="0"/>
                          </a:rPr>
                        </m:ctrlPr>
                      </m:dPr>
                      <m:e>
                        <m:r>
                          <a:rPr lang="en-US" sz="32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3200" i="1" baseline="-25000">
                                <a:effectLst/>
                                <a:latin typeface="Cambria Math" panose="02040503050406030204" pitchFamily="18" charset="0"/>
                                <a:cs typeface="Times New Roman" panose="02020603050405020304" pitchFamily="18" charset="0"/>
                              </a:rPr>
                            </m:ctrlPr>
                          </m:sSub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32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ctrlPr>
                          <a:rPr lang="en-US" sz="3200" i="1">
                            <a:effectLst/>
                            <a:latin typeface="Cambria Math" panose="02040503050406030204" pitchFamily="18" charset="0"/>
                            <a:cs typeface="Times New Roman" panose="02020603050405020304" pitchFamily="18" charset="0"/>
                          </a:rPr>
                        </m:ctrlPr>
                      </m:dPr>
                      <m:e>
                        <m:sSub>
                          <m:sSubPr>
                            <m:ctrlPr>
                              <a:rPr lang="en-US" sz="3200" i="1" baseline="-25000">
                                <a:effectLst/>
                                <a:latin typeface="Cambria Math" panose="02040503050406030204" pitchFamily="18" charset="0"/>
                                <a:cs typeface="Times New Roman" panose="02020603050405020304" pitchFamily="18" charset="0"/>
                              </a:rPr>
                            </m:ctrlPr>
                          </m:sSub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32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3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cs typeface="Times New Roman" panose="02020603050405020304" pitchFamily="18" charset="0"/>
                          </a:rPr>
                        </m:ctrlPr>
                      </m:sSub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k</m:t>
                        </m:r>
                      </m:e>
                      <m:sub>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cs typeface="Times New Roman" panose="02020603050405020304" pitchFamily="18" charset="0"/>
                          </a:rPr>
                        </m:ctrlPr>
                      </m:sSub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k</m:t>
                        </m:r>
                      </m:e>
                      <m:sub>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q</m:t>
                        </m:r>
                      </m:sub>
                    </m:sSub>
                    <m:d>
                      <m:dPr>
                        <m:ctrlPr>
                          <a:rPr lang="en-US" sz="3200" i="1">
                            <a:effectLst/>
                            <a:latin typeface="Cambria Math" panose="02040503050406030204" pitchFamily="18" charset="0"/>
                            <a:cs typeface="Times New Roman" panose="02020603050405020304" pitchFamily="18" charset="0"/>
                          </a:rPr>
                        </m:ctrlPr>
                      </m:dPr>
                      <m:e>
                        <m:sSub>
                          <m:sSubPr>
                            <m:ctrlPr>
                              <a:rPr lang="en-US" sz="3200" i="1" baseline="-25000">
                                <a:effectLst/>
                                <a:latin typeface="Cambria Math" panose="02040503050406030204" pitchFamily="18" charset="0"/>
                                <a:cs typeface="Times New Roman" panose="02020603050405020304" pitchFamily="18" charset="0"/>
                              </a:rPr>
                            </m:ctrlPr>
                          </m:sSub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32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3200">
                        <a:effectLst/>
                        <a:latin typeface="Cambria Math" panose="02040503050406030204" pitchFamily="18" charset="0"/>
                        <a:ea typeface="Calibri" panose="020F0502020204030204" pitchFamily="34" charset="0"/>
                        <a:cs typeface="Times New Roman" panose="02020603050405020304" pitchFamily="18" charset="0"/>
                      </a:rPr>
                      <m:t>|</m:t>
                    </m:r>
                    <m:r>
                      <a:rPr lang="en-US" sz="32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3200" i="1" baseline="-25000">
                            <a:effectLst/>
                            <a:latin typeface="Cambria Math" panose="02040503050406030204" pitchFamily="18" charset="0"/>
                            <a:cs typeface="Times New Roman" panose="02020603050405020304" pitchFamily="18" charset="0"/>
                          </a:rPr>
                        </m:ctrlPr>
                      </m:sSub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32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kδ</m:t>
                    </m:r>
                    <m:r>
                      <a:rPr lang="en-US" sz="32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𝜖𝜆</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3200" i="1">
                            <a:effectLst/>
                            <a:latin typeface="Cambria Math" panose="02040503050406030204" pitchFamily="18" charset="0"/>
                            <a:cs typeface="Times New Roman" panose="02020603050405020304" pitchFamily="18" charset="0"/>
                          </a:rPr>
                        </m:ctrlPr>
                      </m:dPr>
                      <m:e>
                        <m:sSubSup>
                          <m:sSubSupPr>
                            <m:ctrlPr>
                              <a:rPr lang="en-US" sz="3200" i="1">
                                <a:effectLst/>
                                <a:latin typeface="Cambria Math" panose="02040503050406030204" pitchFamily="18" charset="0"/>
                                <a:cs typeface="Times New Roman" panose="02020603050405020304" pitchFamily="18" charset="0"/>
                              </a:rPr>
                            </m:ctrlPr>
                          </m:sSub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𝑟</m:t>
                            </m:r>
                          </m:sub>
                          <m:sup>
                            <m:r>
                              <a:rPr lang="en-US" sz="32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3200" i="1">
                                <a:effectLst/>
                                <a:latin typeface="Cambria Math" panose="02040503050406030204" pitchFamily="18" charset="0"/>
                                <a:cs typeface="Times New Roman" panose="02020603050405020304" pitchFamily="18" charset="0"/>
                              </a:rPr>
                            </m:ctrlPr>
                          </m:s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𝛿</m:t>
                            </m:r>
                          </m:e>
                          <m:sup>
                            <m:r>
                              <a:rPr lang="en-US" sz="32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32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𝜖</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800" i="1">
                              <a:effectLst/>
                              <a:latin typeface="Cambria Math" panose="02040503050406030204" pitchFamily="18" charset="0"/>
                              <a:ea typeface="Calibri" panose="020F0502020204030204" pitchFamily="34" charset="0"/>
                              <a:cs typeface="Times New Roman" panose="02020603050405020304" pitchFamily="18" charset="0"/>
                            </a:rPr>
                            <m:t>𝛿</m:t>
                          </m:r>
                        </m:e>
                      </m:d>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2 </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i="1">
                                  <a:effectLst/>
                                  <a:latin typeface="Cambria Math" panose="02040503050406030204" pitchFamily="18" charset="0"/>
                                  <a:ea typeface="Calibri" panose="020F0502020204030204" pitchFamily="34" charset="0"/>
                                  <a:cs typeface="Times New Roman" panose="02020603050405020304" pitchFamily="18" charset="0"/>
                                </a:rPr>
                                <m:t>29</m:t>
                              </m:r>
                            </m:e>
                          </m:d>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3 </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𝜖</m:t>
                      </m:r>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choice of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are made from the Lyapunov function given by: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Para xmlns:m="http://schemas.openxmlformats.org/officeDocument/2006/math">
                    <m:oMathParaPr>
                      <m:jc m:val="center"/>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𝑉𝑎</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dirty="0"/>
              </a:p>
            </p:txBody>
          </p:sp>
        </mc:Choice>
        <mc:Fallback>
          <p:sp>
            <p:nvSpPr>
              <p:cNvPr id="3" name="Content Placeholder 2">
                <a:extLst>
                  <a:ext uri="{FF2B5EF4-FFF2-40B4-BE49-F238E27FC236}">
                    <a16:creationId xmlns:a16="http://schemas.microsoft.com/office/drawing/2014/main" id="{B36967A5-F846-4EC7-9DFD-84F74F78240D}"/>
                  </a:ext>
                </a:extLst>
              </p:cNvPr>
              <p:cNvSpPr>
                <a:spLocks noGrp="1" noRot="1" noChangeAspect="1" noMove="1" noResize="1" noEditPoints="1" noAdjustHandles="1" noChangeArrowheads="1" noChangeShapeType="1" noTextEdit="1"/>
              </p:cNvSpPr>
              <p:nvPr>
                <p:ph idx="1"/>
              </p:nvPr>
            </p:nvSpPr>
            <p:spPr>
              <a:xfrm>
                <a:off x="838200" y="1311564"/>
                <a:ext cx="10515600" cy="4865399"/>
              </a:xfrm>
              <a:blipFill>
                <a:blip r:embed="rId2"/>
                <a:stretch>
                  <a:fillRect l="-696" t="-7769"/>
                </a:stretch>
              </a:blipFill>
            </p:spPr>
            <p:txBody>
              <a:bodyPr/>
              <a:lstStyle/>
              <a:p>
                <a:r>
                  <a:rPr lang="en-US">
                    <a:noFill/>
                  </a:rPr>
                  <a:t> </a:t>
                </a:r>
              </a:p>
            </p:txBody>
          </p:sp>
        </mc:Fallback>
      </mc:AlternateContent>
    </p:spTree>
    <p:extLst>
      <p:ext uri="{BB962C8B-B14F-4D97-AF65-F5344CB8AC3E}">
        <p14:creationId xmlns:p14="http://schemas.microsoft.com/office/powerpoint/2010/main" val="40553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AF84-85B0-462C-9ACD-E889CCD008E6}"/>
              </a:ext>
            </a:extLst>
          </p:cNvPr>
          <p:cNvSpPr>
            <a:spLocks noGrp="1"/>
          </p:cNvSpPr>
          <p:nvPr>
            <p:ph type="title"/>
          </p:nvPr>
        </p:nvSpPr>
        <p:spPr>
          <a:xfrm>
            <a:off x="838200" y="365125"/>
            <a:ext cx="10515600" cy="1168111"/>
          </a:xfrm>
        </p:spPr>
        <p:txBody>
          <a:bodyPr>
            <a:normAutofit/>
          </a:bodyPr>
          <a:lstStyle/>
          <a:p>
            <a:pPr algn="ctr"/>
            <a:r>
              <a:rPr lang="en-US" sz="4000" b="1" dirty="0">
                <a:effectLst/>
                <a:ea typeface="Times New Roman" panose="02020603050405020304" pitchFamily="18" charset="0"/>
              </a:rPr>
              <a:t>Adaptive PIQ Controller design</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27D3F1-2188-45C6-B7AC-ED71CA17F0A0}"/>
                  </a:ext>
                </a:extLst>
              </p:cNvPr>
              <p:cNvSpPr>
                <a:spLocks noGrp="1"/>
              </p:cNvSpPr>
              <p:nvPr>
                <p:ph idx="1"/>
              </p:nvPr>
            </p:nvSpPr>
            <p:spPr>
              <a:xfrm>
                <a:off x="838200" y="1533236"/>
                <a:ext cx="10515600" cy="5033819"/>
              </a:xfrm>
            </p:spPr>
            <p:txBody>
              <a:bodyPr>
                <a:normAutofit lnSpcReduction="10000"/>
              </a:bodyPr>
              <a:lstStyle/>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Let us choose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eqArr>
                      <m:eqArr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32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3200" i="1" baseline="-25000">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32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𝑏</m:t>
                            </m:r>
                            <m:sSubSup>
                              <m:sSubSup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𝑝</m:t>
                                </m:r>
                              </m:sub>
                              <m:sup>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𝑏</m:t>
                            </m:r>
                            <m:sSubSup>
                              <m:sSubSup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𝑏</m:t>
                            </m:r>
                            <m:sSubSup>
                              <m:sSubSup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𝑞</m:t>
                                </m:r>
                              </m:sub>
                              <m:sup>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200" i="1" baseline="-25000">
                            <a:effectLst/>
                            <a:latin typeface="Cambria Math" panose="02040503050406030204" pitchFamily="18" charset="0"/>
                            <a:ea typeface="Times New Roman" panose="02020603050405020304" pitchFamily="18" charset="0"/>
                            <a:cs typeface="Times New Roman" panose="02020603050405020304" pitchFamily="18" charset="0"/>
                          </a:rPr>
                          <m:t>#</m:t>
                        </m:r>
                      </m:e>
                    </m:eqAr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𝜖</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2400" b="1" dirty="0"/>
              </a:p>
              <a:p>
                <a:pPr marL="0" indent="0" algn="ctr">
                  <a:buNone/>
                </a:pPr>
                <a:r>
                  <a:rPr lang="en-US" sz="2400" b="1" dirty="0"/>
                  <a:t>Stability Check for the Lyapunov Function</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𝜖</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e>
                      </m:d>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𝜖</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𝜖</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a:effectLst/>
                          <a:latin typeface="Cambria Math" panose="02040503050406030204" pitchFamily="18" charset="0"/>
                          <a:ea typeface="Times New Roman" panose="02020603050405020304" pitchFamily="18" charset="0"/>
                          <a:cs typeface="Times New Roman" panose="02020603050405020304" pitchFamily="18" charset="0"/>
                        </a:rPr>
                        <m:t>&lt; 0</m:t>
                      </m:r>
                    </m:oMath>
                  </m:oMathPara>
                </a14:m>
                <a:endParaRPr lang="en-US" dirty="0"/>
              </a:p>
            </p:txBody>
          </p:sp>
        </mc:Choice>
        <mc:Fallback>
          <p:sp>
            <p:nvSpPr>
              <p:cNvPr id="3" name="Content Placeholder 2">
                <a:extLst>
                  <a:ext uri="{FF2B5EF4-FFF2-40B4-BE49-F238E27FC236}">
                    <a16:creationId xmlns:a16="http://schemas.microsoft.com/office/drawing/2014/main" id="{BB27D3F1-2188-45C6-B7AC-ED71CA17F0A0}"/>
                  </a:ext>
                </a:extLst>
              </p:cNvPr>
              <p:cNvSpPr>
                <a:spLocks noGrp="1" noRot="1" noChangeAspect="1" noMove="1" noResize="1" noEditPoints="1" noAdjustHandles="1" noChangeArrowheads="1" noChangeShapeType="1" noTextEdit="1"/>
              </p:cNvSpPr>
              <p:nvPr>
                <p:ph idx="1"/>
              </p:nvPr>
            </p:nvSpPr>
            <p:spPr>
              <a:xfrm>
                <a:off x="838200" y="1533236"/>
                <a:ext cx="10515600" cy="5033819"/>
              </a:xfrm>
              <a:blipFill>
                <a:blip r:embed="rId2"/>
                <a:stretch>
                  <a:fillRect l="-1043" t="-1697"/>
                </a:stretch>
              </a:blipFill>
            </p:spPr>
            <p:txBody>
              <a:bodyPr/>
              <a:lstStyle/>
              <a:p>
                <a:r>
                  <a:rPr lang="en-US">
                    <a:noFill/>
                  </a:rPr>
                  <a:t> </a:t>
                </a:r>
              </a:p>
            </p:txBody>
          </p:sp>
        </mc:Fallback>
      </mc:AlternateContent>
    </p:spTree>
    <p:extLst>
      <p:ext uri="{BB962C8B-B14F-4D97-AF65-F5344CB8AC3E}">
        <p14:creationId xmlns:p14="http://schemas.microsoft.com/office/powerpoint/2010/main" val="750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5359-E4FC-4350-9F61-71086FCB00A9}"/>
              </a:ext>
            </a:extLst>
          </p:cNvPr>
          <p:cNvSpPr>
            <a:spLocks noGrp="1"/>
          </p:cNvSpPr>
          <p:nvPr>
            <p:ph type="title"/>
          </p:nvPr>
        </p:nvSpPr>
        <p:spPr>
          <a:xfrm>
            <a:off x="838200" y="365126"/>
            <a:ext cx="10515600" cy="909492"/>
          </a:xfrm>
        </p:spPr>
        <p:txBody>
          <a:bodyPr>
            <a:normAutofit/>
          </a:bodyPr>
          <a:lstStyle/>
          <a:p>
            <a:pPr algn="ctr"/>
            <a:r>
              <a:rPr lang="en-US" sz="4000" b="1" dirty="0">
                <a:effectLst/>
                <a:ea typeface="Times New Roman" panose="02020603050405020304" pitchFamily="18" charset="0"/>
              </a:rPr>
              <a:t>Adaptive PIQ Controller design</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B106BE-085D-4399-B40A-A8F615D09DA0}"/>
                  </a:ext>
                </a:extLst>
              </p:cNvPr>
              <p:cNvSpPr>
                <a:spLocks noGrp="1"/>
              </p:cNvSpPr>
              <p:nvPr>
                <p:ph idx="1"/>
              </p:nvPr>
            </p:nvSpPr>
            <p:spPr>
              <a:xfrm>
                <a:off x="838200" y="1348510"/>
                <a:ext cx="10515600" cy="5144365"/>
              </a:xfrm>
            </p:spPr>
            <p:txBody>
              <a:bodyPr>
                <a:normAutofit fontScale="92500"/>
              </a:bodyPr>
              <a:lstStyle/>
              <a:p>
                <a:r>
                  <a:rPr lang="en-US" sz="2600" b="1" dirty="0"/>
                  <a:t>State Space Form</a:t>
                </a:r>
              </a:p>
              <a:p>
                <a:pPr marL="0" indent="0">
                  <a:buNone/>
                </a:pPr>
                <a:endParaRPr lang="en-US" sz="20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d>
                        <m:dPr>
                          <m:begChr m:val="["/>
                          <m:endChr m:val="]"/>
                          <m:ctrlPr>
                            <a:rPr lang="en-US" sz="22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e>
                            </m:mr>
                            <m:mr>
                              <m:e>
                                <m:acc>
                                  <m:accPr>
                                    <m: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𝜖</m:t>
                                    </m:r>
                                  </m:e>
                                </m:acc>
                              </m:e>
                            </m:mr>
                          </m:m>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𝛿</m:t>
                                    </m:r>
                                  </m:e>
                                </m:d>
                              </m:e>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𝛿</m:t>
                                    </m:r>
                                  </m:e>
                                </m:d>
                              </m:e>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𝜆</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i="1">
                                        <a:effectLst/>
                                        <a:latin typeface="Cambria Math" panose="02040503050406030204" pitchFamily="18" charset="0"/>
                                        <a:cs typeface="Times New Roman" panose="02020603050405020304" pitchFamily="18" charset="0"/>
                                      </a:rPr>
                                    </m:ctrlPr>
                                  </m:dPr>
                                  <m:e>
                                    <m:sSubSup>
                                      <m:sSubSupPr>
                                        <m:ctrlPr>
                                          <a:rPr lang="en-US" sz="2200" i="1">
                                            <a:effectLst/>
                                            <a:latin typeface="Cambria Math" panose="02040503050406030204" pitchFamily="18" charset="0"/>
                                            <a:cs typeface="Times New Roman" panose="02020603050405020304" pitchFamily="18" charset="0"/>
                                          </a:rPr>
                                        </m:ctrlPr>
                                      </m:sSub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effectLst/>
                                            <a:latin typeface="Cambria Math" panose="02040503050406030204" pitchFamily="18"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𝛿</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e>
                                </m:d>
                              </m:e>
                            </m:mr>
                          </m:m>
                        </m:e>
                      </m:d>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𝛿</m:t>
                                </m:r>
                              </m:e>
                            </m:mr>
                            <m:m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𝜖</m:t>
                                </m:r>
                              </m:e>
                            </m:mr>
                          </m:m>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e>
                              <m:e>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e>
                            </m:mr>
                            <m:mr>
                              <m:e>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e>
                            </m:mr>
                          </m:m>
                        </m:e>
                      </m:d>
                      <m:d>
                        <m:dPr>
                          <m:begChr m:val="["/>
                          <m:endChr m:val="]"/>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mr>
                            <m:m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𝑑</m:t>
                                </m:r>
                              </m:e>
                            </m:mr>
                          </m:m>
                        </m:e>
                      </m:d>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2200" b="1" dirty="0"/>
              </a:p>
              <a:p>
                <a:pPr marL="0" marR="0" indent="0" algn="just">
                  <a:lnSpc>
                    <a:spcPct val="107000"/>
                  </a:lnSpc>
                  <a:spcBef>
                    <a:spcPts val="0"/>
                  </a:spcBef>
                  <a:spcAft>
                    <a:spcPts val="800"/>
                  </a:spcAft>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ea typeface="Times New Roman" panose="02020603050405020304" pitchFamily="18" charset="0"/>
                    <a:cs typeface="Times New Roman" panose="02020603050405020304" pitchFamily="18" charset="0"/>
                  </a:rPr>
                  <a:t>       </a:t>
                </a:r>
                <a:endParaRPr lang="en-US" sz="20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𝛿</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e>
                              </m:d>
                            </m:e>
                          </m:mr>
                        </m:m>
                      </m:e>
                    </m:d>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e>
                          </m:mr>
                          <m:m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e>
                          </m:mr>
                        </m:m>
                      </m:e>
                    </m:d>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lnSpc>
                    <a:spcPct val="107000"/>
                  </a:lnSpc>
                  <a:spcBef>
                    <a:spcPts val="0"/>
                  </a:spcBef>
                  <a:spcAft>
                    <a:spcPts val="800"/>
                  </a:spcAft>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e>
                              </m:acc>
                            </m:e>
                          </m:mr>
                          <m:m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𝜖</m:t>
                                  </m:r>
                                </m:e>
                              </m:acc>
                            </m:e>
                          </m:mr>
                        </m:m>
                      </m:e>
                    </m:d>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𝐵𝑈</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a:effectLst/>
                                  <a:latin typeface="Cambria Math" panose="02040503050406030204" pitchFamily="18" charset="0"/>
                                  <a:ea typeface="Calibri" panose="020F0502020204030204" pitchFamily="34" charset="0"/>
                                  <a:cs typeface="Times New Roman" panose="02020603050405020304" pitchFamily="18" charset="0"/>
                                </a:rPr>
                                <m:t>𝑏</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e>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e>
                          </m:mr>
                          <m:mr>
                            <m:e>
                              <m:r>
                                <a:rPr lang="en-US" sz="2000" i="1">
                                  <a:effectLst/>
                                  <a:latin typeface="Cambria Math" panose="02040503050406030204" pitchFamily="18" charset="0"/>
                                  <a:ea typeface="Calibri" panose="020F0502020204030204" pitchFamily="34" charset="0"/>
                                  <a:cs typeface="Times New Roman" panose="02020603050405020304" pitchFamily="18" charset="0"/>
                                </a:rPr>
                                <m:t>𝑏</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e>
                              <m:r>
                                <a:rPr lang="en-US" sz="2000" i="1">
                                  <a:effectLst/>
                                  <a:latin typeface="Cambria Math" panose="02040503050406030204" pitchFamily="18" charset="0"/>
                                  <a:ea typeface="Calibri" panose="020F0502020204030204" pitchFamily="34" charset="0"/>
                                  <a:cs typeface="Times New Roman" panose="02020603050405020304" pitchFamily="18" charset="0"/>
                                </a:rPr>
                                <m:t>𝑜</m:t>
                              </m:r>
                            </m:e>
                          </m:mr>
                        </m:m>
                      </m:e>
                    </m:d>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e>
                          </m:mr>
                          <m:m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e>
                          </m:mr>
                        </m:m>
                      </m:e>
                    </m:d>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p>
            </p:txBody>
          </p:sp>
        </mc:Choice>
        <mc:Fallback>
          <p:sp>
            <p:nvSpPr>
              <p:cNvPr id="3" name="Content Placeholder 2">
                <a:extLst>
                  <a:ext uri="{FF2B5EF4-FFF2-40B4-BE49-F238E27FC236}">
                    <a16:creationId xmlns:a16="http://schemas.microsoft.com/office/drawing/2014/main" id="{AEB106BE-085D-4399-B40A-A8F615D09DA0}"/>
                  </a:ext>
                </a:extLst>
              </p:cNvPr>
              <p:cNvSpPr>
                <a:spLocks noGrp="1" noRot="1" noChangeAspect="1" noMove="1" noResize="1" noEditPoints="1" noAdjustHandles="1" noChangeArrowheads="1" noChangeShapeType="1" noTextEdit="1"/>
              </p:cNvSpPr>
              <p:nvPr>
                <p:ph idx="1"/>
              </p:nvPr>
            </p:nvSpPr>
            <p:spPr>
              <a:xfrm>
                <a:off x="838200" y="1348510"/>
                <a:ext cx="10515600" cy="5144365"/>
              </a:xfrm>
              <a:blipFill>
                <a:blip r:embed="rId2"/>
                <a:stretch>
                  <a:fillRect l="-812" t="-1659"/>
                </a:stretch>
              </a:blipFill>
            </p:spPr>
            <p:txBody>
              <a:bodyPr/>
              <a:lstStyle/>
              <a:p>
                <a:r>
                  <a:rPr lang="en-US">
                    <a:noFill/>
                  </a:rPr>
                  <a:t> </a:t>
                </a:r>
              </a:p>
            </p:txBody>
          </p:sp>
        </mc:Fallback>
      </mc:AlternateContent>
    </p:spTree>
    <p:extLst>
      <p:ext uri="{BB962C8B-B14F-4D97-AF65-F5344CB8AC3E}">
        <p14:creationId xmlns:p14="http://schemas.microsoft.com/office/powerpoint/2010/main" val="105860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07CE-738C-4619-8993-BE9A094EF952}"/>
              </a:ext>
            </a:extLst>
          </p:cNvPr>
          <p:cNvSpPr>
            <a:spLocks noGrp="1"/>
          </p:cNvSpPr>
          <p:nvPr>
            <p:ph type="title"/>
          </p:nvPr>
        </p:nvSpPr>
        <p:spPr>
          <a:xfrm>
            <a:off x="838200" y="365126"/>
            <a:ext cx="10515600" cy="835602"/>
          </a:xfrm>
        </p:spPr>
        <p:txBody>
          <a:bodyPr>
            <a:normAutofit/>
          </a:bodyPr>
          <a:lstStyle/>
          <a:p>
            <a:pPr algn="ctr"/>
            <a:r>
              <a:rPr lang="en-US" sz="4000" b="1" dirty="0"/>
              <a:t>Variable Time Headway – Nonlinear Spacing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5D4E44-DE23-4249-8D0D-115B54C2BB60}"/>
                  </a:ext>
                </a:extLst>
              </p:cNvPr>
              <p:cNvSpPr>
                <a:spLocks noGrp="1"/>
              </p:cNvSpPr>
              <p:nvPr>
                <p:ph idx="1"/>
              </p:nvPr>
            </p:nvSpPr>
            <p:spPr>
              <a:xfrm>
                <a:off x="838200" y="1439186"/>
                <a:ext cx="10515600" cy="5053689"/>
              </a:xfrm>
            </p:spPr>
            <p:txBody>
              <a:bodyPr/>
              <a:lstStyle/>
              <a:p>
                <a:pPr>
                  <a:lnSpc>
                    <a:spcPct val="150000"/>
                  </a:lnSpc>
                </a:pPr>
                <a:r>
                  <a:rPr lang="en-US" sz="2000" dirty="0">
                    <a:effectLst/>
                    <a:latin typeface="Times New Roman" panose="02020603050405020304" pitchFamily="18" charset="0"/>
                    <a:ea typeface="Times New Roman" panose="02020603050405020304" pitchFamily="18" charset="0"/>
                  </a:rPr>
                  <a:t>The adaptive PIQ controller can operate autonomously using this speed dependent spacing policy. However, the fixed time headway </a:t>
                </a:r>
                <a:r>
                  <a:rPr lang="en-US" sz="2000" i="1" dirty="0">
                    <a:effectLst/>
                    <a:latin typeface="Times New Roman" panose="02020603050405020304" pitchFamily="18" charset="0"/>
                    <a:ea typeface="Times New Roman" panose="02020603050405020304" pitchFamily="18" charset="0"/>
                  </a:rPr>
                  <a:t>h</a:t>
                </a:r>
                <a:r>
                  <a:rPr lang="en-US" sz="2000" dirty="0">
                    <a:effectLst/>
                    <a:latin typeface="Times New Roman" panose="02020603050405020304" pitchFamily="18" charset="0"/>
                    <a:ea typeface="Times New Roman" panose="02020603050405020304" pitchFamily="18" charset="0"/>
                  </a:rPr>
                  <a:t> should be large for passenger cars to improve the performance.</a:t>
                </a:r>
              </a:p>
              <a:p>
                <a:pPr>
                  <a:lnSpc>
                    <a:spcPct val="150000"/>
                  </a:lnSpc>
                </a:pPr>
                <a:r>
                  <a:rPr lang="en-US" sz="2000" dirty="0">
                    <a:effectLst/>
                    <a:latin typeface="Times New Roman" panose="02020603050405020304" pitchFamily="18" charset="0"/>
                    <a:ea typeface="Times New Roman" panose="02020603050405020304" pitchFamily="18" charset="0"/>
                  </a:rPr>
                  <a:t>Hence, a variable headway yields small separation errors without increased intervehicle spacing.</a:t>
                </a:r>
              </a:p>
              <a:p>
                <a:pPr>
                  <a:lnSpc>
                    <a:spcPct val="150000"/>
                  </a:lnSpc>
                </a:pPr>
                <a:r>
                  <a:rPr lang="en-US" sz="2000" dirty="0">
                    <a:latin typeface="Times New Roman" panose="02020603050405020304" pitchFamily="18" charset="0"/>
                  </a:rPr>
                  <a:t>It is given by</a:t>
                </a: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80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h</m:t>
                              </m:r>
                            </m:sub>
                          </m:sSub>
                          <m:sSub>
                            <m:sSub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where,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h</a:t>
                </a:r>
                <a:r>
                  <a:rPr lang="en-US"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4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are positive and constants.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615D4E44-DE23-4249-8D0D-115B54C2BB60}"/>
                  </a:ext>
                </a:extLst>
              </p:cNvPr>
              <p:cNvSpPr>
                <a:spLocks noGrp="1" noRot="1" noChangeAspect="1" noMove="1" noResize="1" noEditPoints="1" noAdjustHandles="1" noChangeArrowheads="1" noChangeShapeType="1" noTextEdit="1"/>
              </p:cNvSpPr>
              <p:nvPr>
                <p:ph idx="1"/>
              </p:nvPr>
            </p:nvSpPr>
            <p:spPr>
              <a:xfrm>
                <a:off x="838200" y="1439186"/>
                <a:ext cx="10515600" cy="5053689"/>
              </a:xfrm>
              <a:blipFill>
                <a:blip r:embed="rId2"/>
                <a:stretch>
                  <a:fillRect l="-522" r="-348"/>
                </a:stretch>
              </a:blipFill>
            </p:spPr>
            <p:txBody>
              <a:bodyPr/>
              <a:lstStyle/>
              <a:p>
                <a:r>
                  <a:rPr lang="en-US">
                    <a:noFill/>
                  </a:rPr>
                  <a:t> </a:t>
                </a:r>
              </a:p>
            </p:txBody>
          </p:sp>
        </mc:Fallback>
      </mc:AlternateContent>
    </p:spTree>
    <p:extLst>
      <p:ext uri="{BB962C8B-B14F-4D97-AF65-F5344CB8AC3E}">
        <p14:creationId xmlns:p14="http://schemas.microsoft.com/office/powerpoint/2010/main" val="6899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8502-0F11-4268-B09C-8C53C6F39B59}"/>
              </a:ext>
            </a:extLst>
          </p:cNvPr>
          <p:cNvSpPr>
            <a:spLocks noGrp="1"/>
          </p:cNvSpPr>
          <p:nvPr>
            <p:ph type="title"/>
          </p:nvPr>
        </p:nvSpPr>
        <p:spPr>
          <a:xfrm>
            <a:off x="838200" y="365125"/>
            <a:ext cx="10515600" cy="1048039"/>
          </a:xfrm>
        </p:spPr>
        <p:txBody>
          <a:bodyPr>
            <a:normAutofit/>
          </a:bodyPr>
          <a:lstStyle/>
          <a:p>
            <a:pPr algn="ctr"/>
            <a:r>
              <a:rPr lang="en-US" sz="4000" b="1" dirty="0"/>
              <a:t>Variable Separation Gain</a:t>
            </a:r>
          </a:p>
        </p:txBody>
      </p:sp>
      <p:sp>
        <p:nvSpPr>
          <p:cNvPr id="3" name="Content Placeholder 2">
            <a:extLst>
              <a:ext uri="{FF2B5EF4-FFF2-40B4-BE49-F238E27FC236}">
                <a16:creationId xmlns:a16="http://schemas.microsoft.com/office/drawing/2014/main" id="{FCF0E6FE-385B-49B6-80FB-F6AF44FA5C4E}"/>
              </a:ext>
            </a:extLst>
          </p:cNvPr>
          <p:cNvSpPr>
            <a:spLocks noGrp="1"/>
          </p:cNvSpPr>
          <p:nvPr>
            <p:ph idx="1"/>
          </p:nvPr>
        </p:nvSpPr>
        <p:spPr>
          <a:xfrm>
            <a:off x="711200" y="1200727"/>
            <a:ext cx="10642600" cy="5209309"/>
          </a:xfrm>
        </p:spPr>
        <p:txBody>
          <a:bodyPr>
            <a:normAutofit/>
          </a:bodyPr>
          <a:lstStyle/>
          <a:p>
            <a:pPr marL="0" marR="0" indent="45720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Another modification that can be done is to introduce variable separation gain </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given by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k = c</a:t>
            </a:r>
            <a:r>
              <a:rPr lang="en-US" sz="2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 (k</a:t>
            </a:r>
            <a:r>
              <a:rPr lang="en-US" sz="2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 c</a:t>
            </a:r>
            <a:r>
              <a:rPr lang="en-US" sz="2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e</a:t>
            </a:r>
            <a:r>
              <a:rPr lang="en-US" sz="28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(-δ^2) *σ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W</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0&lt;c</a:t>
            </a:r>
            <a:r>
              <a:rPr lang="en-US"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&lt;k</a:t>
            </a:r>
            <a:r>
              <a:rPr lang="en-US" sz="24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and σ≥0.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This design modification is to reduce the undesirable aggressive reaction of the controller for large separation with high acceleration. The gain also gets reduced even when the separation error is negative</a:t>
            </a:r>
            <a:endParaRPr lang="en-US" sz="2000" dirty="0"/>
          </a:p>
        </p:txBody>
      </p:sp>
    </p:spTree>
    <p:extLst>
      <p:ext uri="{BB962C8B-B14F-4D97-AF65-F5344CB8AC3E}">
        <p14:creationId xmlns:p14="http://schemas.microsoft.com/office/powerpoint/2010/main" val="3199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9330-0C4B-4298-BF2B-C78610C26DBE}"/>
              </a:ext>
            </a:extLst>
          </p:cNvPr>
          <p:cNvSpPr>
            <a:spLocks noGrp="1"/>
          </p:cNvSpPr>
          <p:nvPr>
            <p:ph type="title"/>
          </p:nvPr>
        </p:nvSpPr>
        <p:spPr>
          <a:xfrm>
            <a:off x="838200" y="365125"/>
            <a:ext cx="10515600" cy="1318239"/>
          </a:xfrm>
        </p:spPr>
        <p:txBody>
          <a:bodyPr>
            <a:normAutofit/>
          </a:bodyPr>
          <a:lstStyle/>
          <a:p>
            <a:pPr algn="ctr"/>
            <a:r>
              <a:rPr lang="en-US" sz="4000" b="1" dirty="0"/>
              <a:t>Simulations of Adaptive PIQ Controller</a:t>
            </a:r>
            <a:br>
              <a:rPr lang="en-US" sz="4000" b="1" dirty="0"/>
            </a:br>
            <a:r>
              <a:rPr lang="en-US" sz="4000" b="1" dirty="0"/>
              <a:t>Fixed spacing policy</a:t>
            </a:r>
          </a:p>
        </p:txBody>
      </p:sp>
      <p:pic>
        <p:nvPicPr>
          <p:cNvPr id="5" name="Content Placeholder 4" descr="Graphical user interface, chart&#10;&#10;Description automatically generated">
            <a:extLst>
              <a:ext uri="{FF2B5EF4-FFF2-40B4-BE49-F238E27FC236}">
                <a16:creationId xmlns:a16="http://schemas.microsoft.com/office/drawing/2014/main" id="{B71B5932-734D-456F-92B7-5F890F43D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911" y="1690687"/>
            <a:ext cx="5801783" cy="4294691"/>
          </a:xfrm>
        </p:spPr>
      </p:pic>
      <p:sp>
        <p:nvSpPr>
          <p:cNvPr id="6" name="TextBox 5">
            <a:extLst>
              <a:ext uri="{FF2B5EF4-FFF2-40B4-BE49-F238E27FC236}">
                <a16:creationId xmlns:a16="http://schemas.microsoft.com/office/drawing/2014/main" id="{6643DC77-D578-4AB4-B8E4-D6D42CC6484F}"/>
              </a:ext>
            </a:extLst>
          </p:cNvPr>
          <p:cNvSpPr txBox="1"/>
          <p:nvPr/>
        </p:nvSpPr>
        <p:spPr>
          <a:xfrm>
            <a:off x="7459906" y="5992702"/>
            <a:ext cx="3417474"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With actuator delay of 0.2s</a:t>
            </a:r>
          </a:p>
        </p:txBody>
      </p:sp>
      <p:pic>
        <p:nvPicPr>
          <p:cNvPr id="8" name="Picture 7" descr="Chart, box and whisker chart&#10;&#10;Description automatically generated">
            <a:extLst>
              <a:ext uri="{FF2B5EF4-FFF2-40B4-BE49-F238E27FC236}">
                <a16:creationId xmlns:a16="http://schemas.microsoft.com/office/drawing/2014/main" id="{3A850FC3-EFC5-4440-9211-AC3373354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269" y="1690686"/>
            <a:ext cx="5650727" cy="4294693"/>
          </a:xfrm>
          <a:prstGeom prst="rect">
            <a:avLst/>
          </a:prstGeom>
        </p:spPr>
      </p:pic>
      <p:sp>
        <p:nvSpPr>
          <p:cNvPr id="9" name="TextBox 8">
            <a:extLst>
              <a:ext uri="{FF2B5EF4-FFF2-40B4-BE49-F238E27FC236}">
                <a16:creationId xmlns:a16="http://schemas.microsoft.com/office/drawing/2014/main" id="{838A5F43-4484-4547-A8F2-3A1E6AA37F74}"/>
              </a:ext>
            </a:extLst>
          </p:cNvPr>
          <p:cNvSpPr txBox="1"/>
          <p:nvPr/>
        </p:nvSpPr>
        <p:spPr>
          <a:xfrm>
            <a:off x="2467811" y="5985379"/>
            <a:ext cx="255185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No actuator delay</a:t>
            </a:r>
          </a:p>
        </p:txBody>
      </p:sp>
    </p:spTree>
    <p:extLst>
      <p:ext uri="{BB962C8B-B14F-4D97-AF65-F5344CB8AC3E}">
        <p14:creationId xmlns:p14="http://schemas.microsoft.com/office/powerpoint/2010/main" val="180246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7EA43-7161-4504-918F-A322EBFC0754}"/>
              </a:ext>
            </a:extLst>
          </p:cNvPr>
          <p:cNvSpPr>
            <a:spLocks noGrp="1"/>
          </p:cNvSpPr>
          <p:nvPr>
            <p:ph type="title"/>
          </p:nvPr>
        </p:nvSpPr>
        <p:spPr>
          <a:xfrm>
            <a:off x="1198181" y="560881"/>
            <a:ext cx="9795638" cy="1114380"/>
          </a:xfrm>
        </p:spPr>
        <p:txBody>
          <a:bodyPr vert="horz" lIns="91440" tIns="45720" rIns="91440" bIns="45720" rtlCol="0" anchor="b">
            <a:noAutofit/>
          </a:bodyPr>
          <a:lstStyle/>
          <a:p>
            <a:pPr algn="ctr"/>
            <a:r>
              <a:rPr lang="en-US" sz="4000" b="1" dirty="0"/>
              <a:t>Simulations of Adaptive PIQ Controller with Variable Time Headway</a:t>
            </a:r>
          </a:p>
        </p:txBody>
      </p:sp>
      <p:pic>
        <p:nvPicPr>
          <p:cNvPr id="5" name="Content Placeholder 4" descr="Graphical user interface, chart&#10;&#10;Description automatically generated">
            <a:extLst>
              <a:ext uri="{FF2B5EF4-FFF2-40B4-BE49-F238E27FC236}">
                <a16:creationId xmlns:a16="http://schemas.microsoft.com/office/drawing/2014/main" id="{F40630CD-E76F-44BB-8506-B7A3C479D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448" y="1838577"/>
            <a:ext cx="5051323" cy="4067899"/>
          </a:xfrm>
          <a:prstGeom prst="rect">
            <a:avLst/>
          </a:prstGeom>
        </p:spPr>
      </p:pic>
      <p:pic>
        <p:nvPicPr>
          <p:cNvPr id="7" name="Picture 6" descr="Graphical user interface, chart&#10;&#10;Description automatically generated">
            <a:extLst>
              <a:ext uri="{FF2B5EF4-FFF2-40B4-BE49-F238E27FC236}">
                <a16:creationId xmlns:a16="http://schemas.microsoft.com/office/drawing/2014/main" id="{F4C6EF10-6398-43F3-85D9-236666EB1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229" y="1838577"/>
            <a:ext cx="5051323" cy="4067899"/>
          </a:xfrm>
          <a:prstGeom prst="rect">
            <a:avLst/>
          </a:prstGeom>
        </p:spPr>
      </p:pic>
      <p:sp>
        <p:nvSpPr>
          <p:cNvPr id="17" name="TextBox 16">
            <a:extLst>
              <a:ext uri="{FF2B5EF4-FFF2-40B4-BE49-F238E27FC236}">
                <a16:creationId xmlns:a16="http://schemas.microsoft.com/office/drawing/2014/main" id="{4E2D4061-D466-4823-BD8D-565B78FCD1DF}"/>
              </a:ext>
            </a:extLst>
          </p:cNvPr>
          <p:cNvSpPr txBox="1"/>
          <p:nvPr/>
        </p:nvSpPr>
        <p:spPr>
          <a:xfrm>
            <a:off x="2114183" y="5906476"/>
            <a:ext cx="255185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No actuator delay</a:t>
            </a:r>
          </a:p>
        </p:txBody>
      </p:sp>
      <p:sp>
        <p:nvSpPr>
          <p:cNvPr id="19" name="TextBox 18">
            <a:extLst>
              <a:ext uri="{FF2B5EF4-FFF2-40B4-BE49-F238E27FC236}">
                <a16:creationId xmlns:a16="http://schemas.microsoft.com/office/drawing/2014/main" id="{5B8B4BC4-B6D4-4B3B-8D3A-EB4D94C1C1D4}"/>
              </a:ext>
            </a:extLst>
          </p:cNvPr>
          <p:cNvSpPr txBox="1"/>
          <p:nvPr/>
        </p:nvSpPr>
        <p:spPr>
          <a:xfrm>
            <a:off x="7612104" y="5829960"/>
            <a:ext cx="273780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With actuator delay</a:t>
            </a:r>
          </a:p>
        </p:txBody>
      </p:sp>
    </p:spTree>
    <p:extLst>
      <p:ext uri="{BB962C8B-B14F-4D97-AF65-F5344CB8AC3E}">
        <p14:creationId xmlns:p14="http://schemas.microsoft.com/office/powerpoint/2010/main" val="127998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0A3B3-19B8-47FD-9C16-098FD9AE7176}"/>
              </a:ext>
            </a:extLst>
          </p:cNvPr>
          <p:cNvSpPr>
            <a:spLocks noGrp="1"/>
          </p:cNvSpPr>
          <p:nvPr>
            <p:ph type="title"/>
          </p:nvPr>
        </p:nvSpPr>
        <p:spPr>
          <a:xfrm>
            <a:off x="1001684" y="83127"/>
            <a:ext cx="10178934" cy="1653309"/>
          </a:xfrm>
        </p:spPr>
        <p:txBody>
          <a:bodyPr vert="horz" lIns="91440" tIns="45720" rIns="91440" bIns="45720" rtlCol="0" anchor="b">
            <a:noAutofit/>
          </a:bodyPr>
          <a:lstStyle/>
          <a:p>
            <a:pPr algn="ctr"/>
            <a:r>
              <a:rPr lang="en-US" sz="3600" b="1" kern="1200">
                <a:solidFill>
                  <a:schemeClr val="tx1"/>
                </a:solidFill>
                <a:latin typeface="+mj-lt"/>
                <a:ea typeface="+mj-ea"/>
                <a:cs typeface="+mj-cs"/>
              </a:rPr>
              <a:t>Simulations of Adaptive PIQ Controller with Variable Time Headway and Variable Separation Gain</a:t>
            </a:r>
            <a:endParaRPr lang="en-US" sz="3600" kern="1200">
              <a:solidFill>
                <a:schemeClr val="tx1"/>
              </a:solidFill>
              <a:latin typeface="+mj-lt"/>
              <a:ea typeface="+mj-ea"/>
              <a:cs typeface="+mj-cs"/>
            </a:endParaRPr>
          </a:p>
        </p:txBody>
      </p:sp>
      <p:pic>
        <p:nvPicPr>
          <p:cNvPr id="5" name="Content Placeholder 4" descr="Graphical user interface, chart&#10;&#10;Description automatically generated">
            <a:extLst>
              <a:ext uri="{FF2B5EF4-FFF2-40B4-BE49-F238E27FC236}">
                <a16:creationId xmlns:a16="http://schemas.microsoft.com/office/drawing/2014/main" id="{E13160F4-8593-4AD6-AE0A-58BF65CE3E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0616"/>
          <a:stretch/>
        </p:blipFill>
        <p:spPr>
          <a:xfrm>
            <a:off x="190917" y="1736437"/>
            <a:ext cx="5803323" cy="3975972"/>
          </a:xfrm>
          <a:prstGeom prst="rect">
            <a:avLst/>
          </a:prstGeom>
        </p:spPr>
      </p:pic>
      <p:pic>
        <p:nvPicPr>
          <p:cNvPr id="7" name="Picture 6" descr="Graphical user interface, chart, box and whisker chart&#10;&#10;Description automatically generated">
            <a:extLst>
              <a:ext uri="{FF2B5EF4-FFF2-40B4-BE49-F238E27FC236}">
                <a16:creationId xmlns:a16="http://schemas.microsoft.com/office/drawing/2014/main" id="{599CE90B-3311-4FB9-B400-B444DBA1E819}"/>
              </a:ext>
            </a:extLst>
          </p:cNvPr>
          <p:cNvPicPr>
            <a:picLocks noChangeAspect="1"/>
          </p:cNvPicPr>
          <p:nvPr/>
        </p:nvPicPr>
        <p:blipFill rotWithShape="1">
          <a:blip r:embed="rId3">
            <a:extLst>
              <a:ext uri="{28A0092B-C50C-407E-A947-70E740481C1C}">
                <a14:useLocalDpi xmlns:a14="http://schemas.microsoft.com/office/drawing/2010/main" val="0"/>
              </a:ext>
            </a:extLst>
          </a:blip>
          <a:srcRect r="-2" b="10616"/>
          <a:stretch/>
        </p:blipFill>
        <p:spPr>
          <a:xfrm>
            <a:off x="6091151" y="1736436"/>
            <a:ext cx="5803323" cy="3975971"/>
          </a:xfrm>
          <a:prstGeom prst="rect">
            <a:avLst/>
          </a:prstGeom>
        </p:spPr>
      </p:pic>
      <p:sp>
        <p:nvSpPr>
          <p:cNvPr id="14" name="TextBox 13">
            <a:extLst>
              <a:ext uri="{FF2B5EF4-FFF2-40B4-BE49-F238E27FC236}">
                <a16:creationId xmlns:a16="http://schemas.microsoft.com/office/drawing/2014/main" id="{9DDCF6C9-8474-4374-9237-4089FB8DA1EB}"/>
              </a:ext>
            </a:extLst>
          </p:cNvPr>
          <p:cNvSpPr txBox="1"/>
          <p:nvPr/>
        </p:nvSpPr>
        <p:spPr>
          <a:xfrm>
            <a:off x="1947206" y="5850651"/>
            <a:ext cx="255185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No actuator delay</a:t>
            </a:r>
          </a:p>
        </p:txBody>
      </p:sp>
      <p:sp>
        <p:nvSpPr>
          <p:cNvPr id="15" name="TextBox 14">
            <a:extLst>
              <a:ext uri="{FF2B5EF4-FFF2-40B4-BE49-F238E27FC236}">
                <a16:creationId xmlns:a16="http://schemas.microsoft.com/office/drawing/2014/main" id="{C8CFB5ED-3FAA-4065-B80E-2AFF3EDA0EDE}"/>
              </a:ext>
            </a:extLst>
          </p:cNvPr>
          <p:cNvSpPr txBox="1"/>
          <p:nvPr/>
        </p:nvSpPr>
        <p:spPr>
          <a:xfrm>
            <a:off x="7716886" y="5850649"/>
            <a:ext cx="273780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With actuator delay</a:t>
            </a:r>
          </a:p>
        </p:txBody>
      </p:sp>
    </p:spTree>
    <p:extLst>
      <p:ext uri="{BB962C8B-B14F-4D97-AF65-F5344CB8AC3E}">
        <p14:creationId xmlns:p14="http://schemas.microsoft.com/office/powerpoint/2010/main" val="313724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CDDD-5793-431D-9EF6-9DBF57E5B560}"/>
              </a:ext>
            </a:extLst>
          </p:cNvPr>
          <p:cNvSpPr>
            <a:spLocks noGrp="1"/>
          </p:cNvSpPr>
          <p:nvPr>
            <p:ph type="title"/>
          </p:nvPr>
        </p:nvSpPr>
        <p:spPr>
          <a:xfrm>
            <a:off x="838200" y="365125"/>
            <a:ext cx="10515600" cy="1620693"/>
          </a:xfrm>
        </p:spPr>
        <p:txBody>
          <a:bodyPr>
            <a:noAutofit/>
          </a:bodyPr>
          <a:lstStyle/>
          <a:p>
            <a:pPr algn="ctr"/>
            <a:r>
              <a:rPr lang="en-US" sz="3600" b="1" kern="1200" dirty="0">
                <a:solidFill>
                  <a:schemeClr val="tx1"/>
                </a:solidFill>
                <a:latin typeface="+mj-lt"/>
                <a:ea typeface="+mj-ea"/>
                <a:cs typeface="+mj-cs"/>
              </a:rPr>
              <a:t>Simulations of Adaptive PIQ Controller with Variable Time Headway and Variable Separation Gain</a:t>
            </a:r>
            <a:endParaRPr lang="en-US" sz="3600" dirty="0"/>
          </a:p>
        </p:txBody>
      </p:sp>
      <p:pic>
        <p:nvPicPr>
          <p:cNvPr id="5" name="Content Placeholder 4" descr="Graphical user interface, chart&#10;&#10;Description automatically generated">
            <a:extLst>
              <a:ext uri="{FF2B5EF4-FFF2-40B4-BE49-F238E27FC236}">
                <a16:creationId xmlns:a16="http://schemas.microsoft.com/office/drawing/2014/main" id="{CC9747D3-A4D0-4F1F-9592-1C2D51416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985817"/>
            <a:ext cx="5801783" cy="4191145"/>
          </a:xfrm>
        </p:spPr>
      </p:pic>
      <p:sp>
        <p:nvSpPr>
          <p:cNvPr id="6" name="TextBox 5">
            <a:extLst>
              <a:ext uri="{FF2B5EF4-FFF2-40B4-BE49-F238E27FC236}">
                <a16:creationId xmlns:a16="http://schemas.microsoft.com/office/drawing/2014/main" id="{CBCA161A-4409-429C-A4D9-9EE438953022}"/>
              </a:ext>
            </a:extLst>
          </p:cNvPr>
          <p:cNvSpPr txBox="1"/>
          <p:nvPr/>
        </p:nvSpPr>
        <p:spPr>
          <a:xfrm>
            <a:off x="3859874" y="6057385"/>
            <a:ext cx="447225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With actuator delay and high PIQ Gain</a:t>
            </a:r>
          </a:p>
        </p:txBody>
      </p:sp>
    </p:spTree>
    <p:extLst>
      <p:ext uri="{BB962C8B-B14F-4D97-AF65-F5344CB8AC3E}">
        <p14:creationId xmlns:p14="http://schemas.microsoft.com/office/powerpoint/2010/main" val="238644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8FC2-EBD7-4CC4-B0A5-C9B38447FF9B}"/>
              </a:ext>
            </a:extLst>
          </p:cNvPr>
          <p:cNvSpPr>
            <a:spLocks noGrp="1"/>
          </p:cNvSpPr>
          <p:nvPr>
            <p:ph type="title"/>
          </p:nvPr>
        </p:nvSpPr>
        <p:spPr>
          <a:xfrm>
            <a:off x="838200" y="365125"/>
            <a:ext cx="10515600" cy="1460499"/>
          </a:xfrm>
        </p:spPr>
        <p:txBody>
          <a:bodyPr>
            <a:normAutofit/>
          </a:bodyPr>
          <a:lstStyle/>
          <a:p>
            <a:pPr algn="ct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810B2-F8C2-4BF3-B560-12DDCE36FC75}"/>
              </a:ext>
            </a:extLst>
          </p:cNvPr>
          <p:cNvSpPr>
            <a:spLocks noGrp="1"/>
          </p:cNvSpPr>
          <p:nvPr>
            <p:ph idx="1"/>
          </p:nvPr>
        </p:nvSpPr>
        <p:spPr>
          <a:xfrm>
            <a:off x="930564" y="1548533"/>
            <a:ext cx="10515600" cy="4351338"/>
          </a:xfrm>
        </p:spPr>
        <p:txBody>
          <a:bodyPr vert="horz" lIns="91440" tIns="45720" rIns="91440" bIns="45720" rtlCol="0" anchor="t">
            <a:normAutofit fontScale="92500"/>
          </a:bodyPr>
          <a:lstStyle/>
          <a:p>
            <a:pPr marL="0" indent="0" algn="just">
              <a:lnSpc>
                <a:spcPct val="150000"/>
              </a:lnSpc>
              <a:buNone/>
            </a:pPr>
            <a:r>
              <a:rPr lang="en-US" sz="2400">
                <a:effectLst/>
                <a:latin typeface="Times New Roman"/>
                <a:ea typeface="Calibri" panose="020F0502020204030204" pitchFamily="34" charset="0"/>
                <a:cs typeface="Times New Roman"/>
              </a:rPr>
              <a:t>This </a:t>
            </a:r>
            <a:r>
              <a:rPr lang="en-US" sz="2400">
                <a:latin typeface="Times New Roman"/>
                <a:ea typeface="Calibri" panose="020F0502020204030204" pitchFamily="34" charset="0"/>
                <a:cs typeface="Times New Roman"/>
              </a:rPr>
              <a:t>presentation </a:t>
            </a:r>
            <a:r>
              <a:rPr lang="en-US" sz="2400">
                <a:effectLst/>
                <a:latin typeface="Times New Roman"/>
                <a:ea typeface="Calibri" panose="020F0502020204030204" pitchFamily="34" charset="0"/>
                <a:cs typeface="Times New Roman"/>
              </a:rPr>
              <a:t>on “Longitudinal Control of Automated CHVs With Significant Actuator Delays” discusses about the problem of longitudinal control in Commercial heavy vehicles (CHVs) where the presence of significant delays in the fuel and brake actuators leads to degraded performance. The main objective of this report is to discuss about three main autonomous controller schemes namely adaptive PIQ scheme with variable time headway and variable gain, backstepping-based nonlinear scheme with elaboration on Lyapunov function and prediction using MPC control block and PID-based nonlinear scheme with variable time headway and variable gain with and without actuator delays.</a:t>
            </a:r>
          </a:p>
          <a:p>
            <a:pPr algn="just"/>
            <a:endParaRPr lang="en-US">
              <a:cs typeface="Calibri" panose="020F0502020204030204"/>
            </a:endParaRPr>
          </a:p>
        </p:txBody>
      </p:sp>
    </p:spTree>
    <p:extLst>
      <p:ext uri="{BB962C8B-B14F-4D97-AF65-F5344CB8AC3E}">
        <p14:creationId xmlns:p14="http://schemas.microsoft.com/office/powerpoint/2010/main" val="238359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5D48-5394-4820-8089-79EAA2107490}"/>
              </a:ext>
            </a:extLst>
          </p:cNvPr>
          <p:cNvSpPr>
            <a:spLocks noGrp="1"/>
          </p:cNvSpPr>
          <p:nvPr>
            <p:ph type="title"/>
          </p:nvPr>
        </p:nvSpPr>
        <p:spPr>
          <a:xfrm>
            <a:off x="838200" y="100274"/>
            <a:ext cx="10515600" cy="1161525"/>
          </a:xfrm>
        </p:spPr>
        <p:txBody>
          <a:bodyPr>
            <a:normAutofit/>
          </a:bodyPr>
          <a:lstStyle/>
          <a:p>
            <a:pPr algn="ctr"/>
            <a:r>
              <a:rPr lang="en-US" sz="4000" b="1" dirty="0"/>
              <a:t>Backstepping Controller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916EAD-9A30-46AB-AE34-0F3B03D99B48}"/>
                  </a:ext>
                </a:extLst>
              </p:cNvPr>
              <p:cNvSpPr>
                <a:spLocks noGrp="1"/>
              </p:cNvSpPr>
              <p:nvPr>
                <p:ph idx="1"/>
              </p:nvPr>
            </p:nvSpPr>
            <p:spPr>
              <a:xfrm>
                <a:off x="838200" y="923636"/>
                <a:ext cx="10790382" cy="5604385"/>
              </a:xfrm>
            </p:spPr>
            <p:txBody>
              <a:bodyPr>
                <a:normAutofit fontScale="55000" lnSpcReduction="20000"/>
              </a:bodyPr>
              <a:lstStyle/>
              <a:p>
                <a:pPr algn="just">
                  <a:lnSpc>
                    <a:spcPct val="17000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Adaptive PIQ controller gives very good performance when we assume that the control input is immediately present, and the vehicles are equipped with electronic braking systems (EBS). Hence the possibility is to introduce the actuator dynamics</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7000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backstepping controller takes care of the presence of actuator dynamics, driving/braking torque as the input and we remodel the first-order equation which introduces new variable </a:t>
                </a:r>
                <a:r>
                  <a:rPr lang="en-US" sz="3200" i="1"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3200" i="1" dirty="0">
                    <a:effectLst/>
                    <a:latin typeface="Times New Roman" panose="02020603050405020304" pitchFamily="18" charset="0"/>
                    <a:ea typeface="Times New Roman" panose="02020603050405020304" pitchFamily="18" charset="0"/>
                    <a:cs typeface="Times New Roman" panose="02020603050405020304" pitchFamily="18" charset="0"/>
                  </a:rPr>
                  <a:t>T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is the braking/driving torque. It also includes the aerodynamic drag and </a:t>
                </a:r>
                <a14:m>
                  <m:oMath xmlns:m="http://schemas.openxmlformats.org/officeDocument/2006/math">
                    <m:acc>
                      <m:accPr>
                        <m:chr m:val="̅"/>
                        <m:ctrlPr>
                          <a:rPr lang="en-US" sz="3200" i="1">
                            <a:effectLst/>
                            <a:latin typeface="Cambria Math" panose="02040503050406030204" pitchFamily="18" charset="0"/>
                            <a:cs typeface="Times New Roman" panose="02020603050405020304" pitchFamily="18" charset="0"/>
                          </a:rPr>
                        </m:ctrlPr>
                      </m:accPr>
                      <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d</m:t>
                        </m:r>
                      </m:e>
                    </m:acc>
                  </m:oMath>
                </a14:m>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takes care of the other disturbances.</a:t>
                </a:r>
              </a:p>
              <a:p>
                <a:pPr marL="0" marR="0" algn="just">
                  <a:lnSpc>
                    <a:spcPct val="107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The proposed new model is:</a:t>
                </a:r>
                <a:endParaRPr lang="en-US" sz="3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den>
                          </m:f>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where,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3200" i="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32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32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is the aerodynamic drag coefficient,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3200" i="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is the mass of the vehicle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F916EAD-9A30-46AB-AE34-0F3B03D99B48}"/>
                  </a:ext>
                </a:extLst>
              </p:cNvPr>
              <p:cNvSpPr>
                <a:spLocks noGrp="1" noRot="1" noChangeAspect="1" noMove="1" noResize="1" noEditPoints="1" noAdjustHandles="1" noChangeArrowheads="1" noChangeShapeType="1" noTextEdit="1"/>
              </p:cNvSpPr>
              <p:nvPr>
                <p:ph idx="1"/>
              </p:nvPr>
            </p:nvSpPr>
            <p:spPr>
              <a:xfrm>
                <a:off x="838200" y="923636"/>
                <a:ext cx="10790382" cy="5604385"/>
              </a:xfrm>
              <a:blipFill>
                <a:blip r:embed="rId2"/>
                <a:stretch>
                  <a:fillRect l="-395" r="-452"/>
                </a:stretch>
              </a:blipFill>
            </p:spPr>
            <p:txBody>
              <a:bodyPr/>
              <a:lstStyle/>
              <a:p>
                <a:r>
                  <a:rPr lang="en-US">
                    <a:noFill/>
                  </a:rPr>
                  <a:t> </a:t>
                </a:r>
              </a:p>
            </p:txBody>
          </p:sp>
        </mc:Fallback>
      </mc:AlternateContent>
    </p:spTree>
    <p:extLst>
      <p:ext uri="{BB962C8B-B14F-4D97-AF65-F5344CB8AC3E}">
        <p14:creationId xmlns:p14="http://schemas.microsoft.com/office/powerpoint/2010/main" val="11672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2B82-4BA5-4104-A4A9-1EA89A75CF9D}"/>
              </a:ext>
            </a:extLst>
          </p:cNvPr>
          <p:cNvSpPr>
            <a:spLocks noGrp="1"/>
          </p:cNvSpPr>
          <p:nvPr>
            <p:ph type="title"/>
          </p:nvPr>
        </p:nvSpPr>
        <p:spPr/>
        <p:txBody>
          <a:bodyPr>
            <a:normAutofit/>
          </a:bodyPr>
          <a:lstStyle/>
          <a:p>
            <a:pPr algn="ctr"/>
            <a:r>
              <a:rPr lang="en-US" sz="4000" b="1" dirty="0"/>
              <a:t>Generalized form for Backstepping Controller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7D8EAC-CF04-4F57-8DB3-93DADE6BE27E}"/>
                  </a:ext>
                </a:extLst>
              </p:cNvPr>
              <p:cNvSpPr>
                <a:spLocks noGrp="1"/>
              </p:cNvSpPr>
              <p:nvPr>
                <p:ph idx="1"/>
              </p:nvPr>
            </p:nvSpPr>
            <p:spPr>
              <a:xfrm>
                <a:off x="838200" y="1320800"/>
                <a:ext cx="10515600" cy="4856163"/>
              </a:xfrm>
            </p:spPr>
            <p:txBody>
              <a:bodyPr>
                <a:normAutofit fontScale="77500" lnSpcReduction="20000"/>
              </a:bodyPr>
              <a:lstStyle/>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general procedure for backstepping is explained below.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𝑖𝑛𝑝𝑢𝑡</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Adding and subtracting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to </a:t>
                </a:r>
                <a14:m>
                  <m:oMath xmlns:m="http://schemas.openxmlformats.org/officeDocument/2006/math">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is the desired input,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Let    </a:t>
                </a:r>
                <a:r>
                  <a:rPr lang="en-US" sz="2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Then,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acc>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because</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𝑖𝑛𝑝𝑢𝑡</m:t>
                              </m:r>
                            </m:e>
                          </m:d>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e>
                      </m:eqArr>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acc>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This is backstepping because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is stepped back by differentiation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F7D8EAC-CF04-4F57-8DB3-93DADE6BE27E}"/>
                  </a:ext>
                </a:extLst>
              </p:cNvPr>
              <p:cNvSpPr>
                <a:spLocks noGrp="1" noRot="1" noChangeAspect="1" noMove="1" noResize="1" noEditPoints="1" noAdjustHandles="1" noChangeArrowheads="1" noChangeShapeType="1" noTextEdit="1"/>
              </p:cNvSpPr>
              <p:nvPr>
                <p:ph idx="1"/>
              </p:nvPr>
            </p:nvSpPr>
            <p:spPr>
              <a:xfrm>
                <a:off x="838200" y="1320800"/>
                <a:ext cx="10515600" cy="4856163"/>
              </a:xfrm>
              <a:blipFill>
                <a:blip r:embed="rId2"/>
                <a:stretch>
                  <a:fillRect l="-696" t="-1884" b="-1256"/>
                </a:stretch>
              </a:blipFill>
            </p:spPr>
            <p:txBody>
              <a:bodyPr/>
              <a:lstStyle/>
              <a:p>
                <a:r>
                  <a:rPr lang="en-US">
                    <a:noFill/>
                  </a:rPr>
                  <a:t> </a:t>
                </a:r>
              </a:p>
            </p:txBody>
          </p:sp>
        </mc:Fallback>
      </mc:AlternateContent>
    </p:spTree>
    <p:extLst>
      <p:ext uri="{BB962C8B-B14F-4D97-AF65-F5344CB8AC3E}">
        <p14:creationId xmlns:p14="http://schemas.microsoft.com/office/powerpoint/2010/main" val="9378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EA81-1DA6-4628-8688-802BB77CE49D}"/>
              </a:ext>
            </a:extLst>
          </p:cNvPr>
          <p:cNvSpPr>
            <a:spLocks noGrp="1"/>
          </p:cNvSpPr>
          <p:nvPr>
            <p:ph type="title"/>
          </p:nvPr>
        </p:nvSpPr>
        <p:spPr>
          <a:xfrm>
            <a:off x="838200" y="365126"/>
            <a:ext cx="10515600" cy="992620"/>
          </a:xfrm>
        </p:spPr>
        <p:txBody>
          <a:bodyPr>
            <a:normAutofit/>
          </a:bodyPr>
          <a:lstStyle/>
          <a:p>
            <a:pPr algn="ctr"/>
            <a:r>
              <a:rPr lang="en-US" sz="4000" b="1"/>
              <a:t>Generalized form for Backstepping Controller</a:t>
            </a:r>
            <a:endParaRPr lang="en-US" sz="4000"/>
          </a:p>
        </p:txBody>
      </p:sp>
      <p:pic>
        <p:nvPicPr>
          <p:cNvPr id="5" name="Content Placeholder 4" descr="Diagram&#10;&#10;Description automatically generated">
            <a:extLst>
              <a:ext uri="{FF2B5EF4-FFF2-40B4-BE49-F238E27FC236}">
                <a16:creationId xmlns:a16="http://schemas.microsoft.com/office/drawing/2014/main" id="{9D3307E5-A107-42E5-85DD-12A579496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343" y="1653309"/>
            <a:ext cx="8929314" cy="4839565"/>
          </a:xfrm>
        </p:spPr>
      </p:pic>
    </p:spTree>
    <p:extLst>
      <p:ext uri="{BB962C8B-B14F-4D97-AF65-F5344CB8AC3E}">
        <p14:creationId xmlns:p14="http://schemas.microsoft.com/office/powerpoint/2010/main" val="12438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E321-9E02-457A-B260-20107EEBF78E}"/>
              </a:ext>
            </a:extLst>
          </p:cNvPr>
          <p:cNvSpPr>
            <a:spLocks noGrp="1"/>
          </p:cNvSpPr>
          <p:nvPr>
            <p:ph type="title"/>
          </p:nvPr>
        </p:nvSpPr>
        <p:spPr>
          <a:xfrm>
            <a:off x="838200" y="365125"/>
            <a:ext cx="10515600" cy="909493"/>
          </a:xfrm>
        </p:spPr>
        <p:txBody>
          <a:bodyPr>
            <a:normAutofit/>
          </a:bodyPr>
          <a:lstStyle/>
          <a:p>
            <a:pPr algn="ctr"/>
            <a:r>
              <a:rPr lang="en-US" sz="4000" b="1"/>
              <a:t>Choice of Lyapunov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716AF1-B17C-419D-86CD-28749C946CC0}"/>
                  </a:ext>
                </a:extLst>
              </p:cNvPr>
              <p:cNvSpPr>
                <a:spLocks noGrp="1"/>
              </p:cNvSpPr>
              <p:nvPr>
                <p:ph idx="1"/>
              </p:nvPr>
            </p:nvSpPr>
            <p:spPr>
              <a:xfrm>
                <a:off x="838200" y="1191492"/>
                <a:ext cx="10515600" cy="5575068"/>
              </a:xfrm>
            </p:spPr>
            <p:txBody>
              <a:bodyPr>
                <a:normAutofit fontScale="77500" lnSpcReduction="20000"/>
              </a:bodyPr>
              <a:lstStyle/>
              <a:p>
                <a:pPr marL="0" marR="0" algn="just">
                  <a:lnSpc>
                    <a:spcPct val="107000"/>
                  </a:lnSpc>
                  <a:spcBef>
                    <a:spcPts val="0"/>
                  </a:spcBef>
                  <a:spcAft>
                    <a:spcPts val="800"/>
                  </a:spcAft>
                </a:pPr>
                <a14:m>
                  <m:oMath xmlns:m="http://schemas.openxmlformats.org/officeDocument/2006/math">
                    <m:eqArr>
                      <m:eqArr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a14:m>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a:latin typeface="Times New Roman" panose="02020603050405020304" pitchFamily="18" charset="0"/>
                    <a:ea typeface="Times New Roman" panose="02020603050405020304" pitchFamily="18" charset="0"/>
                    <a:cs typeface="Times New Roman" panose="02020603050405020304" pitchFamily="18" charset="0"/>
                  </a:rPr>
                  <a:t>W</a:t>
                </a: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here,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is a non-negative polynomial function of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The general equation of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can be taken as </a:t>
                </a:r>
                <a14:m>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z is the error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14:m>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den>
                        </m:f>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a14:m>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den>
                            </m:f>
                          </m:e>
                        </m:d>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acc>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V</m:t>
                        </m:r>
                        <m:r>
                          <m:rPr>
                            <m:sty m:val="p"/>
                          </m:rPr>
                          <a:rPr lang="en-US" sz="2800" baseline="-25000">
                            <a:effectLst/>
                            <a:latin typeface="Cambria Math" panose="02040503050406030204" pitchFamily="18" charset="0"/>
                            <a:ea typeface="Times New Roman" panose="02020603050405020304" pitchFamily="18" charset="0"/>
                            <a:cs typeface="Times New Roman" panose="02020603050405020304" pitchFamily="18" charset="0"/>
                          </a:rPr>
                          <m:t>a</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X</m:t>
                            </m:r>
                          </m:e>
                        </m:d>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Q</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a14:m>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which is negative definite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V</m:t>
                            </m:r>
                          </m:e>
                          <m:sub>
                            <m:r>
                              <m:rPr>
                                <m:sty m:val="p"/>
                              </m:rPr>
                              <a:rPr lang="en-US" sz="2800" baseline="-25000">
                                <a:effectLst/>
                                <a:latin typeface="Cambria Math" panose="02040503050406030204" pitchFamily="18" charset="0"/>
                                <a:ea typeface="Times New Roman" panose="02020603050405020304" pitchFamily="18" charset="0"/>
                                <a:cs typeface="Times New Roman" panose="02020603050405020304" pitchFamily="18" charset="0"/>
                              </a:rPr>
                              <m:t>a</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X</m:t>
                            </m:r>
                          </m:e>
                        </m:d>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den>
                            </m:f>
                          </m:e>
                        </m:d>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𝜙</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m:t>
                        </m:r>
                      </m:e>
                    </m:eqArr>
                  </m:oMath>
                </a14:m>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Hence,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𝑧</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&lt;0 #</m:t>
                          </m:r>
                        </m:e>
                      </m:eqArr>
                    </m:oMath>
                  </m:oMathPara>
                </a14:m>
                <a:endParaRPr lang="en-US" sz="2400">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900">
                    <a:latin typeface="Times New Roman" panose="02020603050405020304" pitchFamily="18" charset="0"/>
                    <a:ea typeface="Times New Roman" panose="02020603050405020304" pitchFamily="18" charset="0"/>
                    <a:cs typeface="Times New Roman" panose="02020603050405020304" pitchFamily="18" charset="0"/>
                  </a:rPr>
                  <a:t>The above derivative of </a:t>
                </a:r>
                <a:r>
                  <a:rPr lang="en-US" sz="2900" i="1">
                    <a:latin typeface="Times New Roman" panose="02020603050405020304" pitchFamily="18" charset="0"/>
                    <a:ea typeface="Times New Roman" panose="02020603050405020304" pitchFamily="18" charset="0"/>
                    <a:cs typeface="Times New Roman" panose="02020603050405020304" pitchFamily="18" charset="0"/>
                  </a:rPr>
                  <a:t>v</a:t>
                </a:r>
                <a:r>
                  <a:rPr lang="en-US" sz="2900">
                    <a:latin typeface="Times New Roman" panose="02020603050405020304" pitchFamily="18" charset="0"/>
                    <a:ea typeface="Times New Roman" panose="02020603050405020304" pitchFamily="18" charset="0"/>
                    <a:cs typeface="Times New Roman" panose="02020603050405020304" pitchFamily="18" charset="0"/>
                  </a:rPr>
                  <a:t> is negative definite and hence the chosen Lyapunov function is valid</a:t>
                </a:r>
                <a:endParaRPr lang="en-US" sz="29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B716AF1-B17C-419D-86CD-28749C946CC0}"/>
                  </a:ext>
                </a:extLst>
              </p:cNvPr>
              <p:cNvSpPr>
                <a:spLocks noGrp="1" noRot="1" noChangeAspect="1" noMove="1" noResize="1" noEditPoints="1" noAdjustHandles="1" noChangeArrowheads="1" noChangeShapeType="1" noTextEdit="1"/>
              </p:cNvSpPr>
              <p:nvPr>
                <p:ph idx="1"/>
              </p:nvPr>
            </p:nvSpPr>
            <p:spPr>
              <a:xfrm>
                <a:off x="838200" y="1191492"/>
                <a:ext cx="10515600" cy="5575068"/>
              </a:xfrm>
              <a:blipFill>
                <a:blip r:embed="rId2"/>
                <a:stretch>
                  <a:fillRect l="-754" r="-696" b="-1530"/>
                </a:stretch>
              </a:blipFill>
            </p:spPr>
            <p:txBody>
              <a:bodyPr/>
              <a:lstStyle/>
              <a:p>
                <a:r>
                  <a:rPr lang="en-US">
                    <a:noFill/>
                  </a:rPr>
                  <a:t> </a:t>
                </a:r>
              </a:p>
            </p:txBody>
          </p:sp>
        </mc:Fallback>
      </mc:AlternateContent>
    </p:spTree>
    <p:extLst>
      <p:ext uri="{BB962C8B-B14F-4D97-AF65-F5344CB8AC3E}">
        <p14:creationId xmlns:p14="http://schemas.microsoft.com/office/powerpoint/2010/main" val="242421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E788-F111-4E31-8C34-D115E9D3199A}"/>
              </a:ext>
            </a:extLst>
          </p:cNvPr>
          <p:cNvSpPr>
            <a:spLocks noGrp="1"/>
          </p:cNvSpPr>
          <p:nvPr>
            <p:ph type="title"/>
          </p:nvPr>
        </p:nvSpPr>
        <p:spPr>
          <a:xfrm>
            <a:off x="838200" y="0"/>
            <a:ext cx="10515600" cy="1325563"/>
          </a:xfrm>
        </p:spPr>
        <p:txBody>
          <a:bodyPr/>
          <a:lstStyle/>
          <a:p>
            <a:pPr algn="ctr"/>
            <a:r>
              <a:rPr lang="en-US" b="1"/>
              <a:t>Designing the Control Input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2A96B7-6106-4075-A6A5-846A9CB427E1}"/>
                  </a:ext>
                </a:extLst>
              </p:cNvPr>
              <p:cNvSpPr>
                <a:spLocks noGrp="1"/>
              </p:cNvSpPr>
              <p:nvPr>
                <p:ph idx="1"/>
              </p:nvPr>
            </p:nvSpPr>
            <p:spPr>
              <a:xfrm>
                <a:off x="838200" y="1137037"/>
                <a:ext cx="10515600" cy="5039926"/>
              </a:xfrm>
            </p:spPr>
            <p:txBody>
              <a:bodyPr>
                <a:normAutofit fontScale="55000" lnSpcReduction="20000"/>
              </a:bodyPr>
              <a:lstStyle/>
              <a:p>
                <a:pPr marL="0" indent="0" algn="just">
                  <a:lnSpc>
                    <a:spcPct val="120000"/>
                  </a:lnSpc>
                  <a:buNone/>
                </a:pPr>
                <a14:m>
                  <m:oMathPara xmlns:m="http://schemas.openxmlformats.org/officeDocument/2006/math">
                    <m:oMathParaPr>
                      <m:jc m:val="centerGroup"/>
                    </m:oMathParaPr>
                    <m:oMath xmlns:m="http://schemas.openxmlformats.org/officeDocument/2006/math">
                      <m:eqArr>
                        <m:eqArrPr>
                          <m:ctrlPr>
                            <a:rPr lang="en-US" sz="29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𝑧</m:t>
                              </m:r>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𝑘𝑧</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900"/>
              </a:p>
              <a:p>
                <a:pPr marL="0" marR="0" indent="0" algn="just">
                  <a:lnSpc>
                    <a:spcPct val="120000"/>
                  </a:lnSpc>
                  <a:spcBef>
                    <a:spcPts val="0"/>
                  </a:spcBef>
                  <a:spcAft>
                    <a:spcPts val="800"/>
                  </a:spcAft>
                  <a:buNone/>
                </a:pP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Bef>
                    <a:spcPts val="0"/>
                  </a:spcBef>
                  <a:spcAft>
                    <a:spcPts val="800"/>
                  </a:spcAft>
                </a:pPr>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But we know that</a:t>
                </a:r>
                <a:endParaRPr lang="en-US" sz="2900">
                  <a:latin typeface="Calibri" panose="020F0502020204030204" pitchFamily="34" charset="0"/>
                  <a:ea typeface="Times New Roman" panose="02020603050405020304" pitchFamily="18" charset="0"/>
                  <a:cs typeface="Times New Roman" panose="02020603050405020304" pitchFamily="18" charset="0"/>
                </a:endParaRPr>
              </a:p>
              <a:p>
                <a:pPr marL="0" marR="0" indent="0" algn="ctr">
                  <a:lnSpc>
                    <a:spcPct val="120000"/>
                  </a:lnSpc>
                  <a:spcBef>
                    <a:spcPts val="0"/>
                  </a:spcBef>
                  <a:spcAft>
                    <a:spcPts val="800"/>
                  </a:spcAft>
                  <a:buNone/>
                </a:pPr>
                <a14:m>
                  <m:oMath xmlns:m="http://schemas.openxmlformats.org/officeDocument/2006/math">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den>
                    </m:f>
                    <m:d>
                      <m:dPr>
                        <m:begChr m:val="["/>
                        <m:end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900">
                    <a:effectLst/>
                    <a:latin typeface="Times New Roman" panose="02020603050405020304" pitchFamily="18" charset="0"/>
                    <a:ea typeface="Times New Roman" panose="02020603050405020304" pitchFamily="18" charset="0"/>
                  </a:rPr>
                  <a:t>    and     </a:t>
                </a:r>
                <a14:m>
                  <m:oMath xmlns:m="http://schemas.openxmlformats.org/officeDocument/2006/math">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𝜉</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900"/>
              </a:p>
              <a:p>
                <a:pPr algn="just">
                  <a:lnSpc>
                    <a:spcPct val="120000"/>
                  </a:lnSpc>
                  <a:spcBef>
                    <a:spcPts val="0"/>
                  </a:spcBef>
                  <a:spcAft>
                    <a:spcPts val="800"/>
                  </a:spcAft>
                </a:pPr>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Substituting </a:t>
                </a:r>
                <a14:m>
                  <m:oMath xmlns:m="http://schemas.openxmlformats.org/officeDocument/2006/math">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 in </a:t>
                </a:r>
                <a14:m>
                  <m:oMath xmlns:m="http://schemas.openxmlformats.org/officeDocument/2006/math">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 we get,</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den>
                          </m:f>
                          <m:d>
                            <m:dPr>
                              <m:begChr m:val="["/>
                              <m:end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𝜉</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9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800"/>
                  </a:spcAft>
                  <a:buNone/>
                </a:pP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Bef>
                    <a:spcPts val="0"/>
                  </a:spcBef>
                  <a:spcAft>
                    <a:spcPts val="800"/>
                  </a:spcAft>
                </a:pPr>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Now, substituting the </a:t>
                </a:r>
                <a14:m>
                  <m:oMath xmlns:m="http://schemas.openxmlformats.org/officeDocument/2006/math">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 in right hand side of </a:t>
                </a:r>
                <a14:m>
                  <m:oMath xmlns:m="http://schemas.openxmlformats.org/officeDocument/2006/math">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𝑢</m:t>
                    </m:r>
                  </m:oMath>
                </a14:m>
                <a:endParaRPr lang="en-US" sz="290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900" i="1"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9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𝜕𝜙</m:t>
                          </m:r>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den>
                      </m:f>
                      <m:d>
                        <m:dPr>
                          <m:begChr m:val="["/>
                          <m:end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𝜉</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𝑘</m:t>
                      </m:r>
                      <m:d>
                        <m:dPr>
                          <m:begChr m:val="["/>
                          <m:end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𝜉</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e>
                      </m:d>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2900"/>
              </a:p>
              <a:p>
                <a:pPr marL="0" marR="0" algn="just">
                  <a:lnSpc>
                    <a:spcPct val="120000"/>
                  </a:lnSpc>
                  <a:spcBef>
                    <a:spcPts val="0"/>
                  </a:spcBef>
                  <a:spcAft>
                    <a:spcPts val="800"/>
                  </a:spcAft>
                </a:pPr>
                <a:endParaRPr lang="en-US" sz="29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800"/>
                  </a:spcAft>
                </a:pPr>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Since we are unsure of the boundedness of the above equation, we must design the </a:t>
                </a:r>
                <a14:m>
                  <m:oMath xmlns:m="http://schemas.openxmlformats.org/officeDocument/2006/math">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900">
                    <a:effectLst/>
                    <a:latin typeface="Times New Roman" panose="02020603050405020304" pitchFamily="18" charset="0"/>
                    <a:ea typeface="Times New Roman" panose="02020603050405020304" pitchFamily="18" charset="0"/>
                    <a:cs typeface="Times New Roman" panose="02020603050405020304" pitchFamily="18" charset="0"/>
                  </a:rPr>
                  <a:t> such that the control input is negative definite. This can be designed based on the actual control input of the system instead of generalizing the function.</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pPr>
                <a:endParaRPr lang="en-US"/>
              </a:p>
            </p:txBody>
          </p:sp>
        </mc:Choice>
        <mc:Fallback>
          <p:sp>
            <p:nvSpPr>
              <p:cNvPr id="3" name="Content Placeholder 2">
                <a:extLst>
                  <a:ext uri="{FF2B5EF4-FFF2-40B4-BE49-F238E27FC236}">
                    <a16:creationId xmlns:a16="http://schemas.microsoft.com/office/drawing/2014/main" id="{7E2A96B7-6106-4075-A6A5-846A9CB427E1}"/>
                  </a:ext>
                </a:extLst>
              </p:cNvPr>
              <p:cNvSpPr>
                <a:spLocks noGrp="1" noRot="1" noChangeAspect="1" noMove="1" noResize="1" noEditPoints="1" noAdjustHandles="1" noChangeArrowheads="1" noChangeShapeType="1" noTextEdit="1"/>
              </p:cNvSpPr>
              <p:nvPr>
                <p:ph idx="1"/>
              </p:nvPr>
            </p:nvSpPr>
            <p:spPr>
              <a:xfrm>
                <a:off x="838200" y="1137037"/>
                <a:ext cx="10515600" cy="5039926"/>
              </a:xfrm>
              <a:blipFill>
                <a:blip r:embed="rId2"/>
                <a:stretch>
                  <a:fillRect l="-348" r="-290"/>
                </a:stretch>
              </a:blipFill>
            </p:spPr>
            <p:txBody>
              <a:bodyPr/>
              <a:lstStyle/>
              <a:p>
                <a:r>
                  <a:rPr lang="en-US">
                    <a:noFill/>
                  </a:rPr>
                  <a:t> </a:t>
                </a:r>
              </a:p>
            </p:txBody>
          </p:sp>
        </mc:Fallback>
      </mc:AlternateContent>
    </p:spTree>
    <p:extLst>
      <p:ext uri="{BB962C8B-B14F-4D97-AF65-F5344CB8AC3E}">
        <p14:creationId xmlns:p14="http://schemas.microsoft.com/office/powerpoint/2010/main" val="671960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C030-B412-434A-9D55-557BAED4BFA7}"/>
              </a:ext>
            </a:extLst>
          </p:cNvPr>
          <p:cNvSpPr>
            <a:spLocks noGrp="1"/>
          </p:cNvSpPr>
          <p:nvPr>
            <p:ph type="title"/>
          </p:nvPr>
        </p:nvSpPr>
        <p:spPr>
          <a:xfrm>
            <a:off x="838200" y="73772"/>
            <a:ext cx="10515600" cy="1025355"/>
          </a:xfrm>
        </p:spPr>
        <p:txBody>
          <a:bodyPr/>
          <a:lstStyle/>
          <a:p>
            <a:pPr algn="ctr"/>
            <a:r>
              <a:rPr lang="en-US" b="1" dirty="0"/>
              <a:t>Design of Control Input for the System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1A5D16-2954-491A-9ED0-4FB5659BD8FC}"/>
                  </a:ext>
                </a:extLst>
              </p:cNvPr>
              <p:cNvSpPr>
                <a:spLocks noGrp="1"/>
              </p:cNvSpPr>
              <p:nvPr>
                <p:ph idx="1"/>
              </p:nvPr>
            </p:nvSpPr>
            <p:spPr>
              <a:xfrm>
                <a:off x="838200" y="1174376"/>
                <a:ext cx="10515600" cy="5609852"/>
              </a:xfrm>
            </p:spPr>
            <p:txBody>
              <a:bodyPr>
                <a:normAutofit fontScale="55000" lnSpcReduction="20000"/>
              </a:bodyPr>
              <a:lstStyle/>
              <a:p>
                <a:pPr algn="just"/>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Now, let us take our system model equations</a:t>
                </a: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9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𝑏𝑚</m:t>
                              </m:r>
                            </m:den>
                          </m:f>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3300" dirty="0">
                    <a:effectLst/>
                    <a:latin typeface="Times New Roman" panose="02020603050405020304" pitchFamily="18" charset="0"/>
                    <a:ea typeface="Times New Roman" panose="02020603050405020304" pitchFamily="18" charset="0"/>
                    <a:cs typeface="Times New Roman" panose="02020603050405020304" pitchFamily="18" charset="0"/>
                  </a:rPr>
                  <a:t>So that, if we substitute in the new equation of </a:t>
                </a:r>
                <a14:m>
                  <m:oMath xmlns:m="http://schemas.openxmlformats.org/officeDocument/2006/math">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oMath>
                </a14:m>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we get our original equation of </a:t>
                </a:r>
                <a14:m>
                  <m:oMath xmlns:m="http://schemas.openxmlformats.org/officeDocument/2006/math">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𝑉</m:t>
                            </m:r>
                          </m:e>
                        </m:acc>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oMath>
                </a14:m>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(the equation from Adaptive PIQ control)</a:t>
                </a:r>
              </a:p>
              <a:p>
                <a:pPr marL="0" marR="0" indent="0" algn="just">
                  <a:lnSpc>
                    <a:spcPct val="107000"/>
                  </a:lnSpc>
                  <a:spcBef>
                    <a:spcPts val="0"/>
                  </a:spcBef>
                  <a:spcAft>
                    <a:spcPts val="800"/>
                  </a:spcAft>
                  <a:buNone/>
                </a:pPr>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Derivating the </a:t>
                </a:r>
                <a14:m>
                  <m:oMath xmlns:m="http://schemas.openxmlformats.org/officeDocument/2006/math">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𝑏𝑚</m:t>
                              </m:r>
                            </m:den>
                          </m:f>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Now subtracting the above equation from </a:t>
                </a:r>
                <a14:m>
                  <m:oMath xmlns:m="http://schemas.openxmlformats.org/officeDocument/2006/math">
                    <m:acc>
                      <m:accPr>
                        <m:chr m:val="̇"/>
                        <m:ctrlPr>
                          <a:rPr lang="en-US" sz="3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𝑇</m:t>
                        </m:r>
                      </m:e>
                    </m:acc>
                  </m:oMath>
                </a14:m>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𝑏𝑚</m:t>
                              </m:r>
                            </m:den>
                          </m:f>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If we compare the equations from the generalized backstepping control, the design of </a:t>
                </a:r>
                <a14:m>
                  <m:oMath xmlns:m="http://schemas.openxmlformats.org/officeDocument/2006/math">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is such that the control input is negative definite. Hence to ensure that  </a:t>
                </a:r>
                <a14:m>
                  <m:oMath xmlns:m="http://schemas.openxmlformats.org/officeDocument/2006/math">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acc>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the updated law Lyapunov function is given by</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den>
                          </m:f>
                          <m:sSubSup>
                            <m:sSubSup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𝛾</m:t>
                              </m:r>
                            </m:den>
                          </m:f>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e>
                            <m: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𝛾</m:t>
                              </m:r>
                            </m:den>
                          </m:f>
                          <m:sSup>
                            <m:sSup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9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e>
                            <m: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14:m>
                  <m:oMath xmlns:m="http://schemas.openxmlformats.org/officeDocument/2006/math">
                    <m:r>
                      <a:rPr lang="en-US" sz="2900" i="1">
                        <a:effectLst/>
                        <a:latin typeface="Cambria Math" panose="02040503050406030204" pitchFamily="18" charset="0"/>
                        <a:ea typeface="Times New Roman" panose="02020603050405020304" pitchFamily="18" charset="0"/>
                        <a:cs typeface="Times New Roman" panose="02020603050405020304" pitchFamily="18" charset="0"/>
                      </a:rPr>
                      <m:t>𝛾</m:t>
                    </m:r>
                  </m:oMath>
                </a14:m>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is a design constant</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31A5D16-2954-491A-9ED0-4FB5659BD8FC}"/>
                  </a:ext>
                </a:extLst>
              </p:cNvPr>
              <p:cNvSpPr>
                <a:spLocks noGrp="1" noRot="1" noChangeAspect="1" noMove="1" noResize="1" noEditPoints="1" noAdjustHandles="1" noChangeArrowheads="1" noChangeShapeType="1" noTextEdit="1"/>
              </p:cNvSpPr>
              <p:nvPr>
                <p:ph idx="1"/>
              </p:nvPr>
            </p:nvSpPr>
            <p:spPr>
              <a:xfrm>
                <a:off x="838200" y="1174376"/>
                <a:ext cx="10515600" cy="5609852"/>
              </a:xfrm>
              <a:blipFill>
                <a:blip r:embed="rId3"/>
                <a:stretch>
                  <a:fillRect l="-522" t="-2174" r="-290"/>
                </a:stretch>
              </a:blipFill>
            </p:spPr>
            <p:txBody>
              <a:bodyPr/>
              <a:lstStyle/>
              <a:p>
                <a:r>
                  <a:rPr lang="en-US">
                    <a:noFill/>
                  </a:rPr>
                  <a:t> </a:t>
                </a:r>
              </a:p>
            </p:txBody>
          </p:sp>
        </mc:Fallback>
      </mc:AlternateContent>
    </p:spTree>
    <p:extLst>
      <p:ext uri="{BB962C8B-B14F-4D97-AF65-F5344CB8AC3E}">
        <p14:creationId xmlns:p14="http://schemas.microsoft.com/office/powerpoint/2010/main" val="242421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C19F-0125-4642-B35B-F1D9A036B238}"/>
              </a:ext>
            </a:extLst>
          </p:cNvPr>
          <p:cNvSpPr>
            <a:spLocks noGrp="1"/>
          </p:cNvSpPr>
          <p:nvPr>
            <p:ph type="title"/>
          </p:nvPr>
        </p:nvSpPr>
        <p:spPr/>
        <p:txBody>
          <a:bodyPr/>
          <a:lstStyle/>
          <a:p>
            <a:pPr algn="ctr"/>
            <a:r>
              <a:rPr lang="en-US" b="1"/>
              <a:t>Design of Control Input for the System Model</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F81FB1-3A48-413A-A51B-F203DDD85105}"/>
                  </a:ext>
                </a:extLst>
              </p:cNvPr>
              <p:cNvSpPr>
                <a:spLocks noGrp="1"/>
              </p:cNvSpPr>
              <p:nvPr>
                <p:ph idx="1"/>
              </p:nvPr>
            </p:nvSpPr>
            <p:spPr>
              <a:xfrm>
                <a:off x="572655" y="1385455"/>
                <a:ext cx="10781145" cy="5107420"/>
              </a:xfrm>
            </p:spPr>
            <p:txBody>
              <a:bodyPr>
                <a:normAutofit fontScale="92500"/>
              </a:bodyPr>
              <a:lstStyle/>
              <a:p>
                <a:pPr marL="0" marR="0" algn="just">
                  <a:lnSpc>
                    <a:spcPct val="107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Let us now take the derivative of the above Lyapunov function. We get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acc>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Let us now complete the squares with</a:t>
                </a:r>
                <a14:m>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𝐶</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𝑇</m:t>
                        </m:r>
                      </m:e>
                      <m: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𝑑</m:t>
                        </m:r>
                      </m:sub>
                    </m:s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𝑇</m:t>
                    </m:r>
                  </m:oMath>
                </a14:m>
                <a:r>
                  <a:rPr lang="en-US" sz="2000">
                    <a:effectLst/>
                    <a:latin typeface="Cambria Math" panose="02040503050406030204" pitchFamily="18" charset="0"/>
                    <a:ea typeface="Cambria Math" panose="02040503050406030204" pitchFamily="18" charset="0"/>
                    <a:cs typeface="Times New Roman" panose="02020603050405020304" pitchFamily="18" charset="0"/>
                  </a:rPr>
                  <a:t>)</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000">
                    <a:effectLst/>
                    <a:latin typeface="Cambria Math" panose="02040503050406030204" pitchFamily="18" charset="0"/>
                    <a:ea typeface="Cambria Math" panose="02040503050406030204" pitchFamily="18" charset="0"/>
                    <a:cs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and </a:t>
                </a:r>
              </a:p>
              <a:p>
                <a:pPr marL="0" marR="0" indent="0" algn="just">
                  <a:lnSpc>
                    <a:spcPct val="107000"/>
                  </a:lnSpc>
                  <a:spcBef>
                    <a:spcPts val="0"/>
                  </a:spcBef>
                  <a:spcAft>
                    <a:spcPts val="800"/>
                  </a:spcAft>
                  <a:buNone/>
                </a:pPr>
                <a:r>
                  <a:rPr lang="en-US" sz="2000">
                    <a:effectLst/>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𝑑𝑒𝑠𝑖𝑔𝑛</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a14:m>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with the RHS of </a:t>
                </a:r>
                <a14:m>
                  <m:oMath xmlns:m="http://schemas.openxmlformats.org/officeDocument/2006/math">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𝑇</m:t>
                        </m:r>
                      </m:e>
                    </m:acc>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0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US"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𝑇</m:t>
                            </m:r>
                          </m:e>
                          <m:sub>
                            <m:r>
                              <a:rPr lang="en-US" sz="2000" i="1">
                                <a:effectLst/>
                                <a:latin typeface="Cambria Math" panose="02040503050406030204" pitchFamily="18" charset="0"/>
                                <a:ea typeface="Cambria Math" panose="02040503050406030204" pitchFamily="18" charset="0"/>
                                <a:cs typeface="Times New Roman" panose="02020603050405020304" pitchFamily="18" charset="0"/>
                              </a:rPr>
                              <m:t>𝑑</m:t>
                            </m:r>
                          </m:sub>
                        </m:sSub>
                      </m:e>
                    </m:acc>
                    <m:r>
                      <a:rPr lang="en-US" sz="2000" i="1">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a:effectLst/>
                    <a:latin typeface="Cambria Math" panose="02040503050406030204" pitchFamily="18" charset="0"/>
                    <a:ea typeface="Cambria Math" panose="02040503050406030204" pitchFamily="18" charset="0"/>
                    <a:cs typeface="Times New Roman" panose="02020603050405020304" pitchFamily="18" charset="0"/>
                  </a:rPr>
                  <a:t>.</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aseline="-250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a</m:t>
                          </m:r>
                        </m:e>
                        <m: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𝑏𝑚</m:t>
                          </m:r>
                        </m:den>
                      </m:f>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e>
                      </m:acc>
                    </m:oMath>
                  </m:oMathPara>
                </a14:m>
                <a:endParaRPr lang="en-US" dirty="0">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aseline="-250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a</m:t>
                                  </m:r>
                                </m:e>
                                <m: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ac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den>
                          </m:f>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𝛾</m:t>
                              </m:r>
                            </m:den>
                          </m:f>
                          <m:d>
                            <m:dPr>
                              <m:ctrlPr>
                                <a:rPr lang="en-US" sz="2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d>
                            <m:dPr>
                              <m:begChr m:val="["/>
                              <m:end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a</m:t>
                                  </m:r>
                                </m:e>
                                <m: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5F81FB1-3A48-413A-A51B-F203DDD85105}"/>
                  </a:ext>
                </a:extLst>
              </p:cNvPr>
              <p:cNvSpPr>
                <a:spLocks noGrp="1" noRot="1" noChangeAspect="1" noMove="1" noResize="1" noEditPoints="1" noAdjustHandles="1" noChangeArrowheads="1" noChangeShapeType="1" noTextEdit="1"/>
              </p:cNvSpPr>
              <p:nvPr>
                <p:ph idx="1"/>
              </p:nvPr>
            </p:nvSpPr>
            <p:spPr>
              <a:xfrm>
                <a:off x="572655" y="1385455"/>
                <a:ext cx="10781145" cy="5107420"/>
              </a:xfrm>
              <a:blipFill>
                <a:blip r:embed="rId2"/>
                <a:stretch>
                  <a:fillRect l="-509" t="-1074"/>
                </a:stretch>
              </a:blipFill>
            </p:spPr>
            <p:txBody>
              <a:bodyPr/>
              <a:lstStyle/>
              <a:p>
                <a:r>
                  <a:rPr lang="en-US">
                    <a:noFill/>
                  </a:rPr>
                  <a:t> </a:t>
                </a:r>
              </a:p>
            </p:txBody>
          </p:sp>
        </mc:Fallback>
      </mc:AlternateContent>
    </p:spTree>
    <p:extLst>
      <p:ext uri="{BB962C8B-B14F-4D97-AF65-F5344CB8AC3E}">
        <p14:creationId xmlns:p14="http://schemas.microsoft.com/office/powerpoint/2010/main" val="19849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115F-4721-49BF-BC32-EA044AA869FB}"/>
              </a:ext>
            </a:extLst>
          </p:cNvPr>
          <p:cNvSpPr>
            <a:spLocks noGrp="1"/>
          </p:cNvSpPr>
          <p:nvPr>
            <p:ph type="title"/>
          </p:nvPr>
        </p:nvSpPr>
        <p:spPr/>
        <p:txBody>
          <a:bodyPr/>
          <a:lstStyle/>
          <a:p>
            <a:pPr algn="ctr"/>
            <a:r>
              <a:rPr lang="en-US" b="1"/>
              <a:t>Design of Control Input for the System Model</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FB5C62-89FA-4AFF-BA47-AF7F6934D85A}"/>
                  </a:ext>
                </a:extLst>
              </p:cNvPr>
              <p:cNvSpPr>
                <a:spLocks noGrp="1"/>
              </p:cNvSpPr>
              <p:nvPr>
                <p:ph idx="1"/>
              </p:nvPr>
            </p:nvSpPr>
            <p:spPr>
              <a:xfrm>
                <a:off x="838200" y="1376219"/>
                <a:ext cx="10515600" cy="5284557"/>
              </a:xfrm>
            </p:spPr>
            <p:txBody>
              <a:bodyPr>
                <a:normAutofit/>
              </a:bodyPr>
              <a:lstStyle/>
              <a:p>
                <a:pPr algn="just">
                  <a:lnSpc>
                    <a:spcPct val="12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If we see the above equation and compare with the generalized form that we have got in the above backstepping control design, we had to choose the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such that the derivative is negative definite.</a:t>
                </a:r>
              </a:p>
              <a:p>
                <a:pPr algn="just">
                  <a:lnSpc>
                    <a:spcPct val="120000"/>
                  </a:lnSpc>
                </a:pPr>
                <a:r>
                  <a:rPr lang="en-US" sz="1800">
                    <a:effectLst/>
                    <a:latin typeface="Times New Roman" panose="02020603050405020304" pitchFamily="18" charset="0"/>
                    <a:ea typeface="Times New Roman" panose="02020603050405020304" pitchFamily="18" charset="0"/>
                  </a:rPr>
                  <a:t>Here, we have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1800">
                    <a:effectLst/>
                    <a:latin typeface="Times New Roman" panose="02020603050405020304" pitchFamily="18" charset="0"/>
                    <a:ea typeface="Times New Roman" panose="02020603050405020304" pitchFamily="18" charset="0"/>
                  </a:rPr>
                  <a:t> and </a:t>
                </a:r>
                <a14:m>
                  <m:oMath xmlns:m="http://schemas.openxmlformats.org/officeDocument/2006/math">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e>
                    </m:acc>
                  </m:oMath>
                </a14:m>
                <a:r>
                  <a:rPr lang="en-US" sz="1800">
                    <a:effectLst/>
                    <a:latin typeface="Times New Roman" panose="02020603050405020304" pitchFamily="18" charset="0"/>
                    <a:ea typeface="Times New Roman" panose="02020603050405020304" pitchFamily="18" charset="0"/>
                  </a:rPr>
                  <a:t> that doesn’t guarantee the negative definiteness.</a:t>
                </a:r>
              </a:p>
              <a:p>
                <a:pPr algn="just">
                  <a:lnSpc>
                    <a:spcPct val="120000"/>
                  </a:lnSpc>
                </a:pPr>
                <a:r>
                  <a:rPr lang="en-US" sz="1800">
                    <a:latin typeface="Times New Roman" panose="02020603050405020304" pitchFamily="18" charset="0"/>
                    <a:ea typeface="Times New Roman" panose="02020603050405020304" pitchFamily="18" charset="0"/>
                  </a:rPr>
                  <a:t>W</a:t>
                </a:r>
                <a:r>
                  <a:rPr lang="en-US" sz="1800">
                    <a:effectLst/>
                    <a:latin typeface="Times New Roman" panose="02020603050405020304" pitchFamily="18" charset="0"/>
                    <a:ea typeface="Times New Roman" panose="02020603050405020304" pitchFamily="18" charset="0"/>
                  </a:rPr>
                  <a:t>e choose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1800">
                    <a:effectLst/>
                    <a:latin typeface="Times New Roman" panose="02020603050405020304" pitchFamily="18" charset="0"/>
                    <a:ea typeface="Times New Roman" panose="02020603050405020304" pitchFamily="18" charset="0"/>
                  </a:rPr>
                  <a:t> such that the term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𝛾</m:t>
                        </m:r>
                      </m:den>
                    </m:f>
                    <m:d>
                      <m:dPr>
                        <m:ctrlP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a</m:t>
                        </m:r>
                      </m:e>
                      <m:sub>
                        <m:r>
                          <a:rPr lang="en-US" sz="18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a:effectLst/>
                    <a:latin typeface="Times New Roman" panose="02020603050405020304" pitchFamily="18" charset="0"/>
                    <a:ea typeface="Times New Roman" panose="02020603050405020304" pitchFamily="18" charset="0"/>
                  </a:rPr>
                  <a:t> vanishes from the equation</a:t>
                </a:r>
              </a:p>
              <a:p>
                <a:pPr marL="0" marR="0" algn="just">
                  <a:lnSpc>
                    <a:spcPct val="120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Let us now model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such that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𝑏𝑚</m:t>
                          </m:r>
                        </m:den>
                      </m:f>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𝑏𝑚</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Now let us see the equation of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oMath>
                </a14:m>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EFB5C62-89FA-4AFF-BA47-AF7F6934D85A}"/>
                  </a:ext>
                </a:extLst>
              </p:cNvPr>
              <p:cNvSpPr>
                <a:spLocks noGrp="1" noRot="1" noChangeAspect="1" noMove="1" noResize="1" noEditPoints="1" noAdjustHandles="1" noChangeArrowheads="1" noChangeShapeType="1" noTextEdit="1"/>
              </p:cNvSpPr>
              <p:nvPr>
                <p:ph idx="1"/>
              </p:nvPr>
            </p:nvSpPr>
            <p:spPr>
              <a:xfrm>
                <a:off x="838200" y="1376219"/>
                <a:ext cx="10515600" cy="5284557"/>
              </a:xfrm>
              <a:blipFill>
                <a:blip r:embed="rId2"/>
                <a:stretch>
                  <a:fillRect l="-406" t="-115" r="-464"/>
                </a:stretch>
              </a:blipFill>
            </p:spPr>
            <p:txBody>
              <a:bodyPr/>
              <a:lstStyle/>
              <a:p>
                <a:r>
                  <a:rPr lang="en-US">
                    <a:noFill/>
                  </a:rPr>
                  <a:t> </a:t>
                </a:r>
              </a:p>
            </p:txBody>
          </p:sp>
        </mc:Fallback>
      </mc:AlternateContent>
    </p:spTree>
    <p:extLst>
      <p:ext uri="{BB962C8B-B14F-4D97-AF65-F5344CB8AC3E}">
        <p14:creationId xmlns:p14="http://schemas.microsoft.com/office/powerpoint/2010/main" val="834489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42B755-0A82-436B-89DC-76429A33EB09}"/>
                  </a:ext>
                </a:extLst>
              </p:cNvPr>
              <p:cNvSpPr>
                <a:spLocks noGrp="1"/>
              </p:cNvSpPr>
              <p:nvPr>
                <p:ph idx="1"/>
              </p:nvPr>
            </p:nvSpPr>
            <p:spPr>
              <a:xfrm>
                <a:off x="838200" y="1773382"/>
                <a:ext cx="10515600" cy="4403581"/>
              </a:xfrm>
            </p:spPr>
            <p:txBody>
              <a:bodyPr>
                <a:normAutofit/>
              </a:bodyPr>
              <a:lstStyle/>
              <a:p>
                <a:pPr marL="0" marR="0" algn="just">
                  <a:lnSpc>
                    <a:spcPct val="100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As we don’t know about the acceleration of the vehicle ahead, we use the concept of dirty derivative given by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0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Where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0000"/>
                  </a:lnSpc>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infinitesimally small</a:t>
                </a:r>
              </a:p>
              <a:p>
                <a:pPr lvl="1">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value is also taken as very small; we can approximate the new input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𝑜𝑟𝑖𝑔</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𝑎</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den>
                              </m:f>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𝑓</m:t>
                                  </m:r>
                                </m:sub>
                              </m:sSub>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dirty="0"/>
              </a:p>
            </p:txBody>
          </p:sp>
        </mc:Choice>
        <mc:Fallback>
          <p:sp>
            <p:nvSpPr>
              <p:cNvPr id="3" name="Content Placeholder 2">
                <a:extLst>
                  <a:ext uri="{FF2B5EF4-FFF2-40B4-BE49-F238E27FC236}">
                    <a16:creationId xmlns:a16="http://schemas.microsoft.com/office/drawing/2014/main" id="{1C42B755-0A82-436B-89DC-76429A33EB09}"/>
                  </a:ext>
                </a:extLst>
              </p:cNvPr>
              <p:cNvSpPr>
                <a:spLocks noGrp="1" noRot="1" noChangeAspect="1" noMove="1" noResize="1" noEditPoints="1" noAdjustHandles="1" noChangeArrowheads="1" noChangeShapeType="1" noTextEdit="1"/>
              </p:cNvSpPr>
              <p:nvPr>
                <p:ph idx="1"/>
              </p:nvPr>
            </p:nvSpPr>
            <p:spPr>
              <a:xfrm>
                <a:off x="838200" y="1773382"/>
                <a:ext cx="10515600" cy="4403581"/>
              </a:xfrm>
              <a:blipFill>
                <a:blip r:embed="rId2"/>
                <a:stretch>
                  <a:fillRect l="-1043" t="-970" r="-69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7B6D509-FDDD-4203-BDF6-1E46CDCE87C3}"/>
              </a:ext>
            </a:extLst>
          </p:cNvPr>
          <p:cNvSpPr>
            <a:spLocks noGrp="1"/>
          </p:cNvSpPr>
          <p:nvPr>
            <p:ph type="title"/>
          </p:nvPr>
        </p:nvSpPr>
        <p:spPr>
          <a:xfrm>
            <a:off x="838200" y="365125"/>
            <a:ext cx="10515600" cy="1325563"/>
          </a:xfrm>
        </p:spPr>
        <p:txBody>
          <a:bodyPr/>
          <a:lstStyle/>
          <a:p>
            <a:pPr algn="ctr"/>
            <a:r>
              <a:rPr lang="en-US" b="1"/>
              <a:t>Design of Control Input for the System Model</a:t>
            </a:r>
            <a:endParaRPr lang="en-US"/>
          </a:p>
        </p:txBody>
      </p:sp>
    </p:spTree>
    <p:extLst>
      <p:ext uri="{BB962C8B-B14F-4D97-AF65-F5344CB8AC3E}">
        <p14:creationId xmlns:p14="http://schemas.microsoft.com/office/powerpoint/2010/main" val="2985937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6D44-61D9-447D-BC9D-1D1D2AB59C2D}"/>
              </a:ext>
            </a:extLst>
          </p:cNvPr>
          <p:cNvSpPr>
            <a:spLocks noGrp="1"/>
          </p:cNvSpPr>
          <p:nvPr>
            <p:ph type="title"/>
          </p:nvPr>
        </p:nvSpPr>
        <p:spPr/>
        <p:txBody>
          <a:bodyPr>
            <a:normAutofit/>
          </a:bodyPr>
          <a:lstStyle/>
          <a:p>
            <a:pPr algn="ctr"/>
            <a:r>
              <a:rPr lang="en-US" sz="4000" b="1" dirty="0"/>
              <a:t>Predictive Design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D0C6D7-8389-4318-A928-056E701855BE}"/>
                  </a:ext>
                </a:extLst>
              </p:cNvPr>
              <p:cNvSpPr>
                <a:spLocks noGrp="1"/>
              </p:cNvSpPr>
              <p:nvPr>
                <p:ph idx="1"/>
              </p:nvPr>
            </p:nvSpPr>
            <p:spPr/>
            <p:txBody>
              <a:bodyPr>
                <a:normAutofit/>
              </a:bodyPr>
              <a:lstStyle/>
              <a:p>
                <a:pPr marL="0" marR="0" algn="just">
                  <a:lnSpc>
                    <a:spcPct val="150000"/>
                  </a:lnSpc>
                  <a:spcBef>
                    <a:spcPts val="0"/>
                  </a:spcBef>
                  <a:spcAft>
                    <a:spcPts val="8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widely used approach for systems with known delays is to use a predictor in the control loop. One of the predictor is smith’s predictor. It assumes that a compensator is already provided for plant to give a desired command response in delay free case.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ⅇ</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𝜏</m:t>
                                      </m:r>
                                    </m:sup>
                                  </m:sSup>
                                </m:e>
                              </m:d>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 k</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is compensator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p</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 the plant,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𝜏</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delay of the predictor in seconds.</a:t>
                </a:r>
              </a:p>
              <a:p>
                <a:pPr>
                  <a:lnSpc>
                    <a:spcPct val="15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the model parameters are not given, we are using a Model Predictive Control in Simulink provided by MATLAB</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1D0C6D7-8389-4318-A928-056E701855BE}"/>
                  </a:ext>
                </a:extLst>
              </p:cNvPr>
              <p:cNvSpPr>
                <a:spLocks noGrp="1" noRot="1" noChangeAspect="1" noMove="1" noResize="1" noEditPoints="1" noAdjustHandles="1" noChangeArrowheads="1" noChangeShapeType="1" noTextEdit="1"/>
              </p:cNvSpPr>
              <p:nvPr>
                <p:ph idx="1"/>
              </p:nvPr>
            </p:nvSpPr>
            <p:spPr>
              <a:blipFill>
                <a:blip r:embed="rId2"/>
                <a:stretch>
                  <a:fillRect l="-754" r="-696" b="-1821"/>
                </a:stretch>
              </a:blipFill>
            </p:spPr>
            <p:txBody>
              <a:bodyPr/>
              <a:lstStyle/>
              <a:p>
                <a:r>
                  <a:rPr lang="en-US">
                    <a:noFill/>
                  </a:rPr>
                  <a:t> </a:t>
                </a:r>
              </a:p>
            </p:txBody>
          </p:sp>
        </mc:Fallback>
      </mc:AlternateContent>
    </p:spTree>
    <p:extLst>
      <p:ext uri="{BB962C8B-B14F-4D97-AF65-F5344CB8AC3E}">
        <p14:creationId xmlns:p14="http://schemas.microsoft.com/office/powerpoint/2010/main" val="392794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1219-F24A-41B8-99C7-0B2B82E53E8F}"/>
              </a:ext>
            </a:extLst>
          </p:cNvPr>
          <p:cNvSpPr>
            <a:spLocks noGrp="1"/>
          </p:cNvSpPr>
          <p:nvPr>
            <p:ph type="title"/>
          </p:nvPr>
        </p:nvSpPr>
        <p:spPr>
          <a:xfrm>
            <a:off x="838200" y="475962"/>
            <a:ext cx="10515600" cy="770947"/>
          </a:xfrm>
        </p:spPr>
        <p:txBody>
          <a:bodyPr>
            <a:normAutofit fontScale="90000"/>
          </a:bodyPr>
          <a:lstStyle/>
          <a:p>
            <a:pPr marL="228600" marR="0" algn="ctr">
              <a:lnSpc>
                <a:spcPct val="107000"/>
              </a:lnSpc>
              <a:spcBef>
                <a:spcPts val="0"/>
              </a:spcBef>
              <a:spcAft>
                <a:spcPts val="800"/>
              </a:spcAft>
            </a:pPr>
            <a:br>
              <a:rPr lang="en-US" sz="2200"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6BC9547-3605-4D48-A269-5F347DF143B3}"/>
              </a:ext>
            </a:extLst>
          </p:cNvPr>
          <p:cNvSpPr>
            <a:spLocks noGrp="1"/>
          </p:cNvSpPr>
          <p:nvPr>
            <p:ph idx="1"/>
          </p:nvPr>
        </p:nvSpPr>
        <p:spPr>
          <a:xfrm>
            <a:off x="838200" y="1325708"/>
            <a:ext cx="10515600" cy="4611348"/>
          </a:xfrm>
        </p:spPr>
        <p:txBody>
          <a:bodyPr vert="horz" lIns="91440" tIns="45720" rIns="91440" bIns="45720" rtlCol="0" anchor="t">
            <a:noAutofit/>
          </a:bodyPr>
          <a:lstStyle/>
          <a:p>
            <a:pPr algn="just"/>
            <a:r>
              <a:rPr lang="en-US" sz="2000" dirty="0">
                <a:latin typeface="Times New Roman"/>
                <a:ea typeface="Calibri" panose="020F0502020204030204" pitchFamily="34" charset="0"/>
                <a:cs typeface="Times New Roman"/>
              </a:rPr>
              <a:t>Firstly, we discuss the PIQ</a:t>
            </a:r>
            <a:r>
              <a:rPr lang="en-US" sz="2000" dirty="0">
                <a:effectLst/>
                <a:latin typeface="Times New Roman"/>
                <a:ea typeface="Calibri" panose="020F0502020204030204" pitchFamily="34" charset="0"/>
                <a:cs typeface="Times New Roman"/>
              </a:rPr>
              <a:t> controller which is modified to adaptive PIQ, which is further enhanced by modelling the headway</a:t>
            </a:r>
            <a:r>
              <a:rPr lang="en-US" sz="2000" dirty="0">
                <a:latin typeface="Times New Roman"/>
                <a:ea typeface="Calibri" panose="020F0502020204030204" pitchFamily="34" charset="0"/>
                <a:cs typeface="Times New Roman"/>
              </a:rPr>
              <a:t> and separation gain</a:t>
            </a:r>
            <a:r>
              <a:rPr lang="en-US" sz="2000" dirty="0">
                <a:effectLst/>
                <a:latin typeface="Times New Roman"/>
                <a:ea typeface="Calibri" panose="020F0502020204030204" pitchFamily="34" charset="0"/>
                <a:cs typeface="Times New Roman"/>
              </a:rPr>
              <a:t> as a function of relative velocity</a:t>
            </a:r>
            <a:r>
              <a:rPr lang="en-US" sz="2000" dirty="0">
                <a:latin typeface="Times New Roman"/>
                <a:ea typeface="Calibri" panose="020F0502020204030204" pitchFamily="34" charset="0"/>
                <a:cs typeface="Times New Roman"/>
              </a:rPr>
              <a:t>.</a:t>
            </a:r>
            <a:endParaRPr lang="en-US" sz="2000" dirty="0">
              <a:effectLst/>
              <a:latin typeface="Times New Roman"/>
              <a:ea typeface="Calibri" panose="020F0502020204030204" pitchFamily="34" charset="0"/>
              <a:cs typeface="Times New Roman"/>
            </a:endParaRPr>
          </a:p>
          <a:p>
            <a:pPr algn="just"/>
            <a:r>
              <a:rPr lang="en-US" sz="2000" dirty="0">
                <a:latin typeface="Times New Roman"/>
                <a:ea typeface="Calibri" panose="020F0502020204030204" pitchFamily="34" charset="0"/>
                <a:cs typeface="Times New Roman"/>
              </a:rPr>
              <a:t> </a:t>
            </a:r>
            <a:r>
              <a:rPr lang="en-US" sz="2000" dirty="0">
                <a:effectLst/>
                <a:latin typeface="Times New Roman"/>
                <a:ea typeface="Calibri" panose="020F0502020204030204" pitchFamily="34" charset="0"/>
                <a:cs typeface="Times New Roman"/>
              </a:rPr>
              <a:t>Next controller is designed using backstepping procedure, where a new control law is proposed which demonstrates significantly improved performance in the presence of large actuator delays.</a:t>
            </a:r>
            <a:r>
              <a:rPr lang="en-US" sz="2000" dirty="0">
                <a:latin typeface="Times New Roman"/>
                <a:ea typeface="Calibri" panose="020F0502020204030204" pitchFamily="34" charset="0"/>
                <a:cs typeface="Times New Roman"/>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a:ea typeface="Calibri" panose="020F0502020204030204" pitchFamily="34" charset="0"/>
                <a:cs typeface="Times New Roman"/>
              </a:rPr>
              <a:t>We discuss the Lyapunov function and choice of making unknown input to make the derivative negative semi-definite.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a:ea typeface="Calibri" panose="020F0502020204030204" pitchFamily="34" charset="0"/>
                <a:cs typeface="Times New Roman"/>
              </a:rPr>
              <a:t>The simulations for backstepping are not provided. For the predictive approach, we have used the model predictive control (MPC) block in Simulink, which does not give an expected performance.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a:ea typeface="Calibri" panose="020F0502020204030204" pitchFamily="34" charset="0"/>
                <a:cs typeface="Times New Roman"/>
              </a:rPr>
              <a:t>The complex design of the controllers and manufacturing cost</a:t>
            </a:r>
            <a:r>
              <a:rPr lang="en-US" sz="2000" dirty="0">
                <a:effectLst/>
                <a:latin typeface="Times New Roman"/>
                <a:ea typeface="Calibri" panose="020F0502020204030204" pitchFamily="34" charset="0"/>
                <a:cs typeface="Times New Roman"/>
              </a:rPr>
              <a:t> led to</a:t>
            </a:r>
            <a:r>
              <a:rPr lang="en-US" sz="2000" dirty="0">
                <a:latin typeface="Times New Roman"/>
                <a:ea typeface="Calibri" panose="020F0502020204030204" pitchFamily="34" charset="0"/>
                <a:cs typeface="Times New Roman"/>
              </a:rPr>
              <a:t> the development</a:t>
            </a:r>
            <a:r>
              <a:rPr lang="en-US" sz="2000" dirty="0">
                <a:effectLst/>
                <a:latin typeface="Times New Roman"/>
                <a:ea typeface="Calibri" panose="020F0502020204030204" pitchFamily="34" charset="0"/>
                <a:cs typeface="Times New Roman"/>
              </a:rPr>
              <a:t> of a significantly simpler PID-like controller whose performance is better than the backstepping controller without the prediction according to the simulated results.</a:t>
            </a:r>
            <a:r>
              <a:rPr lang="en-US" sz="2000" dirty="0">
                <a:latin typeface="Times New Roman"/>
                <a:ea typeface="Calibri" panose="020F0502020204030204" pitchFamily="34" charset="0"/>
                <a:cs typeface="Times New Roman"/>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a:ea typeface="Calibri" panose="020F0502020204030204" pitchFamily="34" charset="0"/>
                <a:cs typeface="Times New Roman"/>
              </a:rPr>
              <a:t>This controller is not an actual PID controller, but uses the concept of PID control, because it uses the nonlinear spacing terms of initially designed PIQ controller and has thus the same nonlinear complexity.</a:t>
            </a:r>
            <a:r>
              <a:rPr lang="en-US" sz="2000" dirty="0">
                <a:latin typeface="Times New Roman"/>
                <a:ea typeface="Calibri" panose="020F0502020204030204" pitchFamily="34" charset="0"/>
                <a:cs typeface="Times New Roman"/>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effectLst/>
              <a:latin typeface="Calibri" panose="020F0502020204030204" pitchFamily="34" charset="0"/>
              <a:ea typeface="Calibri" panose="020F0502020204030204" pitchFamily="34" charset="0"/>
              <a:cs typeface="Calibri" panose="020F0502020204030204"/>
            </a:endParaRPr>
          </a:p>
        </p:txBody>
      </p:sp>
    </p:spTree>
    <p:extLst>
      <p:ext uri="{BB962C8B-B14F-4D97-AF65-F5344CB8AC3E}">
        <p14:creationId xmlns:p14="http://schemas.microsoft.com/office/powerpoint/2010/main" val="1959118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D20D-1B04-4046-A133-60BF5AAD475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000" b="1" kern="1200" dirty="0">
                <a:solidFill>
                  <a:schemeClr val="tx1"/>
                </a:solidFill>
                <a:latin typeface="+mj-lt"/>
                <a:ea typeface="+mj-ea"/>
                <a:cs typeface="+mj-cs"/>
              </a:rPr>
              <a:t>Model Predictive Control</a:t>
            </a:r>
          </a:p>
        </p:txBody>
      </p:sp>
      <p:pic>
        <p:nvPicPr>
          <p:cNvPr id="5" name="Content Placeholder 4" descr="Chart, diagram, box and whisker chart&#10;&#10;Description automatically generated">
            <a:extLst>
              <a:ext uri="{FF2B5EF4-FFF2-40B4-BE49-F238E27FC236}">
                <a16:creationId xmlns:a16="http://schemas.microsoft.com/office/drawing/2014/main" id="{71BD1387-8838-48D4-9348-69F5CD5D47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844" b="13429"/>
          <a:stretch/>
        </p:blipFill>
        <p:spPr>
          <a:xfrm>
            <a:off x="631132" y="1223778"/>
            <a:ext cx="10929731" cy="4794636"/>
          </a:xfrm>
          <a:prstGeom prst="rect">
            <a:avLst/>
          </a:prstGeom>
        </p:spPr>
      </p:pic>
      <p:sp>
        <p:nvSpPr>
          <p:cNvPr id="6" name="TextBox 5">
            <a:extLst>
              <a:ext uri="{FF2B5EF4-FFF2-40B4-BE49-F238E27FC236}">
                <a16:creationId xmlns:a16="http://schemas.microsoft.com/office/drawing/2014/main" id="{560E599A-065D-437C-AF9F-55F2A7CB3E0E}"/>
              </a:ext>
            </a:extLst>
          </p:cNvPr>
          <p:cNvSpPr txBox="1"/>
          <p:nvPr/>
        </p:nvSpPr>
        <p:spPr>
          <a:xfrm>
            <a:off x="3468354" y="6074073"/>
            <a:ext cx="5391219"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Model Predictive Cruise Control using Simulink</a:t>
            </a:r>
          </a:p>
        </p:txBody>
      </p:sp>
    </p:spTree>
    <p:extLst>
      <p:ext uri="{BB962C8B-B14F-4D97-AF65-F5344CB8AC3E}">
        <p14:creationId xmlns:p14="http://schemas.microsoft.com/office/powerpoint/2010/main" val="2858544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30B6-9EDE-4824-9E94-72D669FC30F6}"/>
              </a:ext>
            </a:extLst>
          </p:cNvPr>
          <p:cNvSpPr>
            <a:spLocks noGrp="1"/>
          </p:cNvSpPr>
          <p:nvPr>
            <p:ph type="title"/>
          </p:nvPr>
        </p:nvSpPr>
        <p:spPr/>
        <p:txBody>
          <a:bodyPr>
            <a:normAutofit/>
          </a:bodyPr>
          <a:lstStyle/>
          <a:p>
            <a:pPr algn="ctr"/>
            <a:r>
              <a:rPr lang="en-US" sz="4000" b="1" dirty="0"/>
              <a:t>MP Cruise Control Simulation</a:t>
            </a:r>
            <a:br>
              <a:rPr lang="en-US" sz="4000" b="1" dirty="0"/>
            </a:br>
            <a:r>
              <a:rPr lang="en-US" sz="4000" b="1" dirty="0"/>
              <a:t>Fixed Spacing</a:t>
            </a:r>
          </a:p>
        </p:txBody>
      </p:sp>
      <p:pic>
        <p:nvPicPr>
          <p:cNvPr id="5" name="Content Placeholder 4" descr="Diagram&#10;&#10;Description automatically generated">
            <a:extLst>
              <a:ext uri="{FF2B5EF4-FFF2-40B4-BE49-F238E27FC236}">
                <a16:creationId xmlns:a16="http://schemas.microsoft.com/office/drawing/2014/main" id="{F92E7C31-89A4-42F0-9E3F-2CCBF3FE4E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998" y="1690688"/>
            <a:ext cx="9470003" cy="4486275"/>
          </a:xfrm>
        </p:spPr>
      </p:pic>
      <p:sp>
        <p:nvSpPr>
          <p:cNvPr id="6" name="TextBox 5">
            <a:extLst>
              <a:ext uri="{FF2B5EF4-FFF2-40B4-BE49-F238E27FC236}">
                <a16:creationId xmlns:a16="http://schemas.microsoft.com/office/drawing/2014/main" id="{1E90758D-2A61-4F8A-A391-B19B0A3677D8}"/>
              </a:ext>
            </a:extLst>
          </p:cNvPr>
          <p:cNvSpPr txBox="1"/>
          <p:nvPr/>
        </p:nvSpPr>
        <p:spPr>
          <a:xfrm>
            <a:off x="3474512" y="6123543"/>
            <a:ext cx="5242974"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Model Predictive Control with time gap of 1.4s</a:t>
            </a:r>
          </a:p>
        </p:txBody>
      </p:sp>
    </p:spTree>
    <p:extLst>
      <p:ext uri="{BB962C8B-B14F-4D97-AF65-F5344CB8AC3E}">
        <p14:creationId xmlns:p14="http://schemas.microsoft.com/office/powerpoint/2010/main" val="1515814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B445-B2EE-4DC8-B5F3-2E19557988E3}"/>
              </a:ext>
            </a:extLst>
          </p:cNvPr>
          <p:cNvSpPr>
            <a:spLocks noGrp="1"/>
          </p:cNvSpPr>
          <p:nvPr>
            <p:ph type="title"/>
          </p:nvPr>
        </p:nvSpPr>
        <p:spPr>
          <a:xfrm>
            <a:off x="838200" y="365126"/>
            <a:ext cx="10515600" cy="826365"/>
          </a:xfrm>
        </p:spPr>
        <p:txBody>
          <a:bodyPr>
            <a:normAutofit/>
          </a:bodyPr>
          <a:lstStyle/>
          <a:p>
            <a:pPr algn="ctr"/>
            <a:r>
              <a:rPr lang="en-US" sz="4000" b="1" dirty="0"/>
              <a:t>PID Controller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435003-A749-40FF-B73A-D9D21F6E75D7}"/>
                  </a:ext>
                </a:extLst>
              </p:cNvPr>
              <p:cNvSpPr>
                <a:spLocks noGrp="1"/>
              </p:cNvSpPr>
              <p:nvPr>
                <p:ph idx="1"/>
              </p:nvPr>
            </p:nvSpPr>
            <p:spPr>
              <a:xfrm>
                <a:off x="838200" y="1191491"/>
                <a:ext cx="10515600" cy="4985472"/>
              </a:xfrm>
            </p:spPr>
            <p:txBody>
              <a:bodyPr>
                <a:normAutofit fontScale="70000" lnSpcReduction="20000"/>
              </a:bodyPr>
              <a:lstStyle/>
              <a:p>
                <a:pPr marL="0" marR="0" indent="457200" algn="just">
                  <a:lnSpc>
                    <a:spcPct val="170000"/>
                  </a:lnSpc>
                  <a:spcBef>
                    <a:spcPts val="0"/>
                  </a:spcBef>
                  <a:spcAft>
                    <a:spcPts val="800"/>
                  </a:spcAft>
                </a:pPr>
                <a:r>
                  <a:rPr lang="en-US" sz="3400" dirty="0">
                    <a:effectLst/>
                    <a:latin typeface="Times New Roman" panose="02020603050405020304" pitchFamily="18" charset="0"/>
                    <a:ea typeface="Times New Roman" panose="02020603050405020304" pitchFamily="18" charset="0"/>
                    <a:cs typeface="Times New Roman" panose="02020603050405020304" pitchFamily="18" charset="0"/>
                  </a:rPr>
                  <a:t>Originally, we avoided PID control because we have no information about the derivative of the error term. Now that we have proposed the dirty derivative in the backstepping controller, we will use that for control design.</a:t>
                </a:r>
                <a:endParaRPr lang="en-US" sz="3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input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den>
                    </m:f>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den>
                    </m:f>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Which can be used in the equation of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  </m:t>
                              </m:r>
                            </m:e>
                          </m:acc>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bu</m:t>
                          </m:r>
                          <m:r>
                            <a:rPr lang="en-US" sz="28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d</m:t>
                              </m:r>
                            </m:e>
                          </m:acc>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3435003-A749-40FF-B73A-D9D21F6E75D7}"/>
                  </a:ext>
                </a:extLst>
              </p:cNvPr>
              <p:cNvSpPr>
                <a:spLocks noGrp="1" noRot="1" noChangeAspect="1" noMove="1" noResize="1" noEditPoints="1" noAdjustHandles="1" noChangeArrowheads="1" noChangeShapeType="1" noTextEdit="1"/>
              </p:cNvSpPr>
              <p:nvPr>
                <p:ph idx="1"/>
              </p:nvPr>
            </p:nvSpPr>
            <p:spPr>
              <a:xfrm>
                <a:off x="838200" y="1191491"/>
                <a:ext cx="10515600" cy="4985472"/>
              </a:xfrm>
              <a:blipFill>
                <a:blip r:embed="rId2"/>
                <a:stretch>
                  <a:fillRect l="-928" r="-870"/>
                </a:stretch>
              </a:blipFill>
            </p:spPr>
            <p:txBody>
              <a:bodyPr/>
              <a:lstStyle/>
              <a:p>
                <a:r>
                  <a:rPr lang="en-US">
                    <a:noFill/>
                  </a:rPr>
                  <a:t> </a:t>
                </a:r>
              </a:p>
            </p:txBody>
          </p:sp>
        </mc:Fallback>
      </mc:AlternateContent>
    </p:spTree>
    <p:extLst>
      <p:ext uri="{BB962C8B-B14F-4D97-AF65-F5344CB8AC3E}">
        <p14:creationId xmlns:p14="http://schemas.microsoft.com/office/powerpoint/2010/main" val="773445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C4387-0364-46A2-9D43-477C2E24C39D}"/>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4000" b="1" kern="1200" dirty="0">
                <a:solidFill>
                  <a:schemeClr val="tx1"/>
                </a:solidFill>
                <a:latin typeface="+mj-lt"/>
                <a:ea typeface="+mj-ea"/>
                <a:cs typeface="+mj-cs"/>
              </a:rPr>
              <a:t>PID Controller Simulations with Variable Time Headway and Variable Separation Gain</a:t>
            </a:r>
          </a:p>
        </p:txBody>
      </p:sp>
      <p:pic>
        <p:nvPicPr>
          <p:cNvPr id="5" name="Content Placeholder 4" descr="Graphical user interface, chart, box and whisker chart&#10;&#10;Description automatically generated">
            <a:extLst>
              <a:ext uri="{FF2B5EF4-FFF2-40B4-BE49-F238E27FC236}">
                <a16:creationId xmlns:a16="http://schemas.microsoft.com/office/drawing/2014/main" id="{B3CAC2DB-2372-4808-9693-DC8916C7D2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10616"/>
          <a:stretch/>
        </p:blipFill>
        <p:spPr>
          <a:xfrm>
            <a:off x="111277" y="1669554"/>
            <a:ext cx="5803323" cy="3890357"/>
          </a:xfrm>
          <a:prstGeom prst="rect">
            <a:avLst/>
          </a:prstGeom>
        </p:spPr>
      </p:pic>
      <p:pic>
        <p:nvPicPr>
          <p:cNvPr id="7" name="Picture 6" descr="Graphical user interface, chart&#10;&#10;Description automatically generated">
            <a:extLst>
              <a:ext uri="{FF2B5EF4-FFF2-40B4-BE49-F238E27FC236}">
                <a16:creationId xmlns:a16="http://schemas.microsoft.com/office/drawing/2014/main" id="{593C58C0-6BA9-40EC-93F1-A6C9E1548648}"/>
              </a:ext>
            </a:extLst>
          </p:cNvPr>
          <p:cNvPicPr>
            <a:picLocks noChangeAspect="1"/>
          </p:cNvPicPr>
          <p:nvPr/>
        </p:nvPicPr>
        <p:blipFill rotWithShape="1">
          <a:blip r:embed="rId3">
            <a:extLst>
              <a:ext uri="{28A0092B-C50C-407E-A947-70E740481C1C}">
                <a14:useLocalDpi xmlns:a14="http://schemas.microsoft.com/office/drawing/2010/main" val="0"/>
              </a:ext>
            </a:extLst>
          </a:blip>
          <a:srcRect r="-2" b="10616"/>
          <a:stretch/>
        </p:blipFill>
        <p:spPr>
          <a:xfrm>
            <a:off x="6150114" y="1669554"/>
            <a:ext cx="5803323" cy="3890357"/>
          </a:xfrm>
          <a:prstGeom prst="rect">
            <a:avLst/>
          </a:prstGeom>
        </p:spPr>
      </p:pic>
      <p:sp>
        <p:nvSpPr>
          <p:cNvPr id="9" name="TextBox 8">
            <a:extLst>
              <a:ext uri="{FF2B5EF4-FFF2-40B4-BE49-F238E27FC236}">
                <a16:creationId xmlns:a16="http://schemas.microsoft.com/office/drawing/2014/main" id="{72738BBE-C85D-4012-B1E2-FC26A06E7808}"/>
              </a:ext>
            </a:extLst>
          </p:cNvPr>
          <p:cNvSpPr txBox="1"/>
          <p:nvPr/>
        </p:nvSpPr>
        <p:spPr>
          <a:xfrm>
            <a:off x="7775849" y="5850651"/>
            <a:ext cx="273780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With actuator delay</a:t>
            </a:r>
          </a:p>
        </p:txBody>
      </p:sp>
      <p:sp>
        <p:nvSpPr>
          <p:cNvPr id="10" name="TextBox 9">
            <a:extLst>
              <a:ext uri="{FF2B5EF4-FFF2-40B4-BE49-F238E27FC236}">
                <a16:creationId xmlns:a16="http://schemas.microsoft.com/office/drawing/2014/main" id="{C49AB900-632A-41F0-A2CC-F1386D68553F}"/>
              </a:ext>
            </a:extLst>
          </p:cNvPr>
          <p:cNvSpPr txBox="1"/>
          <p:nvPr/>
        </p:nvSpPr>
        <p:spPr>
          <a:xfrm>
            <a:off x="1947206" y="5850651"/>
            <a:ext cx="255185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Figure: No actuator delay</a:t>
            </a:r>
          </a:p>
        </p:txBody>
      </p:sp>
    </p:spTree>
    <p:extLst>
      <p:ext uri="{BB962C8B-B14F-4D97-AF65-F5344CB8AC3E}">
        <p14:creationId xmlns:p14="http://schemas.microsoft.com/office/powerpoint/2010/main" val="134006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2DF1-F47E-45E4-AD09-DE37ADCD6365}"/>
              </a:ext>
            </a:extLst>
          </p:cNvPr>
          <p:cNvSpPr>
            <a:spLocks noGrp="1"/>
          </p:cNvSpPr>
          <p:nvPr>
            <p:ph type="title"/>
          </p:nvPr>
        </p:nvSpPr>
        <p:spPr>
          <a:xfrm>
            <a:off x="838200" y="365126"/>
            <a:ext cx="10515600" cy="946840"/>
          </a:xfrm>
        </p:spPr>
        <p:txBody>
          <a:bodyPr>
            <a:normAutofit/>
          </a:bodyPr>
          <a:lstStyle/>
          <a:p>
            <a:pPr algn="ctr"/>
            <a:r>
              <a:rPr lang="en-US" sz="4000" b="1" dirty="0"/>
              <a:t>Conclusions</a:t>
            </a:r>
          </a:p>
        </p:txBody>
      </p:sp>
      <p:sp>
        <p:nvSpPr>
          <p:cNvPr id="3" name="Content Placeholder 2">
            <a:extLst>
              <a:ext uri="{FF2B5EF4-FFF2-40B4-BE49-F238E27FC236}">
                <a16:creationId xmlns:a16="http://schemas.microsoft.com/office/drawing/2014/main" id="{0B5A4F45-6D50-44F0-8BA0-8197F73E6633}"/>
              </a:ext>
            </a:extLst>
          </p:cNvPr>
          <p:cNvSpPr>
            <a:spLocks noGrp="1"/>
          </p:cNvSpPr>
          <p:nvPr>
            <p:ph idx="1"/>
          </p:nvPr>
        </p:nvSpPr>
        <p:spPr>
          <a:xfrm>
            <a:off x="618836" y="1126836"/>
            <a:ext cx="10734964" cy="5439929"/>
          </a:xfrm>
        </p:spPr>
        <p:txBody>
          <a:bodyPr>
            <a:normAutofit lnSpcReduction="10000"/>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In the Adaptive PIQ controller with variable time headway and variable separation gain, we can see that we had to reduce the PIQ gains so that the error is reduced, and the cruise is smooth. This is because of the separation gain and the headway are function of the relative velocity.</a:t>
            </a:r>
          </a:p>
          <a:p>
            <a:pPr algn="just">
              <a:lnSpc>
                <a:spcPct val="150000"/>
              </a:lnSpc>
            </a:pPr>
            <a:r>
              <a:rPr lang="en-US" sz="2000" dirty="0">
                <a:effectLst/>
                <a:latin typeface="Times New Roman" panose="02020603050405020304" pitchFamily="18" charset="0"/>
                <a:ea typeface="Times New Roman" panose="02020603050405020304" pitchFamily="18" charset="0"/>
              </a:rPr>
              <a:t>If we compare the nonlinear PID controller with the Adaptive PIQ controller, the simulations are nearly close and hence we can assume that the complexity can be reduced in the form of converting the PIQ to PID, thus reducing the manufacturing cost and hardware complexity.</a:t>
            </a:r>
          </a:p>
          <a:p>
            <a:pPr algn="just">
              <a:lnSpc>
                <a:spcPct val="150000"/>
              </a:lnSpc>
            </a:pPr>
            <a:r>
              <a:rPr lang="en-US" sz="2000" dirty="0">
                <a:effectLst/>
                <a:latin typeface="Times New Roman" panose="02020603050405020304" pitchFamily="18" charset="0"/>
                <a:ea typeface="Times New Roman" panose="02020603050405020304" pitchFamily="18" charset="0"/>
              </a:rPr>
              <a:t>The variable time headway and variable separation gain has made the relative distance between the follower and leader smoother for changes in the acceleration of leader. The changes were encountered in the separation error</a:t>
            </a:r>
            <a:r>
              <a:rPr lang="en-US" sz="200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The controller with Model Predictive Control did not give better performance than the ones without Model Predictive Control. For some velocities, the vehicles collided with each other</a:t>
            </a:r>
            <a:r>
              <a:rPr lang="en-US" sz="2000">
                <a:effectLst/>
                <a:latin typeface="Times New Roman" panose="02020603050405020304" pitchFamily="18" charset="0"/>
                <a:ea typeface="Times New Roman" panose="02020603050405020304" pitchFamily="18" charset="0"/>
              </a:rPr>
              <a:t>.</a:t>
            </a:r>
            <a:endParaRPr lang="en-US" sz="2000" dirty="0"/>
          </a:p>
        </p:txBody>
      </p:sp>
    </p:spTree>
    <p:extLst>
      <p:ext uri="{BB962C8B-B14F-4D97-AF65-F5344CB8AC3E}">
        <p14:creationId xmlns:p14="http://schemas.microsoft.com/office/powerpoint/2010/main" val="342729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55C1-A082-479D-9C27-92C815CD7863}"/>
              </a:ext>
            </a:extLst>
          </p:cNvPr>
          <p:cNvSpPr>
            <a:spLocks noGrp="1"/>
          </p:cNvSpPr>
          <p:nvPr>
            <p:ph type="title"/>
          </p:nvPr>
        </p:nvSpPr>
        <p:spPr>
          <a:xfrm>
            <a:off x="838200" y="365125"/>
            <a:ext cx="10515600" cy="863311"/>
          </a:xfrm>
        </p:spPr>
        <p:txBody>
          <a:bodyPr>
            <a:normAutofit/>
          </a:bodyPr>
          <a:lstStyle/>
          <a:p>
            <a:pPr algn="ctr"/>
            <a:r>
              <a:rPr lang="en-US" sz="4000" b="1" dirty="0"/>
              <a:t>Future Scope</a:t>
            </a:r>
          </a:p>
        </p:txBody>
      </p:sp>
      <p:sp>
        <p:nvSpPr>
          <p:cNvPr id="3" name="Content Placeholder 2">
            <a:extLst>
              <a:ext uri="{FF2B5EF4-FFF2-40B4-BE49-F238E27FC236}">
                <a16:creationId xmlns:a16="http://schemas.microsoft.com/office/drawing/2014/main" id="{18BAB119-D193-4978-8CD8-90E147AED63C}"/>
              </a:ext>
            </a:extLst>
          </p:cNvPr>
          <p:cNvSpPr>
            <a:spLocks noGrp="1"/>
          </p:cNvSpPr>
          <p:nvPr>
            <p:ph idx="1"/>
          </p:nvPr>
        </p:nvSpPr>
        <p:spPr>
          <a:xfrm>
            <a:off x="738909" y="1117600"/>
            <a:ext cx="10614891" cy="5283200"/>
          </a:xfrm>
        </p:spPr>
        <p:txBody>
          <a:bodyPr/>
          <a:lstStyle/>
          <a:p>
            <a:pPr marL="0" marR="0" indent="457200" algn="just">
              <a:lnSpc>
                <a:spcPct val="150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work can be extended for simulating the model with multiple followers and intervehicle communication.</a:t>
            </a:r>
          </a:p>
          <a:p>
            <a:pPr marL="0" marR="0" indent="45720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backstepping controller, backstepping with prediction were not simulated in this report due to insufficient parameters but can be designed with proper information.</a:t>
            </a:r>
          </a:p>
          <a:p>
            <a:pPr marL="0" marR="0" indent="457200" algn="just">
              <a:lnSpc>
                <a:spcPct val="150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design of controllers can be extended for other systems where there is no information about the system parameters except the control objective.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36583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4770-417A-4200-9BFD-0597213EB2CB}"/>
              </a:ext>
            </a:extLst>
          </p:cNvPr>
          <p:cNvSpPr>
            <a:spLocks noGrp="1"/>
          </p:cNvSpPr>
          <p:nvPr>
            <p:ph type="title"/>
          </p:nvPr>
        </p:nvSpPr>
        <p:spPr/>
        <p:txBody>
          <a:bodyPr>
            <a:normAutofit/>
          </a:bodyPr>
          <a:lstStyle/>
          <a:p>
            <a:pPr algn="ctr"/>
            <a:r>
              <a:rPr lang="en-US" sz="4000" b="1" dirty="0"/>
              <a:t>GitHub link for Simulations</a:t>
            </a:r>
          </a:p>
        </p:txBody>
      </p:sp>
      <p:sp>
        <p:nvSpPr>
          <p:cNvPr id="3" name="Content Placeholder 2">
            <a:extLst>
              <a:ext uri="{FF2B5EF4-FFF2-40B4-BE49-F238E27FC236}">
                <a16:creationId xmlns:a16="http://schemas.microsoft.com/office/drawing/2014/main" id="{0E403394-E524-4BA6-81E1-AC2D76C52EE1}"/>
              </a:ext>
            </a:extLst>
          </p:cNvPr>
          <p:cNvSpPr>
            <a:spLocks noGrp="1"/>
          </p:cNvSpPr>
          <p:nvPr>
            <p:ph idx="1"/>
          </p:nvPr>
        </p:nvSpPr>
        <p:spPr/>
        <p:txBody>
          <a:bodyPr/>
          <a:lstStyle/>
          <a:p>
            <a:r>
              <a:rPr lang="en-US" dirty="0"/>
              <a:t>Link:</a:t>
            </a:r>
          </a:p>
          <a:p>
            <a:pPr marL="457200" lvl="1" indent="0">
              <a:buNone/>
            </a:pPr>
            <a:r>
              <a:rPr lang="en-US">
                <a:solidFill>
                  <a:schemeClr val="accent1"/>
                </a:solidFill>
                <a:hlinkClick r:id="rId2">
                  <a:extLst>
                    <a:ext uri="{A12FA001-AC4F-418D-AE19-62706E023703}">
                      <ahyp:hlinkClr xmlns:ahyp="http://schemas.microsoft.com/office/drawing/2018/hyperlinkcolor" val="tx"/>
                    </a:ext>
                  </a:extLst>
                </a:hlinkClick>
              </a:rPr>
              <a:t>https://github.com/okritvik/ENPM-667_Project-1</a:t>
            </a:r>
            <a:endParaRPr lang="en-US">
              <a:solidFill>
                <a:schemeClr val="accent1"/>
              </a:solidFill>
            </a:endParaRPr>
          </a:p>
          <a:p>
            <a:r>
              <a:rPr lang="en-US" dirty="0"/>
              <a:t>Questions can be emailed to:</a:t>
            </a:r>
          </a:p>
          <a:p>
            <a:pPr lvl="1"/>
            <a:r>
              <a:rPr lang="en-US" dirty="0">
                <a:hlinkClick r:id="rId3"/>
              </a:rPr>
              <a:t>okritvik@umd.edu</a:t>
            </a:r>
            <a:endParaRPr lang="en-US" dirty="0"/>
          </a:p>
          <a:p>
            <a:pPr lvl="1"/>
            <a:r>
              <a:rPr lang="en-US" dirty="0">
                <a:hlinkClick r:id="rId4"/>
              </a:rPr>
              <a:t>sairamp@umd.edu</a:t>
            </a:r>
            <a:endParaRPr lang="en-US" dirty="0"/>
          </a:p>
        </p:txBody>
      </p:sp>
    </p:spTree>
    <p:extLst>
      <p:ext uri="{BB962C8B-B14F-4D97-AF65-F5344CB8AC3E}">
        <p14:creationId xmlns:p14="http://schemas.microsoft.com/office/powerpoint/2010/main" val="3754084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A80D-8934-4350-B0B3-8E438E0DFD5A}"/>
              </a:ext>
            </a:extLst>
          </p:cNvPr>
          <p:cNvSpPr>
            <a:spLocks noGrp="1"/>
          </p:cNvSpPr>
          <p:nvPr>
            <p:ph type="title"/>
          </p:nvPr>
        </p:nvSpPr>
        <p:spPr>
          <a:xfrm>
            <a:off x="838200" y="1715494"/>
            <a:ext cx="10515600" cy="3427012"/>
          </a:xfrm>
        </p:spPr>
        <p:txBody>
          <a:bodyPr>
            <a:normAutofit/>
          </a:bodyPr>
          <a:lstStyle/>
          <a:p>
            <a:pPr algn="ctr"/>
            <a:r>
              <a:rPr lang="en-US" sz="7200" b="1"/>
              <a:t>THANK YOU</a:t>
            </a:r>
          </a:p>
        </p:txBody>
      </p:sp>
    </p:spTree>
    <p:extLst>
      <p:ext uri="{BB962C8B-B14F-4D97-AF65-F5344CB8AC3E}">
        <p14:creationId xmlns:p14="http://schemas.microsoft.com/office/powerpoint/2010/main" val="146665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7B3E-B053-4871-BC82-79B87416544C}"/>
              </a:ext>
            </a:extLst>
          </p:cNvPr>
          <p:cNvSpPr>
            <a:spLocks noGrp="1"/>
          </p:cNvSpPr>
          <p:nvPr>
            <p:ph type="title"/>
          </p:nvPr>
        </p:nvSpPr>
        <p:spPr>
          <a:xfrm>
            <a:off x="838200" y="-119270"/>
            <a:ext cx="10515600" cy="1162979"/>
          </a:xfrm>
        </p:spPr>
        <p:txBody>
          <a:bodyPr>
            <a:normAutofit/>
          </a:bodyPr>
          <a:lstStyle/>
          <a:p>
            <a:pPr algn="ctr"/>
            <a:r>
              <a:rPr lang="en-US" sz="4000" b="1" dirty="0">
                <a:cs typeface="Calibri Light"/>
              </a:rPr>
              <a:t>NOTE</a:t>
            </a:r>
          </a:p>
        </p:txBody>
      </p:sp>
      <p:sp>
        <p:nvSpPr>
          <p:cNvPr id="3" name="Content Placeholder 2">
            <a:extLst>
              <a:ext uri="{FF2B5EF4-FFF2-40B4-BE49-F238E27FC236}">
                <a16:creationId xmlns:a16="http://schemas.microsoft.com/office/drawing/2014/main" id="{1E3AEA51-0142-4FF6-84B9-B96702F06641}"/>
              </a:ext>
            </a:extLst>
          </p:cNvPr>
          <p:cNvSpPr>
            <a:spLocks noGrp="1"/>
          </p:cNvSpPr>
          <p:nvPr>
            <p:ph idx="1"/>
          </p:nvPr>
        </p:nvSpPr>
        <p:spPr>
          <a:xfrm>
            <a:off x="838200" y="915797"/>
            <a:ext cx="10515600" cy="5660494"/>
          </a:xfrm>
        </p:spPr>
        <p:txBody>
          <a:bodyPr vert="horz" lIns="91440" tIns="45720" rIns="91440" bIns="45720" rtlCol="0" anchor="t">
            <a:noAutofit/>
          </a:bodyPr>
          <a:lstStyle/>
          <a:p>
            <a:pPr algn="just">
              <a:lnSpc>
                <a:spcPct val="150000"/>
              </a:lnSpc>
            </a:pPr>
            <a:r>
              <a:rPr lang="en-US" sz="2000" dirty="0">
                <a:latin typeface="Times New Roman"/>
                <a:cs typeface="Times New Roman"/>
              </a:rPr>
              <a:t>We are using a single vehicle as a follower for all the simulations and results. </a:t>
            </a:r>
            <a:endParaRPr lang="en-US" sz="2000" dirty="0">
              <a:latin typeface="Times New Roman"/>
              <a:cs typeface="Calibri" panose="020F0502020204030204"/>
            </a:endParaRPr>
          </a:p>
          <a:p>
            <a:pPr algn="just">
              <a:lnSpc>
                <a:spcPct val="150000"/>
              </a:lnSpc>
            </a:pPr>
            <a:r>
              <a:rPr lang="en-US" sz="2000" dirty="0">
                <a:latin typeface="Times New Roman"/>
                <a:cs typeface="Times New Roman"/>
              </a:rPr>
              <a:t>The parameters were not mentioned in the research paper and hence, we have assumed the parameters for simulations and simulated the same using </a:t>
            </a:r>
            <a:r>
              <a:rPr lang="en-US" sz="2000" dirty="0" err="1">
                <a:latin typeface="Times New Roman"/>
                <a:cs typeface="Times New Roman"/>
              </a:rPr>
              <a:t>Matlab</a:t>
            </a:r>
            <a:r>
              <a:rPr lang="en-US" sz="2000" dirty="0">
                <a:latin typeface="Times New Roman"/>
                <a:cs typeface="Times New Roman"/>
              </a:rPr>
              <a:t>.</a:t>
            </a:r>
            <a:endParaRPr lang="en-US" sz="2000" dirty="0">
              <a:latin typeface="Times New Roman"/>
              <a:cs typeface="Calibri"/>
            </a:endParaRPr>
          </a:p>
          <a:p>
            <a:pPr algn="just">
              <a:lnSpc>
                <a:spcPct val="150000"/>
              </a:lnSpc>
            </a:pPr>
            <a:r>
              <a:rPr lang="en-US" sz="2000" dirty="0">
                <a:latin typeface="Times New Roman"/>
                <a:cs typeface="Calibri"/>
              </a:rPr>
              <a:t>The backstepping controller was discussed in detail in the report attached to this presentation. Simulations were not presented for backstepping. We just go through the concepts on the top level here.</a:t>
            </a:r>
          </a:p>
          <a:p>
            <a:pPr algn="just">
              <a:lnSpc>
                <a:spcPct val="150000"/>
              </a:lnSpc>
            </a:pPr>
            <a:r>
              <a:rPr lang="en-US" sz="2000" dirty="0">
                <a:latin typeface="Times New Roman"/>
                <a:cs typeface="Calibri"/>
              </a:rPr>
              <a:t>The parameters for prediction were not mentioned in the original paper, hence we have used the Model Predictive Control to prove that the prediction doesn't improve the performance</a:t>
            </a:r>
            <a:r>
              <a:rPr lang="en-US" sz="2000">
                <a:latin typeface="Times New Roman"/>
                <a:cs typeface="Calibri"/>
              </a:rPr>
              <a:t>.</a:t>
            </a:r>
            <a:endParaRPr lang="en-US" sz="2000" dirty="0">
              <a:latin typeface="Times New Roman"/>
              <a:cs typeface="Calibri"/>
            </a:endParaRPr>
          </a:p>
          <a:p>
            <a:pPr algn="just">
              <a:lnSpc>
                <a:spcPct val="150000"/>
              </a:lnSpc>
            </a:pPr>
            <a:r>
              <a:rPr lang="en-US" sz="2000" dirty="0">
                <a:latin typeface="Times New Roman"/>
                <a:cs typeface="Calibri"/>
              </a:rPr>
              <a:t>We also assumed that there are no external disturbances while simulating the model</a:t>
            </a:r>
            <a:r>
              <a:rPr lang="en-US" sz="2000">
                <a:latin typeface="Times New Roman"/>
                <a:cs typeface="Calibri"/>
              </a:rPr>
              <a:t>.</a:t>
            </a:r>
            <a:endParaRPr lang="en-US" sz="2000" dirty="0">
              <a:latin typeface="Times New Roman"/>
              <a:cs typeface="Calibri"/>
            </a:endParaRPr>
          </a:p>
          <a:p>
            <a:pPr algn="just">
              <a:lnSpc>
                <a:spcPct val="150000"/>
              </a:lnSpc>
            </a:pPr>
            <a:r>
              <a:rPr lang="en-US" sz="2000" dirty="0">
                <a:latin typeface="Times New Roman"/>
                <a:cs typeface="Calibri"/>
              </a:rPr>
              <a:t>We have taken the follower vehicle velocity higher than the leading velocity to prove that the vehicle doesn’t collide with the vehicle in front.</a:t>
            </a:r>
          </a:p>
        </p:txBody>
      </p:sp>
    </p:spTree>
    <p:extLst>
      <p:ext uri="{BB962C8B-B14F-4D97-AF65-F5344CB8AC3E}">
        <p14:creationId xmlns:p14="http://schemas.microsoft.com/office/powerpoint/2010/main" val="83288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68A9-43D4-458D-B389-112EEB189AA2}"/>
              </a:ext>
            </a:extLst>
          </p:cNvPr>
          <p:cNvSpPr>
            <a:spLocks noGrp="1"/>
          </p:cNvSpPr>
          <p:nvPr>
            <p:ph type="title"/>
          </p:nvPr>
        </p:nvSpPr>
        <p:spPr>
          <a:xfrm>
            <a:off x="838200" y="222583"/>
            <a:ext cx="10515600" cy="941199"/>
          </a:xfrm>
        </p:spPr>
        <p:txBody>
          <a:bodyPr>
            <a:normAutofit fontScale="90000"/>
          </a:bodyPr>
          <a:lstStyle/>
          <a:p>
            <a:pPr marL="457200" marR="0" algn="ctr">
              <a:lnSpc>
                <a:spcPct val="107000"/>
              </a:lnSpc>
              <a:spcBef>
                <a:spcPts val="0"/>
              </a:spcBef>
              <a:spcAft>
                <a:spcPts val="0"/>
              </a:spcAft>
            </a:pPr>
            <a:r>
              <a:rPr lang="en-US" b="1" dirty="0">
                <a:effectLst/>
                <a:ea typeface="Calibri" panose="020F0502020204030204" pitchFamily="34" charset="0"/>
                <a:cs typeface="Times New Roman"/>
              </a:rPr>
              <a:t>PIQ CONTROLLER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8" name="Content Placeholder 17" descr="Diagram&#10;&#10;Description automatically generated">
            <a:extLst>
              <a:ext uri="{FF2B5EF4-FFF2-40B4-BE49-F238E27FC236}">
                <a16:creationId xmlns:a16="http://schemas.microsoft.com/office/drawing/2014/main" id="{9691C181-FF87-452C-8559-1C84B6435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5685" y="4313382"/>
            <a:ext cx="7356507" cy="2451136"/>
          </a:xfrm>
        </p:spPr>
      </p:pic>
      <p:sp>
        <p:nvSpPr>
          <p:cNvPr id="20" name="TextBox 19">
            <a:extLst>
              <a:ext uri="{FF2B5EF4-FFF2-40B4-BE49-F238E27FC236}">
                <a16:creationId xmlns:a16="http://schemas.microsoft.com/office/drawing/2014/main" id="{A6E1F62B-F550-49E6-B075-E3346471F794}"/>
              </a:ext>
            </a:extLst>
          </p:cNvPr>
          <p:cNvSpPr txBox="1"/>
          <p:nvPr/>
        </p:nvSpPr>
        <p:spPr>
          <a:xfrm>
            <a:off x="708890" y="723512"/>
            <a:ext cx="10515600" cy="3730317"/>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PIQ scheme was introduced to overcome the cons of PID controller.</a:t>
            </a:r>
            <a:r>
              <a:rPr lang="en-US" sz="2000" dirty="0">
                <a:latin typeface="Times New Roman" panose="02020603050405020304" pitchFamily="18" charset="0"/>
                <a:ea typeface="Calibri" panose="020F0502020204030204" pitchFamily="34" charset="0"/>
                <a:cs typeface="Times New Roman" panose="02020603050405020304" pitchFamily="18" charset="0"/>
              </a:rPr>
              <a:t> The primary disadvantage of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PID controller</a:t>
            </a:r>
            <a:r>
              <a:rPr lang="en-US" sz="2000" dirty="0">
                <a:latin typeface="Times New Roman" panose="02020603050405020304" pitchFamily="18" charset="0"/>
                <a:ea typeface="Calibri" panose="020F0502020204030204" pitchFamily="34" charset="0"/>
                <a:cs typeface="Times New Roman" panose="02020603050405020304" pitchFamily="18" charset="0"/>
              </a:rPr>
              <a:t> is the requirement of knowledge on the derivative of the error term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speed tracking, overshoot is much more undesirable than undershoot because of passenger comfort considerations. It is even more undesirable in a vehicle-following scenario, since it may lead to collisions.</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Therefore, a signed quadratic (Q) term is added to the PI controller. This nonlinear term allows fast compensation of large tracking errors without the need for high gains. As a result, PIQ controller significantly reduces the overshoot associated with high-gain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46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427C00-1D15-4A60-B98B-B3F4E45AE52D}"/>
                  </a:ext>
                </a:extLst>
              </p:cNvPr>
              <p:cNvSpPr>
                <a:spLocks noGrp="1"/>
              </p:cNvSpPr>
              <p:nvPr>
                <p:ph idx="1"/>
              </p:nvPr>
            </p:nvSpPr>
            <p:spPr>
              <a:xfrm>
                <a:off x="838200" y="323273"/>
                <a:ext cx="10515600" cy="5853690"/>
              </a:xfrm>
            </p:spPr>
            <p:txBody>
              <a:bodyPr vert="horz" lIns="91440" tIns="45720" rIns="91440" bIns="45720" rtlCol="0" anchor="t">
                <a:normAutofit fontScale="92500"/>
              </a:bodyPr>
              <a:lstStyle/>
              <a:p>
                <a:pPr algn="just">
                  <a:lnSpc>
                    <a:spcPct val="13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the platoon scenario, the controller at the following vehicle has the information of the leading vehicle velocity and the separation between them. Hence the relative velocity is given from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Figure 1:</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marL="0" indent="0" algn="ctr">
                  <a:lnSpc>
                    <a:spcPct val="130000"/>
                  </a:lnSpc>
                  <a:buNone/>
                </a:pPr>
                <a14:m>
                  <m:oMath xmlns:m="http://schemas.openxmlformats.org/officeDocument/2006/math">
                    <m:eqArr>
                      <m:eqArrPr>
                        <m:ctrlPr>
                          <a:rPr lang="en-US" sz="2400" i="1" baseline="-25000" smtClean="0">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t>𝑙</m:t>
                            </m:r>
                          </m:sub>
                        </m:sSub>
                        <m: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400" i="1" baseline="-25000">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e>
                    </m:eqArr>
                  </m:oMath>
                </a14:m>
                <a:r>
                  <a:rPr lang="en-US" sz="24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a:ea typeface="Calibri" panose="020F0502020204030204" pitchFamily="34" charset="0"/>
                  <a:cs typeface="Calibri" panose="020F0502020204030204"/>
                </a:endParaRPr>
              </a:p>
              <a:p>
                <a:pPr algn="just">
                  <a:lnSpc>
                    <a:spcPct val="130000"/>
                  </a:lnSpc>
                </a:pPr>
                <a:r>
                  <a:rPr lang="en-US" sz="2200" dirty="0">
                    <a:effectLst/>
                    <a:latin typeface="Times New Roman"/>
                    <a:ea typeface="Calibri" panose="020F0502020204030204" pitchFamily="34" charset="0"/>
                    <a:cs typeface="Times New Roman"/>
                  </a:rPr>
                  <a:t>If the desired spacing between the two vehicles is constant, it is called as the fixed spacing policy. The relation between the desired spacing and the vehicle velocity is given by:</a:t>
                </a:r>
              </a:p>
              <a:p>
                <a:pPr marL="0" indent="0" algn="just">
                  <a:lnSpc>
                    <a:spcPct val="130000"/>
                  </a:lnSpc>
                  <a:buNone/>
                </a:pPr>
                <a14:m>
                  <m:oMathPara xmlns:m="http://schemas.openxmlformats.org/officeDocument/2006/math">
                    <m:oMathParaPr>
                      <m:jc m:val="centerGroup"/>
                    </m:oMathParaPr>
                    <m:oMath xmlns:m="http://schemas.openxmlformats.org/officeDocument/2006/math">
                      <m:sSub>
                        <m:sSubPr>
                          <m:ctrlPr>
                            <a:rPr lang="en-US" sz="2400" i="1" smtClean="0">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h</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𝑓</m:t>
                          </m:r>
                        </m:sub>
                      </m:sSub>
                    </m:oMath>
                  </m:oMathPara>
                </a14:m>
                <a:endParaRPr lang="en-US" sz="2400" dirty="0"/>
              </a:p>
              <a:p>
                <a:pPr algn="just">
                  <a:lnSpc>
                    <a:spcPct val="130000"/>
                  </a:lnSpc>
                </a:pPr>
                <a:r>
                  <a:rPr lang="en-US" sz="2200" dirty="0">
                    <a:effectLst/>
                    <a:latin typeface="Times New Roman"/>
                    <a:ea typeface="Calibri" panose="020F0502020204030204" pitchFamily="34" charset="0"/>
                    <a:cs typeface="Times New Roman"/>
                  </a:rPr>
                  <a:t>The separation error is given by:</a:t>
                </a:r>
              </a:p>
              <a:p>
                <a:pPr marL="0" indent="0" algn="just">
                  <a:lnSpc>
                    <a:spcPct val="130000"/>
                  </a:lnSpc>
                  <a:buNone/>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𝛿</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h</m:t>
                      </m:r>
                      <m:sSub>
                        <m:sSubPr>
                          <m:ctrlPr>
                            <a:rPr lang="en-US" sz="2400" i="1">
                              <a:effectLst/>
                              <a:latin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𝑓</m:t>
                          </m:r>
                        </m:sub>
                      </m:sSub>
                    </m:oMath>
                  </m:oMathPara>
                </a14:m>
                <a:endParaRPr lang="en-US" sz="2400" dirty="0"/>
              </a:p>
              <a:p>
                <a:pPr algn="just">
                  <a:lnSpc>
                    <a:spcPct val="130000"/>
                  </a:lnSpc>
                </a:pPr>
                <a:r>
                  <a:rPr lang="en-US" sz="2400" dirty="0">
                    <a:effectLst/>
                    <a:latin typeface="Times New Roman"/>
                    <a:ea typeface="Times New Roman" panose="02020603050405020304" pitchFamily="18" charset="0"/>
                    <a:cs typeface="Times New Roman"/>
                  </a:rPr>
                  <a:t>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 minimize the relative velocity and the separation error, the control objective can be modelled as</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30000"/>
                  </a:lnSpc>
                  <a:buNone/>
                </a:pPr>
                <a14:m>
                  <m:oMathPara xmlns:m="http://schemas.openxmlformats.org/officeDocument/2006/math">
                    <m:oMathParaPr>
                      <m:jc m:val="centerGroup"/>
                    </m:oMathParaPr>
                    <m:oMath xmlns:m="http://schemas.openxmlformats.org/officeDocument/2006/math">
                      <m:sSub>
                        <m:sSubPr>
                          <m:ctrlPr>
                            <a:rPr lang="en-US" sz="2400" i="1" baseline="-25000" smtClean="0">
                              <a:effectLst/>
                              <a:latin typeface="Cambria Math" panose="02040503050406030204" pitchFamily="18" charset="0"/>
                              <a:cs typeface="Times New Roman" panose="02020603050405020304" pitchFamily="18" charset="0"/>
                            </a:rPr>
                          </m:ctrlPr>
                        </m:sSubPr>
                        <m:e>
                          <m:r>
                            <m:rPr>
                              <m:sty m:val="p"/>
                            </m:rPr>
                            <a:rPr lang="en-US" sz="24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4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4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effectLst/>
                          <a:latin typeface="Cambria Math" panose="02040503050406030204" pitchFamily="18" charset="0"/>
                          <a:ea typeface="Calibri" panose="020F0502020204030204" pitchFamily="34" charset="0"/>
                          <a:cs typeface="Times New Roman" panose="02020603050405020304" pitchFamily="18" charset="0"/>
                        </a:rPr>
                        <m:t>kδ</m:t>
                      </m:r>
                      <m:r>
                        <a:rPr lang="en-US" sz="2400">
                          <a:effectLst/>
                          <a:latin typeface="Cambria Math" panose="02040503050406030204" pitchFamily="18" charset="0"/>
                          <a:ea typeface="Calibri" panose="020F0502020204030204" pitchFamily="34" charset="0"/>
                          <a:cs typeface="Times New Roman" panose="02020603050405020304" pitchFamily="18" charset="0"/>
                        </a:rPr>
                        <m:t>=0 </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k</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&gt;0</m:t>
                          </m:r>
                        </m:e>
                      </m:d>
                    </m:oMath>
                  </m:oMathPara>
                </a14:m>
                <a:endParaRPr lang="en-US" sz="2400" dirty="0"/>
              </a:p>
            </p:txBody>
          </p:sp>
        </mc:Choice>
        <mc:Fallback>
          <p:sp>
            <p:nvSpPr>
              <p:cNvPr id="3" name="Content Placeholder 2">
                <a:extLst>
                  <a:ext uri="{FF2B5EF4-FFF2-40B4-BE49-F238E27FC236}">
                    <a16:creationId xmlns:a16="http://schemas.microsoft.com/office/drawing/2014/main" id="{13427C00-1D15-4A60-B98B-B3F4E45AE52D}"/>
                  </a:ext>
                </a:extLst>
              </p:cNvPr>
              <p:cNvSpPr>
                <a:spLocks noGrp="1" noRot="1" noChangeAspect="1" noMove="1" noResize="1" noEditPoints="1" noAdjustHandles="1" noChangeArrowheads="1" noChangeShapeType="1" noTextEdit="1"/>
              </p:cNvSpPr>
              <p:nvPr>
                <p:ph idx="1"/>
              </p:nvPr>
            </p:nvSpPr>
            <p:spPr>
              <a:xfrm>
                <a:off x="838200" y="323273"/>
                <a:ext cx="10515600" cy="5853690"/>
              </a:xfrm>
              <a:blipFill>
                <a:blip r:embed="rId2"/>
                <a:stretch>
                  <a:fillRect l="-696" r="-580"/>
                </a:stretch>
              </a:blipFill>
            </p:spPr>
            <p:txBody>
              <a:bodyPr/>
              <a:lstStyle/>
              <a:p>
                <a:r>
                  <a:rPr lang="en-US">
                    <a:noFill/>
                  </a:rPr>
                  <a:t> </a:t>
                </a:r>
              </a:p>
            </p:txBody>
          </p:sp>
        </mc:Fallback>
      </mc:AlternateContent>
    </p:spTree>
    <p:extLst>
      <p:ext uri="{BB962C8B-B14F-4D97-AF65-F5344CB8AC3E}">
        <p14:creationId xmlns:p14="http://schemas.microsoft.com/office/powerpoint/2010/main" val="238256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0C81B41-3657-474E-9ACC-08ACDEF3EA9B}"/>
                  </a:ext>
                </a:extLst>
              </p:cNvPr>
              <p:cNvSpPr>
                <a:spLocks noGrp="1"/>
              </p:cNvSpPr>
              <p:nvPr>
                <p:ph idx="1"/>
              </p:nvPr>
            </p:nvSpPr>
            <p:spPr>
              <a:xfrm>
                <a:off x="665231" y="128656"/>
                <a:ext cx="10515600" cy="6518634"/>
              </a:xfrm>
            </p:spPr>
            <p:txBody>
              <a:bodyPr vert="horz" lIns="91440" tIns="45720" rIns="91440" bIns="45720" rtlCol="0" anchor="t">
                <a:normAutofit lnSpcReduction="10000"/>
              </a:bodyPr>
              <a:lstStyle/>
              <a:p>
                <a:pPr marL="0" indent="0" algn="just">
                  <a:buNone/>
                </a:pPr>
                <a:r>
                  <a:rPr lang="en-US" sz="2000" b="1" dirty="0">
                    <a:latin typeface="Times New Roman"/>
                    <a:ea typeface="+mn-lt"/>
                    <a:cs typeface="+mn-lt"/>
                  </a:rPr>
                  <a:t>Case-1:</a:t>
                </a:r>
                <a:r>
                  <a:rPr lang="en-US" sz="2000" dirty="0">
                    <a:latin typeface="Times New Roman"/>
                    <a:ea typeface="+mn-lt"/>
                    <a:cs typeface="+mn-lt"/>
                  </a:rPr>
                  <a:t> </a:t>
                </a:r>
                <a:endParaRPr lang="en-US" sz="2000" dirty="0">
                  <a:latin typeface="Times New Roman"/>
                  <a:cs typeface="Calibri" panose="020F0502020204030204"/>
                </a:endParaRPr>
              </a:p>
              <a:p>
                <a:pPr algn="just"/>
                <a:r>
                  <a:rPr lang="en-US" sz="2000" dirty="0">
                    <a:latin typeface="Times New Roman"/>
                    <a:ea typeface="+mn-lt"/>
                    <a:cs typeface="+mn-lt"/>
                  </a:rPr>
                  <a:t>When two of the vehicles are closer than desired, separation error is negative, which means the relative velocity is positive, V</a:t>
                </a:r>
                <a:r>
                  <a:rPr lang="en-US" sz="2000" baseline="-25000" dirty="0">
                    <a:latin typeface="Times New Roman"/>
                    <a:ea typeface="+mn-lt"/>
                    <a:cs typeface="+mn-lt"/>
                  </a:rPr>
                  <a:t>l </a:t>
                </a:r>
                <a:r>
                  <a:rPr lang="en-US" sz="2000" dirty="0">
                    <a:latin typeface="Times New Roman"/>
                    <a:ea typeface="+mn-lt"/>
                    <a:cs typeface="+mn-lt"/>
                  </a:rPr>
                  <a:t>&gt;V</a:t>
                </a:r>
                <a:r>
                  <a:rPr lang="en-US" sz="2000" baseline="-25000" dirty="0">
                    <a:latin typeface="Times New Roman"/>
                    <a:ea typeface="+mn-lt"/>
                    <a:cs typeface="+mn-lt"/>
                  </a:rPr>
                  <a:t>f   </a:t>
                </a:r>
                <a:r>
                  <a:rPr lang="en-US" sz="2000" dirty="0">
                    <a:latin typeface="Times New Roman"/>
                    <a:ea typeface="+mn-lt"/>
                    <a:cs typeface="+mn-lt"/>
                  </a:rPr>
                  <a:t>and controller need not take drastic decision. </a:t>
                </a:r>
                <a:endParaRPr lang="en-US" sz="2000" dirty="0">
                  <a:latin typeface="Times New Roman"/>
                  <a:cs typeface="Times New Roman"/>
                </a:endParaRPr>
              </a:p>
              <a:p>
                <a:pPr marL="0" indent="0" algn="just">
                  <a:buNone/>
                </a:pPr>
                <a:r>
                  <a:rPr lang="en-US" sz="2000" b="1" dirty="0">
                    <a:latin typeface="Times New Roman"/>
                    <a:ea typeface="+mn-lt"/>
                    <a:cs typeface="+mn-lt"/>
                  </a:rPr>
                  <a:t>Case-2:</a:t>
                </a:r>
                <a:r>
                  <a:rPr lang="en-US" sz="2000" dirty="0">
                    <a:latin typeface="Times New Roman"/>
                    <a:ea typeface="+mn-lt"/>
                    <a:cs typeface="+mn-lt"/>
                  </a:rPr>
                  <a:t> </a:t>
                </a:r>
                <a:endParaRPr lang="en-US" sz="2000" dirty="0">
                  <a:latin typeface="Times New Roman"/>
                  <a:cs typeface="Times New Roman"/>
                </a:endParaRPr>
              </a:p>
              <a:p>
                <a:pPr algn="just"/>
                <a:r>
                  <a:rPr lang="en-US" sz="2000" dirty="0">
                    <a:latin typeface="Times New Roman" panose="02020603050405020304" pitchFamily="18" charset="0"/>
                    <a:ea typeface="+mn-lt"/>
                    <a:cs typeface="Times New Roman" panose="02020603050405020304" pitchFamily="18" charset="0"/>
                  </a:rPr>
                  <a:t>When two of the vehicles are apart than desired, separation error is positive, which means the relative velocity is negative, </a:t>
                </a:r>
                <a:r>
                  <a:rPr lang="en-US" sz="2000" i="1" dirty="0" err="1">
                    <a:latin typeface="Times New Roman" panose="02020603050405020304" pitchFamily="18" charset="0"/>
                    <a:ea typeface="+mn-lt"/>
                    <a:cs typeface="Times New Roman" panose="02020603050405020304" pitchFamily="18" charset="0"/>
                  </a:rPr>
                  <a:t>x</a:t>
                </a:r>
                <a:r>
                  <a:rPr lang="en-US" sz="2000" i="1" baseline="-25000" dirty="0" err="1">
                    <a:latin typeface="Times New Roman" panose="02020603050405020304" pitchFamily="18" charset="0"/>
                    <a:ea typeface="+mn-lt"/>
                    <a:cs typeface="Times New Roman" panose="02020603050405020304" pitchFamily="18" charset="0"/>
                  </a:rPr>
                  <a:t>r</a:t>
                </a:r>
                <a:r>
                  <a:rPr lang="en-US" sz="2000" baseline="-25000" dirty="0">
                    <a:latin typeface="Times New Roman" panose="02020603050405020304" pitchFamily="18" charset="0"/>
                    <a:ea typeface="+mn-lt"/>
                    <a:cs typeface="Times New Roman" panose="02020603050405020304" pitchFamily="18" charset="0"/>
                  </a:rPr>
                  <a:t> </a:t>
                </a:r>
                <a:r>
                  <a:rPr lang="en-US" sz="2000" dirty="0">
                    <a:latin typeface="Times New Roman" panose="02020603050405020304" pitchFamily="18" charset="0"/>
                    <a:ea typeface="+mn-lt"/>
                    <a:cs typeface="Times New Roman" panose="02020603050405020304" pitchFamily="18" charset="0"/>
                  </a:rPr>
                  <a:t>&gt;</a:t>
                </a:r>
                <a:r>
                  <a:rPr lang="en-US" sz="2000" i="1" dirty="0">
                    <a:latin typeface="Times New Roman" panose="02020603050405020304" pitchFamily="18" charset="0"/>
                    <a:ea typeface="+mn-lt"/>
                    <a:cs typeface="Times New Roman" panose="02020603050405020304" pitchFamily="18" charset="0"/>
                  </a:rPr>
                  <a:t>S</a:t>
                </a:r>
                <a:r>
                  <a:rPr lang="en-US" sz="2000" i="1" baseline="-25000" dirty="0">
                    <a:latin typeface="Times New Roman" panose="02020603050405020304" pitchFamily="18" charset="0"/>
                    <a:ea typeface="+mn-lt"/>
                    <a:cs typeface="Times New Roman" panose="02020603050405020304" pitchFamily="18" charset="0"/>
                  </a:rPr>
                  <a:t>d</a:t>
                </a:r>
                <a:r>
                  <a:rPr lang="en-US" sz="2000" i="1" dirty="0">
                    <a:latin typeface="Times New Roman" panose="02020603050405020304" pitchFamily="18" charset="0"/>
                    <a:ea typeface="+mn-lt"/>
                    <a:cs typeface="Times New Roman" panose="02020603050405020304" pitchFamily="18" charset="0"/>
                  </a:rPr>
                  <a:t> </a:t>
                </a:r>
                <a:r>
                  <a:rPr lang="en-US" sz="2000" dirty="0">
                    <a:latin typeface="Times New Roman" panose="02020603050405020304" pitchFamily="18" charset="0"/>
                    <a:ea typeface="+mn-lt"/>
                    <a:cs typeface="Times New Roman" panose="02020603050405020304" pitchFamily="18" charset="0"/>
                  </a:rPr>
                  <a:t>and </a:t>
                </a:r>
                <a:r>
                  <a:rPr lang="en-US" sz="2000" i="1" dirty="0">
                    <a:latin typeface="Times New Roman" panose="02020603050405020304" pitchFamily="18" charset="0"/>
                    <a:ea typeface="+mn-lt"/>
                    <a:cs typeface="Times New Roman" panose="02020603050405020304" pitchFamily="18" charset="0"/>
                  </a:rPr>
                  <a:t>V</a:t>
                </a:r>
                <a:r>
                  <a:rPr lang="en-US" sz="2000" i="1" baseline="-25000" dirty="0">
                    <a:latin typeface="Times New Roman" panose="02020603050405020304" pitchFamily="18" charset="0"/>
                    <a:ea typeface="+mn-lt"/>
                    <a:cs typeface="Times New Roman" panose="02020603050405020304" pitchFamily="18" charset="0"/>
                  </a:rPr>
                  <a:t>r</a:t>
                </a:r>
                <a:r>
                  <a:rPr lang="en-US" sz="2000" dirty="0">
                    <a:latin typeface="Times New Roman" panose="02020603050405020304" pitchFamily="18" charset="0"/>
                    <a:ea typeface="+mn-lt"/>
                    <a:cs typeface="Times New Roman" panose="02020603050405020304" pitchFamily="18" charset="0"/>
                  </a:rPr>
                  <a:t> &lt;0. Follower should increase speed. The selection of </a:t>
                </a:r>
                <a:r>
                  <a:rPr lang="en-US" sz="2000" i="1" dirty="0">
                    <a:latin typeface="Times New Roman" panose="02020603050405020304" pitchFamily="18" charset="0"/>
                    <a:ea typeface="+mn-lt"/>
                    <a:cs typeface="Times New Roman" panose="02020603050405020304" pitchFamily="18" charset="0"/>
                  </a:rPr>
                  <a:t>k</a:t>
                </a:r>
                <a:r>
                  <a:rPr lang="en-US" sz="2000" dirty="0">
                    <a:latin typeface="Times New Roman" panose="02020603050405020304" pitchFamily="18" charset="0"/>
                    <a:ea typeface="+mn-lt"/>
                    <a:cs typeface="Times New Roman" panose="02020603050405020304" pitchFamily="18" charset="0"/>
                  </a:rPr>
                  <a:t> influences the response of the controller and can be changed depending on requirements. In [7], if </a:t>
                </a:r>
                <a:r>
                  <a:rPr lang="en-US" sz="2000" i="1" dirty="0">
                    <a:latin typeface="Times New Roman" panose="02020603050405020304" pitchFamily="18" charset="0"/>
                    <a:ea typeface="+mn-lt"/>
                    <a:cs typeface="Times New Roman" panose="02020603050405020304" pitchFamily="18" charset="0"/>
                  </a:rPr>
                  <a:t>k</a:t>
                </a:r>
                <a:r>
                  <a:rPr lang="en-US" sz="2000" dirty="0">
                    <a:latin typeface="Times New Roman" panose="02020603050405020304" pitchFamily="18" charset="0"/>
                    <a:ea typeface="+mn-lt"/>
                    <a:cs typeface="Times New Roman" panose="02020603050405020304" pitchFamily="18" charset="0"/>
                  </a:rPr>
                  <a:t> is nonlinear function of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𝛿</m:t>
                    </m:r>
                  </m:oMath>
                </a14:m>
                <a:r>
                  <a:rPr lang="en-US" sz="2000" dirty="0">
                    <a:latin typeface="Times New Roman" panose="02020603050405020304" pitchFamily="18" charset="0"/>
                    <a:ea typeface="+mn-lt"/>
                    <a:cs typeface="Times New Roman" panose="02020603050405020304" pitchFamily="18" charset="0"/>
                  </a:rPr>
                  <a:t>, performance increases significantly.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mn-lt"/>
                    <a:cs typeface="Times New Roman" panose="02020603050405020304" pitchFamily="18" charset="0"/>
                  </a:rPr>
                  <a:t>We now, derive and show that when relative velocity is zero, the separation error also becomes zero analytically.</a:t>
                </a: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Taking lead vehicle velocity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V</a:t>
                </a:r>
                <a:r>
                  <a:rPr lang="en-US" sz="2000" i="1" baseline="-25000" dirty="0">
                    <a:effectLst/>
                    <a:latin typeface="Times New Roman" panose="02020603050405020304" pitchFamily="18" charset="0"/>
                    <a:ea typeface="Calibri" panose="020F0502020204030204" pitchFamily="34" charset="0"/>
                    <a:cs typeface="Times New Roman" panose="02020603050405020304" pitchFamily="18" charset="0"/>
                  </a:rPr>
                  <a:t>l</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const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sub>
                        </m:sSub>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𝛿</m:t>
                              </m:r>
                            </m:e>
                          </m:ac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sub>
                              </m:sSub>
                            </m:e>
                          </m:d>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baseline="-25000">
                                  <a:latin typeface="Cambria Math" panose="02040503050406030204" pitchFamily="18"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latin typeface="Cambria Math" panose="02040503050406030204" pitchFamily="18" charset="0"/>
                                  <a:ea typeface="Calibri" panose="020F0502020204030204" pitchFamily="34" charset="0"/>
                                  <a:cs typeface="Times New Roman" panose="02020603050405020304" pitchFamily="18" charset="0"/>
                                </a:rPr>
                                <m:t>r</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sub>
                              </m:sSub>
                            </m:e>
                          </m:acc>
                          <m:r>
                            <a:rPr lang="en-US" sz="200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know that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 </m:t>
                          </m:r>
                          <m:r>
                            <a:rPr lang="en-US" sz="20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l</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f</m:t>
                              </m:r>
                            </m:sub>
                          </m:sSub>
                          <m: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t>𝑟</m:t>
                                  </m:r>
                                </m:sub>
                              </m:sSub>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sub>
                              </m:sSub>
                            </m:e>
                          </m:acc>
                          <m: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t>#</m:t>
                          </m:r>
                        </m:e>
                      </m:eqAr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If </a:t>
                </a:r>
                <a14:m>
                  <m:oMath xmlns:m="http://schemas.openxmlformats.org/officeDocument/2006/math">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kδ</m:t>
                    </m:r>
                    <m:r>
                      <a:rPr lang="en-US" sz="2000">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0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baseline="-25000">
                                <a:effectLst/>
                                <a:latin typeface="Cambria Math" panose="02040503050406030204" pitchFamily="18" charset="0"/>
                                <a:ea typeface="Times New Roman" panose="02020603050405020304" pitchFamily="18" charset="0"/>
                                <a:cs typeface="Times New Roman" panose="02020603050405020304" pitchFamily="18" charset="0"/>
                              </a:rPr>
                              <m:t>𝑟</m:t>
                            </m:r>
                          </m:sub>
                        </m:sSub>
                      </m:e>
                    </m:acc>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δ</m:t>
                        </m:r>
                      </m:e>
                    </m:acc>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en-US" sz="20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000" i="1" baseline="-250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baseline="-25000">
                                  <a:latin typeface="Cambria Math" panose="02040503050406030204" pitchFamily="18" charset="0"/>
                                  <a:ea typeface="Times New Roman" panose="02020603050405020304" pitchFamily="18" charset="0"/>
                                  <a:cs typeface="Times New Roman" panose="02020603050405020304" pitchFamily="18" charset="0"/>
                                </a:rPr>
                                <m:t>𝑟</m:t>
                              </m:r>
                            </m:sub>
                          </m:sSub>
                        </m:e>
                      </m:acc>
                      <m:r>
                        <a:rPr lang="en-US" sz="20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k</m:t>
                      </m:r>
                      <m:r>
                        <a:rPr lang="en-US" sz="20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baseline="-25000">
                              <a:latin typeface="Cambria Math" panose="02040503050406030204" pitchFamily="18"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latin typeface="Cambria Math" panose="02040503050406030204" pitchFamily="18" charset="0"/>
                              <a:ea typeface="Calibri" panose="020F0502020204030204" pitchFamily="34" charset="0"/>
                              <a:cs typeface="Times New Roman" panose="02020603050405020304" pitchFamily="18" charset="0"/>
                            </a:rPr>
                            <m:t>r</m:t>
                          </m:r>
                        </m:sub>
                      </m:sSub>
                      <m:r>
                        <a:rPr lang="en-US" sz="2000" baseline="-25000">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h</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latin typeface="Cambria Math" panose="02040503050406030204" pitchFamily="18" charset="0"/>
                                  <a:ea typeface="Calibri" panose="020F0502020204030204" pitchFamily="34" charset="0"/>
                                  <a:cs typeface="Times New Roman" panose="02020603050405020304" pitchFamily="18" charset="0"/>
                                </a:rPr>
                                <m:t>𝑓</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e>
                      </m:acc>
                      <m:r>
                        <a:rPr lang="en-US" sz="2000">
                          <a:latin typeface="Cambria Math" panose="02040503050406030204" pitchFamily="18" charset="0"/>
                          <a:ea typeface="Times New Roman" panose="02020603050405020304" pitchFamily="18"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000" i="1" baseline="-250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baseline="-25000">
                                  <a:latin typeface="Cambria Math" panose="02040503050406030204" pitchFamily="18" charset="0"/>
                                  <a:ea typeface="Times New Roman" panose="02020603050405020304" pitchFamily="18" charset="0"/>
                                  <a:cs typeface="Times New Roman" panose="02020603050405020304" pitchFamily="18" charset="0"/>
                                </a:rPr>
                                <m:t>𝑟</m:t>
                              </m:r>
                            </m:sub>
                          </m:sSub>
                        </m:e>
                      </m:acc>
                      <m:r>
                        <a:rPr lang="en-US" sz="20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k</m:t>
                      </m:r>
                      <m:r>
                        <a:rPr lang="en-US" sz="20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latin typeface="Cambria Math" panose="02040503050406030204" pitchFamily="18" charset="0"/>
                              <a:ea typeface="Calibri" panose="020F0502020204030204" pitchFamily="34" charset="0"/>
                              <a:cs typeface="Times New Roman" panose="02020603050405020304" pitchFamily="18" charset="0"/>
                            </a:rPr>
                            <m:t>r</m:t>
                          </m:r>
                        </m:sub>
                      </m:sSub>
                      <m:r>
                        <a:rPr lang="en-US" sz="2000" baseline="-25000">
                          <a:latin typeface="Cambria Math" panose="02040503050406030204" pitchFamily="18" charset="0"/>
                          <a:ea typeface="Calibri" panose="020F0502020204030204" pitchFamily="34" charset="0"/>
                          <a:cs typeface="Times New Roman" panose="02020603050405020304" pitchFamily="18" charset="0"/>
                        </a:rPr>
                        <m:t> </m:t>
                      </m:r>
                      <m:r>
                        <a:rPr lang="en-US" sz="2000">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h</m:t>
                      </m:r>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𝑉</m:t>
                              </m:r>
                            </m:e>
                            <m:sub>
                              <m:r>
                                <a:rPr lang="en-US" sz="2000" i="1">
                                  <a:latin typeface="Cambria Math" panose="02040503050406030204" pitchFamily="18" charset="0"/>
                                  <a:ea typeface="Calibri" panose="020F0502020204030204" pitchFamily="34" charset="0"/>
                                  <a:cs typeface="Times New Roman" panose="02020603050405020304" pitchFamily="18" charset="0"/>
                                </a:rPr>
                                <m:t>𝑟</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e>
                      </m:acc>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a:latin typeface="Cambria Math" panose="02040503050406030204" pitchFamily="18" charset="0"/>
                          <a:ea typeface="Times New Roman" panose="02020603050405020304" pitchFamily="18" charset="0"/>
                          <a:cs typeface="Times New Roman" panose="02020603050405020304" pitchFamily="18" charset="0"/>
                        </a:rPr>
                        <m:t> (1+</m:t>
                      </m:r>
                      <m:r>
                        <m:rPr>
                          <m:sty m:val="p"/>
                        </m:rPr>
                        <a:rPr lang="en-US" sz="2000">
                          <a:latin typeface="Cambria Math" panose="02040503050406030204" pitchFamily="18" charset="0"/>
                          <a:ea typeface="Times New Roman" panose="02020603050405020304" pitchFamily="18" charset="0"/>
                          <a:cs typeface="Times New Roman" panose="02020603050405020304" pitchFamily="18" charset="0"/>
                        </a:rPr>
                        <m:t>kh</m:t>
                      </m:r>
                      <m:r>
                        <a:rPr lang="en-US" sz="2000">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2000" i="1" baseline="-25000">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000" i="1" baseline="-25000">
                                  <a:latin typeface="Cambria Math" panose="02040503050406030204" pitchFamily="18" charset="0"/>
                                  <a:ea typeface="Times New Roman" panose="02020603050405020304" pitchFamily="18" charset="0"/>
                                  <a:cs typeface="Times New Roman" panose="02020603050405020304" pitchFamily="18" charset="0"/>
                                </a:rPr>
                                <m:t>𝑟</m:t>
                              </m:r>
                            </m:sub>
                          </m:sSub>
                        </m:e>
                      </m:acc>
                      <m:r>
                        <a:rPr lang="en-US" sz="20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000">
                          <a:latin typeface="Cambria Math" panose="02040503050406030204" pitchFamily="18" charset="0"/>
                          <a:ea typeface="Times New Roman" panose="02020603050405020304" pitchFamily="18" charset="0"/>
                          <a:cs typeface="Times New Roman" panose="02020603050405020304" pitchFamily="18" charset="0"/>
                        </a:rPr>
                        <m:t>k</m:t>
                      </m:r>
                      <m:r>
                        <a:rPr lang="en-US" sz="200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000" i="1" baseline="-25000">
                              <a:latin typeface="Cambria Math" panose="02040503050406030204" pitchFamily="18" charset="0"/>
                              <a:cs typeface="Times New Roman" panose="02020603050405020304" pitchFamily="18" charset="0"/>
                            </a:rPr>
                          </m:ctrlPr>
                        </m:sSubPr>
                        <m:e>
                          <m:r>
                            <m:rPr>
                              <m:sty m:val="p"/>
                            </m:rPr>
                            <a:rPr lang="en-US" sz="2000">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latin typeface="Cambria Math" panose="02040503050406030204" pitchFamily="18" charset="0"/>
                              <a:ea typeface="Calibri" panose="020F0502020204030204" pitchFamily="34" charset="0"/>
                              <a:cs typeface="Times New Roman" panose="02020603050405020304" pitchFamily="18" charset="0"/>
                            </a:rPr>
                            <m:t>r</m:t>
                          </m:r>
                        </m:sub>
                      </m:sSub>
                      <m:r>
                        <a:rPr lang="en-US" sz="2000">
                          <a:latin typeface="Cambria Math" panose="02040503050406030204" pitchFamily="18" charset="0"/>
                          <a:ea typeface="Calibri" panose="020F0502020204030204" pitchFamily="34" charset="0"/>
                          <a:cs typeface="Times New Roman" panose="02020603050405020304" pitchFamily="18" charset="0"/>
                        </a:rPr>
                        <m:t>= 0</m:t>
                      </m:r>
                    </m:oMath>
                  </m:oMathPara>
                </a14:m>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000" dirty="0">
                    <a:effectLst/>
                    <a:latin typeface="Times New Roman" panose="02020603050405020304" pitchFamily="18" charset="0"/>
                    <a:ea typeface="Calibri" panose="020F0502020204030204" pitchFamily="34" charset="0"/>
                  </a:rPr>
                  <a:t>Which shows that</a:t>
                </a:r>
                <a14:m>
                  <m:oMath xmlns:m="http://schemas.openxmlformats.org/officeDocument/2006/math">
                    <m:sSub>
                      <m:sSubPr>
                        <m:ctrlPr>
                          <a:rPr lang="en-US" sz="2000" i="1" baseline="-25000">
                            <a:latin typeface="Cambria Math" panose="02040503050406030204" pitchFamily="18" charset="0"/>
                            <a:cs typeface="Times New Roman" panose="02020603050405020304" pitchFamily="18" charset="0"/>
                          </a:rPr>
                        </m:ctrlPr>
                      </m:sSubPr>
                      <m:e>
                        <m:r>
                          <a:rPr lang="en-US" sz="2000" b="0" i="0" baseline="-25000" smtClean="0">
                            <a:latin typeface="Cambria Math" panose="02040503050406030204" pitchFamily="18" charset="0"/>
                            <a:cs typeface="Times New Roman" panose="02020603050405020304" pitchFamily="18" charset="0"/>
                          </a:rPr>
                          <m:t>  </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latin typeface="Cambria Math" panose="02040503050406030204" pitchFamily="18" charset="0"/>
                            <a:ea typeface="Calibri" panose="020F0502020204030204" pitchFamily="34" charset="0"/>
                            <a:cs typeface="Times New Roman" panose="02020603050405020304" pitchFamily="18" charset="0"/>
                          </a:rPr>
                          <m:t>r</m:t>
                        </m:r>
                      </m:sub>
                    </m:sSub>
                    <m:r>
                      <a:rPr lang="en-US" sz="2000" i="1" baseline="-25000">
                        <a:latin typeface="Cambria Math" panose="02040503050406030204" pitchFamily="18" charset="0"/>
                        <a:ea typeface="Calibri" panose="020F0502020204030204" pitchFamily="34" charset="0"/>
                        <a:cs typeface="Times New Roman" panose="02020603050405020304" pitchFamily="18" charset="0"/>
                      </a:rPr>
                      <m:t>→0 </m:t>
                    </m:r>
                    <m:r>
                      <a:rPr lang="en-US" sz="2000" i="1" baseline="-25000">
                        <a:latin typeface="Cambria Math" panose="02040503050406030204" pitchFamily="18" charset="0"/>
                        <a:ea typeface="Calibri" panose="020F0502020204030204" pitchFamily="34" charset="0"/>
                        <a:cs typeface="Times New Roman" panose="02020603050405020304" pitchFamily="18" charset="0"/>
                      </a:rPr>
                      <m:t>𝑎𝑛𝑑</m:t>
                    </m:r>
                    <m:r>
                      <a:rPr lang="en-US" sz="2000" i="1" baseline="-2500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latin typeface="Cambria Math" panose="02040503050406030204" pitchFamily="18" charset="0"/>
                        <a:ea typeface="Calibri" panose="020F0502020204030204" pitchFamily="34" charset="0"/>
                        <a:cs typeface="Times New Roman" panose="02020603050405020304" pitchFamily="18" charset="0"/>
                      </a:rPr>
                      <m:t>δ</m:t>
                    </m:r>
                    <m:r>
                      <a:rPr lang="en-US" sz="2000" i="1" baseline="-25000">
                        <a:latin typeface="Cambria Math" panose="02040503050406030204" pitchFamily="18" charset="0"/>
                        <a:ea typeface="Calibri" panose="020F0502020204030204" pitchFamily="34" charset="0"/>
                        <a:cs typeface="Times New Roman" panose="02020603050405020304" pitchFamily="18" charset="0"/>
                      </a:rPr>
                      <m:t>→0</m:t>
                    </m:r>
                  </m:oMath>
                </a14:m>
                <a:endParaRPr lang="en-US" sz="2000" dirty="0">
                  <a:latin typeface="Times New Roman"/>
                  <a:cs typeface="Times New Roman"/>
                </a:endParaRPr>
              </a:p>
            </p:txBody>
          </p:sp>
        </mc:Choice>
        <mc:Fallback>
          <p:sp>
            <p:nvSpPr>
              <p:cNvPr id="6" name="Content Placeholder 5">
                <a:extLst>
                  <a:ext uri="{FF2B5EF4-FFF2-40B4-BE49-F238E27FC236}">
                    <a16:creationId xmlns:a16="http://schemas.microsoft.com/office/drawing/2014/main" id="{40C81B41-3657-474E-9ACC-08ACDEF3EA9B}"/>
                  </a:ext>
                </a:extLst>
              </p:cNvPr>
              <p:cNvSpPr>
                <a:spLocks noGrp="1" noRot="1" noChangeAspect="1" noMove="1" noResize="1" noEditPoints="1" noAdjustHandles="1" noChangeArrowheads="1" noChangeShapeType="1" noTextEdit="1"/>
              </p:cNvSpPr>
              <p:nvPr>
                <p:ph idx="1"/>
              </p:nvPr>
            </p:nvSpPr>
            <p:spPr>
              <a:xfrm>
                <a:off x="665231" y="128656"/>
                <a:ext cx="10515600" cy="6518634"/>
              </a:xfrm>
              <a:blipFill>
                <a:blip r:embed="rId2"/>
                <a:stretch>
                  <a:fillRect l="-580" t="-1403" r="-638"/>
                </a:stretch>
              </a:blipFill>
            </p:spPr>
            <p:txBody>
              <a:bodyPr/>
              <a:lstStyle/>
              <a:p>
                <a:r>
                  <a:rPr lang="en-US">
                    <a:noFill/>
                  </a:rPr>
                  <a:t> </a:t>
                </a:r>
              </a:p>
            </p:txBody>
          </p:sp>
        </mc:Fallback>
      </mc:AlternateContent>
    </p:spTree>
    <p:extLst>
      <p:ext uri="{BB962C8B-B14F-4D97-AF65-F5344CB8AC3E}">
        <p14:creationId xmlns:p14="http://schemas.microsoft.com/office/powerpoint/2010/main" val="72029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103E-86C2-4E63-9904-19290AD11AA2}"/>
              </a:ext>
            </a:extLst>
          </p:cNvPr>
          <p:cNvSpPr>
            <a:spLocks noGrp="1"/>
          </p:cNvSpPr>
          <p:nvPr>
            <p:ph type="title"/>
          </p:nvPr>
        </p:nvSpPr>
        <p:spPr>
          <a:xfrm>
            <a:off x="838200" y="63528"/>
            <a:ext cx="10515600" cy="693855"/>
          </a:xfrm>
        </p:spPr>
        <p:txBody>
          <a:bodyPr>
            <a:normAutofit/>
          </a:bodyPr>
          <a:lstStyle/>
          <a:p>
            <a:pPr algn="ctr"/>
            <a:r>
              <a:rPr lang="en-US" sz="4000" b="1" dirty="0">
                <a:effectLst/>
                <a:ea typeface="Times New Roman" panose="02020603050405020304" pitchFamily="18" charset="0"/>
              </a:rPr>
              <a:t>Linearizing the control objective</a:t>
            </a:r>
            <a:endParaRPr lang="en-US" sz="4000"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365847B1-CF17-4326-B435-F806C5054767}"/>
                  </a:ext>
                </a:extLst>
              </p:cNvPr>
              <p:cNvSpPr>
                <a:spLocks noGrp="1"/>
              </p:cNvSpPr>
              <p:nvPr>
                <p:ph idx="1"/>
              </p:nvPr>
            </p:nvSpPr>
            <p:spPr>
              <a:xfrm>
                <a:off x="838200" y="712694"/>
                <a:ext cx="10515600" cy="5900542"/>
              </a:xfrm>
            </p:spPr>
            <p:txBody>
              <a:bodyPr>
                <a:normAutofit fontScale="77500" lnSpcReduction="20000"/>
              </a:bodyPr>
              <a:lstStyle/>
              <a:p>
                <a:pPr marL="0" marR="0" indent="45720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 the system is nonlinear, we will now linearize the model by using the transfer function as: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 xmlns:m="http://schemas.openxmlformats.org/officeDocument/2006/math">
                    <m:f>
                      <m:fPr>
                        <m:ctrlPr>
                          <a:rPr lang="en-US" sz="36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36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en-US" sz="36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36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36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36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600">
                            <a:effectLst/>
                            <a:latin typeface="Cambria Math" panose="02040503050406030204" pitchFamily="18" charset="0"/>
                            <a:ea typeface="Calibri" panose="020F0502020204030204" pitchFamily="34" charset="0"/>
                            <a:cs typeface="Times New Roman" panose="02020603050405020304" pitchFamily="18" charset="0"/>
                          </a:rPr>
                          <m:t>kδ</m:t>
                        </m:r>
                        <m:r>
                          <a:rPr lang="en-US" sz="3600">
                            <a:effectLst/>
                            <a:latin typeface="Cambria Math" panose="02040503050406030204" pitchFamily="18" charset="0"/>
                            <a:ea typeface="Times New Roman" panose="02020603050405020304" pitchFamily="18" charset="0"/>
                            <a:cs typeface="Times New Roman" panose="02020603050405020304" pitchFamily="18" charset="0"/>
                          </a:rPr>
                          <m:t> )</m:t>
                        </m:r>
                      </m:num>
                      <m:den>
                        <m:r>
                          <m:rPr>
                            <m:sty m:val="p"/>
                          </m:rPr>
                          <a:rPr lang="en-US" sz="36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36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3600">
                            <a:effectLst/>
                            <a:latin typeface="Cambria Math" panose="02040503050406030204" pitchFamily="18" charset="0"/>
                            <a:ea typeface="Times New Roman" panose="02020603050405020304" pitchFamily="18" charset="0"/>
                            <a:cs typeface="Times New Roman" panose="02020603050405020304" pitchFamily="18" charset="0"/>
                          </a:rPr>
                          <m:t>u</m:t>
                        </m:r>
                      </m:den>
                    </m:f>
                  </m:oMath>
                </a14:m>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3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3600">
                            <a:effectLst/>
                            <a:latin typeface="Cambria Math" panose="02040503050406030204" pitchFamily="18" charset="0"/>
                            <a:ea typeface="Times New Roman" panose="02020603050405020304" pitchFamily="18" charset="0"/>
                            <a:cs typeface="Times New Roman" panose="02020603050405020304" pitchFamily="18" charset="0"/>
                          </a:rPr>
                          <m:t>b</m:t>
                        </m:r>
                      </m:num>
                      <m:den>
                        <m:r>
                          <m:rPr>
                            <m:sty m:val="p"/>
                          </m:rPr>
                          <a:rPr lang="en-US" sz="3600">
                            <a:effectLst/>
                            <a:latin typeface="Cambria Math" panose="02040503050406030204" pitchFamily="18" charset="0"/>
                            <a:ea typeface="Times New Roman" panose="02020603050405020304" pitchFamily="18" charset="0"/>
                            <a:cs typeface="Times New Roman" panose="02020603050405020304" pitchFamily="18" charset="0"/>
                          </a:rPr>
                          <m:t>s</m:t>
                        </m:r>
                        <m:r>
                          <a:rPr lang="en-US" sz="36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3600">
                            <a:effectLst/>
                            <a:latin typeface="Cambria Math" panose="02040503050406030204" pitchFamily="18" charset="0"/>
                            <a:ea typeface="Times New Roman" panose="02020603050405020304" pitchFamily="18" charset="0"/>
                            <a:cs typeface="Times New Roman" panose="02020603050405020304" pitchFamily="18" charset="0"/>
                          </a:rPr>
                          <m:t>a</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aδ</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bδu</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aδ</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bδu</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When steady state is achieved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𝑐𝑜𝑛𝑠𝑡</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aδ</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bδu</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acc>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δ</m:t>
                                  </m:r>
                                </m:e>
                              </m:acc>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bu</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 xmlns:m="http://schemas.openxmlformats.org/officeDocument/2006/math">
                    <m:eqArr>
                      <m:eqArr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  </m:t>
                            </m:r>
                          </m:e>
                        </m:acc>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bu</m:t>
                        </m:r>
                        <m:r>
                          <a:rPr lang="en-US" sz="2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δ</m:t>
                                </m:r>
                              </m:e>
                            </m:acc>
                            <m:r>
                              <a:rPr lang="en-US" sz="2800" i="1">
                                <a:effectLst/>
                                <a:latin typeface="Cambria Math" panose="02040503050406030204" pitchFamily="18" charset="0"/>
                                <a:ea typeface="Calibri" panose="020F0502020204030204" pitchFamily="34" charset="0"/>
                                <a:cs typeface="Times New Roman" panose="02020603050405020304" pitchFamily="18" charset="0"/>
                              </a:rPr>
                              <m:t>=0</m:t>
                            </m:r>
                          </m:e>
                        </m:d>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e>
                    </m:eqArr>
                    <m:r>
                      <a:rPr lang="en-US" sz="28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eqArrPr>
                        <m:e>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t>  </m:t>
                              </m:r>
                            </m:e>
                          </m:acc>
                          <m:r>
                            <a:rPr lang="en-US" sz="2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a</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bu</m:t>
                          </m:r>
                          <m:r>
                            <a:rPr lang="en-US" sz="28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d</m:t>
                              </m:r>
                            </m:e>
                          </m:acc>
                          <m:r>
                            <a:rPr lang="en-US" sz="2800">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e>
                      </m:eqArr>
                    </m:oMath>
                  </m:oMathPara>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acc>
                      <m:acc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d</m:t>
                        </m:r>
                      </m:e>
                    </m:acc>
                    <m:r>
                      <a:rPr lang="en-US" sz="28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is the disturbances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4" name="Content Placeholder 3">
                <a:extLst>
                  <a:ext uri="{FF2B5EF4-FFF2-40B4-BE49-F238E27FC236}">
                    <a16:creationId xmlns:a16="http://schemas.microsoft.com/office/drawing/2014/main" id="{365847B1-CF17-4326-B435-F806C5054767}"/>
                  </a:ext>
                </a:extLst>
              </p:cNvPr>
              <p:cNvSpPr>
                <a:spLocks noGrp="1" noRot="1" noChangeAspect="1" noMove="1" noResize="1" noEditPoints="1" noAdjustHandles="1" noChangeArrowheads="1" noChangeShapeType="1" noTextEdit="1"/>
              </p:cNvSpPr>
              <p:nvPr>
                <p:ph idx="1"/>
              </p:nvPr>
            </p:nvSpPr>
            <p:spPr>
              <a:xfrm>
                <a:off x="838200" y="712694"/>
                <a:ext cx="10515600" cy="5900542"/>
              </a:xfrm>
              <a:blipFill>
                <a:blip r:embed="rId2"/>
                <a:stretch>
                  <a:fillRect l="-754" t="-1446" r="-696"/>
                </a:stretch>
              </a:blipFill>
            </p:spPr>
            <p:txBody>
              <a:bodyPr/>
              <a:lstStyle/>
              <a:p>
                <a:r>
                  <a:rPr lang="en-US">
                    <a:noFill/>
                  </a:rPr>
                  <a:t> </a:t>
                </a:r>
              </a:p>
            </p:txBody>
          </p:sp>
        </mc:Fallback>
      </mc:AlternateContent>
    </p:spTree>
    <p:extLst>
      <p:ext uri="{BB962C8B-B14F-4D97-AF65-F5344CB8AC3E}">
        <p14:creationId xmlns:p14="http://schemas.microsoft.com/office/powerpoint/2010/main" val="249795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2B42-D29A-4E67-898C-1E206C3D17BB}"/>
              </a:ext>
            </a:extLst>
          </p:cNvPr>
          <p:cNvSpPr>
            <a:spLocks noGrp="1"/>
          </p:cNvSpPr>
          <p:nvPr>
            <p:ph type="title"/>
          </p:nvPr>
        </p:nvSpPr>
        <p:spPr>
          <a:xfrm>
            <a:off x="838200" y="175492"/>
            <a:ext cx="10515600" cy="850226"/>
          </a:xfrm>
        </p:spPr>
        <p:txBody>
          <a:bodyPr>
            <a:normAutofit/>
          </a:bodyPr>
          <a:lstStyle/>
          <a:p>
            <a:pPr algn="ctr"/>
            <a:r>
              <a:rPr lang="en-US" sz="4000" b="1" dirty="0">
                <a:effectLst/>
                <a:ea typeface="Times New Roman" panose="02020603050405020304" pitchFamily="18" charset="0"/>
              </a:rPr>
              <a:t>Adaptive PIQ Controller design</a:t>
            </a:r>
            <a:endParaRPr lang="en-US"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35424A-995E-4280-8890-E1608CA83FEE}"/>
                  </a:ext>
                </a:extLst>
              </p:cNvPr>
              <p:cNvSpPr>
                <a:spLocks noGrp="1"/>
              </p:cNvSpPr>
              <p:nvPr>
                <p:ph idx="1"/>
              </p:nvPr>
            </p:nvSpPr>
            <p:spPr>
              <a:xfrm>
                <a:off x="898698" y="1025718"/>
                <a:ext cx="10515600" cy="5836558"/>
              </a:xfrm>
            </p:spPr>
            <p:txBody>
              <a:bodyPr vert="horz" lIns="91440" tIns="45720" rIns="91440" bIns="45720" rtlCol="0" anchor="t">
                <a:normAutofit/>
              </a:bodyPr>
              <a:lstStyle/>
              <a:p>
                <a:pPr marL="0" algn="just">
                  <a:lnSpc>
                    <a:spcPct val="107000"/>
                  </a:lnSpc>
                  <a:spcBef>
                    <a:spcPts val="0"/>
                  </a:spcBef>
                  <a:spcAft>
                    <a:spcPts val="800"/>
                  </a:spcAft>
                </a:pPr>
                <a:r>
                  <a:rPr lang="en-US" sz="2000" dirty="0"/>
                  <a:t>General PIQ control input is given by: </a:t>
                </a:r>
              </a:p>
              <a:p>
                <a:pPr marL="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acc>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
                        <m:sSubPr>
                          <m:ctrlPr>
                            <a:rPr lang="en-US" sz="2800" i="1">
                              <a:effectLst/>
                              <a:latin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e</m:t>
                          </m:r>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cs typeface="Times New Roman" panose="02020603050405020304" pitchFamily="18" charset="0"/>
                            </a:rPr>
                          </m:ctrlPr>
                        </m:sSubPr>
                        <m:e>
                          <m:acc>
                            <m:accPr>
                              <m:chr m:val="̂"/>
                              <m:ctrlPr>
                                <a:rPr lang="en-US" sz="2800" i="1">
                                  <a:effectLst/>
                                  <a:latin typeface="Cambria Math" panose="02040503050406030204" pitchFamily="18" charset="0"/>
                                  <a:cs typeface="Times New Roman" panose="02020603050405020304" pitchFamily="18" charset="0"/>
                                </a:rPr>
                              </m:ctrlPr>
                            </m:acc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k</m:t>
                              </m:r>
                            </m:e>
                          </m:acc>
                        </m:e>
                        <m:sub>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cs typeface="Times New Roman" panose="02020603050405020304" pitchFamily="18" charset="0"/>
                            </a:rPr>
                          </m:ctrlPr>
                        </m:sSubPr>
                        <m:e>
                          <m:acc>
                            <m:accPr>
                              <m:chr m:val="̂"/>
                              <m:ctrlPr>
                                <a:rPr lang="en-US" sz="2800" i="1">
                                  <a:effectLst/>
                                  <a:latin typeface="Cambria Math" panose="02040503050406030204" pitchFamily="18" charset="0"/>
                                  <a:cs typeface="Times New Roman" panose="02020603050405020304" pitchFamily="18" charset="0"/>
                                </a:rPr>
                              </m:ctrlPr>
                            </m:acc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𝑘</m:t>
                              </m:r>
                            </m:e>
                          </m:acc>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𝑞</m:t>
                          </m:r>
                        </m:sub>
                      </m:sSub>
                      <m:sSub>
                        <m:sSubPr>
                          <m:ctrlPr>
                            <a:rPr lang="en-US" sz="28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𝑟</m:t>
                          </m:r>
                        </m:sub>
                      </m:sSub>
                      <m:d>
                        <m:dPr>
                          <m:begChr m:val="|"/>
                          <m:endChr m:val="|"/>
                          <m:ctrlPr>
                            <a:rPr lang="en-US" sz="2800" i="1">
                              <a:effectLst/>
                              <a:latin typeface="Cambria Math" panose="02040503050406030204" pitchFamily="18" charset="0"/>
                              <a:cs typeface="Times New Roman" panose="02020603050405020304" pitchFamily="18" charset="0"/>
                            </a:rPr>
                          </m:ctrlPr>
                        </m:dPr>
                        <m:e>
                          <m:sSub>
                            <m:sSubPr>
                              <m:ctrlPr>
                                <a:rPr lang="en-US" sz="2800" i="1" baseline="-25000">
                                  <a:effectLst/>
                                  <a:latin typeface="Cambria Math" panose="02040503050406030204" pitchFamily="18" charset="0"/>
                                  <a:cs typeface="Times New Roman" panose="02020603050405020304" pitchFamily="18" charset="0"/>
                                </a:rPr>
                              </m:ctrlPr>
                            </m:sSubPr>
                            <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e</m:t>
                              </m:r>
                            </m:e>
                            <m:sub>
                              <m:r>
                                <m:rPr>
                                  <m:sty m:val="p"/>
                                </m:rPr>
                                <a:rPr lang="en-US" sz="28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e>
                      </m:d>
                    </m:oMath>
                  </m:oMathPara>
                </a14:m>
                <a:endParaRPr lang="en-US" dirty="0">
                  <a:cs typeface="Calibri"/>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error.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e>
                        </m:acc>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proportional gain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e>
                        </m:acc>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integral gain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e>
                        </m:acc>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the quadratic gain</a:t>
                </a:r>
              </a:p>
              <a:p>
                <a:pPr marL="0" marR="0" algn="just">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Taking the above linearized model of the control objective, the PIQ control law is proposed.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eqArr>
                        <m:eqArr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e>
                              </m:acc>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m:t>
                                  </m:r>
                                </m:e>
                              </m:acc>
                            </m:e>
                            <m:sub>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𝑞</m:t>
                              </m:r>
                            </m:sub>
                          </m:sSub>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kδ</m:t>
                              </m:r>
                            </m:e>
                          </m:d>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i="1" dirty="0">
                  <a:effectLst/>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sz="2000" i="1">
                              <a:effectLst/>
                              <a:latin typeface="Cambria Math" panose="02040503050406030204" pitchFamily="18" charset="0"/>
                              <a:cs typeface="Times New Roman" panose="02020603050405020304" pitchFamily="18" charset="0"/>
                            </a:rPr>
                          </m:ctrlPr>
                        </m:eqArrPr>
                        <m:e>
                          <m:acc>
                            <m:accPr>
                              <m:chr m:val="̇"/>
                              <m:ctrlPr>
                                <a:rPr lang="en-US" sz="2000" i="1">
                                  <a:effectLst/>
                                  <a:latin typeface="Cambria Math" panose="02040503050406030204" pitchFamily="18" charset="0"/>
                                  <a:cs typeface="Times New Roman" panose="02020603050405020304" pitchFamily="18" charset="0"/>
                                </a:rPr>
                              </m:ctrlPr>
                            </m:accPr>
                            <m:e>
                              <m:sSub>
                                <m:sSubPr>
                                  <m:ctrlPr>
                                    <a:rPr lang="en-US" sz="2000" i="1" baseline="-25000">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2000" i="1" baseline="-25000">
                                  <a:effectLst/>
                                  <a:latin typeface="Cambria Math" panose="02040503050406030204" pitchFamily="18" charset="0"/>
                                  <a:ea typeface="Calibri" panose="020F0502020204030204" pitchFamily="34" charset="0"/>
                                  <a:cs typeface="Times New Roman" panose="02020603050405020304" pitchFamily="18" charset="0"/>
                                </a:rPr>
                                <m:t>  </m:t>
                              </m:r>
                            </m:e>
                          </m:acc>
                          <m:r>
                            <a:rPr lang="en-US" sz="20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a</m:t>
                          </m:r>
                          <m:d>
                            <m:dPr>
                              <m:ctrlPr>
                                <a:rPr lang="en-US" sz="2000" i="1">
                                  <a:effectLst/>
                                  <a:latin typeface="Cambria Math" panose="02040503050406030204" pitchFamily="18" charset="0"/>
                                  <a:cs typeface="Times New Roman" panose="02020603050405020304" pitchFamily="18" charset="0"/>
                                </a:rPr>
                              </m:ctrlPr>
                            </m:dPr>
                            <m:e>
                              <m:sSub>
                                <m:sSubPr>
                                  <m:ctrlPr>
                                    <a:rPr lang="en-US" sz="2000" i="1" baseline="-25000">
                                      <a:effectLst/>
                                      <a:latin typeface="Cambria Math" panose="02040503050406030204" pitchFamily="18" charset="0"/>
                                      <a:cs typeface="Times New Roman" panose="02020603050405020304" pitchFamily="18" charset="0"/>
                                    </a:rPr>
                                  </m:ctrlPr>
                                </m:sSub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V</m:t>
                                  </m:r>
                                </m:e>
                                <m:sub>
                                  <m:r>
                                    <m:rPr>
                                      <m:sty m:val="p"/>
                                    </m:rPr>
                                    <a:rPr lang="en-US" sz="2000" baseline="-25000">
                                      <a:effectLst/>
                                      <a:latin typeface="Cambria Math" panose="02040503050406030204" pitchFamily="18" charset="0"/>
                                      <a:ea typeface="Calibri" panose="020F0502020204030204" pitchFamily="34" charset="0"/>
                                      <a:cs typeface="Times New Roman" panose="02020603050405020304" pitchFamily="18" charset="0"/>
                                    </a:rPr>
                                    <m:t>r</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kδ</m:t>
                              </m:r>
                            </m:e>
                          </m:d>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bu</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000" i="1">
                                  <a:effectLst/>
                                  <a:latin typeface="Cambria Math" panose="02040503050406030204" pitchFamily="18" charset="0"/>
                                  <a:cs typeface="Times New Roman" panose="02020603050405020304" pitchFamily="18" charset="0"/>
                                </a:rPr>
                              </m:ctrlPr>
                            </m:acc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d</m:t>
                              </m:r>
                            </m:e>
                          </m:acc>
                          <m:r>
                            <a:rPr lang="en-US" sz="200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e>
                      </m:eqAr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p>
            </p:txBody>
          </p:sp>
        </mc:Choice>
        <mc:Fallback>
          <p:sp>
            <p:nvSpPr>
              <p:cNvPr id="3" name="Content Placeholder 2">
                <a:extLst>
                  <a:ext uri="{FF2B5EF4-FFF2-40B4-BE49-F238E27FC236}">
                    <a16:creationId xmlns:a16="http://schemas.microsoft.com/office/drawing/2014/main" id="{0635424A-995E-4280-8890-E1608CA83FEE}"/>
                  </a:ext>
                </a:extLst>
              </p:cNvPr>
              <p:cNvSpPr>
                <a:spLocks noGrp="1" noRot="1" noChangeAspect="1" noMove="1" noResize="1" noEditPoints="1" noAdjustHandles="1" noChangeArrowheads="1" noChangeShapeType="1" noTextEdit="1"/>
              </p:cNvSpPr>
              <p:nvPr>
                <p:ph idx="1"/>
              </p:nvPr>
            </p:nvSpPr>
            <p:spPr>
              <a:xfrm>
                <a:off x="898698" y="1025718"/>
                <a:ext cx="10515600" cy="5836558"/>
              </a:xfrm>
              <a:blipFill>
                <a:blip r:embed="rId2"/>
                <a:stretch>
                  <a:fillRect l="-522" t="-418"/>
                </a:stretch>
              </a:blipFill>
            </p:spPr>
            <p:txBody>
              <a:bodyPr/>
              <a:lstStyle/>
              <a:p>
                <a:r>
                  <a:rPr lang="en-US">
                    <a:noFill/>
                  </a:rPr>
                  <a:t> </a:t>
                </a:r>
              </a:p>
            </p:txBody>
          </p:sp>
        </mc:Fallback>
      </mc:AlternateContent>
    </p:spTree>
    <p:extLst>
      <p:ext uri="{BB962C8B-B14F-4D97-AF65-F5344CB8AC3E}">
        <p14:creationId xmlns:p14="http://schemas.microsoft.com/office/powerpoint/2010/main" val="2152320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A66BA8636A1948993AE9780A19F89E" ma:contentTypeVersion="4" ma:contentTypeDescription="Create a new document." ma:contentTypeScope="" ma:versionID="f06feaaf93d009b02e93e7b5741444aa">
  <xsd:schema xmlns:xsd="http://www.w3.org/2001/XMLSchema" xmlns:xs="http://www.w3.org/2001/XMLSchema" xmlns:p="http://schemas.microsoft.com/office/2006/metadata/properties" xmlns:ns3="710a7245-b2a6-48aa-b878-e779843b529a" targetNamespace="http://schemas.microsoft.com/office/2006/metadata/properties" ma:root="true" ma:fieldsID="bc9445cc6c6fd660d9ce8134d3c02725" ns3:_="">
    <xsd:import namespace="710a7245-b2a6-48aa-b878-e779843b529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0a7245-b2a6-48aa-b878-e779843b52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B1E40D-4D99-4496-BBAB-2C65289A00F9}">
  <ds:schemaRefs>
    <ds:schemaRef ds:uri="http://schemas.microsoft.com/sharepoint/v3/contenttype/forms"/>
  </ds:schemaRefs>
</ds:datastoreItem>
</file>

<file path=customXml/itemProps2.xml><?xml version="1.0" encoding="utf-8"?>
<ds:datastoreItem xmlns:ds="http://schemas.openxmlformats.org/officeDocument/2006/customXml" ds:itemID="{109DC79A-2E62-4F89-AD1A-8421A397BC8F}">
  <ds:schemaRefs>
    <ds:schemaRef ds:uri="710a7245-b2a6-48aa-b878-e779843b52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F8717F-3936-47A1-B892-9AB50DDFD6D1}">
  <ds:schemaRefs>
    <ds:schemaRef ds:uri="710a7245-b2a6-48aa-b878-e779843b52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431</TotalTime>
  <Words>2646</Words>
  <Application>Microsoft Office PowerPoint</Application>
  <PresentationFormat>Widescreen</PresentationFormat>
  <Paragraphs>256</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ENPM – 667 CONTROL OF ROBOTIC SYSTEMS PROJECT – 1   PRESENTATION ON LONGITUDINAL CONTROL OF AUTOMATED CHVs WITH SIGNIFICANT ACTUATOR DELAYS </vt:lpstr>
      <vt:lpstr>ABSTRACT </vt:lpstr>
      <vt:lpstr> INTRODUCTION </vt:lpstr>
      <vt:lpstr>NOTE</vt:lpstr>
      <vt:lpstr>PIQ CONTROLLER </vt:lpstr>
      <vt:lpstr>PowerPoint Presentation</vt:lpstr>
      <vt:lpstr>PowerPoint Presentation</vt:lpstr>
      <vt:lpstr>Linearizing the control objective</vt:lpstr>
      <vt:lpstr>Adaptive PIQ Controller design</vt:lpstr>
      <vt:lpstr>Adaptive PIQ Controller design</vt:lpstr>
      <vt:lpstr>Adaptive PIQ Controller design</vt:lpstr>
      <vt:lpstr>Adaptive PIQ Controller design</vt:lpstr>
      <vt:lpstr>Adaptive PIQ Controller design</vt:lpstr>
      <vt:lpstr>Variable Time Headway – Nonlinear Spacing</vt:lpstr>
      <vt:lpstr>Variable Separation Gain</vt:lpstr>
      <vt:lpstr>Simulations of Adaptive PIQ Controller Fixed spacing policy</vt:lpstr>
      <vt:lpstr>Simulations of Adaptive PIQ Controller with Variable Time Headway</vt:lpstr>
      <vt:lpstr>Simulations of Adaptive PIQ Controller with Variable Time Headway and Variable Separation Gain</vt:lpstr>
      <vt:lpstr>Simulations of Adaptive PIQ Controller with Variable Time Headway and Variable Separation Gain</vt:lpstr>
      <vt:lpstr>Backstepping Controller</vt:lpstr>
      <vt:lpstr>Generalized form for Backstepping Controller</vt:lpstr>
      <vt:lpstr>Generalized form for Backstepping Controller</vt:lpstr>
      <vt:lpstr>Choice of Lyapunov Function</vt:lpstr>
      <vt:lpstr>Designing the Control Input</vt:lpstr>
      <vt:lpstr>Design of Control Input for the System Model</vt:lpstr>
      <vt:lpstr>Design of Control Input for the System Model</vt:lpstr>
      <vt:lpstr>Design of Control Input for the System Model</vt:lpstr>
      <vt:lpstr>Design of Control Input for the System Model</vt:lpstr>
      <vt:lpstr>Predictive Design</vt:lpstr>
      <vt:lpstr>Model Predictive Control</vt:lpstr>
      <vt:lpstr>MP Cruise Control Simulation Fixed Spacing</vt:lpstr>
      <vt:lpstr>PID Controller</vt:lpstr>
      <vt:lpstr>PID Controller Simulations with Variable Time Headway and Variable Separation Gain</vt:lpstr>
      <vt:lpstr>Conclusions</vt:lpstr>
      <vt:lpstr>Future Scope</vt:lpstr>
      <vt:lpstr>GitHub link for Simulations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ENPM – 667 CONTROL OF ROBOTIC SYSTEMS PROJECT – 1   TECHNICAL REPORT ON LONGITUDINAL CONTROL OF AUTOMATED CHVs WITH SIGNIFICANT ACTUATOR DELAYS</dc:title>
  <dc:creator>Venkata Sai Ram Polina</dc:creator>
  <cp:lastModifiedBy>Venkata Sai Ram Polina</cp:lastModifiedBy>
  <cp:revision>3</cp:revision>
  <dcterms:created xsi:type="dcterms:W3CDTF">2021-11-25T15:19:45Z</dcterms:created>
  <dcterms:modified xsi:type="dcterms:W3CDTF">2021-11-25T22:30:51Z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0x01010090A66BA8636A1948993AE9780A19F89E</vt:lpwstr>
  </property>
</Properties>
</file>