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5"/>
  </p:notesMasterIdLst>
  <p:sldIdLst>
    <p:sldId id="256" r:id="rId2"/>
    <p:sldId id="257" r:id="rId3"/>
    <p:sldId id="269" r:id="rId4"/>
    <p:sldId id="285" r:id="rId5"/>
    <p:sldId id="286" r:id="rId6"/>
    <p:sldId id="279" r:id="rId7"/>
    <p:sldId id="258" r:id="rId8"/>
    <p:sldId id="259" r:id="rId9"/>
    <p:sldId id="260" r:id="rId10"/>
    <p:sldId id="262" r:id="rId11"/>
    <p:sldId id="263" r:id="rId12"/>
    <p:sldId id="272" r:id="rId13"/>
    <p:sldId id="264" r:id="rId14"/>
    <p:sldId id="275" r:id="rId15"/>
    <p:sldId id="276" r:id="rId16"/>
    <p:sldId id="277" r:id="rId17"/>
    <p:sldId id="284" r:id="rId18"/>
    <p:sldId id="266" r:id="rId19"/>
    <p:sldId id="267" r:id="rId20"/>
    <p:sldId id="271" r:id="rId21"/>
    <p:sldId id="274" r:id="rId22"/>
    <p:sldId id="268" r:id="rId23"/>
    <p:sldId id="27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04" autoAdjust="0"/>
  </p:normalViewPr>
  <p:slideViewPr>
    <p:cSldViewPr snapToGrid="0">
      <p:cViewPr varScale="1">
        <p:scale>
          <a:sx n="60" d="100"/>
          <a:sy n="60" d="100"/>
        </p:scale>
        <p:origin x="15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C6CD-823B-42AC-A57F-7C56538863B1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3475A-24A4-4FF1-B286-61E1C4B603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6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86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Function</a:t>
            </a:r>
            <a:r>
              <a:rPr lang="zh-TW" altLang="en-US" baseline="0" dirty="0" smtClean="0"/>
              <a:t>角度解釋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4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8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40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68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43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4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7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1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82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2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51C6-813F-40E2-8EF7-899FB65E2DE9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1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7AD5-682C-447B-85E8-83CC48B94620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5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0077-17BF-45E8-AD2D-B55D8037AE41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9D4-5EC9-4CD3-AE62-D75AAB359BC2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0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C2FB67-96E2-419D-9358-771B88BD32A8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A28-5E0F-4E5F-9759-020F6D0076C2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55D1-7FAE-404F-921E-BAF81A7CF615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D21949-8D3B-4C25-93D1-431EDF5E2275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9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E84C-721F-4AE7-BA6E-9B6D40B5B62F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0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269-1175-4ACA-A44B-7B0A33A23A4C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91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C2D8-AD6A-47DF-B782-9513AA4039B5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792767-8D06-41E3-92AF-2394B4E11D5A}" type="datetime1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8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9247" y="1432223"/>
            <a:ext cx="7655859" cy="30358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b="1" dirty="0" smtClean="0"/>
              <a:t>Computer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 smtClean="0"/>
              <a:t>Architecture Tutorial 2</a:t>
            </a:r>
            <a:endParaRPr lang="zh-TW" altLang="en-US" sz="48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LOGOS LAB</a:t>
            </a:r>
          </a:p>
          <a:p>
            <a:endParaRPr lang="en-US" altLang="zh-TW" sz="3200" dirty="0"/>
          </a:p>
          <a:p>
            <a:r>
              <a:rPr lang="en-US" altLang="zh-TW" sz="2800" dirty="0" smtClean="0"/>
              <a:t>2017/03/28</a:t>
            </a:r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smtClean="0"/>
              <a:t>5</a:t>
            </a:r>
            <a:r>
              <a:rPr kumimoji="1" lang="zh-TW" altLang="en-US" sz="5400" dirty="0" smtClean="0"/>
              <a:t> </a:t>
            </a:r>
            <a:r>
              <a:rPr kumimoji="1" lang="en-US" altLang="zh-TW" sz="5400" dirty="0" smtClean="0"/>
              <a:t>Pipeline </a:t>
            </a:r>
            <a:r>
              <a:rPr kumimoji="1" lang="en-US" altLang="zh-TW" sz="5400" dirty="0"/>
              <a:t>Stages</a:t>
            </a:r>
            <a:endParaRPr lang="zh-TW" altLang="en-US" sz="5400" b="1" dirty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idx="1"/>
          </p:nvPr>
        </p:nvSpPr>
        <p:spPr>
          <a:xfrm>
            <a:off x="618259" y="1953634"/>
            <a:ext cx="3615644" cy="783612"/>
          </a:xfrm>
        </p:spPr>
        <p:txBody>
          <a:bodyPr anchor="t">
            <a:normAutofit fontScale="62500" lnSpcReduction="20000"/>
          </a:bodyPr>
          <a:lstStyle/>
          <a:p>
            <a:r>
              <a:rPr lang="en-US" altLang="zh-TW" sz="5100" b="0" dirty="0" smtClean="0">
                <a:solidFill>
                  <a:srgbClr val="FF0000"/>
                </a:solidFill>
              </a:rPr>
              <a:t>Independent </a:t>
            </a:r>
            <a:r>
              <a:rPr lang="en-US" altLang="zh-TW" sz="5100" b="0" dirty="0" smtClean="0"/>
              <a:t>of instruction type</a:t>
            </a:r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09598" y="2737246"/>
            <a:ext cx="3539779" cy="33041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IF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instruction fetch 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PC+4</a:t>
            </a:r>
          </a:p>
          <a:p>
            <a:pPr>
              <a:spcBef>
                <a:spcPts val="0"/>
              </a:spcBef>
            </a:pPr>
            <a:r>
              <a:rPr lang="en-US" altLang="zh-TW" sz="28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ID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Read Register File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Sign extension 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Control unit decode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Hazard detect</a:t>
            </a: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, Branch/Jump </a:t>
            </a:r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detect, Branch </a:t>
            </a:r>
            <a:endParaRPr lang="en-US" altLang="zh-TW" sz="24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3"/>
          </p:nvPr>
        </p:nvSpPr>
        <p:spPr>
          <a:xfrm>
            <a:off x="4552313" y="1953634"/>
            <a:ext cx="3583463" cy="783612"/>
          </a:xfrm>
        </p:spPr>
        <p:txBody>
          <a:bodyPr anchor="t">
            <a:normAutofit fontScale="77500" lnSpcReduction="20000"/>
          </a:bodyPr>
          <a:lstStyle/>
          <a:p>
            <a:r>
              <a:rPr lang="en-US" altLang="zh-TW" sz="4100" b="0" dirty="0" smtClean="0">
                <a:solidFill>
                  <a:srgbClr val="FF0000"/>
                </a:solidFill>
              </a:rPr>
              <a:t>Dependent</a:t>
            </a:r>
            <a:r>
              <a:rPr lang="en-US" altLang="zh-TW" sz="4100" b="0" dirty="0" smtClean="0"/>
              <a:t> of instruction type</a:t>
            </a:r>
          </a:p>
          <a:p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4"/>
          </p:nvPr>
        </p:nvSpPr>
        <p:spPr>
          <a:xfrm>
            <a:off x="4727808" y="2737246"/>
            <a:ext cx="3887391" cy="4216401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EX</a:t>
            </a:r>
          </a:p>
          <a:p>
            <a:pPr lvl="1"/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ALU </a:t>
            </a:r>
          </a:p>
          <a:p>
            <a:r>
              <a:rPr lang="en-US" altLang="zh-TW" sz="28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DM</a:t>
            </a:r>
          </a:p>
          <a:p>
            <a:pPr lvl="1"/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Access data memory</a:t>
            </a:r>
          </a:p>
          <a:p>
            <a:r>
              <a:rPr lang="en-US" altLang="zh-TW" sz="28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WB</a:t>
            </a:r>
          </a:p>
          <a:p>
            <a:pPr lvl="1"/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Write value to Register File</a:t>
            </a:r>
            <a:endParaRPr lang="zh-TW" altLang="en-US" sz="24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476939" y="1690689"/>
            <a:ext cx="7833" cy="516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artsme.com/images/very-important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74" y="3435855"/>
            <a:ext cx="4724632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5044" y="609600"/>
            <a:ext cx="8828955" cy="1320800"/>
          </a:xfrm>
        </p:spPr>
        <p:txBody>
          <a:bodyPr>
            <a:noAutofit/>
          </a:bodyPr>
          <a:lstStyle/>
          <a:p>
            <a:r>
              <a:rPr kumimoji="1" lang="en-US" altLang="zh-TW" sz="4800" b="1" dirty="0" smtClean="0"/>
              <a:t>Resolving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/>
              <a:t>Pipeline </a:t>
            </a:r>
            <a:r>
              <a:rPr kumimoji="1" lang="en-US" altLang="zh-TW" sz="4800" b="1" dirty="0" smtClean="0"/>
              <a:t>Hazards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sz="3200" dirty="0"/>
              <a:t>Data hazard</a:t>
            </a:r>
          </a:p>
          <a:p>
            <a:pPr lvl="1"/>
            <a:r>
              <a:rPr kumimoji="1" lang="en-US" altLang="zh-TW" sz="2800" dirty="0"/>
              <a:t>Stall 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Forwarding </a:t>
            </a:r>
            <a:r>
              <a:rPr kumimoji="1" lang="en-US" altLang="zh-TW" sz="2800" dirty="0"/>
              <a:t>( appendix C-2 )</a:t>
            </a:r>
            <a:endParaRPr lang="zh-TW" altLang="en-US" sz="2800" dirty="0"/>
          </a:p>
          <a:p>
            <a:pPr lvl="2"/>
            <a:r>
              <a:rPr lang="en-US" altLang="zh-TW" sz="2800" b="1" dirty="0">
                <a:solidFill>
                  <a:srgbClr val="FF0000"/>
                </a:solidFill>
              </a:rPr>
              <a:t>EX/DM to ID </a:t>
            </a:r>
            <a:endParaRPr lang="zh-TW" altLang="en-US" sz="2800" b="1" dirty="0">
              <a:solidFill>
                <a:srgbClr val="FF0000"/>
              </a:solidFill>
            </a:endParaRPr>
          </a:p>
          <a:p>
            <a:pPr lvl="2"/>
            <a:r>
              <a:rPr lang="en-US" altLang="zh-TW" sz="2800" b="1" dirty="0">
                <a:solidFill>
                  <a:srgbClr val="FF0000"/>
                </a:solidFill>
              </a:rPr>
              <a:t>EX/DM to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EX</a:t>
            </a:r>
          </a:p>
          <a:p>
            <a:pPr lvl="2"/>
            <a:r>
              <a:rPr lang="en-US" altLang="zh-TW" sz="2800" b="1" dirty="0" smtClean="0">
                <a:solidFill>
                  <a:srgbClr val="FF0000"/>
                </a:solidFill>
              </a:rPr>
              <a:t>DM/WB </a:t>
            </a:r>
            <a:r>
              <a:rPr lang="en-US" altLang="zh-TW" sz="2800" b="1" dirty="0">
                <a:solidFill>
                  <a:srgbClr val="FF0000"/>
                </a:solidFill>
              </a:rPr>
              <a:t>to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EX</a:t>
            </a:r>
            <a:endParaRPr lang="zh-TW" altLang="en-US" sz="2800" b="1" dirty="0" smtClean="0">
              <a:solidFill>
                <a:srgbClr val="FF0000"/>
              </a:solidFill>
            </a:endParaRPr>
          </a:p>
          <a:p>
            <a:endParaRPr kumimoji="1" lang="en-US" altLang="zh-TW" sz="3200" dirty="0" smtClean="0"/>
          </a:p>
          <a:p>
            <a:r>
              <a:rPr kumimoji="1" lang="en-US" altLang="zh-TW" sz="3200" dirty="0" smtClean="0"/>
              <a:t>Control </a:t>
            </a:r>
            <a:r>
              <a:rPr kumimoji="1" lang="en-US" altLang="zh-TW" sz="3200" dirty="0"/>
              <a:t>hazard</a:t>
            </a:r>
          </a:p>
          <a:p>
            <a:pPr lvl="1"/>
            <a:r>
              <a:rPr kumimoji="1" lang="en-US" altLang="zh-TW" sz="2800" dirty="0" smtClean="0"/>
              <a:t>Flush</a:t>
            </a:r>
            <a:r>
              <a:rPr kumimoji="1" lang="en-US" altLang="zh-TW" sz="3200" dirty="0" smtClean="0"/>
              <a:t>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9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479" y="327600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Forwarding Paths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內容版面配置區 4" descr="Screen Shot 2015-04-06 at 7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4" r="-13094"/>
          <a:stretch>
            <a:fillRect/>
          </a:stretch>
        </p:blipFill>
        <p:spPr>
          <a:xfrm>
            <a:off x="676155" y="1879999"/>
            <a:ext cx="7886700" cy="422167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43523" y="5932688"/>
            <a:ext cx="100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IF/ID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67522" y="5932687"/>
            <a:ext cx="11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ID/EX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04651" y="5932686"/>
            <a:ext cx="126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EX/DM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87189" y="5932686"/>
            <a:ext cx="149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DM/WB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007360" y="3708400"/>
            <a:ext cx="2885440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619505" y="3708400"/>
            <a:ext cx="1320800" cy="421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625788" y="3968376"/>
            <a:ext cx="2441388" cy="585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40305" y="1189505"/>
            <a:ext cx="3203695" cy="1942592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EX/DM  to ID</a:t>
            </a: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EX/DM  </a:t>
            </a:r>
            <a:r>
              <a:rPr lang="en-US" altLang="zh-TW" sz="3200" b="1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to </a:t>
            </a:r>
            <a:r>
              <a:rPr lang="en-US" altLang="zh-TW" sz="3200" b="1" dirty="0" smtClean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EX</a:t>
            </a: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 DM/WB </a:t>
            </a:r>
            <a:r>
              <a:rPr lang="en-US" altLang="zh-TW" sz="3200" b="1" dirty="0">
                <a:solidFill>
                  <a:srgbClr val="FF0000"/>
                </a:solidFill>
              </a:rPr>
              <a:t>to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EX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/>
              <a:t>Input</a:t>
            </a:r>
            <a:r>
              <a:rPr kumimoji="1" lang="zh-TW" altLang="en-US" sz="4800" b="1" dirty="0"/>
              <a:t> </a:t>
            </a:r>
            <a:r>
              <a:rPr kumimoji="1" lang="en-US" altLang="zh-TW" sz="4800" b="1" dirty="0"/>
              <a:t>&amp; Output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1111" y="1882590"/>
            <a:ext cx="8261777" cy="4831975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/>
              <a:t>Input: same </a:t>
            </a:r>
            <a:r>
              <a:rPr kumimoji="1" lang="en-US" altLang="zh-TW" sz="3200" dirty="0"/>
              <a:t>as project </a:t>
            </a:r>
            <a:r>
              <a:rPr kumimoji="1" lang="en-US" altLang="zh-TW" sz="3200" dirty="0" smtClean="0"/>
              <a:t>1</a:t>
            </a:r>
          </a:p>
          <a:p>
            <a:r>
              <a:rPr kumimoji="1" lang="en-US" altLang="zh-TW" sz="3200" dirty="0" smtClean="0"/>
              <a:t>Output</a:t>
            </a:r>
            <a:r>
              <a:rPr kumimoji="1" lang="en-US" altLang="zh-TW" sz="3200" dirty="0"/>
              <a:t>:</a:t>
            </a:r>
          </a:p>
          <a:p>
            <a:pPr lvl="1"/>
            <a:r>
              <a:rPr kumimoji="1" lang="en-US" altLang="zh-TW" sz="2400" dirty="0" smtClean="0"/>
              <a:t>snapshot.rpt</a:t>
            </a:r>
          </a:p>
          <a:p>
            <a:pPr lvl="2"/>
            <a:r>
              <a:rPr kumimoji="1" lang="en-US" altLang="zh-TW" sz="2400" dirty="0" smtClean="0"/>
              <a:t>Contents of registers</a:t>
            </a:r>
          </a:p>
          <a:p>
            <a:pPr lvl="3"/>
            <a:r>
              <a:rPr kumimoji="1" lang="en-US" altLang="zh-TW" sz="2400" dirty="0" smtClean="0"/>
              <a:t>whether an instruction is completely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executed</a:t>
            </a:r>
          </a:p>
          <a:p>
            <a:pPr lvl="2"/>
            <a:r>
              <a:rPr kumimoji="1" lang="en-US" altLang="zh-TW" sz="2400" dirty="0" smtClean="0"/>
              <a:t>Status of the instruction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executing</a:t>
            </a:r>
            <a:r>
              <a:rPr kumimoji="1" lang="en-US" altLang="zh-TW" sz="2400" dirty="0" smtClean="0"/>
              <a:t> in a pipeline stage </a:t>
            </a:r>
          </a:p>
          <a:p>
            <a:pPr lvl="3"/>
            <a:r>
              <a:rPr lang="en-US" altLang="zh-TW" sz="2400" dirty="0" smtClean="0">
                <a:ea typeface="Arial Unicode MS" panose="020B0604020202020204" pitchFamily="34" charset="-120"/>
              </a:rPr>
              <a:t>whether to be stalled in next cycle</a:t>
            </a:r>
          </a:p>
          <a:p>
            <a:pPr lvl="3"/>
            <a:r>
              <a:rPr lang="en-US" altLang="zh-TW" sz="2400" dirty="0" smtClean="0">
                <a:ea typeface="Arial Unicode MS" panose="020B0604020202020204" pitchFamily="34" charset="-120"/>
              </a:rPr>
              <a:t>whether to forward in this cycle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err="1" smtClean="0"/>
              <a:t>error_dump.rpt</a:t>
            </a:r>
            <a:endParaRPr kumimoji="1" lang="en-US" altLang="zh-TW" sz="2400" dirty="0" smtClean="0"/>
          </a:p>
          <a:p>
            <a:pPr lvl="2"/>
            <a:r>
              <a:rPr kumimoji="1" lang="en-US" altLang="zh-TW" sz="2400" dirty="0" smtClean="0"/>
              <a:t>Different listing </a:t>
            </a:r>
            <a:r>
              <a:rPr kumimoji="1" lang="en-US" altLang="zh-TW" sz="2400" dirty="0"/>
              <a:t>order </a:t>
            </a:r>
            <a:endParaRPr kumimoji="1" lang="zh-TW" altLang="en-US" sz="2400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6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 smtClean="0">
                <a:solidFill>
                  <a:prstClr val="black"/>
                </a:solidFill>
              </a:rPr>
              <a:t>Snapshot: Stall</a:t>
            </a:r>
            <a:endParaRPr lang="zh-TW" altLang="en-US" sz="40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153" y="1887125"/>
            <a:ext cx="2845096" cy="201195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720621" y="1762394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6272" y="2650961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73" y="2099135"/>
            <a:ext cx="192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Data hazard </a:t>
            </a:r>
            <a:endParaRPr lang="zh-TW" altLang="en-US" sz="2400" b="1" dirty="0"/>
          </a:p>
        </p:txBody>
      </p:sp>
      <p:cxnSp>
        <p:nvCxnSpPr>
          <p:cNvPr id="10" name="直線接點 9"/>
          <p:cNvCxnSpPr>
            <a:endCxn id="7" idx="3"/>
          </p:cNvCxnSpPr>
          <p:nvPr/>
        </p:nvCxnSpPr>
        <p:spPr>
          <a:xfrm flipV="1">
            <a:off x="1605255" y="2174081"/>
            <a:ext cx="1183057" cy="3025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8" idx="2"/>
          </p:cNvCxnSpPr>
          <p:nvPr/>
        </p:nvCxnSpPr>
        <p:spPr>
          <a:xfrm>
            <a:off x="1597852" y="2492122"/>
            <a:ext cx="1258420" cy="4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8" y="3978682"/>
            <a:ext cx="9124950" cy="24098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79695" y="4395689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79695" y="4811717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79695" y="5215398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79695" y="5629127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9695" y="6046863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497618" y="5574971"/>
            <a:ext cx="1929283" cy="413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172738" y="6022114"/>
            <a:ext cx="693335" cy="422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2711" y="2190564"/>
            <a:ext cx="3659364" cy="123583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1581" y="1921287"/>
            <a:ext cx="1017148" cy="2803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354182" y="2353935"/>
            <a:ext cx="1929283" cy="413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58" y="363119"/>
            <a:ext cx="7542140" cy="1078368"/>
          </a:xfrm>
        </p:spPr>
        <p:txBody>
          <a:bodyPr>
            <a:noAutofit/>
          </a:bodyPr>
          <a:lstStyle/>
          <a:p>
            <a:r>
              <a:rPr kumimoji="1" lang="en-US" altLang="zh-TW" sz="4800" b="1" dirty="0" smtClean="0">
                <a:solidFill>
                  <a:prstClr val="black"/>
                </a:solidFill>
              </a:rPr>
              <a:t>Snapshot: Forwarding</a:t>
            </a:r>
            <a:endParaRPr lang="zh-TW" altLang="en-US" sz="3600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153" y="1887125"/>
            <a:ext cx="2845096" cy="201195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630976" y="2210619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268639" y="2650961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2245821"/>
            <a:ext cx="177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Data hazard </a:t>
            </a:r>
            <a:endParaRPr lang="zh-TW" altLang="en-US" sz="2400" b="1" dirty="0"/>
          </a:p>
        </p:txBody>
      </p:sp>
      <p:cxnSp>
        <p:nvCxnSpPr>
          <p:cNvPr id="13" name="直線接點 12"/>
          <p:cNvCxnSpPr>
            <a:endCxn id="10" idx="3"/>
          </p:cNvCxnSpPr>
          <p:nvPr/>
        </p:nvCxnSpPr>
        <p:spPr>
          <a:xfrm>
            <a:off x="1613647" y="2510118"/>
            <a:ext cx="1085020" cy="11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1" idx="2"/>
          </p:cNvCxnSpPr>
          <p:nvPr/>
        </p:nvCxnSpPr>
        <p:spPr>
          <a:xfrm>
            <a:off x="1685365" y="2528047"/>
            <a:ext cx="1583274" cy="364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940" y="2176570"/>
            <a:ext cx="3554481" cy="155274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1943" y="1900518"/>
            <a:ext cx="1155956" cy="2845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8" y="3978682"/>
            <a:ext cx="9124950" cy="2409825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6581549" y="5971896"/>
            <a:ext cx="1527349" cy="4388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354993" y="5590509"/>
            <a:ext cx="1430973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EX/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672742" y="5846650"/>
            <a:ext cx="925465" cy="34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637899" y="2348753"/>
            <a:ext cx="2398522" cy="484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21" grpId="0" animBg="1"/>
      <p:bldP spid="2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625" y="609600"/>
            <a:ext cx="9001846" cy="1050151"/>
          </a:xfrm>
        </p:spPr>
        <p:txBody>
          <a:bodyPr>
            <a:noAutofit/>
          </a:bodyPr>
          <a:lstStyle/>
          <a:p>
            <a:r>
              <a:rPr kumimoji="1" lang="en-US" altLang="zh-TW" sz="4800" b="1" dirty="0" smtClean="0">
                <a:solidFill>
                  <a:prstClr val="black"/>
                </a:solidFill>
              </a:rPr>
              <a:t>Snapshot: Register contents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" y="3834650"/>
            <a:ext cx="9124950" cy="24098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771" b="53076"/>
          <a:stretch/>
        </p:blipFill>
        <p:spPr bwMode="auto">
          <a:xfrm>
            <a:off x="6588502" y="1925052"/>
            <a:ext cx="2161054" cy="10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6285270" y="1806576"/>
            <a:ext cx="1703699" cy="411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604544" y="2218163"/>
            <a:ext cx="2145012" cy="437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291111" y="2600554"/>
            <a:ext cx="2727386" cy="411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1612" y="1741224"/>
            <a:ext cx="2845096" cy="201195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1842079" y="1647831"/>
            <a:ext cx="399097" cy="458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>
                <a:solidFill>
                  <a:prstClr val="black"/>
                </a:solidFill>
              </a:rPr>
              <a:t>Snapshot</a:t>
            </a:r>
            <a:r>
              <a:rPr kumimoji="1" lang="en-US" altLang="zh-TW" sz="4800" b="1" dirty="0" smtClean="0">
                <a:solidFill>
                  <a:prstClr val="black"/>
                </a:solidFill>
              </a:rPr>
              <a:t>:</a:t>
            </a:r>
            <a:r>
              <a:rPr kumimoji="1" lang="zh-TW" altLang="en-US" sz="48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zh-TW" sz="4800" b="1" dirty="0" smtClean="0">
                <a:solidFill>
                  <a:prstClr val="black"/>
                </a:solidFill>
              </a:rPr>
              <a:t>Flush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error_3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8" y="2638888"/>
            <a:ext cx="5372100" cy="2924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7755" y="1514483"/>
            <a:ext cx="823600" cy="2029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755" y="1712913"/>
            <a:ext cx="2853598" cy="11713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0040" y="3913235"/>
            <a:ext cx="868200" cy="2553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0040" y="4168589"/>
            <a:ext cx="1618901" cy="1300656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46646" y="3819245"/>
            <a:ext cx="1930388" cy="4031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682291" y="1888933"/>
            <a:ext cx="3721686" cy="236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562284" y="4368345"/>
            <a:ext cx="3721686" cy="4457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4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/>
              <a:t>Test</a:t>
            </a:r>
            <a:r>
              <a:rPr kumimoji="1" lang="zh-TW" altLang="en-US" sz="4800" b="1" dirty="0"/>
              <a:t> </a:t>
            </a:r>
            <a:r>
              <a:rPr kumimoji="1" lang="en-US" altLang="zh-TW" sz="4800" b="1" dirty="0"/>
              <a:t>Case</a:t>
            </a:r>
            <a:r>
              <a:rPr kumimoji="1" lang="zh-TW" altLang="en-US" sz="4800" b="1" dirty="0"/>
              <a:t> </a:t>
            </a:r>
            <a:r>
              <a:rPr kumimoji="1" lang="en-US" altLang="zh-TW" sz="4800" b="1" dirty="0"/>
              <a:t>Design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228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Your test case should cover at least one </a:t>
            </a:r>
            <a:r>
              <a:rPr lang="en-US" altLang="zh-TW" sz="3200" dirty="0" smtClean="0"/>
              <a:t>hazard </a:t>
            </a:r>
            <a:r>
              <a:rPr lang="en-US" altLang="zh-TW" sz="3200" dirty="0"/>
              <a:t>handling</a:t>
            </a:r>
            <a:r>
              <a:rPr lang="en-US" altLang="zh-TW" sz="3200" dirty="0" smtClean="0"/>
              <a:t>.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The number </a:t>
            </a:r>
            <a:r>
              <a:rPr lang="en-US" altLang="zh-TW" sz="3200" dirty="0"/>
              <a:t>of </a:t>
            </a:r>
            <a:r>
              <a:rPr lang="en-US" altLang="zh-TW" sz="3200" dirty="0">
                <a:solidFill>
                  <a:srgbClr val="FF0000"/>
                </a:solidFill>
              </a:rPr>
              <a:t>NOPs</a:t>
            </a:r>
            <a:r>
              <a:rPr lang="en-US" altLang="zh-TW" sz="3200" dirty="0"/>
              <a:t> and </a:t>
            </a:r>
            <a:r>
              <a:rPr lang="en-US" altLang="zh-TW" sz="3200" dirty="0">
                <a:solidFill>
                  <a:srgbClr val="FF0000"/>
                </a:solidFill>
              </a:rPr>
              <a:t>forwarding </a:t>
            </a:r>
            <a:r>
              <a:rPr lang="en-US" altLang="zh-TW" sz="3200" dirty="0" smtClean="0">
                <a:solidFill>
                  <a:srgbClr val="FF0000"/>
                </a:solidFill>
              </a:rPr>
              <a:t>paths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is </a:t>
            </a:r>
            <a:r>
              <a:rPr lang="en-US" altLang="zh-TW" sz="3200" dirty="0" smtClean="0"/>
              <a:t>not limited.</a:t>
            </a:r>
          </a:p>
          <a:p>
            <a:endParaRPr lang="en-US" altLang="zh-TW" sz="3600" dirty="0"/>
          </a:p>
          <a:p>
            <a:r>
              <a:rPr lang="en-US" altLang="zh-TW" sz="3200" dirty="0"/>
              <a:t>&lt; 500,000 </a:t>
            </a:r>
            <a:r>
              <a:rPr lang="en-US" altLang="zh-TW" sz="3200" dirty="0" smtClean="0"/>
              <a:t>cycles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 smtClean="0"/>
              <a:t>Implementation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Initialization: The pipeline is initialized with NOPs in all </a:t>
            </a:r>
            <a:r>
              <a:rPr lang="en-US" altLang="zh-TW" sz="3200" dirty="0" smtClean="0"/>
              <a:t>stages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Termination: </a:t>
            </a:r>
            <a:r>
              <a:rPr lang="en-US" altLang="zh-TW" sz="3200" dirty="0"/>
              <a:t>after five </a:t>
            </a:r>
            <a:r>
              <a:rPr lang="en-US" altLang="zh-TW" sz="3200" dirty="0" smtClean="0"/>
              <a:t>“</a:t>
            </a:r>
            <a:r>
              <a:rPr lang="en-US" altLang="zh-TW" sz="3200" smtClean="0"/>
              <a:t>halt”s</a:t>
            </a:r>
            <a:r>
              <a:rPr lang="en-US" altLang="zh-TW" sz="3200" dirty="0" smtClean="0"/>
              <a:t>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    otherwise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invalid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/>
              <a:t>Project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1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– Issues</a:t>
            </a:r>
          </a:p>
          <a:p>
            <a:pPr lvl="1"/>
            <a:r>
              <a:rPr kumimoji="1" lang="en-US" altLang="zh-TW" sz="2800" dirty="0" smtClean="0"/>
              <a:t>Submission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issue</a:t>
            </a:r>
          </a:p>
          <a:p>
            <a:pPr lvl="1"/>
            <a:r>
              <a:rPr kumimoji="1" lang="en-US" altLang="zh-TW" sz="2800" dirty="0" smtClean="0"/>
              <a:t>Demo day </a:t>
            </a:r>
          </a:p>
          <a:p>
            <a:pPr lvl="1"/>
            <a:endParaRPr kumimoji="1" lang="en-US" altLang="zh-TW" sz="3200" dirty="0" smtClean="0"/>
          </a:p>
          <a:p>
            <a:r>
              <a:rPr kumimoji="1" lang="en-US" altLang="zh-TW" sz="3200" dirty="0" smtClean="0"/>
              <a:t>Project 2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– Pipeline</a:t>
            </a:r>
          </a:p>
          <a:p>
            <a:pPr lvl="1"/>
            <a:r>
              <a:rPr kumimoji="1" lang="en-US" altLang="zh-TW" sz="2800" dirty="0" smtClean="0"/>
              <a:t>Concept</a:t>
            </a:r>
          </a:p>
          <a:p>
            <a:pPr lvl="1"/>
            <a:r>
              <a:rPr kumimoji="1" lang="en-US" altLang="zh-TW" sz="2800" dirty="0"/>
              <a:t>Input &amp; Output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Submission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1214" y="2282204"/>
            <a:ext cx="6191250" cy="3752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93865" y="3696964"/>
            <a:ext cx="97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IF/ID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09543" y="3696965"/>
            <a:ext cx="95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ID/EX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7739" y="3696966"/>
            <a:ext cx="110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EX/DM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14730" y="3696966"/>
            <a:ext cx="125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DM/WB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443" y="226919"/>
            <a:ext cx="6347713" cy="1081671"/>
          </a:xfrm>
        </p:spPr>
        <p:txBody>
          <a:bodyPr>
            <a:normAutofit/>
          </a:bodyPr>
          <a:lstStyle/>
          <a:p>
            <a:r>
              <a:rPr kumimoji="1" lang="en-US" altLang="zh-TW" sz="4800" b="1" dirty="0"/>
              <a:t>Implementation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677" y="1286158"/>
            <a:ext cx="7745505" cy="388077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Arial Unicode MS" panose="020B0604020202020204" pitchFamily="34" charset="-120"/>
              </a:rPr>
              <a:t>Simulation Order (highly </a:t>
            </a:r>
            <a:r>
              <a:rPr lang="en-US" altLang="zh-TW" sz="3200" dirty="0" smtClean="0">
                <a:ea typeface="Arial Unicode MS" panose="020B0604020202020204" pitchFamily="34" charset="-120"/>
              </a:rPr>
              <a:t>recommended</a:t>
            </a:r>
            <a:r>
              <a:rPr lang="en-US" altLang="zh-TW" sz="3200" dirty="0">
                <a:ea typeface="Arial Unicode MS" panose="020B0604020202020204" pitchFamily="34" charset="-120"/>
              </a:rPr>
              <a:t>)</a:t>
            </a:r>
          </a:p>
          <a:p>
            <a:pPr marL="617220" lvl="1"/>
            <a:r>
              <a:rPr lang="en-US" altLang="zh-TW" sz="3200" dirty="0">
                <a:ea typeface="Arial Unicode MS" panose="020B0604020202020204" pitchFamily="34" charset="-120"/>
              </a:rPr>
              <a:t>WB </a:t>
            </a:r>
            <a:r>
              <a:rPr lang="en-US" altLang="zh-TW" sz="3200" dirty="0">
                <a:ea typeface="Arial Unicode MS" panose="020B0604020202020204" pitchFamily="34" charset="-120"/>
                <a:sym typeface="Wingdings" panose="05000000000000000000" pitchFamily="2" charset="2"/>
              </a:rPr>
              <a:t> DM  EX  ID  </a:t>
            </a:r>
            <a:r>
              <a:rPr lang="en-US" altLang="zh-TW" sz="3200" dirty="0" smtClean="0">
                <a:ea typeface="Arial Unicode MS" panose="020B0604020202020204" pitchFamily="34" charset="-120"/>
                <a:sym typeface="Wingdings" panose="05000000000000000000" pitchFamily="2" charset="2"/>
              </a:rPr>
              <a:t>IF</a:t>
            </a:r>
            <a:endParaRPr lang="en-US" altLang="zh-TW" sz="3200" dirty="0">
              <a:ea typeface="Arial Unicode MS" panose="020B0604020202020204" pitchFamily="34" charset="-120"/>
              <a:sym typeface="Wingdings" panose="05000000000000000000" pitchFamily="2" charset="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9543" y="6118918"/>
            <a:ext cx="240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dd $3,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$1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, $4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57743" y="6081379"/>
            <a:ext cx="2049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$1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, 0($2)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57835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/>
              <a:t>Modules </a:t>
            </a:r>
            <a:endParaRPr lang="zh-TW" altLang="en-US" sz="48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609599" y="2007303"/>
            <a:ext cx="3090672" cy="57626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 files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9842" y="2505074"/>
            <a:ext cx="3868340" cy="4092949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main.c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simulate.c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instruction.c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regfile.c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memory.c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pipereg.c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piperpt.c</a:t>
            </a:r>
            <a:endParaRPr lang="en-US" altLang="zh-TW" sz="2400" dirty="0" smtClean="0"/>
          </a:p>
          <a:p>
            <a:r>
              <a:rPr lang="en-US" altLang="zh-TW" sz="2400" dirty="0" err="1" smtClean="0"/>
              <a:t>hazard.c</a:t>
            </a:r>
            <a:endParaRPr lang="zh-TW" altLang="en-US" sz="24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273894" y="1915174"/>
            <a:ext cx="3090672" cy="57626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Header files</a:t>
            </a:r>
            <a:endParaRPr lang="zh-TW" altLang="en-US" sz="3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391" cy="4092949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arithmetic.h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simulate.h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instruction.h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regfile.h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memory.h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pipereg.h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piperpt.h</a:t>
            </a:r>
            <a:endParaRPr lang="en-US" altLang="zh-TW" sz="2400" dirty="0" smtClean="0"/>
          </a:p>
          <a:p>
            <a:r>
              <a:rPr lang="en-US" altLang="zh-TW" sz="2400" dirty="0" err="1" smtClean="0"/>
              <a:t>hazard.h</a:t>
            </a:r>
            <a:endParaRPr lang="zh-TW" altLang="en-US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 smtClean="0"/>
              <a:t>Submission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/>
              <a:t>Same grading policy as that of project </a:t>
            </a:r>
            <a:r>
              <a:rPr kumimoji="1" lang="en-US" altLang="zh-TW" sz="3200" dirty="0"/>
              <a:t>1</a:t>
            </a:r>
            <a:endParaRPr kumimoji="1" lang="en-US" altLang="zh-TW" sz="3200" dirty="0" smtClean="0"/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1</a:t>
            </a:r>
            <a:r>
              <a:rPr kumimoji="1" lang="en-US" altLang="zh-TW" sz="3200" baseline="30000" dirty="0" smtClean="0"/>
              <a:t>st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/>
              <a:t>Submission:</a:t>
            </a:r>
            <a:r>
              <a:rPr kumimoji="1" lang="zh-TW" altLang="en-US" sz="3200" dirty="0"/>
              <a:t> </a:t>
            </a:r>
            <a:r>
              <a:rPr kumimoji="1" lang="en-US" altLang="zh-TW" sz="3200" dirty="0" smtClean="0"/>
              <a:t>2017/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4/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29</a:t>
            </a:r>
          </a:p>
          <a:p>
            <a:pPr lvl="1"/>
            <a:endParaRPr kumimoji="1" lang="en-US" altLang="zh-TW" sz="3200" dirty="0"/>
          </a:p>
          <a:p>
            <a:r>
              <a:rPr kumimoji="1" lang="en-US" altLang="zh-TW" sz="3200" dirty="0"/>
              <a:t>2</a:t>
            </a:r>
            <a:r>
              <a:rPr kumimoji="1" lang="en-US" altLang="zh-TW" sz="3200" baseline="30000" dirty="0"/>
              <a:t>nd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Submission</a:t>
            </a:r>
            <a:r>
              <a:rPr kumimoji="1" lang="en-US" altLang="zh-TW" sz="3200" dirty="0" smtClean="0"/>
              <a:t>: 2017/ 5/ 06</a:t>
            </a:r>
            <a:endParaRPr kumimoji="1" lang="en-US" altLang="zh-TW" dirty="0"/>
          </a:p>
          <a:p>
            <a:endParaRPr kumimoji="1" lang="en-US" altLang="zh-TW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536674" y="2335373"/>
            <a:ext cx="678942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/>
              <a:t>Q&amp;A</a:t>
            </a:r>
            <a:endParaRPr lang="zh-TW" altLang="en-US" sz="6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kumimoji="1" lang="en-US" altLang="zh-TW" sz="4800" b="1" dirty="0" smtClean="0"/>
              <a:t>Project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/>
              <a:t>1</a:t>
            </a:r>
            <a:r>
              <a:rPr kumimoji="1" lang="zh-TW" altLang="en-US" sz="4800" b="1" dirty="0"/>
              <a:t> </a:t>
            </a:r>
            <a:r>
              <a:rPr kumimoji="1" lang="en-US" altLang="zh-TW" sz="4800" b="1" dirty="0"/>
              <a:t>– Issues </a:t>
            </a:r>
            <a:endParaRPr lang="zh-TW" altLang="en-US" sz="4800" b="1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0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800" dirty="0"/>
              <a:t>Submission</a:t>
            </a:r>
            <a:r>
              <a:rPr kumimoji="1" lang="zh-TW" altLang="en-US" sz="4400" dirty="0"/>
              <a:t> </a:t>
            </a:r>
            <a:r>
              <a:rPr kumimoji="1" lang="en-US" altLang="zh-TW" sz="4400" dirty="0" smtClean="0"/>
              <a:t>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Fairness</a:t>
            </a:r>
            <a:endParaRPr lang="en-US" altLang="zh-TW" sz="3000" dirty="0" smtClean="0"/>
          </a:p>
          <a:p>
            <a:endParaRPr lang="en-US" altLang="zh-TW" sz="3000" dirty="0" smtClean="0"/>
          </a:p>
          <a:p>
            <a:r>
              <a:rPr lang="en-US" altLang="zh-TW" sz="3000" dirty="0" smtClean="0"/>
              <a:t>Your simulator should “make” on our server. </a:t>
            </a:r>
          </a:p>
          <a:p>
            <a:endParaRPr lang="en-US" altLang="zh-TW" sz="3000" dirty="0"/>
          </a:p>
          <a:p>
            <a:r>
              <a:rPr lang="en-US" altLang="zh-TW" sz="3000" dirty="0" smtClean="0"/>
              <a:t>Your output should be same as golden simulator output. </a:t>
            </a:r>
          </a:p>
          <a:p>
            <a:pPr lvl="1"/>
            <a:r>
              <a:rPr lang="en-US" altLang="zh-TW" sz="2800" dirty="0" smtClean="0"/>
              <a:t>We don’t accept more command options.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NOP 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Specify “</a:t>
            </a:r>
            <a:r>
              <a:rPr lang="en-US" altLang="zh-TW" sz="3200" dirty="0" err="1" smtClean="0"/>
              <a:t>sll</a:t>
            </a:r>
            <a:r>
              <a:rPr lang="en-US" altLang="zh-TW" sz="3200" dirty="0" smtClean="0"/>
              <a:t> $0, $0, 0” to “NOP”. </a:t>
            </a:r>
          </a:p>
          <a:p>
            <a:pPr lvl="1"/>
            <a:r>
              <a:rPr lang="en-US" altLang="zh-TW" sz="2800" dirty="0" smtClean="0"/>
              <a:t>0x00000000 is an example.</a:t>
            </a:r>
          </a:p>
          <a:p>
            <a:pPr lvl="1"/>
            <a:r>
              <a:rPr lang="en-US" altLang="zh-TW" sz="2800" dirty="0" smtClean="0"/>
              <a:t>In “</a:t>
            </a:r>
            <a:r>
              <a:rPr lang="en-US" altLang="zh-TW" sz="2800" dirty="0" err="1" smtClean="0"/>
              <a:t>sll</a:t>
            </a:r>
            <a:r>
              <a:rPr lang="en-US" altLang="zh-TW" sz="2800" dirty="0" smtClean="0"/>
              <a:t>”, $</a:t>
            </a:r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 is don’t care number.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104" y="2129359"/>
            <a:ext cx="7772400" cy="40507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500" dirty="0" smtClean="0"/>
              <a:t>Date: 4/07(Fri.)</a:t>
            </a:r>
          </a:p>
          <a:p>
            <a:endParaRPr lang="en-US" altLang="zh-TW" sz="3500" dirty="0" smtClean="0"/>
          </a:p>
          <a:p>
            <a:r>
              <a:rPr lang="en-US" altLang="zh-TW" sz="3500" dirty="0"/>
              <a:t>Time: 15 </a:t>
            </a:r>
            <a:r>
              <a:rPr lang="en-US" altLang="zh-TW" sz="3500" dirty="0" err="1" smtClean="0"/>
              <a:t>mins</a:t>
            </a:r>
            <a:r>
              <a:rPr lang="en-US" altLang="zh-TW" sz="3500" dirty="0" smtClean="0"/>
              <a:t>/person</a:t>
            </a:r>
            <a:endParaRPr lang="en-US" altLang="zh-TW" sz="3500" dirty="0"/>
          </a:p>
          <a:p>
            <a:endParaRPr lang="en-US" altLang="zh-TW" sz="3500" dirty="0" smtClean="0"/>
          </a:p>
          <a:p>
            <a:r>
              <a:rPr lang="en-US" altLang="zh-TW" sz="3500" dirty="0" smtClean="0"/>
              <a:t>Place: General </a:t>
            </a:r>
            <a:r>
              <a:rPr lang="en-US" altLang="zh-TW" sz="3500" dirty="0"/>
              <a:t>Building </a:t>
            </a:r>
            <a:r>
              <a:rPr lang="en-US" altLang="zh-TW" sz="3500" dirty="0" smtClean="0"/>
              <a:t>II(</a:t>
            </a:r>
            <a:r>
              <a:rPr lang="zh-TW" altLang="en-US" sz="3500" dirty="0" smtClean="0"/>
              <a:t>綜二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 </a:t>
            </a:r>
            <a:r>
              <a:rPr lang="en-US" altLang="zh-TW" sz="3500" dirty="0" smtClean="0"/>
              <a:t>737</a:t>
            </a:r>
            <a:r>
              <a:rPr lang="zh-TW" altLang="en-US" sz="35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3500" dirty="0" smtClean="0"/>
              <a:t>738</a:t>
            </a:r>
          </a:p>
          <a:p>
            <a:endParaRPr lang="en-US" altLang="zh-TW" sz="3500" dirty="0"/>
          </a:p>
          <a:p>
            <a:r>
              <a:rPr lang="en-US" altLang="zh-TW" sz="3500" dirty="0" smtClean="0"/>
              <a:t>Content: </a:t>
            </a:r>
            <a:r>
              <a:rPr lang="en-US" altLang="zh-TW" sz="3500" dirty="0" err="1" smtClean="0"/>
              <a:t>makefile</a:t>
            </a:r>
            <a:r>
              <a:rPr lang="en-US" altLang="zh-TW" sz="3500" dirty="0" smtClean="0"/>
              <a:t>, </a:t>
            </a:r>
            <a:r>
              <a:rPr lang="en-US" altLang="zh-TW" sz="3500" dirty="0" err="1" smtClean="0"/>
              <a:t>git</a:t>
            </a:r>
            <a:r>
              <a:rPr lang="en-US" altLang="zh-TW" sz="3500" dirty="0" smtClean="0"/>
              <a:t>, </a:t>
            </a:r>
            <a:r>
              <a:rPr lang="en-US" altLang="zh-TW" sz="3500" dirty="0" err="1" smtClean="0"/>
              <a:t>gdb</a:t>
            </a:r>
            <a:r>
              <a:rPr lang="en-US" altLang="zh-TW" sz="3500" dirty="0" smtClean="0"/>
              <a:t>, Q&amp;A</a:t>
            </a:r>
          </a:p>
          <a:p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Demo day</a:t>
            </a:r>
            <a:endParaRPr lang="zh-TW" altLang="en-US" sz="4800" b="1" dirty="0"/>
          </a:p>
        </p:txBody>
      </p:sp>
      <p:pic>
        <p:nvPicPr>
          <p:cNvPr id="1026" name="Picture 2" descr="「清華大學 綜合二館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6" y="2093976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4589945" y="2832847"/>
            <a:ext cx="1165412" cy="2734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「清華大學 綜合二館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35" y="2014889"/>
            <a:ext cx="5888361" cy="39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2197073" y="2140236"/>
            <a:ext cx="1676399" cy="29705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0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kumimoji="1" lang="en-US" altLang="zh-TW" sz="4800" b="1" dirty="0" smtClean="0"/>
              <a:t>Project 2</a:t>
            </a:r>
            <a:r>
              <a:rPr kumimoji="1" lang="zh-TW" altLang="en-US" sz="4800" b="1" dirty="0" smtClean="0"/>
              <a:t> </a:t>
            </a:r>
            <a:r>
              <a:rPr kumimoji="1" lang="zh-TW" altLang="zh-TW" sz="4800" b="1" dirty="0" smtClean="0"/>
              <a:t>-</a:t>
            </a:r>
            <a:r>
              <a:rPr kumimoji="1" lang="en-US" altLang="zh-TW" sz="4800" b="1" dirty="0" smtClean="0"/>
              <a:t> Pipeline</a:t>
            </a:r>
            <a:endParaRPr lang="zh-TW" altLang="en-US" sz="4800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7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79111"/>
            <a:ext cx="7873746" cy="950259"/>
          </a:xfrm>
        </p:spPr>
        <p:txBody>
          <a:bodyPr>
            <a:noAutofit/>
          </a:bodyPr>
          <a:lstStyle/>
          <a:p>
            <a:r>
              <a:rPr kumimoji="1" lang="en-US" altLang="zh-TW" sz="4800" b="1" dirty="0" smtClean="0"/>
              <a:t>Single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 smtClean="0"/>
              <a:t>Cycle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 smtClean="0"/>
              <a:t>Data Path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45760"/>
            <a:ext cx="6347714" cy="3880773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Low</a:t>
            </a:r>
            <a:r>
              <a:rPr kumimoji="1" lang="en-US" altLang="zh-TW" sz="3200" dirty="0" smtClean="0"/>
              <a:t> design complexity</a:t>
            </a:r>
          </a:p>
          <a:p>
            <a:r>
              <a:rPr kumimoji="1" lang="en-US" altLang="zh-TW" sz="3200" dirty="0" smtClean="0">
                <a:solidFill>
                  <a:srgbClr val="0070C0"/>
                </a:solidFill>
              </a:rPr>
              <a:t>Poor</a:t>
            </a:r>
            <a:r>
              <a:rPr kumimoji="1" lang="en-US" altLang="zh-TW" sz="3200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3200" dirty="0" smtClean="0"/>
              <a:t>throughput</a:t>
            </a:r>
            <a:endParaRPr lang="zh-TW" altLang="en-US" sz="3200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6" y="2828799"/>
            <a:ext cx="6202068" cy="40353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184417"/>
            <a:ext cx="6347713" cy="1037551"/>
          </a:xfrm>
        </p:spPr>
        <p:txBody>
          <a:bodyPr>
            <a:normAutofit/>
          </a:bodyPr>
          <a:lstStyle/>
          <a:p>
            <a:r>
              <a:rPr kumimoji="1" lang="en-US" altLang="zh-TW" sz="4800" b="1" dirty="0"/>
              <a:t>Pipeline</a:t>
            </a:r>
            <a:endParaRPr lang="zh-TW" altLang="en-US" sz="4800" b="1" dirty="0"/>
          </a:p>
        </p:txBody>
      </p:sp>
      <p:pic>
        <p:nvPicPr>
          <p:cNvPr id="4" name="內容版面配置區 4" descr="Screen Shot 2015-04-06 at 7.50.37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4" r="-13094"/>
          <a:stretch>
            <a:fillRect/>
          </a:stretch>
        </p:blipFill>
        <p:spPr>
          <a:xfrm>
            <a:off x="248399" y="1153920"/>
            <a:ext cx="7705272" cy="4124554"/>
          </a:xfrm>
        </p:spPr>
      </p:pic>
      <p:sp>
        <p:nvSpPr>
          <p:cNvPr id="7" name="文字方塊 6"/>
          <p:cNvSpPr txBox="1"/>
          <p:nvPr/>
        </p:nvSpPr>
        <p:spPr>
          <a:xfrm>
            <a:off x="2062284" y="5255183"/>
            <a:ext cx="101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IF/ID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67315" y="5255182"/>
            <a:ext cx="120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ID/EX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86515" y="5255181"/>
            <a:ext cx="132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EX/DM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22840" y="5255181"/>
            <a:ext cx="144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DM/WB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5778401"/>
            <a:ext cx="69447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TW" sz="3200" dirty="0" smtClean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More </a:t>
            </a:r>
            <a:r>
              <a:rPr lang="en-US" altLang="zh-TW" sz="32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complex design</a:t>
            </a:r>
            <a:endParaRPr lang="en-US" altLang="zh-TW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/>
            <a:r>
              <a:rPr lang="en-US" altLang="zh-TW" sz="3200" dirty="0">
                <a:solidFill>
                  <a:srgbClr val="0070C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High</a:t>
            </a: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 throughput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2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6772</TotalTime>
  <Words>467</Words>
  <Application>Microsoft Office PowerPoint</Application>
  <PresentationFormat>如螢幕大小 (4:3)</PresentationFormat>
  <Paragraphs>182</Paragraphs>
  <Slides>23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Arial Unicode MS</vt:lpstr>
      <vt:lpstr>微軟正黑體</vt:lpstr>
      <vt:lpstr>新細明體</vt:lpstr>
      <vt:lpstr>Calibri</vt:lpstr>
      <vt:lpstr>Georgia</vt:lpstr>
      <vt:lpstr>Trebuchet MS</vt:lpstr>
      <vt:lpstr>Wingdings</vt:lpstr>
      <vt:lpstr>木刻字型</vt:lpstr>
      <vt:lpstr>Computer Architecture Tutorial 2</vt:lpstr>
      <vt:lpstr>Outline</vt:lpstr>
      <vt:lpstr>Project 1 – Issues </vt:lpstr>
      <vt:lpstr>Submission issue</vt:lpstr>
      <vt:lpstr>NOP instruction</vt:lpstr>
      <vt:lpstr>Demo day</vt:lpstr>
      <vt:lpstr>Project 2 - Pipeline</vt:lpstr>
      <vt:lpstr>Single Cycle Data Path</vt:lpstr>
      <vt:lpstr>Pipeline</vt:lpstr>
      <vt:lpstr>5 Pipeline Stages</vt:lpstr>
      <vt:lpstr>Resolving Pipeline Hazards</vt:lpstr>
      <vt:lpstr>Forwarding Paths</vt:lpstr>
      <vt:lpstr>Input &amp; Output</vt:lpstr>
      <vt:lpstr>Snapshot: Stall</vt:lpstr>
      <vt:lpstr>Snapshot: Forwarding</vt:lpstr>
      <vt:lpstr>Snapshot: Register contents</vt:lpstr>
      <vt:lpstr>Snapshot: Flush</vt:lpstr>
      <vt:lpstr>Test Case Design</vt:lpstr>
      <vt:lpstr>Implementation</vt:lpstr>
      <vt:lpstr>Implementation</vt:lpstr>
      <vt:lpstr>Modules </vt:lpstr>
      <vt:lpstr>Submission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Tutorial 2</dc:title>
  <dc:creator>Kim</dc:creator>
  <cp:lastModifiedBy>davidkim</cp:lastModifiedBy>
  <cp:revision>119</cp:revision>
  <dcterms:created xsi:type="dcterms:W3CDTF">2016-03-22T12:54:25Z</dcterms:created>
  <dcterms:modified xsi:type="dcterms:W3CDTF">2017-03-30T03:30:57Z</dcterms:modified>
</cp:coreProperties>
</file>