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1" r:id="rId9"/>
    <p:sldId id="263" r:id="rId10"/>
    <p:sldId id="262" r:id="rId11"/>
    <p:sldId id="264" r:id="rId12"/>
    <p:sldId id="273" r:id="rId13"/>
    <p:sldId id="267" r:id="rId14"/>
    <p:sldId id="265" r:id="rId15"/>
    <p:sldId id="266" r:id="rId16"/>
    <p:sldId id="268" r:id="rId17"/>
    <p:sldId id="274" r:id="rId18"/>
    <p:sldId id="269" r:id="rId19"/>
    <p:sldId id="276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86197" autoAdjust="0"/>
  </p:normalViewPr>
  <p:slideViewPr>
    <p:cSldViewPr>
      <p:cViewPr varScale="1">
        <p:scale>
          <a:sx n="100" d="100"/>
          <a:sy n="100" d="100"/>
        </p:scale>
        <p:origin x="23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6CFB-F57E-4E9F-A645-595FAC54B0FC}" type="datetimeFigureOut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4A96-B5FA-4220-8131-6411228450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3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今天由我講解</a:t>
            </a:r>
            <a:r>
              <a:rPr lang="en-US" altLang="zh-TW" dirty="0" smtClean="0"/>
              <a:t>implement memory hierarchy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54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模組化的格式 同學可以參考一下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7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Memory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9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Memory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在我們現在系統上的架構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31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CMP</a:t>
            </a:r>
            <a:r>
              <a:rPr lang="zh-TW" altLang="en-US" dirty="0" smtClean="0"/>
              <a:t>指令跟資料</a:t>
            </a:r>
            <a:r>
              <a:rPr lang="en-US" altLang="zh-TW" dirty="0" smtClean="0"/>
              <a:t>hit/miss</a:t>
            </a:r>
            <a:r>
              <a:rPr lang="zh-TW" altLang="en-US" dirty="0" smtClean="0"/>
              <a:t>的流程圖</a:t>
            </a:r>
            <a:r>
              <a:rPr lang="en-US" altLang="zh-TW" dirty="0" smtClean="0"/>
              <a:t>, </a:t>
            </a:r>
            <a:r>
              <a:rPr lang="zh-TW" altLang="en-US" dirty="0" smtClean="0"/>
              <a:t>幫助同學在實作的時候更了解</a:t>
            </a:r>
            <a:r>
              <a:rPr lang="en-US" altLang="zh-TW" dirty="0" err="1" smtClean="0"/>
              <a:t>tlb</a:t>
            </a:r>
            <a:r>
              <a:rPr lang="en-US" altLang="zh-TW" dirty="0" smtClean="0"/>
              <a:t> cache </a:t>
            </a:r>
            <a:r>
              <a:rPr lang="en-US" altLang="zh-TW" dirty="0" err="1" smtClean="0"/>
              <a:t>pt</a:t>
            </a:r>
            <a:r>
              <a:rPr lang="zh-TW" altLang="en-US" dirty="0" smtClean="0"/>
              <a:t>之間的關係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9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9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最近最少被使用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25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MRU</a:t>
            </a:r>
            <a:r>
              <a:rPr lang="zh-TW" altLang="en-US" dirty="0" smtClean="0"/>
              <a:t> 記錄每一個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的使用狀況</a:t>
            </a:r>
            <a:endParaRPr lang="en-US" altLang="zh-TW" dirty="0" smtClean="0"/>
          </a:p>
          <a:p>
            <a:r>
              <a:rPr lang="zh-TW" altLang="en-US" dirty="0" smtClean="0"/>
              <a:t>從最小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MRU</a:t>
            </a:r>
            <a:r>
              <a:rPr lang="zh-TW" altLang="en-US" dirty="0" smtClean="0"/>
              <a:t>開始找等於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的做替換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06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除了將</a:t>
            </a:r>
            <a:r>
              <a:rPr lang="en-US" altLang="zh-TW" dirty="0" smtClean="0"/>
              <a:t>index 4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MRU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 而且</a:t>
            </a:r>
            <a:r>
              <a:rPr lang="en-US" altLang="zh-TW" dirty="0" smtClean="0"/>
              <a:t>reset</a:t>
            </a:r>
            <a:r>
              <a:rPr lang="zh-TW" altLang="en-US" dirty="0" smtClean="0"/>
              <a:t>其他的</a:t>
            </a:r>
            <a:r>
              <a:rPr lang="en-US" altLang="zh-TW" dirty="0" smtClean="0"/>
              <a:t>MRU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5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可配置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smtClean="0"/>
              <a:t>mem page cache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4A96-B5FA-4220-8131-6411228450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9809-DB0C-4532-8032-3FC66D6B624B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9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728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3397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652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0630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992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906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03F-F3B3-4A32-9559-38D2CF4F3FC5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67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B0D2-FE3E-4303-B669-3E7CC5B1DE86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D2AD-263F-44DB-A0FC-4835626A16DA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9EC5-BED8-4C16-94DE-5809EEA24540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AD3F-D5C1-4D25-82E6-B17290421E96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83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ABE5-307C-42F1-BCE2-343CFC5473CE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D3C8-002D-4112-8520-91583297FE87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4C65-A7C7-44A5-AD16-9EACEC1B910F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E89B-F9B3-4C00-998F-1AF06CEFCF27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5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5D97-176A-4706-A5D9-C758C69D1790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1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7A03A8-3D10-49C0-8544-6FA39296932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1E5431A-F85B-48ED-BBDA-94A598228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99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23448528/how-is-an-lru-cache-implemented-in-a-cp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3 Tutorial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Cache_Memory_Pagetable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55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 input file format</a:t>
            </a: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iimage.bin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diimage.bin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testcase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i-memory &amp; d-memory address overflow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i-memory &amp; d-memory misaligned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Simulation cycles over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500,000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23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snapshot.rpt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 file content  at each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cycle</a:t>
            </a: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report.rpt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number of TLB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PageTable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Cache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hits/misses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93"/>
          <a:stretch/>
        </p:blipFill>
        <p:spPr>
          <a:xfrm>
            <a:off x="1259632" y="3606069"/>
            <a:ext cx="1778000" cy="2775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3" b="1"/>
          <a:stretch/>
        </p:blipFill>
        <p:spPr>
          <a:xfrm>
            <a:off x="3195216" y="3620491"/>
            <a:ext cx="1778000" cy="27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Trace.rpt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0999" y="2559269"/>
            <a:ext cx="4375398" cy="4351338"/>
          </a:xfrm>
        </p:spPr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t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to be </a:t>
            </a:r>
            <a:r>
              <a:rPr lang="en-US" altLang="zh-TW" dirty="0" smtClean="0"/>
              <a:t>graded , just help you to know what happens in each cycle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3" y="1562894"/>
            <a:ext cx="3917509" cy="49760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7824" y="640845"/>
            <a:ext cx="6156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>
                <a:latin typeface="Times New Roman" panose="02020603050405020304" pitchFamily="18" charset="0"/>
              </a:rPr>
              <a:t>Format: </a:t>
            </a:r>
            <a:endParaRPr lang="en-US" altLang="zh-TW" b="1" dirty="0">
              <a:latin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</a:rPr>
              <a:t>Cycle, Instruction :Instruction hit location ;Data hit location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284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</a:t>
            </a:r>
            <a:r>
              <a:rPr lang="en-US" altLang="zh-TW" dirty="0" smtClean="0"/>
              <a:t>Parameter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Executable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configurable</a:t>
            </a:r>
          </a:p>
          <a:p>
            <a:r>
              <a:rPr kumimoji="1" lang="en-US" altLang="zh-TW" dirty="0" smtClean="0"/>
              <a:t>All size are in number of </a:t>
            </a:r>
            <a:r>
              <a:rPr kumimoji="1" lang="en-US" altLang="zh-TW" b="1" i="1" u="sng" dirty="0" smtClean="0"/>
              <a:t>bytes</a:t>
            </a:r>
            <a:r>
              <a:rPr kumimoji="1" lang="en-US" altLang="zh-TW" dirty="0" smtClean="0"/>
              <a:t>.</a:t>
            </a:r>
          </a:p>
          <a:p>
            <a:r>
              <a:rPr lang="en-US" altLang="zh-TW" dirty="0"/>
              <a:t>All size related </a:t>
            </a:r>
            <a:r>
              <a:rPr lang="en-US" altLang="zh-TW" dirty="0" smtClean="0"/>
              <a:t>parameters should be of</a:t>
            </a:r>
            <a:br>
              <a:rPr lang="en-US" altLang="zh-TW" dirty="0" smtClean="0"/>
            </a:br>
            <a:r>
              <a:rPr lang="fi-FI" altLang="zh-TW" b="1" dirty="0">
                <a:solidFill>
                  <a:srgbClr val="FF0000"/>
                </a:solidFill>
              </a:rPr>
              <a:t> </a:t>
            </a:r>
            <a:r>
              <a:rPr lang="fi-FI" altLang="zh-TW" b="1" dirty="0" smtClean="0">
                <a:solidFill>
                  <a:srgbClr val="FF0000"/>
                </a:solidFill>
              </a:rPr>
              <a:t>2</a:t>
            </a:r>
            <a:r>
              <a:rPr lang="fi-FI" altLang="zh-TW" b="1" baseline="30000" dirty="0" smtClean="0">
                <a:solidFill>
                  <a:srgbClr val="FF0000"/>
                </a:solidFill>
              </a:rPr>
              <a:t>n</a:t>
            </a:r>
            <a:r>
              <a:rPr lang="fi-FI" altLang="zh-TW" b="1" dirty="0">
                <a:solidFill>
                  <a:srgbClr val="FF0000"/>
                </a:solidFill>
              </a:rPr>
              <a:t>, n &gt; </a:t>
            </a:r>
            <a:r>
              <a:rPr lang="fi-FI" altLang="zh-TW" b="1" dirty="0" smtClean="0">
                <a:solidFill>
                  <a:srgbClr val="FF0000"/>
                </a:solidFill>
              </a:rPr>
              <a:t>1</a:t>
            </a:r>
            <a:r>
              <a:rPr lang="fi-FI" altLang="zh-TW" dirty="0" smtClean="0"/>
              <a:t>.</a:t>
            </a:r>
            <a:endParaRPr lang="en-US" altLang="zh-TW" dirty="0" smtClean="0"/>
          </a:p>
          <a:p>
            <a:r>
              <a:rPr kumimoji="1" lang="en-US" altLang="zh-TW" dirty="0" smtClean="0"/>
              <a:t>When just execute the program (“./CMP”):</a:t>
            </a:r>
          </a:p>
          <a:p>
            <a:pPr lvl="1"/>
            <a:r>
              <a:rPr kumimoji="1" lang="en-US" altLang="zh-TW" dirty="0" smtClean="0"/>
              <a:t>The program should be </a:t>
            </a:r>
            <a:r>
              <a:rPr lang="en-US" altLang="zh-TW" dirty="0"/>
              <a:t>default </a:t>
            </a:r>
            <a:r>
              <a:rPr lang="en-US" altLang="zh-TW" dirty="0" smtClean="0"/>
              <a:t>configuration: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TW" sz="2400" dirty="0">
                <a:solidFill>
                  <a:srgbClr val="00B050"/>
                </a:solidFill>
                <a:sym typeface="Wingdings" panose="05000000000000000000" pitchFamily="2" charset="2"/>
              </a:rPr>
              <a:t>P1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, P2, …, P10</a:t>
            </a:r>
            <a:r>
              <a:rPr lang="en-US" altLang="zh-TW" sz="2400" dirty="0">
                <a:solidFill>
                  <a:srgbClr val="00B050"/>
                </a:solidFill>
                <a:sym typeface="Wingdings" panose="05000000000000000000" pitchFamily="2" charset="2"/>
              </a:rPr>
              <a:t>) = (64</a:t>
            </a:r>
            <a:r>
              <a:rPr lang="en-US" altLang="zh-TW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, 32, 8, 16, 16, 4, 4, 16, 4, 1</a:t>
            </a:r>
            <a:r>
              <a:rPr lang="en-US" altLang="zh-TW" sz="24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kumimoji="1"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6190104" y="4031829"/>
            <a:ext cx="324036" cy="191236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6764063" y="5167824"/>
            <a:ext cx="303646" cy="86409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54258" y="5865049"/>
            <a:ext cx="5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Intr.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2155" y="587509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6662" y="5420498"/>
            <a:ext cx="5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3790" y="542744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5755988" y="5195520"/>
            <a:ext cx="312939" cy="808708"/>
          </a:xfrm>
          <a:prstGeom prst="rightBrac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3534" y="432172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cache</a:t>
            </a:r>
            <a:endParaRPr lang="en-US" dirty="0"/>
          </a:p>
        </p:txBody>
      </p:sp>
      <p:sp>
        <p:nvSpPr>
          <p:cNvPr id="22" name="Right Brace 21"/>
          <p:cNvSpPr/>
          <p:nvPr/>
        </p:nvSpPr>
        <p:spPr>
          <a:xfrm rot="16200000">
            <a:off x="4030002" y="4622814"/>
            <a:ext cx="228179" cy="711800"/>
          </a:xfrm>
          <a:prstGeom prst="rightBrace">
            <a:avLst>
              <a:gd name="adj1" fmla="val 8333"/>
              <a:gd name="adj2" fmla="val 520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54886" y="4334843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memory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31976" y="432118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page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47346" y="54247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52598" y="5429022"/>
            <a:ext cx="5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Intr.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ight Brace 21"/>
          <p:cNvSpPr/>
          <p:nvPr/>
        </p:nvSpPr>
        <p:spPr>
          <a:xfrm rot="16200000">
            <a:off x="4837065" y="4723015"/>
            <a:ext cx="248197" cy="566977"/>
          </a:xfrm>
          <a:prstGeom prst="rightBrace">
            <a:avLst>
              <a:gd name="adj1" fmla="val 8333"/>
              <a:gd name="adj2" fmla="val 520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75" y="6326754"/>
            <a:ext cx="65436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Execution Parameter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00199"/>
            <a:ext cx="8515350" cy="5121275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./CMP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[P1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P3]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P4]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P5]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P6]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P7]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P8]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P9] </a:t>
            </a:r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P10]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P1]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I-memory size 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P2]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D-memory size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[P3]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page size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I-memory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[P4]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page size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D-memory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[P5]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total size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I-cache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[P6]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block size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I-cache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[P7]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set associativity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I-cache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[P8]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total size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D-cache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[P9]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The block size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D-cache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[P10</a:t>
            </a:r>
            <a:r>
              <a:rPr lang="en-US" altLang="zh-TW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associativity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D-cache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70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Submission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</a:t>
            </a: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testcase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image.bin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image.bin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imulator</a:t>
            </a:r>
          </a:p>
          <a:p>
            <a:pPr lvl="2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</a:t>
            </a:r>
          </a:p>
          <a:p>
            <a:pPr lvl="2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akefile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XXX.c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Submission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	2017/06/03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nd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Submission:	2017/06/10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829744" y="1690689"/>
            <a:ext cx="1152128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579" y="1722047"/>
            <a:ext cx="321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folder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300" y="33407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(capital</a:t>
            </a:r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6556" y="1502459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i="1" dirty="0" smtClean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i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apital</a:t>
            </a:r>
            <a:r>
              <a:rPr lang="zh-TW" alt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6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Evaluation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open, hidden, and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tudent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case, TA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will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evaluate.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configuration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two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configurations 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Grading: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discount if you fail one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（九折）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 discount if you fail both of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（九折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九折）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if you fail all of them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0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you hand in your homework before 5/20 (two weeks before 1</a:t>
            </a:r>
            <a:r>
              <a:rPr lang="en-US" altLang="zh-TW" baseline="30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submission), you can get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additional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14%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bonus.</a:t>
            </a: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bonus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point will deduct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everyday.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881"/>
              </p:ext>
            </p:extLst>
          </p:nvPr>
        </p:nvGraphicFramePr>
        <p:xfrm>
          <a:off x="1331640" y="4658577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5/20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5/21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5/22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5/23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5/24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5/25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5/26</a:t>
                      </a:r>
                      <a:endParaRPr lang="zh-TW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14%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12%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11%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9%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8%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5/27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5/28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5/29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5/30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5/31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6/1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6/2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7%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1%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2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Modularization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ain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rocessor</a:t>
            </a:r>
          </a:p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9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2 Demo 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5/12 fill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the demo time (18:00)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5/14 mother’s day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5/19 </a:t>
            </a:r>
            <a:r>
              <a:rPr lang="en-US" altLang="zh-TW" dirty="0"/>
              <a:t>project 2 demo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3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圓角矩形 60"/>
          <p:cNvSpPr/>
          <p:nvPr/>
        </p:nvSpPr>
        <p:spPr>
          <a:xfrm>
            <a:off x="395536" y="1340768"/>
            <a:ext cx="4973977" cy="3708412"/>
          </a:xfrm>
          <a:prstGeom prst="roundRect">
            <a:avLst>
              <a:gd name="adj" fmla="val 932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Translation with a TLB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4994" y="1628800"/>
            <a:ext cx="8091806" cy="4497363"/>
          </a:xfrm>
        </p:spPr>
        <p:txBody>
          <a:bodyPr/>
          <a:lstStyle/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594994" y="1628800"/>
            <a:ext cx="180020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CPU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419872" y="1628800"/>
            <a:ext cx="1800200" cy="12961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Cache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94994" y="3501008"/>
            <a:ext cx="1800200" cy="12961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TLB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44208" y="1644757"/>
            <a:ext cx="1800200" cy="12961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Main Memory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73339" y="5352135"/>
            <a:ext cx="1800200" cy="12961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PTE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流程圖: 磁碟 9"/>
          <p:cNvSpPr/>
          <p:nvPr/>
        </p:nvSpPr>
        <p:spPr>
          <a:xfrm>
            <a:off x="6444208" y="3933056"/>
            <a:ext cx="1800200" cy="158417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Disk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495094" y="2924944"/>
            <a:ext cx="0" cy="57606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0"/>
          </p:cNvCxnSpPr>
          <p:nvPr/>
        </p:nvCxnSpPr>
        <p:spPr>
          <a:xfrm flipH="1">
            <a:off x="1473439" y="4797152"/>
            <a:ext cx="21655" cy="554983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95194" y="2276872"/>
            <a:ext cx="102467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220072" y="2276872"/>
            <a:ext cx="1224136" cy="15957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0" idx="1"/>
          </p:cNvCxnSpPr>
          <p:nvPr/>
        </p:nvCxnSpPr>
        <p:spPr>
          <a:xfrm>
            <a:off x="7344308" y="2940901"/>
            <a:ext cx="0" cy="992155"/>
          </a:xfrm>
          <a:prstGeom prst="straightConnector1">
            <a:avLst/>
          </a:prstGeom>
          <a:ln w="381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endCxn id="10" idx="3"/>
          </p:cNvCxnSpPr>
          <p:nvPr/>
        </p:nvCxnSpPr>
        <p:spPr>
          <a:xfrm flipV="1">
            <a:off x="2398945" y="5517232"/>
            <a:ext cx="4945363" cy="432048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/>
          <p:nvPr/>
        </p:nvCxnSpPr>
        <p:spPr>
          <a:xfrm flipV="1">
            <a:off x="2398945" y="4581128"/>
            <a:ext cx="12700" cy="1368152"/>
          </a:xfrm>
          <a:prstGeom prst="bentConnector4">
            <a:avLst>
              <a:gd name="adj1" fmla="val 6171433"/>
              <a:gd name="adj2" fmla="val 99940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/>
          <p:nvPr/>
        </p:nvCxnSpPr>
        <p:spPr>
          <a:xfrm flipV="1">
            <a:off x="2395194" y="2924944"/>
            <a:ext cx="1924778" cy="1224136"/>
          </a:xfrm>
          <a:prstGeom prst="bent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619672" y="2982143"/>
            <a:ext cx="51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VA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079333" y="3621902"/>
            <a:ext cx="495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PA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18471" y="500060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TLB Miss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831509" y="5953495"/>
            <a:ext cx="1420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PT Miss</a:t>
            </a:r>
          </a:p>
          <a:p>
            <a:pPr algn="ctr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Page Fault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116917" y="5082593"/>
            <a:ext cx="111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PT Hit</a:t>
            </a:r>
          </a:p>
          <a:p>
            <a:pPr algn="ctr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Swap in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444906" y="2246477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Cache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377292" y="2244512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Cache</a:t>
            </a:r>
          </a:p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Miss</a:t>
            </a:r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27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" grpId="0" animBg="1"/>
      <p:bldP spid="6" grpId="0" animBg="1"/>
      <p:bldP spid="8" grpId="0" animBg="1"/>
      <p:bldP spid="9" grpId="0" animBg="1"/>
      <p:bldP spid="10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026" name="Picture 2" descr="http://blogs.askdoc-usmle.com/wp-content/uploads/2012/11/Q-A-chalkboar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07" y="908720"/>
            <a:ext cx="7352185" cy="526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82880"/>
            <a:ext cx="8856984" cy="1111664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Memory in Modern System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55577" y="1628800"/>
            <a:ext cx="3528392" cy="3312368"/>
          </a:xfrm>
          <a:prstGeom prst="roundRect">
            <a:avLst>
              <a:gd name="adj" fmla="val 1175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1899489" y="1720551"/>
            <a:ext cx="1224136" cy="72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Core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91377" y="2924944"/>
            <a:ext cx="144016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D-TLB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691577" y="2924944"/>
            <a:ext cx="144016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I-TLB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91376" y="3933056"/>
            <a:ext cx="1520384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D-Cache</a:t>
            </a:r>
            <a:endParaRPr lang="zh-TW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691577" y="3933056"/>
            <a:ext cx="144016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I-Cache</a:t>
            </a:r>
            <a:endParaRPr lang="zh-TW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340532" y="5157193"/>
            <a:ext cx="8479940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4"/>
          </p:cNvCxnSpPr>
          <p:nvPr/>
        </p:nvCxnSpPr>
        <p:spPr>
          <a:xfrm rot="5400000">
            <a:off x="1819351" y="2232737"/>
            <a:ext cx="484313" cy="900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6" idx="4"/>
          </p:cNvCxnSpPr>
          <p:nvPr/>
        </p:nvCxnSpPr>
        <p:spPr>
          <a:xfrm rot="16200000" flipH="1">
            <a:off x="2719451" y="2232737"/>
            <a:ext cx="484313" cy="900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11457" y="3501008"/>
            <a:ext cx="13893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411657" y="3501008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283969" y="5157194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接點 113"/>
          <p:cNvCxnSpPr/>
          <p:nvPr/>
        </p:nvCxnSpPr>
        <p:spPr>
          <a:xfrm rot="5400000">
            <a:off x="3087622" y="4833157"/>
            <a:ext cx="64807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圓角矩形 122"/>
          <p:cNvSpPr/>
          <p:nvPr/>
        </p:nvSpPr>
        <p:spPr>
          <a:xfrm>
            <a:off x="2043505" y="5590730"/>
            <a:ext cx="3608615" cy="10786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Memory</a:t>
            </a:r>
            <a:endParaRPr lang="zh-TW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4" name="圓角矩形 123"/>
          <p:cNvSpPr/>
          <p:nvPr/>
        </p:nvSpPr>
        <p:spPr>
          <a:xfrm>
            <a:off x="2102833" y="5661248"/>
            <a:ext cx="904699" cy="683331"/>
          </a:xfrm>
          <a:prstGeom prst="roundRect">
            <a:avLst>
              <a:gd name="adj" fmla="val 204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Page Table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25" name="直線單箭頭接點 124"/>
          <p:cNvCxnSpPr/>
          <p:nvPr/>
        </p:nvCxnSpPr>
        <p:spPr>
          <a:xfrm>
            <a:off x="7452320" y="5157192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圖: 磁碟 125"/>
          <p:cNvSpPr/>
          <p:nvPr/>
        </p:nvSpPr>
        <p:spPr>
          <a:xfrm>
            <a:off x="6732240" y="5590730"/>
            <a:ext cx="1440160" cy="110246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Disk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肘形接點 22"/>
          <p:cNvCxnSpPr/>
          <p:nvPr/>
        </p:nvCxnSpPr>
        <p:spPr>
          <a:xfrm rot="5400000">
            <a:off x="1305138" y="4862092"/>
            <a:ext cx="648073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 Architecture 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061457" y="1953335"/>
            <a:ext cx="1006368" cy="8515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CPU</a:t>
            </a:r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06251" y="2846733"/>
            <a:ext cx="729893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i-tlb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肘形接點 6"/>
          <p:cNvCxnSpPr>
            <a:stCxn id="5" idx="6"/>
            <a:endCxn id="6" idx="0"/>
          </p:cNvCxnSpPr>
          <p:nvPr/>
        </p:nvCxnSpPr>
        <p:spPr>
          <a:xfrm>
            <a:off x="5067825" y="2379106"/>
            <a:ext cx="303373" cy="4676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609296" y="2842794"/>
            <a:ext cx="1265297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-cache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單箭頭接點 8"/>
          <p:cNvCxnSpPr>
            <a:stCxn id="6" idx="3"/>
            <a:endCxn id="8" idx="1"/>
          </p:cNvCxnSpPr>
          <p:nvPr/>
        </p:nvCxnSpPr>
        <p:spPr>
          <a:xfrm flipV="1">
            <a:off x="5736144" y="3027460"/>
            <a:ext cx="873152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93964" y="4203375"/>
            <a:ext cx="138359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-mem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219511" y="3203077"/>
            <a:ext cx="0" cy="83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02209" y="4029470"/>
            <a:ext cx="996656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-page</a:t>
            </a:r>
          </a:p>
          <a:p>
            <a:pPr algn="ctr"/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98865" y="4684954"/>
            <a:ext cx="768364" cy="63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柱 13"/>
          <p:cNvSpPr/>
          <p:nvPr/>
        </p:nvSpPr>
        <p:spPr>
          <a:xfrm>
            <a:off x="6667229" y="5229640"/>
            <a:ext cx="1637889" cy="78901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-disk</a:t>
            </a:r>
          </a:p>
          <a:p>
            <a:pPr algn="ctr"/>
            <a:r>
              <a:rPr lang="en-US" altLang="zh-TW" sz="1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iimage.bin</a:t>
            </a:r>
            <a:r>
              <a:rPr lang="en-US" altLang="zh-TW" sz="1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b="1" dirty="0">
              <a:solidFill>
                <a:schemeClr val="bg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5" name="直線單箭頭接點 14"/>
          <p:cNvCxnSpPr>
            <a:stCxn id="10" idx="2"/>
            <a:endCxn id="14" idx="1"/>
          </p:cNvCxnSpPr>
          <p:nvPr/>
        </p:nvCxnSpPr>
        <p:spPr>
          <a:xfrm>
            <a:off x="7285762" y="4572707"/>
            <a:ext cx="200412" cy="6569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72439" y="2020427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VA(PC)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57388" y="2756799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 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44077" y="3672653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 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05516" y="4838083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376484" y="4617870"/>
            <a:ext cx="125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(miss)</a:t>
            </a:r>
          </a:p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swap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4716016" y="1671406"/>
            <a:ext cx="2614728" cy="1162339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686513" y="1740913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922482" y="3212126"/>
            <a:ext cx="0" cy="999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094946" y="3294372"/>
            <a:ext cx="95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5479037" y="3179695"/>
            <a:ext cx="0" cy="862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479037" y="3672653"/>
            <a:ext cx="83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361051" y="3279947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肘形接點 28"/>
          <p:cNvCxnSpPr>
            <a:stCxn id="5" idx="2"/>
            <a:endCxn id="30" idx="0"/>
          </p:cNvCxnSpPr>
          <p:nvPr/>
        </p:nvCxnSpPr>
        <p:spPr>
          <a:xfrm rot="10800000" flipV="1">
            <a:off x="3522551" y="2379105"/>
            <a:ext cx="538906" cy="454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116428" y="2833745"/>
            <a:ext cx="81224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tlb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322056" y="3179695"/>
            <a:ext cx="0" cy="862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986972" y="4042458"/>
            <a:ext cx="1173631" cy="64633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-page</a:t>
            </a:r>
          </a:p>
          <a:p>
            <a:pPr algn="ctr"/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table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97863" y="3334099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 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 flipV="1">
            <a:off x="3667943" y="3203077"/>
            <a:ext cx="1" cy="839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730463" y="3340882"/>
            <a:ext cx="83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94008" y="2842794"/>
            <a:ext cx="1265297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-cache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7" name="直線單箭頭接點 36"/>
          <p:cNvCxnSpPr>
            <a:stCxn id="36" idx="3"/>
            <a:endCxn id="30" idx="1"/>
          </p:cNvCxnSpPr>
          <p:nvPr/>
        </p:nvCxnSpPr>
        <p:spPr>
          <a:xfrm flipV="1">
            <a:off x="2359305" y="3018411"/>
            <a:ext cx="757123" cy="90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394749" y="2729312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33934" y="4248538"/>
            <a:ext cx="1383596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-mem</a:t>
            </a:r>
            <a:endParaRPr lang="zh-TW" altLang="en-US" b="1" dirty="0">
              <a:solidFill>
                <a:schemeClr val="bg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1374787" y="3203077"/>
            <a:ext cx="186" cy="104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89325" y="3725807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  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67881" y="3725807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94749" y="4684955"/>
            <a:ext cx="601001" cy="5446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679417" y="4838083"/>
            <a:ext cx="104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miss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圓柱 45"/>
          <p:cNvSpPr/>
          <p:nvPr/>
        </p:nvSpPr>
        <p:spPr>
          <a:xfrm>
            <a:off x="652861" y="5180379"/>
            <a:ext cx="1797620" cy="84090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d-disk</a:t>
            </a:r>
          </a:p>
          <a:p>
            <a:pPr algn="ctr"/>
            <a:r>
              <a:rPr lang="en-US" altLang="zh-TW" sz="1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dimage.bin</a:t>
            </a:r>
            <a:r>
              <a:rPr lang="en-US" altLang="zh-TW" sz="1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b="1" dirty="0">
              <a:solidFill>
                <a:schemeClr val="bg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47" name="直線單箭頭接點 46"/>
          <p:cNvCxnSpPr>
            <a:stCxn id="39" idx="2"/>
            <a:endCxn id="46" idx="1"/>
          </p:cNvCxnSpPr>
          <p:nvPr/>
        </p:nvCxnSpPr>
        <p:spPr>
          <a:xfrm flipH="1">
            <a:off x="1551671" y="4617870"/>
            <a:ext cx="74061" cy="5625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830711" y="1801998"/>
            <a:ext cx="131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load/store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Instruction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1625732" y="1671406"/>
            <a:ext cx="2792742" cy="1162339"/>
          </a:xfrm>
          <a:custGeom>
            <a:avLst/>
            <a:gdLst>
              <a:gd name="connsiteX0" fmla="*/ 2458528 w 2458528"/>
              <a:gd name="connsiteY0" fmla="*/ 1021425 h 1021425"/>
              <a:gd name="connsiteX1" fmla="*/ 1216324 w 2458528"/>
              <a:gd name="connsiteY1" fmla="*/ 46640 h 1021425"/>
              <a:gd name="connsiteX2" fmla="*/ 0 w 2458528"/>
              <a:gd name="connsiteY2" fmla="*/ 245047 h 10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528" h="1021425">
                <a:moveTo>
                  <a:pt x="2458528" y="1021425"/>
                </a:moveTo>
                <a:cubicBezTo>
                  <a:pt x="2042303" y="598730"/>
                  <a:pt x="1626079" y="176036"/>
                  <a:pt x="1216324" y="46640"/>
                </a:cubicBezTo>
                <a:cubicBezTo>
                  <a:pt x="806569" y="-82756"/>
                  <a:pt x="403284" y="81145"/>
                  <a:pt x="0" y="24504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547664" y="1740913"/>
            <a:ext cx="84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hit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83625" y="4591295"/>
            <a:ext cx="125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(miss)</a:t>
            </a:r>
          </a:p>
          <a:p>
            <a:pPr algn="ctr"/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swap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2" name="直線單箭頭接點 101"/>
          <p:cNvCxnSpPr/>
          <p:nvPr/>
        </p:nvCxnSpPr>
        <p:spPr>
          <a:xfrm flipV="1">
            <a:off x="7400376" y="3216065"/>
            <a:ext cx="0" cy="987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1865971" y="3224418"/>
            <a:ext cx="0" cy="102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590" y="5112079"/>
            <a:ext cx="2341386" cy="10388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15480" y="5176070"/>
            <a:ext cx="2341386" cy="10388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3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 Architecture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440553"/>
              </p:ext>
            </p:extLst>
          </p:nvPr>
        </p:nvGraphicFramePr>
        <p:xfrm>
          <a:off x="457200" y="1547557"/>
          <a:ext cx="8229600" cy="3499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TLB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Page table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i="0" u="none" strike="noStrike" kern="1200" baseline="0" dirty="0" smtClean="0">
                          <a:solidFill>
                            <a:schemeClr val="lt1"/>
                          </a:solidFill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Cache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Solution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Search memory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update cache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TLB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Hit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TLB </a:t>
                      </a:r>
                      <a:r>
                        <a:rPr lang="zh-TW" altLang="en-US" b="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search memory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update cache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Miss</a:t>
                      </a:r>
                      <a:endParaRPr lang="zh-TW" altLang="en-US" b="0" dirty="0">
                        <a:solidFill>
                          <a:srgbClr val="FF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Swap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</a:t>
                      </a:r>
                      <a:r>
                        <a:rPr lang="en-US" altLang="zh-TW" b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PageTable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</a:t>
                      </a:r>
                      <a:r>
                        <a:rPr lang="en-US" altLang="zh-TW" b="0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TLB 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zh-TW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update cache</a:t>
                      </a:r>
                      <a:endParaRPr lang="zh-TW" altLang="en-US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27584" y="5331612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TLB &amp; Memory adopt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LRU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 replacement policy</a:t>
            </a: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Cache adopt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bits-pseudo LRU 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3484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LRU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Several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Implementations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(cycle)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Cache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=&gt;Replace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ecently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endParaRPr 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9738" y="3645024"/>
            <a:ext cx="6565900" cy="1079500"/>
            <a:chOff x="971600" y="3863181"/>
            <a:chExt cx="6565900" cy="1079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863181"/>
              <a:ext cx="6565900" cy="10795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03648" y="4427361"/>
              <a:ext cx="109068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variable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19483" y="4437112"/>
              <a:ext cx="45397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35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4955" y="4449932"/>
              <a:ext cx="45397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33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95931" y="4427361"/>
              <a:ext cx="3193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0057" y="4427361"/>
              <a:ext cx="44980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8298" y="4437112"/>
              <a:ext cx="45076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3909" y="4431372"/>
              <a:ext cx="3193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6254" y="4437112"/>
              <a:ext cx="3193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14550" y="5726206"/>
            <a:ext cx="755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imulation,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 is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nfeasible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651" y="6148593"/>
            <a:ext cx="499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How is an LRU cache implemented in a CPU?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6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Bits-pseudo LRU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MRU, to record the usage status of each cache block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Cache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=&gt;R</a:t>
            </a:r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eplace 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lowest indexed block </a:t>
            </a:r>
            <a:r>
              <a:rPr 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MRU=0 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12344" y="3693568"/>
            <a:ext cx="6578600" cy="2870724"/>
            <a:chOff x="1187624" y="2783206"/>
            <a:chExt cx="6578600" cy="28707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783206"/>
              <a:ext cx="6565900" cy="10795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4574430"/>
              <a:ext cx="6578600" cy="1079500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362562" y="3946400"/>
              <a:ext cx="216024" cy="5767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26764" y="3978286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Cache</a:t>
              </a:r>
              <a:r>
                <a:rPr lang="zh-TW" altLang="en-US" sz="20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Miss</a:t>
              </a:r>
              <a:endParaRPr 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1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Bits-pseudo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LRU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706354"/>
            <a:ext cx="7675350" cy="4351338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is one last block with MRU=0 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6578600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63" y="3863181"/>
            <a:ext cx="66167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3" y="5549602"/>
            <a:ext cx="6553200" cy="116840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176445" y="3306890"/>
            <a:ext cx="216024" cy="494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2469" y="3377340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Cache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Miss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03848" y="5059946"/>
            <a:ext cx="216024" cy="443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1860" y="5105758"/>
            <a:ext cx="5238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others,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except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one just replaced </a:t>
            </a:r>
          </a:p>
        </p:txBody>
      </p:sp>
    </p:spTree>
    <p:extLst>
      <p:ext uri="{BB962C8B-B14F-4D97-AF65-F5344CB8AC3E}">
        <p14:creationId xmlns:p14="http://schemas.microsoft.com/office/powerpoint/2010/main" val="20322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 &amp; Difference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 single cycle execution as Project 1.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more error handler. (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error_dump.rpt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431A-F85B-48ED-BBDA-94A5982283F5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80776"/>
              </p:ext>
            </p:extLst>
          </p:nvPr>
        </p:nvGraphicFramePr>
        <p:xfrm>
          <a:off x="755575" y="3602444"/>
          <a:ext cx="63840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Error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behavior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handle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Write</a:t>
                      </a:r>
                      <a:r>
                        <a:rPr lang="zh-TW" altLang="en-US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reg.</a:t>
                      </a:r>
                      <a:r>
                        <a:rPr lang="zh-TW" altLang="en-US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0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$0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still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maintain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0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Not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print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Overwrite HI-LO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Store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wrong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result</a:t>
                      </a:r>
                      <a:endParaRPr lang="en-US" altLang="zh-TW" sz="1400" dirty="0" smtClean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Not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print</a:t>
                      </a:r>
                      <a:endParaRPr lang="en-US" altLang="zh-TW" sz="1400" dirty="0" smtClean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Num.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Overflow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Store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wrong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result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Not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print</a:t>
                      </a:r>
                      <a:endParaRPr lang="en-US" sz="1400" dirty="0" smtClean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Mem.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misalignment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Invalid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design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test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case</a:t>
                      </a:r>
                    </a:p>
                    <a:p>
                      <a:pPr algn="ctr"/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(program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will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crash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then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="1" dirty="0" smtClean="0">
                          <a:solidFill>
                            <a:srgbClr val="FF0000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stop)</a:t>
                      </a:r>
                      <a:endParaRPr lang="en-US" sz="1400" b="1" dirty="0" smtClean="0">
                        <a:solidFill>
                          <a:srgbClr val="FF0000"/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Mem.</a:t>
                      </a:r>
                      <a:r>
                        <a:rPr lang="zh-TW" altLang="en-US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 </a:t>
                      </a:r>
                      <a:r>
                        <a:rPr lang="en-US" altLang="zh-TW" sz="1400" baseline="0" dirty="0" smtClean="0"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Overflow</a:t>
                      </a:r>
                      <a:endParaRPr lang="en-US" sz="1400" dirty="0"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2434</TotalTime>
  <Words>860</Words>
  <Application>Microsoft Office PowerPoint</Application>
  <PresentationFormat>如螢幕大小 (4:3)</PresentationFormat>
  <Paragraphs>292</Paragraphs>
  <Slides>20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Microsoft JhengHei</vt:lpstr>
      <vt:lpstr>Microsoft JhengHei</vt:lpstr>
      <vt:lpstr>新細明體</vt:lpstr>
      <vt:lpstr>Arial</vt:lpstr>
      <vt:lpstr>Calibri</vt:lpstr>
      <vt:lpstr>Corbel</vt:lpstr>
      <vt:lpstr>Times New Roman</vt:lpstr>
      <vt:lpstr>Wingdings</vt:lpstr>
      <vt:lpstr>深度</vt:lpstr>
      <vt:lpstr>Project 3 Tutorial</vt:lpstr>
      <vt:lpstr>Translation with a TLB</vt:lpstr>
      <vt:lpstr>Virtual Memory in Modern System</vt:lpstr>
      <vt:lpstr>CMP Architecture (1/2)</vt:lpstr>
      <vt:lpstr>CMP Architecture (2/2)</vt:lpstr>
      <vt:lpstr>LRU </vt:lpstr>
      <vt:lpstr>Bits-pseudo LRU (1/2)</vt:lpstr>
      <vt:lpstr>Bits-pseudo LRU (2/2)</vt:lpstr>
      <vt:lpstr>Same &amp; Difference</vt:lpstr>
      <vt:lpstr>Input</vt:lpstr>
      <vt:lpstr>Output</vt:lpstr>
      <vt:lpstr>Trace.rpt</vt:lpstr>
      <vt:lpstr>Execution Parameter</vt:lpstr>
      <vt:lpstr>Execution Parameter Detail</vt:lpstr>
      <vt:lpstr>Submission</vt:lpstr>
      <vt:lpstr>Evaluation</vt:lpstr>
      <vt:lpstr>Bonus</vt:lpstr>
      <vt:lpstr>Modularization</vt:lpstr>
      <vt:lpstr>Project 2 Demo time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QQ</cp:lastModifiedBy>
  <cp:revision>134</cp:revision>
  <dcterms:created xsi:type="dcterms:W3CDTF">2016-05-01T02:11:30Z</dcterms:created>
  <dcterms:modified xsi:type="dcterms:W3CDTF">2017-05-01T15:48:41Z</dcterms:modified>
  <cp:contentStatus/>
</cp:coreProperties>
</file>