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2" r:id="rId6"/>
    <p:sldId id="263" r:id="rId7"/>
    <p:sldId id="331" r:id="rId8"/>
    <p:sldId id="336" r:id="rId9"/>
    <p:sldId id="337" r:id="rId10"/>
    <p:sldId id="362" r:id="rId11"/>
    <p:sldId id="363" r:id="rId12"/>
    <p:sldId id="364" r:id="rId13"/>
    <p:sldId id="365" r:id="rId14"/>
    <p:sldId id="335" r:id="rId15"/>
    <p:sldId id="341" r:id="rId16"/>
    <p:sldId id="332" r:id="rId17"/>
    <p:sldId id="333" r:id="rId18"/>
    <p:sldId id="342" r:id="rId19"/>
    <p:sldId id="343" r:id="rId20"/>
    <p:sldId id="366" r:id="rId21"/>
    <p:sldId id="345" r:id="rId22"/>
    <p:sldId id="358" r:id="rId23"/>
    <p:sldId id="370" r:id="rId24"/>
    <p:sldId id="359" r:id="rId25"/>
    <p:sldId id="348" r:id="rId26"/>
    <p:sldId id="349" r:id="rId27"/>
    <p:sldId id="371" r:id="rId28"/>
    <p:sldId id="329" r:id="rId29"/>
    <p:sldId id="355" r:id="rId30"/>
    <p:sldId id="356" r:id="rId31"/>
    <p:sldId id="357" r:id="rId32"/>
    <p:sldId id="346" r:id="rId33"/>
    <p:sldId id="347" r:id="rId34"/>
    <p:sldId id="367" r:id="rId35"/>
    <p:sldId id="37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87" autoAdjust="0"/>
    <p:restoredTop sz="99129" autoAdjust="0"/>
  </p:normalViewPr>
  <p:slideViewPr>
    <p:cSldViewPr snapToGrid="0" showGuides="1">
      <p:cViewPr>
        <p:scale>
          <a:sx n="75" d="100"/>
          <a:sy n="75" d="100"/>
        </p:scale>
        <p:origin x="-36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F162-4247-483F-BB5E-1A44220F77A2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44AF-A5BA-4F6C-9A73-D4A960FAD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530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1600" y="750888"/>
            <a:ext cx="6602413" cy="3714750"/>
          </a:xfrm>
          <a:ln/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907839" y="4721227"/>
            <a:ext cx="4989936" cy="4475163"/>
          </a:xfrm>
          <a:noFill/>
          <a:ln/>
        </p:spPr>
        <p:txBody>
          <a:bodyPr/>
          <a:lstStyle/>
          <a:p>
            <a:pPr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61789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44AF-A5BA-4F6C-9A73-D4A960FADE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25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44AF-A5BA-4F6C-9A73-D4A960FADE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258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650" y="746125"/>
            <a:ext cx="6556375" cy="3689350"/>
          </a:xfrm>
          <a:ln/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906780" y="4689556"/>
            <a:ext cx="4984116" cy="4445143"/>
          </a:xfrm>
          <a:noFill/>
          <a:ln/>
        </p:spPr>
        <p:txBody>
          <a:bodyPr/>
          <a:lstStyle/>
          <a:p>
            <a:pPr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47575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44AF-A5BA-4F6C-9A73-D4A960FADE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896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44AF-A5BA-4F6C-9A73-D4A960FADE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258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44AF-A5BA-4F6C-9A73-D4A960FADE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357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44AF-A5BA-4F6C-9A73-D4A960FADE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25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44AF-A5BA-4F6C-9A73-D4A960FADE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25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44AF-A5BA-4F6C-9A73-D4A960FADE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25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44AF-A5BA-4F6C-9A73-D4A960FADE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25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399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251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816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2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9450" y="5606522"/>
            <a:ext cx="1674272" cy="43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1"/>
          <p:cNvSpPr txBox="1">
            <a:spLocks/>
          </p:cNvSpPr>
          <p:nvPr userDrawn="1"/>
        </p:nvSpPr>
        <p:spPr>
          <a:xfrm>
            <a:off x="806902" y="1628775"/>
            <a:ext cx="10606507" cy="1440181"/>
          </a:xfrm>
          <a:prstGeom prst="rect">
            <a:avLst/>
          </a:prstGeom>
          <a:ln>
            <a:solidFill>
              <a:schemeClr val="tx1">
                <a:alpha val="10000"/>
              </a:schemeClr>
            </a:solidFill>
          </a:ln>
        </p:spPr>
        <p:txBody>
          <a:bodyPr/>
          <a:lstStyle/>
          <a:p>
            <a:pPr lvl="0" algn="r" latinLnBrk="0">
              <a:lnSpc>
                <a:spcPct val="150000"/>
              </a:lnSpc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IoT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기반 빅데이터를 활용한 스마트 전시컨벤션 서비스 구축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790414" y="1646027"/>
            <a:ext cx="10633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78412" y="3086207"/>
            <a:ext cx="10633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901" y="908686"/>
            <a:ext cx="1744041" cy="7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0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8"/>
          <p:cNvSpPr/>
          <p:nvPr userDrawn="1"/>
        </p:nvSpPr>
        <p:spPr bwMode="auto">
          <a:xfrm>
            <a:off x="0" y="0"/>
            <a:ext cx="12192000" cy="730250"/>
          </a:xfrm>
          <a:custGeom>
            <a:avLst/>
            <a:gdLst>
              <a:gd name="connsiteX0" fmla="*/ 0 w 9906000"/>
              <a:gd name="connsiteY0" fmla="*/ 0 h 1643865"/>
              <a:gd name="connsiteX1" fmla="*/ 9906000 w 9906000"/>
              <a:gd name="connsiteY1" fmla="*/ 0 h 1643865"/>
              <a:gd name="connsiteX2" fmla="*/ 9906000 w 9906000"/>
              <a:gd name="connsiteY2" fmla="*/ 1643865 h 1643865"/>
              <a:gd name="connsiteX3" fmla="*/ 0 w 9906000"/>
              <a:gd name="connsiteY3" fmla="*/ 1643865 h 1643865"/>
              <a:gd name="connsiteX4" fmla="*/ 0 w 9906000"/>
              <a:gd name="connsiteY4" fmla="*/ 0 h 1643865"/>
              <a:gd name="connsiteX0" fmla="*/ 0 w 9906000"/>
              <a:gd name="connsiteY0" fmla="*/ 0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0 h 1643865"/>
              <a:gd name="connsiteX0" fmla="*/ 0 w 9906000"/>
              <a:gd name="connsiteY0" fmla="*/ 1592494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582220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613042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68593 w 9906000"/>
              <a:gd name="connsiteY1" fmla="*/ 1582219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34364 w 9906000"/>
              <a:gd name="connsiteY1" fmla="*/ 156167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7356297 w 9906000"/>
              <a:gd name="connsiteY2" fmla="*/ 1119883 h 1643865"/>
              <a:gd name="connsiteX3" fmla="*/ 9906000 w 9906000"/>
              <a:gd name="connsiteY3" fmla="*/ 0 h 1643865"/>
              <a:gd name="connsiteX4" fmla="*/ 9906000 w 9906000"/>
              <a:gd name="connsiteY4" fmla="*/ 1643865 h 1643865"/>
              <a:gd name="connsiteX5" fmla="*/ 0 w 9906000"/>
              <a:gd name="connsiteY5" fmla="*/ 1643865 h 1643865"/>
              <a:gd name="connsiteX6" fmla="*/ 0 w 9906000"/>
              <a:gd name="connsiteY6" fmla="*/ 1592494 h 1643865"/>
              <a:gd name="connsiteX0" fmla="*/ 0 w 9906000"/>
              <a:gd name="connsiteY0" fmla="*/ 513708 h 565079"/>
              <a:gd name="connsiteX1" fmla="*/ 6524090 w 9906000"/>
              <a:gd name="connsiteY1" fmla="*/ 513707 h 565079"/>
              <a:gd name="connsiteX2" fmla="*/ 7356297 w 9906000"/>
              <a:gd name="connsiteY2" fmla="*/ 41097 h 565079"/>
              <a:gd name="connsiteX3" fmla="*/ 9906000 w 9906000"/>
              <a:gd name="connsiteY3" fmla="*/ 0 h 565079"/>
              <a:gd name="connsiteX4" fmla="*/ 9906000 w 9906000"/>
              <a:gd name="connsiteY4" fmla="*/ 565079 h 565079"/>
              <a:gd name="connsiteX5" fmla="*/ 0 w 9906000"/>
              <a:gd name="connsiteY5" fmla="*/ 565079 h 565079"/>
              <a:gd name="connsiteX6" fmla="*/ 0 w 9906000"/>
              <a:gd name="connsiteY6" fmla="*/ 513708 h 565079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0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823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5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03433 h 554804"/>
              <a:gd name="connsiteX1" fmla="*/ 6524090 w 9906000"/>
              <a:gd name="connsiteY1" fmla="*/ 503432 h 554804"/>
              <a:gd name="connsiteX2" fmla="*/ 7356297 w 9906000"/>
              <a:gd name="connsiteY2" fmla="*/ 30822 h 554804"/>
              <a:gd name="connsiteX3" fmla="*/ 9906000 w 9906000"/>
              <a:gd name="connsiteY3" fmla="*/ 0 h 554804"/>
              <a:gd name="connsiteX4" fmla="*/ 9906000 w 9906000"/>
              <a:gd name="connsiteY4" fmla="*/ 554804 h 554804"/>
              <a:gd name="connsiteX5" fmla="*/ 0 w 9906000"/>
              <a:gd name="connsiteY5" fmla="*/ 554804 h 554804"/>
              <a:gd name="connsiteX6" fmla="*/ 0 w 9906000"/>
              <a:gd name="connsiteY6" fmla="*/ 503433 h 554804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4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20395 h 571766"/>
              <a:gd name="connsiteX1" fmla="*/ 6524090 w 9906000"/>
              <a:gd name="connsiteY1" fmla="*/ 520394 h 571766"/>
              <a:gd name="connsiteX2" fmla="*/ 7356297 w 9906000"/>
              <a:gd name="connsiteY2" fmla="*/ 47784 h 571766"/>
              <a:gd name="connsiteX3" fmla="*/ 9906000 w 9906000"/>
              <a:gd name="connsiteY3" fmla="*/ 0 h 571766"/>
              <a:gd name="connsiteX4" fmla="*/ 9906000 w 9906000"/>
              <a:gd name="connsiteY4" fmla="*/ 571766 h 571766"/>
              <a:gd name="connsiteX5" fmla="*/ 0 w 9906000"/>
              <a:gd name="connsiteY5" fmla="*/ 571766 h 571766"/>
              <a:gd name="connsiteX6" fmla="*/ 0 w 9906000"/>
              <a:gd name="connsiteY6" fmla="*/ 520395 h 5717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82295 h 533666"/>
              <a:gd name="connsiteX1" fmla="*/ 6524090 w 9906000"/>
              <a:gd name="connsiteY1" fmla="*/ 482294 h 533666"/>
              <a:gd name="connsiteX2" fmla="*/ 7356297 w 9906000"/>
              <a:gd name="connsiteY2" fmla="*/ 9684 h 533666"/>
              <a:gd name="connsiteX3" fmla="*/ 9906000 w 9906000"/>
              <a:gd name="connsiteY3" fmla="*/ 0 h 533666"/>
              <a:gd name="connsiteX4" fmla="*/ 9906000 w 9906000"/>
              <a:gd name="connsiteY4" fmla="*/ 533666 h 533666"/>
              <a:gd name="connsiteX5" fmla="*/ 0 w 9906000"/>
              <a:gd name="connsiteY5" fmla="*/ 533666 h 533666"/>
              <a:gd name="connsiteX6" fmla="*/ 0 w 9906000"/>
              <a:gd name="connsiteY6" fmla="*/ 482295 h 5336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47782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47782 h 523982"/>
              <a:gd name="connsiteX0" fmla="*/ 0 w 9906000"/>
              <a:gd name="connsiteY0" fmla="*/ 673207 h 749407"/>
              <a:gd name="connsiteX1" fmla="*/ 6310313 w 9906000"/>
              <a:gd name="connsiteY1" fmla="*/ 673207 h 749407"/>
              <a:gd name="connsiteX2" fmla="*/ 7442022 w 9906000"/>
              <a:gd name="connsiteY2" fmla="*/ 0 h 749407"/>
              <a:gd name="connsiteX3" fmla="*/ 9906000 w 9906000"/>
              <a:gd name="connsiteY3" fmla="*/ 228441 h 749407"/>
              <a:gd name="connsiteX4" fmla="*/ 9906000 w 9906000"/>
              <a:gd name="connsiteY4" fmla="*/ 749407 h 749407"/>
              <a:gd name="connsiteX5" fmla="*/ 0 w 9906000"/>
              <a:gd name="connsiteY5" fmla="*/ 749407 h 749407"/>
              <a:gd name="connsiteX6" fmla="*/ 0 w 9906000"/>
              <a:gd name="connsiteY6" fmla="*/ 673207 h 749407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221983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0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396163 w 9906000"/>
              <a:gd name="connsiteY3" fmla="*/ 0 h 742949"/>
              <a:gd name="connsiteX4" fmla="*/ 9906000 w 9906000"/>
              <a:gd name="connsiteY4" fmla="*/ 0 h 742949"/>
              <a:gd name="connsiteX5" fmla="*/ 9906000 w 9906000"/>
              <a:gd name="connsiteY5" fmla="*/ 742949 h 742949"/>
              <a:gd name="connsiteX6" fmla="*/ 0 w 9906000"/>
              <a:gd name="connsiteY6" fmla="*/ 742949 h 742949"/>
              <a:gd name="connsiteX7" fmla="*/ 0 w 9906000"/>
              <a:gd name="connsiteY7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058025 w 9906000"/>
              <a:gd name="connsiteY3" fmla="*/ 171450 h 742949"/>
              <a:gd name="connsiteX4" fmla="*/ 7396163 w 9906000"/>
              <a:gd name="connsiteY4" fmla="*/ 0 h 742949"/>
              <a:gd name="connsiteX5" fmla="*/ 9906000 w 9906000"/>
              <a:gd name="connsiteY5" fmla="*/ 0 h 742949"/>
              <a:gd name="connsiteX6" fmla="*/ 9906000 w 9906000"/>
              <a:gd name="connsiteY6" fmla="*/ 742949 h 742949"/>
              <a:gd name="connsiteX7" fmla="*/ 0 w 9906000"/>
              <a:gd name="connsiteY7" fmla="*/ 742949 h 742949"/>
              <a:gd name="connsiteX8" fmla="*/ 0 w 9906000"/>
              <a:gd name="connsiteY8" fmla="*/ 666749 h 742949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6813550 w 9906000"/>
              <a:gd name="connsiteY7" fmla="*/ 742950 h 742950"/>
              <a:gd name="connsiteX8" fmla="*/ 0 w 9906000"/>
              <a:gd name="connsiteY8" fmla="*/ 742949 h 742950"/>
              <a:gd name="connsiteX9" fmla="*/ 0 w 9906000"/>
              <a:gd name="connsiteY9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38137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222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28661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28661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50887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750887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692150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30250 h 788987"/>
              <a:gd name="connsiteX11" fmla="*/ 0 w 9906000"/>
              <a:gd name="connsiteY11" fmla="*/ 692150 h 788987"/>
              <a:gd name="connsiteX0" fmla="*/ 0 w 9906000"/>
              <a:gd name="connsiteY0" fmla="*/ 692150 h 730250"/>
              <a:gd name="connsiteX1" fmla="*/ 6321152 w 9906000"/>
              <a:gd name="connsiteY1" fmla="*/ 692150 h 730250"/>
              <a:gd name="connsiteX2" fmla="*/ 6813550 w 9906000"/>
              <a:gd name="connsiteY2" fmla="*/ 327026 h 730250"/>
              <a:gd name="connsiteX3" fmla="*/ 7396163 w 9906000"/>
              <a:gd name="connsiteY3" fmla="*/ 46037 h 730250"/>
              <a:gd name="connsiteX4" fmla="*/ 7396163 w 9906000"/>
              <a:gd name="connsiteY4" fmla="*/ 46037 h 730250"/>
              <a:gd name="connsiteX5" fmla="*/ 9906000 w 9906000"/>
              <a:gd name="connsiteY5" fmla="*/ 46037 h 730250"/>
              <a:gd name="connsiteX6" fmla="*/ 9906000 w 9906000"/>
              <a:gd name="connsiteY6" fmla="*/ 360361 h 730250"/>
              <a:gd name="connsiteX7" fmla="*/ 7186612 w 9906000"/>
              <a:gd name="connsiteY7" fmla="*/ 360361 h 730250"/>
              <a:gd name="connsiteX8" fmla="*/ 6813550 w 9906000"/>
              <a:gd name="connsiteY8" fmla="*/ 517525 h 730250"/>
              <a:gd name="connsiteX9" fmla="*/ 6321152 w 9906000"/>
              <a:gd name="connsiteY9" fmla="*/ 730250 h 730250"/>
              <a:gd name="connsiteX10" fmla="*/ 0 w 9906000"/>
              <a:gd name="connsiteY10" fmla="*/ 730250 h 730250"/>
              <a:gd name="connsiteX11" fmla="*/ 0 w 9906000"/>
              <a:gd name="connsiteY11" fmla="*/ 6921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06000" h="730250">
                <a:moveTo>
                  <a:pt x="0" y="692150"/>
                </a:moveTo>
                <a:lnTo>
                  <a:pt x="6321152" y="692150"/>
                </a:lnTo>
                <a:cubicBezTo>
                  <a:pt x="6784173" y="657225"/>
                  <a:pt x="6722004" y="533400"/>
                  <a:pt x="6813550" y="327026"/>
                </a:cubicBezTo>
                <a:cubicBezTo>
                  <a:pt x="6837892" y="320674"/>
                  <a:pt x="6863822" y="0"/>
                  <a:pt x="7396163" y="46037"/>
                </a:cubicBezTo>
                <a:lnTo>
                  <a:pt x="7396163" y="46037"/>
                </a:lnTo>
                <a:lnTo>
                  <a:pt x="9906000" y="46037"/>
                </a:lnTo>
                <a:lnTo>
                  <a:pt x="9906000" y="360361"/>
                </a:lnTo>
                <a:lnTo>
                  <a:pt x="7186612" y="360361"/>
                </a:lnTo>
                <a:cubicBezTo>
                  <a:pt x="6976531" y="379412"/>
                  <a:pt x="6934730" y="350837"/>
                  <a:pt x="6813550" y="517525"/>
                </a:cubicBezTo>
                <a:cubicBezTo>
                  <a:pt x="6772011" y="624681"/>
                  <a:pt x="6758773" y="696913"/>
                  <a:pt x="6321152" y="730250"/>
                </a:cubicBezTo>
                <a:lnTo>
                  <a:pt x="0" y="730250"/>
                </a:lnTo>
                <a:lnTo>
                  <a:pt x="0" y="6921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4351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buSzPct val="100000"/>
              <a:buFont typeface="Wingdings" pitchFamily="2" charset="2"/>
              <a:buNone/>
              <a:defRPr/>
            </a:pPr>
            <a:endParaRPr kumimoji="0" lang="en-US" sz="13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" y="185739"/>
            <a:ext cx="6478954" cy="43973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900" b="1" i="0" u="none" strike="noStrike" kern="1200" cap="none" spc="0" normalizeH="0" baseline="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 smtClean="0"/>
          </a:p>
        </p:txBody>
      </p:sp>
      <p:sp>
        <p:nvSpPr>
          <p:cNvPr id="9" name="Line 63"/>
          <p:cNvSpPr>
            <a:spLocks noChangeShapeType="1"/>
          </p:cNvSpPr>
          <p:nvPr userDrawn="1"/>
        </p:nvSpPr>
        <p:spPr bwMode="auto">
          <a:xfrm>
            <a:off x="259863" y="6489700"/>
            <a:ext cx="11672277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5878781" y="6585086"/>
            <a:ext cx="3529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latinLnBrk="0">
              <a:spcBef>
                <a:spcPct val="50000"/>
              </a:spcBef>
              <a:buFont typeface="Wingdings" pitchFamily="2" charset="2"/>
              <a:buNone/>
            </a:pPr>
            <a:fld id="{7C0A07C6-64BA-40BB-AA94-8B7432B53F9F}" type="slidenum">
              <a:rPr lang="en-US" altLang="ko-KR" sz="1000" b="1" smtClean="0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pPr latinLnBrk="0">
                <a:spcBef>
                  <a:spcPct val="50000"/>
                </a:spcBef>
                <a:buFont typeface="Wingdings" pitchFamily="2" charset="2"/>
                <a:buNone/>
              </a:pPr>
              <a:t>‹#›</a:t>
            </a:fld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2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7643" y="6531127"/>
            <a:ext cx="1019077" cy="26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43682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8"/>
          <p:cNvSpPr/>
          <p:nvPr userDrawn="1"/>
        </p:nvSpPr>
        <p:spPr bwMode="auto">
          <a:xfrm>
            <a:off x="0" y="0"/>
            <a:ext cx="12192000" cy="730250"/>
          </a:xfrm>
          <a:custGeom>
            <a:avLst/>
            <a:gdLst>
              <a:gd name="connsiteX0" fmla="*/ 0 w 9906000"/>
              <a:gd name="connsiteY0" fmla="*/ 0 h 1643865"/>
              <a:gd name="connsiteX1" fmla="*/ 9906000 w 9906000"/>
              <a:gd name="connsiteY1" fmla="*/ 0 h 1643865"/>
              <a:gd name="connsiteX2" fmla="*/ 9906000 w 9906000"/>
              <a:gd name="connsiteY2" fmla="*/ 1643865 h 1643865"/>
              <a:gd name="connsiteX3" fmla="*/ 0 w 9906000"/>
              <a:gd name="connsiteY3" fmla="*/ 1643865 h 1643865"/>
              <a:gd name="connsiteX4" fmla="*/ 0 w 9906000"/>
              <a:gd name="connsiteY4" fmla="*/ 0 h 1643865"/>
              <a:gd name="connsiteX0" fmla="*/ 0 w 9906000"/>
              <a:gd name="connsiteY0" fmla="*/ 0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0 h 1643865"/>
              <a:gd name="connsiteX0" fmla="*/ 0 w 9906000"/>
              <a:gd name="connsiteY0" fmla="*/ 1592494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582220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613042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68593 w 9906000"/>
              <a:gd name="connsiteY1" fmla="*/ 1582219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34364 w 9906000"/>
              <a:gd name="connsiteY1" fmla="*/ 156167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7356297 w 9906000"/>
              <a:gd name="connsiteY2" fmla="*/ 1119883 h 1643865"/>
              <a:gd name="connsiteX3" fmla="*/ 9906000 w 9906000"/>
              <a:gd name="connsiteY3" fmla="*/ 0 h 1643865"/>
              <a:gd name="connsiteX4" fmla="*/ 9906000 w 9906000"/>
              <a:gd name="connsiteY4" fmla="*/ 1643865 h 1643865"/>
              <a:gd name="connsiteX5" fmla="*/ 0 w 9906000"/>
              <a:gd name="connsiteY5" fmla="*/ 1643865 h 1643865"/>
              <a:gd name="connsiteX6" fmla="*/ 0 w 9906000"/>
              <a:gd name="connsiteY6" fmla="*/ 1592494 h 1643865"/>
              <a:gd name="connsiteX0" fmla="*/ 0 w 9906000"/>
              <a:gd name="connsiteY0" fmla="*/ 513708 h 565079"/>
              <a:gd name="connsiteX1" fmla="*/ 6524090 w 9906000"/>
              <a:gd name="connsiteY1" fmla="*/ 513707 h 565079"/>
              <a:gd name="connsiteX2" fmla="*/ 7356297 w 9906000"/>
              <a:gd name="connsiteY2" fmla="*/ 41097 h 565079"/>
              <a:gd name="connsiteX3" fmla="*/ 9906000 w 9906000"/>
              <a:gd name="connsiteY3" fmla="*/ 0 h 565079"/>
              <a:gd name="connsiteX4" fmla="*/ 9906000 w 9906000"/>
              <a:gd name="connsiteY4" fmla="*/ 565079 h 565079"/>
              <a:gd name="connsiteX5" fmla="*/ 0 w 9906000"/>
              <a:gd name="connsiteY5" fmla="*/ 565079 h 565079"/>
              <a:gd name="connsiteX6" fmla="*/ 0 w 9906000"/>
              <a:gd name="connsiteY6" fmla="*/ 513708 h 565079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0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823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5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03433 h 554804"/>
              <a:gd name="connsiteX1" fmla="*/ 6524090 w 9906000"/>
              <a:gd name="connsiteY1" fmla="*/ 503432 h 554804"/>
              <a:gd name="connsiteX2" fmla="*/ 7356297 w 9906000"/>
              <a:gd name="connsiteY2" fmla="*/ 30822 h 554804"/>
              <a:gd name="connsiteX3" fmla="*/ 9906000 w 9906000"/>
              <a:gd name="connsiteY3" fmla="*/ 0 h 554804"/>
              <a:gd name="connsiteX4" fmla="*/ 9906000 w 9906000"/>
              <a:gd name="connsiteY4" fmla="*/ 554804 h 554804"/>
              <a:gd name="connsiteX5" fmla="*/ 0 w 9906000"/>
              <a:gd name="connsiteY5" fmla="*/ 554804 h 554804"/>
              <a:gd name="connsiteX6" fmla="*/ 0 w 9906000"/>
              <a:gd name="connsiteY6" fmla="*/ 503433 h 554804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4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20395 h 571766"/>
              <a:gd name="connsiteX1" fmla="*/ 6524090 w 9906000"/>
              <a:gd name="connsiteY1" fmla="*/ 520394 h 571766"/>
              <a:gd name="connsiteX2" fmla="*/ 7356297 w 9906000"/>
              <a:gd name="connsiteY2" fmla="*/ 47784 h 571766"/>
              <a:gd name="connsiteX3" fmla="*/ 9906000 w 9906000"/>
              <a:gd name="connsiteY3" fmla="*/ 0 h 571766"/>
              <a:gd name="connsiteX4" fmla="*/ 9906000 w 9906000"/>
              <a:gd name="connsiteY4" fmla="*/ 571766 h 571766"/>
              <a:gd name="connsiteX5" fmla="*/ 0 w 9906000"/>
              <a:gd name="connsiteY5" fmla="*/ 571766 h 571766"/>
              <a:gd name="connsiteX6" fmla="*/ 0 w 9906000"/>
              <a:gd name="connsiteY6" fmla="*/ 520395 h 5717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82295 h 533666"/>
              <a:gd name="connsiteX1" fmla="*/ 6524090 w 9906000"/>
              <a:gd name="connsiteY1" fmla="*/ 482294 h 533666"/>
              <a:gd name="connsiteX2" fmla="*/ 7356297 w 9906000"/>
              <a:gd name="connsiteY2" fmla="*/ 9684 h 533666"/>
              <a:gd name="connsiteX3" fmla="*/ 9906000 w 9906000"/>
              <a:gd name="connsiteY3" fmla="*/ 0 h 533666"/>
              <a:gd name="connsiteX4" fmla="*/ 9906000 w 9906000"/>
              <a:gd name="connsiteY4" fmla="*/ 533666 h 533666"/>
              <a:gd name="connsiteX5" fmla="*/ 0 w 9906000"/>
              <a:gd name="connsiteY5" fmla="*/ 533666 h 533666"/>
              <a:gd name="connsiteX6" fmla="*/ 0 w 9906000"/>
              <a:gd name="connsiteY6" fmla="*/ 482295 h 5336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47782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47782 h 523982"/>
              <a:gd name="connsiteX0" fmla="*/ 0 w 9906000"/>
              <a:gd name="connsiteY0" fmla="*/ 673207 h 749407"/>
              <a:gd name="connsiteX1" fmla="*/ 6310313 w 9906000"/>
              <a:gd name="connsiteY1" fmla="*/ 673207 h 749407"/>
              <a:gd name="connsiteX2" fmla="*/ 7442022 w 9906000"/>
              <a:gd name="connsiteY2" fmla="*/ 0 h 749407"/>
              <a:gd name="connsiteX3" fmla="*/ 9906000 w 9906000"/>
              <a:gd name="connsiteY3" fmla="*/ 228441 h 749407"/>
              <a:gd name="connsiteX4" fmla="*/ 9906000 w 9906000"/>
              <a:gd name="connsiteY4" fmla="*/ 749407 h 749407"/>
              <a:gd name="connsiteX5" fmla="*/ 0 w 9906000"/>
              <a:gd name="connsiteY5" fmla="*/ 749407 h 749407"/>
              <a:gd name="connsiteX6" fmla="*/ 0 w 9906000"/>
              <a:gd name="connsiteY6" fmla="*/ 673207 h 749407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221983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0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396163 w 9906000"/>
              <a:gd name="connsiteY3" fmla="*/ 0 h 742949"/>
              <a:gd name="connsiteX4" fmla="*/ 9906000 w 9906000"/>
              <a:gd name="connsiteY4" fmla="*/ 0 h 742949"/>
              <a:gd name="connsiteX5" fmla="*/ 9906000 w 9906000"/>
              <a:gd name="connsiteY5" fmla="*/ 742949 h 742949"/>
              <a:gd name="connsiteX6" fmla="*/ 0 w 9906000"/>
              <a:gd name="connsiteY6" fmla="*/ 742949 h 742949"/>
              <a:gd name="connsiteX7" fmla="*/ 0 w 9906000"/>
              <a:gd name="connsiteY7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058025 w 9906000"/>
              <a:gd name="connsiteY3" fmla="*/ 171450 h 742949"/>
              <a:gd name="connsiteX4" fmla="*/ 7396163 w 9906000"/>
              <a:gd name="connsiteY4" fmla="*/ 0 h 742949"/>
              <a:gd name="connsiteX5" fmla="*/ 9906000 w 9906000"/>
              <a:gd name="connsiteY5" fmla="*/ 0 h 742949"/>
              <a:gd name="connsiteX6" fmla="*/ 9906000 w 9906000"/>
              <a:gd name="connsiteY6" fmla="*/ 742949 h 742949"/>
              <a:gd name="connsiteX7" fmla="*/ 0 w 9906000"/>
              <a:gd name="connsiteY7" fmla="*/ 742949 h 742949"/>
              <a:gd name="connsiteX8" fmla="*/ 0 w 9906000"/>
              <a:gd name="connsiteY8" fmla="*/ 666749 h 742949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6813550 w 9906000"/>
              <a:gd name="connsiteY7" fmla="*/ 742950 h 742950"/>
              <a:gd name="connsiteX8" fmla="*/ 0 w 9906000"/>
              <a:gd name="connsiteY8" fmla="*/ 742949 h 742950"/>
              <a:gd name="connsiteX9" fmla="*/ 0 w 9906000"/>
              <a:gd name="connsiteY9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38137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222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28661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28661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50887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750887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692150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30250 h 788987"/>
              <a:gd name="connsiteX11" fmla="*/ 0 w 9906000"/>
              <a:gd name="connsiteY11" fmla="*/ 692150 h 788987"/>
              <a:gd name="connsiteX0" fmla="*/ 0 w 9906000"/>
              <a:gd name="connsiteY0" fmla="*/ 692150 h 730250"/>
              <a:gd name="connsiteX1" fmla="*/ 6321152 w 9906000"/>
              <a:gd name="connsiteY1" fmla="*/ 692150 h 730250"/>
              <a:gd name="connsiteX2" fmla="*/ 6813550 w 9906000"/>
              <a:gd name="connsiteY2" fmla="*/ 327026 h 730250"/>
              <a:gd name="connsiteX3" fmla="*/ 7396163 w 9906000"/>
              <a:gd name="connsiteY3" fmla="*/ 46037 h 730250"/>
              <a:gd name="connsiteX4" fmla="*/ 7396163 w 9906000"/>
              <a:gd name="connsiteY4" fmla="*/ 46037 h 730250"/>
              <a:gd name="connsiteX5" fmla="*/ 9906000 w 9906000"/>
              <a:gd name="connsiteY5" fmla="*/ 46037 h 730250"/>
              <a:gd name="connsiteX6" fmla="*/ 9906000 w 9906000"/>
              <a:gd name="connsiteY6" fmla="*/ 360361 h 730250"/>
              <a:gd name="connsiteX7" fmla="*/ 7186612 w 9906000"/>
              <a:gd name="connsiteY7" fmla="*/ 360361 h 730250"/>
              <a:gd name="connsiteX8" fmla="*/ 6813550 w 9906000"/>
              <a:gd name="connsiteY8" fmla="*/ 517525 h 730250"/>
              <a:gd name="connsiteX9" fmla="*/ 6321152 w 9906000"/>
              <a:gd name="connsiteY9" fmla="*/ 730250 h 730250"/>
              <a:gd name="connsiteX10" fmla="*/ 0 w 9906000"/>
              <a:gd name="connsiteY10" fmla="*/ 730250 h 730250"/>
              <a:gd name="connsiteX11" fmla="*/ 0 w 9906000"/>
              <a:gd name="connsiteY11" fmla="*/ 6921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06000" h="730250">
                <a:moveTo>
                  <a:pt x="0" y="692150"/>
                </a:moveTo>
                <a:lnTo>
                  <a:pt x="6321152" y="692150"/>
                </a:lnTo>
                <a:cubicBezTo>
                  <a:pt x="6784173" y="657225"/>
                  <a:pt x="6722004" y="533400"/>
                  <a:pt x="6813550" y="327026"/>
                </a:cubicBezTo>
                <a:cubicBezTo>
                  <a:pt x="6837892" y="320674"/>
                  <a:pt x="6863822" y="0"/>
                  <a:pt x="7396163" y="46037"/>
                </a:cubicBezTo>
                <a:lnTo>
                  <a:pt x="7396163" y="46037"/>
                </a:lnTo>
                <a:lnTo>
                  <a:pt x="9906000" y="46037"/>
                </a:lnTo>
                <a:lnTo>
                  <a:pt x="9906000" y="360361"/>
                </a:lnTo>
                <a:lnTo>
                  <a:pt x="7186612" y="360361"/>
                </a:lnTo>
                <a:cubicBezTo>
                  <a:pt x="6976531" y="379412"/>
                  <a:pt x="6934730" y="350837"/>
                  <a:pt x="6813550" y="517525"/>
                </a:cubicBezTo>
                <a:cubicBezTo>
                  <a:pt x="6772011" y="624681"/>
                  <a:pt x="6758773" y="696913"/>
                  <a:pt x="6321152" y="730250"/>
                </a:cubicBezTo>
                <a:lnTo>
                  <a:pt x="0" y="730250"/>
                </a:lnTo>
                <a:lnTo>
                  <a:pt x="0" y="6921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4351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buSzPct val="100000"/>
              <a:buFont typeface="Wingdings" pitchFamily="2" charset="2"/>
              <a:buNone/>
              <a:defRPr/>
            </a:pPr>
            <a:endParaRPr kumimoji="0" lang="en-US" sz="13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1117" y="185739"/>
            <a:ext cx="6478954" cy="43973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 smtClean="0"/>
          </a:p>
        </p:txBody>
      </p:sp>
      <p:sp>
        <p:nvSpPr>
          <p:cNvPr id="18" name="텍스트 개체 틀 29"/>
          <p:cNvSpPr>
            <a:spLocks noGrp="1"/>
          </p:cNvSpPr>
          <p:nvPr>
            <p:ph type="body" sz="quarter" idx="10"/>
          </p:nvPr>
        </p:nvSpPr>
        <p:spPr>
          <a:xfrm>
            <a:off x="334110" y="790583"/>
            <a:ext cx="11503986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Line 63"/>
          <p:cNvSpPr>
            <a:spLocks noChangeShapeType="1"/>
          </p:cNvSpPr>
          <p:nvPr userDrawn="1"/>
        </p:nvSpPr>
        <p:spPr bwMode="auto">
          <a:xfrm>
            <a:off x="259863" y="6489700"/>
            <a:ext cx="11672277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5715001" y="6630988"/>
            <a:ext cx="6655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latinLnBrk="0">
              <a:spcBef>
                <a:spcPct val="50000"/>
              </a:spcBef>
              <a:buFont typeface="Wingdings" pitchFamily="2" charset="2"/>
              <a:buNone/>
            </a:pPr>
            <a:fld id="{7C0A07C6-64BA-40BB-AA94-8B7432B53F9F}" type="slidenum">
              <a:rPr lang="en-US" altLang="ko-KR" sz="1000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pPr latinLnBrk="0">
                <a:spcBef>
                  <a:spcPct val="50000"/>
                </a:spcBef>
                <a:buFont typeface="Wingdings" pitchFamily="2" charset="2"/>
                <a:buNone/>
              </a:pPr>
              <a:t>‹#›</a:t>
            </a:fld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2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7643" y="6531127"/>
            <a:ext cx="1019077" cy="26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8451233" y="411259"/>
            <a:ext cx="3394090" cy="2540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b="1"/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8825736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8"/>
          <p:cNvSpPr/>
          <p:nvPr userDrawn="1"/>
        </p:nvSpPr>
        <p:spPr bwMode="auto">
          <a:xfrm>
            <a:off x="0" y="0"/>
            <a:ext cx="12192000" cy="730250"/>
          </a:xfrm>
          <a:custGeom>
            <a:avLst/>
            <a:gdLst>
              <a:gd name="connsiteX0" fmla="*/ 0 w 9906000"/>
              <a:gd name="connsiteY0" fmla="*/ 0 h 1643865"/>
              <a:gd name="connsiteX1" fmla="*/ 9906000 w 9906000"/>
              <a:gd name="connsiteY1" fmla="*/ 0 h 1643865"/>
              <a:gd name="connsiteX2" fmla="*/ 9906000 w 9906000"/>
              <a:gd name="connsiteY2" fmla="*/ 1643865 h 1643865"/>
              <a:gd name="connsiteX3" fmla="*/ 0 w 9906000"/>
              <a:gd name="connsiteY3" fmla="*/ 1643865 h 1643865"/>
              <a:gd name="connsiteX4" fmla="*/ 0 w 9906000"/>
              <a:gd name="connsiteY4" fmla="*/ 0 h 1643865"/>
              <a:gd name="connsiteX0" fmla="*/ 0 w 9906000"/>
              <a:gd name="connsiteY0" fmla="*/ 0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0 h 1643865"/>
              <a:gd name="connsiteX0" fmla="*/ 0 w 9906000"/>
              <a:gd name="connsiteY0" fmla="*/ 1592494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582220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613042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68593 w 9906000"/>
              <a:gd name="connsiteY1" fmla="*/ 1582219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34364 w 9906000"/>
              <a:gd name="connsiteY1" fmla="*/ 156167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7356297 w 9906000"/>
              <a:gd name="connsiteY2" fmla="*/ 1119883 h 1643865"/>
              <a:gd name="connsiteX3" fmla="*/ 9906000 w 9906000"/>
              <a:gd name="connsiteY3" fmla="*/ 0 h 1643865"/>
              <a:gd name="connsiteX4" fmla="*/ 9906000 w 9906000"/>
              <a:gd name="connsiteY4" fmla="*/ 1643865 h 1643865"/>
              <a:gd name="connsiteX5" fmla="*/ 0 w 9906000"/>
              <a:gd name="connsiteY5" fmla="*/ 1643865 h 1643865"/>
              <a:gd name="connsiteX6" fmla="*/ 0 w 9906000"/>
              <a:gd name="connsiteY6" fmla="*/ 1592494 h 1643865"/>
              <a:gd name="connsiteX0" fmla="*/ 0 w 9906000"/>
              <a:gd name="connsiteY0" fmla="*/ 513708 h 565079"/>
              <a:gd name="connsiteX1" fmla="*/ 6524090 w 9906000"/>
              <a:gd name="connsiteY1" fmla="*/ 513707 h 565079"/>
              <a:gd name="connsiteX2" fmla="*/ 7356297 w 9906000"/>
              <a:gd name="connsiteY2" fmla="*/ 41097 h 565079"/>
              <a:gd name="connsiteX3" fmla="*/ 9906000 w 9906000"/>
              <a:gd name="connsiteY3" fmla="*/ 0 h 565079"/>
              <a:gd name="connsiteX4" fmla="*/ 9906000 w 9906000"/>
              <a:gd name="connsiteY4" fmla="*/ 565079 h 565079"/>
              <a:gd name="connsiteX5" fmla="*/ 0 w 9906000"/>
              <a:gd name="connsiteY5" fmla="*/ 565079 h 565079"/>
              <a:gd name="connsiteX6" fmla="*/ 0 w 9906000"/>
              <a:gd name="connsiteY6" fmla="*/ 513708 h 565079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0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823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5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03433 h 554804"/>
              <a:gd name="connsiteX1" fmla="*/ 6524090 w 9906000"/>
              <a:gd name="connsiteY1" fmla="*/ 503432 h 554804"/>
              <a:gd name="connsiteX2" fmla="*/ 7356297 w 9906000"/>
              <a:gd name="connsiteY2" fmla="*/ 30822 h 554804"/>
              <a:gd name="connsiteX3" fmla="*/ 9906000 w 9906000"/>
              <a:gd name="connsiteY3" fmla="*/ 0 h 554804"/>
              <a:gd name="connsiteX4" fmla="*/ 9906000 w 9906000"/>
              <a:gd name="connsiteY4" fmla="*/ 554804 h 554804"/>
              <a:gd name="connsiteX5" fmla="*/ 0 w 9906000"/>
              <a:gd name="connsiteY5" fmla="*/ 554804 h 554804"/>
              <a:gd name="connsiteX6" fmla="*/ 0 w 9906000"/>
              <a:gd name="connsiteY6" fmla="*/ 503433 h 554804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4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20395 h 571766"/>
              <a:gd name="connsiteX1" fmla="*/ 6524090 w 9906000"/>
              <a:gd name="connsiteY1" fmla="*/ 520394 h 571766"/>
              <a:gd name="connsiteX2" fmla="*/ 7356297 w 9906000"/>
              <a:gd name="connsiteY2" fmla="*/ 47784 h 571766"/>
              <a:gd name="connsiteX3" fmla="*/ 9906000 w 9906000"/>
              <a:gd name="connsiteY3" fmla="*/ 0 h 571766"/>
              <a:gd name="connsiteX4" fmla="*/ 9906000 w 9906000"/>
              <a:gd name="connsiteY4" fmla="*/ 571766 h 571766"/>
              <a:gd name="connsiteX5" fmla="*/ 0 w 9906000"/>
              <a:gd name="connsiteY5" fmla="*/ 571766 h 571766"/>
              <a:gd name="connsiteX6" fmla="*/ 0 w 9906000"/>
              <a:gd name="connsiteY6" fmla="*/ 520395 h 5717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82295 h 533666"/>
              <a:gd name="connsiteX1" fmla="*/ 6524090 w 9906000"/>
              <a:gd name="connsiteY1" fmla="*/ 482294 h 533666"/>
              <a:gd name="connsiteX2" fmla="*/ 7356297 w 9906000"/>
              <a:gd name="connsiteY2" fmla="*/ 9684 h 533666"/>
              <a:gd name="connsiteX3" fmla="*/ 9906000 w 9906000"/>
              <a:gd name="connsiteY3" fmla="*/ 0 h 533666"/>
              <a:gd name="connsiteX4" fmla="*/ 9906000 w 9906000"/>
              <a:gd name="connsiteY4" fmla="*/ 533666 h 533666"/>
              <a:gd name="connsiteX5" fmla="*/ 0 w 9906000"/>
              <a:gd name="connsiteY5" fmla="*/ 533666 h 533666"/>
              <a:gd name="connsiteX6" fmla="*/ 0 w 9906000"/>
              <a:gd name="connsiteY6" fmla="*/ 482295 h 5336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47782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47782 h 523982"/>
              <a:gd name="connsiteX0" fmla="*/ 0 w 9906000"/>
              <a:gd name="connsiteY0" fmla="*/ 673207 h 749407"/>
              <a:gd name="connsiteX1" fmla="*/ 6310313 w 9906000"/>
              <a:gd name="connsiteY1" fmla="*/ 673207 h 749407"/>
              <a:gd name="connsiteX2" fmla="*/ 7442022 w 9906000"/>
              <a:gd name="connsiteY2" fmla="*/ 0 h 749407"/>
              <a:gd name="connsiteX3" fmla="*/ 9906000 w 9906000"/>
              <a:gd name="connsiteY3" fmla="*/ 228441 h 749407"/>
              <a:gd name="connsiteX4" fmla="*/ 9906000 w 9906000"/>
              <a:gd name="connsiteY4" fmla="*/ 749407 h 749407"/>
              <a:gd name="connsiteX5" fmla="*/ 0 w 9906000"/>
              <a:gd name="connsiteY5" fmla="*/ 749407 h 749407"/>
              <a:gd name="connsiteX6" fmla="*/ 0 w 9906000"/>
              <a:gd name="connsiteY6" fmla="*/ 673207 h 749407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221983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0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396163 w 9906000"/>
              <a:gd name="connsiteY3" fmla="*/ 0 h 742949"/>
              <a:gd name="connsiteX4" fmla="*/ 9906000 w 9906000"/>
              <a:gd name="connsiteY4" fmla="*/ 0 h 742949"/>
              <a:gd name="connsiteX5" fmla="*/ 9906000 w 9906000"/>
              <a:gd name="connsiteY5" fmla="*/ 742949 h 742949"/>
              <a:gd name="connsiteX6" fmla="*/ 0 w 9906000"/>
              <a:gd name="connsiteY6" fmla="*/ 742949 h 742949"/>
              <a:gd name="connsiteX7" fmla="*/ 0 w 9906000"/>
              <a:gd name="connsiteY7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058025 w 9906000"/>
              <a:gd name="connsiteY3" fmla="*/ 171450 h 742949"/>
              <a:gd name="connsiteX4" fmla="*/ 7396163 w 9906000"/>
              <a:gd name="connsiteY4" fmla="*/ 0 h 742949"/>
              <a:gd name="connsiteX5" fmla="*/ 9906000 w 9906000"/>
              <a:gd name="connsiteY5" fmla="*/ 0 h 742949"/>
              <a:gd name="connsiteX6" fmla="*/ 9906000 w 9906000"/>
              <a:gd name="connsiteY6" fmla="*/ 742949 h 742949"/>
              <a:gd name="connsiteX7" fmla="*/ 0 w 9906000"/>
              <a:gd name="connsiteY7" fmla="*/ 742949 h 742949"/>
              <a:gd name="connsiteX8" fmla="*/ 0 w 9906000"/>
              <a:gd name="connsiteY8" fmla="*/ 666749 h 742949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6813550 w 9906000"/>
              <a:gd name="connsiteY7" fmla="*/ 742950 h 742950"/>
              <a:gd name="connsiteX8" fmla="*/ 0 w 9906000"/>
              <a:gd name="connsiteY8" fmla="*/ 742949 h 742950"/>
              <a:gd name="connsiteX9" fmla="*/ 0 w 9906000"/>
              <a:gd name="connsiteY9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38137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222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28661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28661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50887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750887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692150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30250 h 788987"/>
              <a:gd name="connsiteX11" fmla="*/ 0 w 9906000"/>
              <a:gd name="connsiteY11" fmla="*/ 692150 h 788987"/>
              <a:gd name="connsiteX0" fmla="*/ 0 w 9906000"/>
              <a:gd name="connsiteY0" fmla="*/ 692150 h 730250"/>
              <a:gd name="connsiteX1" fmla="*/ 6321152 w 9906000"/>
              <a:gd name="connsiteY1" fmla="*/ 692150 h 730250"/>
              <a:gd name="connsiteX2" fmla="*/ 6813550 w 9906000"/>
              <a:gd name="connsiteY2" fmla="*/ 327026 h 730250"/>
              <a:gd name="connsiteX3" fmla="*/ 7396163 w 9906000"/>
              <a:gd name="connsiteY3" fmla="*/ 46037 h 730250"/>
              <a:gd name="connsiteX4" fmla="*/ 7396163 w 9906000"/>
              <a:gd name="connsiteY4" fmla="*/ 46037 h 730250"/>
              <a:gd name="connsiteX5" fmla="*/ 9906000 w 9906000"/>
              <a:gd name="connsiteY5" fmla="*/ 46037 h 730250"/>
              <a:gd name="connsiteX6" fmla="*/ 9906000 w 9906000"/>
              <a:gd name="connsiteY6" fmla="*/ 360361 h 730250"/>
              <a:gd name="connsiteX7" fmla="*/ 7186612 w 9906000"/>
              <a:gd name="connsiteY7" fmla="*/ 360361 h 730250"/>
              <a:gd name="connsiteX8" fmla="*/ 6813550 w 9906000"/>
              <a:gd name="connsiteY8" fmla="*/ 517525 h 730250"/>
              <a:gd name="connsiteX9" fmla="*/ 6321152 w 9906000"/>
              <a:gd name="connsiteY9" fmla="*/ 730250 h 730250"/>
              <a:gd name="connsiteX10" fmla="*/ 0 w 9906000"/>
              <a:gd name="connsiteY10" fmla="*/ 730250 h 730250"/>
              <a:gd name="connsiteX11" fmla="*/ 0 w 9906000"/>
              <a:gd name="connsiteY11" fmla="*/ 6921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06000" h="730250">
                <a:moveTo>
                  <a:pt x="0" y="692150"/>
                </a:moveTo>
                <a:lnTo>
                  <a:pt x="6321152" y="692150"/>
                </a:lnTo>
                <a:cubicBezTo>
                  <a:pt x="6784173" y="657225"/>
                  <a:pt x="6722004" y="533400"/>
                  <a:pt x="6813550" y="327026"/>
                </a:cubicBezTo>
                <a:cubicBezTo>
                  <a:pt x="6837892" y="320674"/>
                  <a:pt x="6863822" y="0"/>
                  <a:pt x="7396163" y="46037"/>
                </a:cubicBezTo>
                <a:lnTo>
                  <a:pt x="7396163" y="46037"/>
                </a:lnTo>
                <a:lnTo>
                  <a:pt x="9906000" y="46037"/>
                </a:lnTo>
                <a:lnTo>
                  <a:pt x="9906000" y="360361"/>
                </a:lnTo>
                <a:lnTo>
                  <a:pt x="7186612" y="360361"/>
                </a:lnTo>
                <a:cubicBezTo>
                  <a:pt x="6976531" y="379412"/>
                  <a:pt x="6934730" y="350837"/>
                  <a:pt x="6813550" y="517525"/>
                </a:cubicBezTo>
                <a:cubicBezTo>
                  <a:pt x="6772011" y="624681"/>
                  <a:pt x="6758773" y="696913"/>
                  <a:pt x="6321152" y="730250"/>
                </a:cubicBezTo>
                <a:lnTo>
                  <a:pt x="0" y="730250"/>
                </a:lnTo>
                <a:lnTo>
                  <a:pt x="0" y="6921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4351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buSzPct val="100000"/>
              <a:buFont typeface="Wingdings" pitchFamily="2" charset="2"/>
              <a:buNone/>
              <a:defRPr/>
            </a:pPr>
            <a:endParaRPr kumimoji="0" lang="en-US" sz="13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1117" y="185739"/>
            <a:ext cx="6478954" cy="43973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 smtClean="0"/>
          </a:p>
        </p:txBody>
      </p:sp>
      <p:sp>
        <p:nvSpPr>
          <p:cNvPr id="18" name="텍스트 개체 틀 29"/>
          <p:cNvSpPr>
            <a:spLocks noGrp="1"/>
          </p:cNvSpPr>
          <p:nvPr>
            <p:ph type="body" sz="quarter" idx="10"/>
          </p:nvPr>
        </p:nvSpPr>
        <p:spPr>
          <a:xfrm>
            <a:off x="334110" y="790583"/>
            <a:ext cx="11503986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Line 63"/>
          <p:cNvSpPr>
            <a:spLocks noChangeShapeType="1"/>
          </p:cNvSpPr>
          <p:nvPr userDrawn="1"/>
        </p:nvSpPr>
        <p:spPr bwMode="auto">
          <a:xfrm>
            <a:off x="259863" y="6489700"/>
            <a:ext cx="11672277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5715001" y="6630988"/>
            <a:ext cx="6655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latinLnBrk="0">
              <a:spcBef>
                <a:spcPct val="50000"/>
              </a:spcBef>
              <a:buFont typeface="Wingdings" pitchFamily="2" charset="2"/>
              <a:buNone/>
            </a:pPr>
            <a:fld id="{7C0A07C6-64BA-40BB-AA94-8B7432B53F9F}" type="slidenum">
              <a:rPr lang="en-US" altLang="ko-KR" sz="1000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pPr latinLnBrk="0">
                <a:spcBef>
                  <a:spcPct val="50000"/>
                </a:spcBef>
                <a:buFont typeface="Wingdings" pitchFamily="2" charset="2"/>
                <a:buNone/>
              </a:pPr>
              <a:t>‹#›</a:t>
            </a:fld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2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7643" y="6531127"/>
            <a:ext cx="1019077" cy="26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8451233" y="411259"/>
            <a:ext cx="3394090" cy="2540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b="1"/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5143622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8"/>
          <p:cNvSpPr/>
          <p:nvPr userDrawn="1"/>
        </p:nvSpPr>
        <p:spPr bwMode="auto">
          <a:xfrm>
            <a:off x="0" y="0"/>
            <a:ext cx="12192000" cy="730250"/>
          </a:xfrm>
          <a:custGeom>
            <a:avLst/>
            <a:gdLst>
              <a:gd name="connsiteX0" fmla="*/ 0 w 9906000"/>
              <a:gd name="connsiteY0" fmla="*/ 0 h 1643865"/>
              <a:gd name="connsiteX1" fmla="*/ 9906000 w 9906000"/>
              <a:gd name="connsiteY1" fmla="*/ 0 h 1643865"/>
              <a:gd name="connsiteX2" fmla="*/ 9906000 w 9906000"/>
              <a:gd name="connsiteY2" fmla="*/ 1643865 h 1643865"/>
              <a:gd name="connsiteX3" fmla="*/ 0 w 9906000"/>
              <a:gd name="connsiteY3" fmla="*/ 1643865 h 1643865"/>
              <a:gd name="connsiteX4" fmla="*/ 0 w 9906000"/>
              <a:gd name="connsiteY4" fmla="*/ 0 h 1643865"/>
              <a:gd name="connsiteX0" fmla="*/ 0 w 9906000"/>
              <a:gd name="connsiteY0" fmla="*/ 0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0 h 1643865"/>
              <a:gd name="connsiteX0" fmla="*/ 0 w 9906000"/>
              <a:gd name="connsiteY0" fmla="*/ 1592494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582220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613042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68593 w 9906000"/>
              <a:gd name="connsiteY1" fmla="*/ 1582219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34364 w 9906000"/>
              <a:gd name="connsiteY1" fmla="*/ 156167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7356297 w 9906000"/>
              <a:gd name="connsiteY2" fmla="*/ 1119883 h 1643865"/>
              <a:gd name="connsiteX3" fmla="*/ 9906000 w 9906000"/>
              <a:gd name="connsiteY3" fmla="*/ 0 h 1643865"/>
              <a:gd name="connsiteX4" fmla="*/ 9906000 w 9906000"/>
              <a:gd name="connsiteY4" fmla="*/ 1643865 h 1643865"/>
              <a:gd name="connsiteX5" fmla="*/ 0 w 9906000"/>
              <a:gd name="connsiteY5" fmla="*/ 1643865 h 1643865"/>
              <a:gd name="connsiteX6" fmla="*/ 0 w 9906000"/>
              <a:gd name="connsiteY6" fmla="*/ 1592494 h 1643865"/>
              <a:gd name="connsiteX0" fmla="*/ 0 w 9906000"/>
              <a:gd name="connsiteY0" fmla="*/ 513708 h 565079"/>
              <a:gd name="connsiteX1" fmla="*/ 6524090 w 9906000"/>
              <a:gd name="connsiteY1" fmla="*/ 513707 h 565079"/>
              <a:gd name="connsiteX2" fmla="*/ 7356297 w 9906000"/>
              <a:gd name="connsiteY2" fmla="*/ 41097 h 565079"/>
              <a:gd name="connsiteX3" fmla="*/ 9906000 w 9906000"/>
              <a:gd name="connsiteY3" fmla="*/ 0 h 565079"/>
              <a:gd name="connsiteX4" fmla="*/ 9906000 w 9906000"/>
              <a:gd name="connsiteY4" fmla="*/ 565079 h 565079"/>
              <a:gd name="connsiteX5" fmla="*/ 0 w 9906000"/>
              <a:gd name="connsiteY5" fmla="*/ 565079 h 565079"/>
              <a:gd name="connsiteX6" fmla="*/ 0 w 9906000"/>
              <a:gd name="connsiteY6" fmla="*/ 513708 h 565079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0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823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5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03433 h 554804"/>
              <a:gd name="connsiteX1" fmla="*/ 6524090 w 9906000"/>
              <a:gd name="connsiteY1" fmla="*/ 503432 h 554804"/>
              <a:gd name="connsiteX2" fmla="*/ 7356297 w 9906000"/>
              <a:gd name="connsiteY2" fmla="*/ 30822 h 554804"/>
              <a:gd name="connsiteX3" fmla="*/ 9906000 w 9906000"/>
              <a:gd name="connsiteY3" fmla="*/ 0 h 554804"/>
              <a:gd name="connsiteX4" fmla="*/ 9906000 w 9906000"/>
              <a:gd name="connsiteY4" fmla="*/ 554804 h 554804"/>
              <a:gd name="connsiteX5" fmla="*/ 0 w 9906000"/>
              <a:gd name="connsiteY5" fmla="*/ 554804 h 554804"/>
              <a:gd name="connsiteX6" fmla="*/ 0 w 9906000"/>
              <a:gd name="connsiteY6" fmla="*/ 503433 h 554804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4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20395 h 571766"/>
              <a:gd name="connsiteX1" fmla="*/ 6524090 w 9906000"/>
              <a:gd name="connsiteY1" fmla="*/ 520394 h 571766"/>
              <a:gd name="connsiteX2" fmla="*/ 7356297 w 9906000"/>
              <a:gd name="connsiteY2" fmla="*/ 47784 h 571766"/>
              <a:gd name="connsiteX3" fmla="*/ 9906000 w 9906000"/>
              <a:gd name="connsiteY3" fmla="*/ 0 h 571766"/>
              <a:gd name="connsiteX4" fmla="*/ 9906000 w 9906000"/>
              <a:gd name="connsiteY4" fmla="*/ 571766 h 571766"/>
              <a:gd name="connsiteX5" fmla="*/ 0 w 9906000"/>
              <a:gd name="connsiteY5" fmla="*/ 571766 h 571766"/>
              <a:gd name="connsiteX6" fmla="*/ 0 w 9906000"/>
              <a:gd name="connsiteY6" fmla="*/ 520395 h 5717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82295 h 533666"/>
              <a:gd name="connsiteX1" fmla="*/ 6524090 w 9906000"/>
              <a:gd name="connsiteY1" fmla="*/ 482294 h 533666"/>
              <a:gd name="connsiteX2" fmla="*/ 7356297 w 9906000"/>
              <a:gd name="connsiteY2" fmla="*/ 9684 h 533666"/>
              <a:gd name="connsiteX3" fmla="*/ 9906000 w 9906000"/>
              <a:gd name="connsiteY3" fmla="*/ 0 h 533666"/>
              <a:gd name="connsiteX4" fmla="*/ 9906000 w 9906000"/>
              <a:gd name="connsiteY4" fmla="*/ 533666 h 533666"/>
              <a:gd name="connsiteX5" fmla="*/ 0 w 9906000"/>
              <a:gd name="connsiteY5" fmla="*/ 533666 h 533666"/>
              <a:gd name="connsiteX6" fmla="*/ 0 w 9906000"/>
              <a:gd name="connsiteY6" fmla="*/ 482295 h 5336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47782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47782 h 523982"/>
              <a:gd name="connsiteX0" fmla="*/ 0 w 9906000"/>
              <a:gd name="connsiteY0" fmla="*/ 673207 h 749407"/>
              <a:gd name="connsiteX1" fmla="*/ 6310313 w 9906000"/>
              <a:gd name="connsiteY1" fmla="*/ 673207 h 749407"/>
              <a:gd name="connsiteX2" fmla="*/ 7442022 w 9906000"/>
              <a:gd name="connsiteY2" fmla="*/ 0 h 749407"/>
              <a:gd name="connsiteX3" fmla="*/ 9906000 w 9906000"/>
              <a:gd name="connsiteY3" fmla="*/ 228441 h 749407"/>
              <a:gd name="connsiteX4" fmla="*/ 9906000 w 9906000"/>
              <a:gd name="connsiteY4" fmla="*/ 749407 h 749407"/>
              <a:gd name="connsiteX5" fmla="*/ 0 w 9906000"/>
              <a:gd name="connsiteY5" fmla="*/ 749407 h 749407"/>
              <a:gd name="connsiteX6" fmla="*/ 0 w 9906000"/>
              <a:gd name="connsiteY6" fmla="*/ 673207 h 749407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221983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0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396163 w 9906000"/>
              <a:gd name="connsiteY3" fmla="*/ 0 h 742949"/>
              <a:gd name="connsiteX4" fmla="*/ 9906000 w 9906000"/>
              <a:gd name="connsiteY4" fmla="*/ 0 h 742949"/>
              <a:gd name="connsiteX5" fmla="*/ 9906000 w 9906000"/>
              <a:gd name="connsiteY5" fmla="*/ 742949 h 742949"/>
              <a:gd name="connsiteX6" fmla="*/ 0 w 9906000"/>
              <a:gd name="connsiteY6" fmla="*/ 742949 h 742949"/>
              <a:gd name="connsiteX7" fmla="*/ 0 w 9906000"/>
              <a:gd name="connsiteY7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058025 w 9906000"/>
              <a:gd name="connsiteY3" fmla="*/ 171450 h 742949"/>
              <a:gd name="connsiteX4" fmla="*/ 7396163 w 9906000"/>
              <a:gd name="connsiteY4" fmla="*/ 0 h 742949"/>
              <a:gd name="connsiteX5" fmla="*/ 9906000 w 9906000"/>
              <a:gd name="connsiteY5" fmla="*/ 0 h 742949"/>
              <a:gd name="connsiteX6" fmla="*/ 9906000 w 9906000"/>
              <a:gd name="connsiteY6" fmla="*/ 742949 h 742949"/>
              <a:gd name="connsiteX7" fmla="*/ 0 w 9906000"/>
              <a:gd name="connsiteY7" fmla="*/ 742949 h 742949"/>
              <a:gd name="connsiteX8" fmla="*/ 0 w 9906000"/>
              <a:gd name="connsiteY8" fmla="*/ 666749 h 742949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6813550 w 9906000"/>
              <a:gd name="connsiteY7" fmla="*/ 742950 h 742950"/>
              <a:gd name="connsiteX8" fmla="*/ 0 w 9906000"/>
              <a:gd name="connsiteY8" fmla="*/ 742949 h 742950"/>
              <a:gd name="connsiteX9" fmla="*/ 0 w 9906000"/>
              <a:gd name="connsiteY9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38137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222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28661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28661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50887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750887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692150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30250 h 788987"/>
              <a:gd name="connsiteX11" fmla="*/ 0 w 9906000"/>
              <a:gd name="connsiteY11" fmla="*/ 692150 h 788987"/>
              <a:gd name="connsiteX0" fmla="*/ 0 w 9906000"/>
              <a:gd name="connsiteY0" fmla="*/ 692150 h 730250"/>
              <a:gd name="connsiteX1" fmla="*/ 6321152 w 9906000"/>
              <a:gd name="connsiteY1" fmla="*/ 692150 h 730250"/>
              <a:gd name="connsiteX2" fmla="*/ 6813550 w 9906000"/>
              <a:gd name="connsiteY2" fmla="*/ 327026 h 730250"/>
              <a:gd name="connsiteX3" fmla="*/ 7396163 w 9906000"/>
              <a:gd name="connsiteY3" fmla="*/ 46037 h 730250"/>
              <a:gd name="connsiteX4" fmla="*/ 7396163 w 9906000"/>
              <a:gd name="connsiteY4" fmla="*/ 46037 h 730250"/>
              <a:gd name="connsiteX5" fmla="*/ 9906000 w 9906000"/>
              <a:gd name="connsiteY5" fmla="*/ 46037 h 730250"/>
              <a:gd name="connsiteX6" fmla="*/ 9906000 w 9906000"/>
              <a:gd name="connsiteY6" fmla="*/ 360361 h 730250"/>
              <a:gd name="connsiteX7" fmla="*/ 7186612 w 9906000"/>
              <a:gd name="connsiteY7" fmla="*/ 360361 h 730250"/>
              <a:gd name="connsiteX8" fmla="*/ 6813550 w 9906000"/>
              <a:gd name="connsiteY8" fmla="*/ 517525 h 730250"/>
              <a:gd name="connsiteX9" fmla="*/ 6321152 w 9906000"/>
              <a:gd name="connsiteY9" fmla="*/ 730250 h 730250"/>
              <a:gd name="connsiteX10" fmla="*/ 0 w 9906000"/>
              <a:gd name="connsiteY10" fmla="*/ 730250 h 730250"/>
              <a:gd name="connsiteX11" fmla="*/ 0 w 9906000"/>
              <a:gd name="connsiteY11" fmla="*/ 6921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06000" h="730250">
                <a:moveTo>
                  <a:pt x="0" y="692150"/>
                </a:moveTo>
                <a:lnTo>
                  <a:pt x="6321152" y="692150"/>
                </a:lnTo>
                <a:cubicBezTo>
                  <a:pt x="6784173" y="657225"/>
                  <a:pt x="6722004" y="533400"/>
                  <a:pt x="6813550" y="327026"/>
                </a:cubicBezTo>
                <a:cubicBezTo>
                  <a:pt x="6837892" y="320674"/>
                  <a:pt x="6863822" y="0"/>
                  <a:pt x="7396163" y="46037"/>
                </a:cubicBezTo>
                <a:lnTo>
                  <a:pt x="7396163" y="46037"/>
                </a:lnTo>
                <a:lnTo>
                  <a:pt x="9906000" y="46037"/>
                </a:lnTo>
                <a:lnTo>
                  <a:pt x="9906000" y="360361"/>
                </a:lnTo>
                <a:lnTo>
                  <a:pt x="7186612" y="360361"/>
                </a:lnTo>
                <a:cubicBezTo>
                  <a:pt x="6976531" y="379412"/>
                  <a:pt x="6934730" y="350837"/>
                  <a:pt x="6813550" y="517525"/>
                </a:cubicBezTo>
                <a:cubicBezTo>
                  <a:pt x="6772011" y="624681"/>
                  <a:pt x="6758773" y="696913"/>
                  <a:pt x="6321152" y="730250"/>
                </a:cubicBezTo>
                <a:lnTo>
                  <a:pt x="0" y="730250"/>
                </a:lnTo>
                <a:lnTo>
                  <a:pt x="0" y="6921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4351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buSzPct val="100000"/>
              <a:buFont typeface="Wingdings" pitchFamily="2" charset="2"/>
              <a:buNone/>
              <a:defRPr/>
            </a:pPr>
            <a:endParaRPr kumimoji="0" lang="en-US" sz="13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1117" y="185739"/>
            <a:ext cx="6478954" cy="43973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 smtClean="0"/>
          </a:p>
        </p:txBody>
      </p:sp>
      <p:sp>
        <p:nvSpPr>
          <p:cNvPr id="18" name="텍스트 개체 틀 29"/>
          <p:cNvSpPr>
            <a:spLocks noGrp="1"/>
          </p:cNvSpPr>
          <p:nvPr>
            <p:ph type="body" sz="quarter" idx="10"/>
          </p:nvPr>
        </p:nvSpPr>
        <p:spPr>
          <a:xfrm>
            <a:off x="334110" y="790583"/>
            <a:ext cx="11503986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Line 63"/>
          <p:cNvSpPr>
            <a:spLocks noChangeShapeType="1"/>
          </p:cNvSpPr>
          <p:nvPr userDrawn="1"/>
        </p:nvSpPr>
        <p:spPr bwMode="auto">
          <a:xfrm>
            <a:off x="259863" y="6489700"/>
            <a:ext cx="11672277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5715001" y="6630988"/>
            <a:ext cx="6655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latinLnBrk="0">
              <a:spcBef>
                <a:spcPct val="50000"/>
              </a:spcBef>
              <a:buFont typeface="Wingdings" pitchFamily="2" charset="2"/>
              <a:buNone/>
            </a:pPr>
            <a:fld id="{7C0A07C6-64BA-40BB-AA94-8B7432B53F9F}" type="slidenum">
              <a:rPr lang="en-US" altLang="ko-KR" sz="1000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pPr latinLnBrk="0">
                <a:spcBef>
                  <a:spcPct val="50000"/>
                </a:spcBef>
                <a:buFont typeface="Wingdings" pitchFamily="2" charset="2"/>
                <a:buNone/>
              </a:pPr>
              <a:t>‹#›</a:t>
            </a:fld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2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7643" y="6531127"/>
            <a:ext cx="1019077" cy="26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8451233" y="411259"/>
            <a:ext cx="3394090" cy="2540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b="1"/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9361542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8"/>
          <p:cNvSpPr/>
          <p:nvPr userDrawn="1"/>
        </p:nvSpPr>
        <p:spPr bwMode="auto">
          <a:xfrm>
            <a:off x="0" y="0"/>
            <a:ext cx="12192000" cy="730250"/>
          </a:xfrm>
          <a:custGeom>
            <a:avLst/>
            <a:gdLst>
              <a:gd name="connsiteX0" fmla="*/ 0 w 9906000"/>
              <a:gd name="connsiteY0" fmla="*/ 0 h 1643865"/>
              <a:gd name="connsiteX1" fmla="*/ 9906000 w 9906000"/>
              <a:gd name="connsiteY1" fmla="*/ 0 h 1643865"/>
              <a:gd name="connsiteX2" fmla="*/ 9906000 w 9906000"/>
              <a:gd name="connsiteY2" fmla="*/ 1643865 h 1643865"/>
              <a:gd name="connsiteX3" fmla="*/ 0 w 9906000"/>
              <a:gd name="connsiteY3" fmla="*/ 1643865 h 1643865"/>
              <a:gd name="connsiteX4" fmla="*/ 0 w 9906000"/>
              <a:gd name="connsiteY4" fmla="*/ 0 h 1643865"/>
              <a:gd name="connsiteX0" fmla="*/ 0 w 9906000"/>
              <a:gd name="connsiteY0" fmla="*/ 0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0 h 1643865"/>
              <a:gd name="connsiteX0" fmla="*/ 0 w 9906000"/>
              <a:gd name="connsiteY0" fmla="*/ 1592494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582220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613042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68593 w 9906000"/>
              <a:gd name="connsiteY1" fmla="*/ 1582219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34364 w 9906000"/>
              <a:gd name="connsiteY1" fmla="*/ 156167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7356297 w 9906000"/>
              <a:gd name="connsiteY2" fmla="*/ 1119883 h 1643865"/>
              <a:gd name="connsiteX3" fmla="*/ 9906000 w 9906000"/>
              <a:gd name="connsiteY3" fmla="*/ 0 h 1643865"/>
              <a:gd name="connsiteX4" fmla="*/ 9906000 w 9906000"/>
              <a:gd name="connsiteY4" fmla="*/ 1643865 h 1643865"/>
              <a:gd name="connsiteX5" fmla="*/ 0 w 9906000"/>
              <a:gd name="connsiteY5" fmla="*/ 1643865 h 1643865"/>
              <a:gd name="connsiteX6" fmla="*/ 0 w 9906000"/>
              <a:gd name="connsiteY6" fmla="*/ 1592494 h 1643865"/>
              <a:gd name="connsiteX0" fmla="*/ 0 w 9906000"/>
              <a:gd name="connsiteY0" fmla="*/ 513708 h 565079"/>
              <a:gd name="connsiteX1" fmla="*/ 6524090 w 9906000"/>
              <a:gd name="connsiteY1" fmla="*/ 513707 h 565079"/>
              <a:gd name="connsiteX2" fmla="*/ 7356297 w 9906000"/>
              <a:gd name="connsiteY2" fmla="*/ 41097 h 565079"/>
              <a:gd name="connsiteX3" fmla="*/ 9906000 w 9906000"/>
              <a:gd name="connsiteY3" fmla="*/ 0 h 565079"/>
              <a:gd name="connsiteX4" fmla="*/ 9906000 w 9906000"/>
              <a:gd name="connsiteY4" fmla="*/ 565079 h 565079"/>
              <a:gd name="connsiteX5" fmla="*/ 0 w 9906000"/>
              <a:gd name="connsiteY5" fmla="*/ 565079 h 565079"/>
              <a:gd name="connsiteX6" fmla="*/ 0 w 9906000"/>
              <a:gd name="connsiteY6" fmla="*/ 513708 h 565079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0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823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5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03433 h 554804"/>
              <a:gd name="connsiteX1" fmla="*/ 6524090 w 9906000"/>
              <a:gd name="connsiteY1" fmla="*/ 503432 h 554804"/>
              <a:gd name="connsiteX2" fmla="*/ 7356297 w 9906000"/>
              <a:gd name="connsiteY2" fmla="*/ 30822 h 554804"/>
              <a:gd name="connsiteX3" fmla="*/ 9906000 w 9906000"/>
              <a:gd name="connsiteY3" fmla="*/ 0 h 554804"/>
              <a:gd name="connsiteX4" fmla="*/ 9906000 w 9906000"/>
              <a:gd name="connsiteY4" fmla="*/ 554804 h 554804"/>
              <a:gd name="connsiteX5" fmla="*/ 0 w 9906000"/>
              <a:gd name="connsiteY5" fmla="*/ 554804 h 554804"/>
              <a:gd name="connsiteX6" fmla="*/ 0 w 9906000"/>
              <a:gd name="connsiteY6" fmla="*/ 503433 h 554804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4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20395 h 571766"/>
              <a:gd name="connsiteX1" fmla="*/ 6524090 w 9906000"/>
              <a:gd name="connsiteY1" fmla="*/ 520394 h 571766"/>
              <a:gd name="connsiteX2" fmla="*/ 7356297 w 9906000"/>
              <a:gd name="connsiteY2" fmla="*/ 47784 h 571766"/>
              <a:gd name="connsiteX3" fmla="*/ 9906000 w 9906000"/>
              <a:gd name="connsiteY3" fmla="*/ 0 h 571766"/>
              <a:gd name="connsiteX4" fmla="*/ 9906000 w 9906000"/>
              <a:gd name="connsiteY4" fmla="*/ 571766 h 571766"/>
              <a:gd name="connsiteX5" fmla="*/ 0 w 9906000"/>
              <a:gd name="connsiteY5" fmla="*/ 571766 h 571766"/>
              <a:gd name="connsiteX6" fmla="*/ 0 w 9906000"/>
              <a:gd name="connsiteY6" fmla="*/ 520395 h 5717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82295 h 533666"/>
              <a:gd name="connsiteX1" fmla="*/ 6524090 w 9906000"/>
              <a:gd name="connsiteY1" fmla="*/ 482294 h 533666"/>
              <a:gd name="connsiteX2" fmla="*/ 7356297 w 9906000"/>
              <a:gd name="connsiteY2" fmla="*/ 9684 h 533666"/>
              <a:gd name="connsiteX3" fmla="*/ 9906000 w 9906000"/>
              <a:gd name="connsiteY3" fmla="*/ 0 h 533666"/>
              <a:gd name="connsiteX4" fmla="*/ 9906000 w 9906000"/>
              <a:gd name="connsiteY4" fmla="*/ 533666 h 533666"/>
              <a:gd name="connsiteX5" fmla="*/ 0 w 9906000"/>
              <a:gd name="connsiteY5" fmla="*/ 533666 h 533666"/>
              <a:gd name="connsiteX6" fmla="*/ 0 w 9906000"/>
              <a:gd name="connsiteY6" fmla="*/ 482295 h 5336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47782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47782 h 523982"/>
              <a:gd name="connsiteX0" fmla="*/ 0 w 9906000"/>
              <a:gd name="connsiteY0" fmla="*/ 673207 h 749407"/>
              <a:gd name="connsiteX1" fmla="*/ 6310313 w 9906000"/>
              <a:gd name="connsiteY1" fmla="*/ 673207 h 749407"/>
              <a:gd name="connsiteX2" fmla="*/ 7442022 w 9906000"/>
              <a:gd name="connsiteY2" fmla="*/ 0 h 749407"/>
              <a:gd name="connsiteX3" fmla="*/ 9906000 w 9906000"/>
              <a:gd name="connsiteY3" fmla="*/ 228441 h 749407"/>
              <a:gd name="connsiteX4" fmla="*/ 9906000 w 9906000"/>
              <a:gd name="connsiteY4" fmla="*/ 749407 h 749407"/>
              <a:gd name="connsiteX5" fmla="*/ 0 w 9906000"/>
              <a:gd name="connsiteY5" fmla="*/ 749407 h 749407"/>
              <a:gd name="connsiteX6" fmla="*/ 0 w 9906000"/>
              <a:gd name="connsiteY6" fmla="*/ 673207 h 749407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221983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0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396163 w 9906000"/>
              <a:gd name="connsiteY3" fmla="*/ 0 h 742949"/>
              <a:gd name="connsiteX4" fmla="*/ 9906000 w 9906000"/>
              <a:gd name="connsiteY4" fmla="*/ 0 h 742949"/>
              <a:gd name="connsiteX5" fmla="*/ 9906000 w 9906000"/>
              <a:gd name="connsiteY5" fmla="*/ 742949 h 742949"/>
              <a:gd name="connsiteX6" fmla="*/ 0 w 9906000"/>
              <a:gd name="connsiteY6" fmla="*/ 742949 h 742949"/>
              <a:gd name="connsiteX7" fmla="*/ 0 w 9906000"/>
              <a:gd name="connsiteY7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058025 w 9906000"/>
              <a:gd name="connsiteY3" fmla="*/ 171450 h 742949"/>
              <a:gd name="connsiteX4" fmla="*/ 7396163 w 9906000"/>
              <a:gd name="connsiteY4" fmla="*/ 0 h 742949"/>
              <a:gd name="connsiteX5" fmla="*/ 9906000 w 9906000"/>
              <a:gd name="connsiteY5" fmla="*/ 0 h 742949"/>
              <a:gd name="connsiteX6" fmla="*/ 9906000 w 9906000"/>
              <a:gd name="connsiteY6" fmla="*/ 742949 h 742949"/>
              <a:gd name="connsiteX7" fmla="*/ 0 w 9906000"/>
              <a:gd name="connsiteY7" fmla="*/ 742949 h 742949"/>
              <a:gd name="connsiteX8" fmla="*/ 0 w 9906000"/>
              <a:gd name="connsiteY8" fmla="*/ 666749 h 742949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6813550 w 9906000"/>
              <a:gd name="connsiteY7" fmla="*/ 742950 h 742950"/>
              <a:gd name="connsiteX8" fmla="*/ 0 w 9906000"/>
              <a:gd name="connsiteY8" fmla="*/ 742949 h 742950"/>
              <a:gd name="connsiteX9" fmla="*/ 0 w 9906000"/>
              <a:gd name="connsiteY9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38137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222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28661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28661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50887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750887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692150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30250 h 788987"/>
              <a:gd name="connsiteX11" fmla="*/ 0 w 9906000"/>
              <a:gd name="connsiteY11" fmla="*/ 692150 h 788987"/>
              <a:gd name="connsiteX0" fmla="*/ 0 w 9906000"/>
              <a:gd name="connsiteY0" fmla="*/ 692150 h 730250"/>
              <a:gd name="connsiteX1" fmla="*/ 6321152 w 9906000"/>
              <a:gd name="connsiteY1" fmla="*/ 692150 h 730250"/>
              <a:gd name="connsiteX2" fmla="*/ 6813550 w 9906000"/>
              <a:gd name="connsiteY2" fmla="*/ 327026 h 730250"/>
              <a:gd name="connsiteX3" fmla="*/ 7396163 w 9906000"/>
              <a:gd name="connsiteY3" fmla="*/ 46037 h 730250"/>
              <a:gd name="connsiteX4" fmla="*/ 7396163 w 9906000"/>
              <a:gd name="connsiteY4" fmla="*/ 46037 h 730250"/>
              <a:gd name="connsiteX5" fmla="*/ 9906000 w 9906000"/>
              <a:gd name="connsiteY5" fmla="*/ 46037 h 730250"/>
              <a:gd name="connsiteX6" fmla="*/ 9906000 w 9906000"/>
              <a:gd name="connsiteY6" fmla="*/ 360361 h 730250"/>
              <a:gd name="connsiteX7" fmla="*/ 7186612 w 9906000"/>
              <a:gd name="connsiteY7" fmla="*/ 360361 h 730250"/>
              <a:gd name="connsiteX8" fmla="*/ 6813550 w 9906000"/>
              <a:gd name="connsiteY8" fmla="*/ 517525 h 730250"/>
              <a:gd name="connsiteX9" fmla="*/ 6321152 w 9906000"/>
              <a:gd name="connsiteY9" fmla="*/ 730250 h 730250"/>
              <a:gd name="connsiteX10" fmla="*/ 0 w 9906000"/>
              <a:gd name="connsiteY10" fmla="*/ 730250 h 730250"/>
              <a:gd name="connsiteX11" fmla="*/ 0 w 9906000"/>
              <a:gd name="connsiteY11" fmla="*/ 6921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06000" h="730250">
                <a:moveTo>
                  <a:pt x="0" y="692150"/>
                </a:moveTo>
                <a:lnTo>
                  <a:pt x="6321152" y="692150"/>
                </a:lnTo>
                <a:cubicBezTo>
                  <a:pt x="6784173" y="657225"/>
                  <a:pt x="6722004" y="533400"/>
                  <a:pt x="6813550" y="327026"/>
                </a:cubicBezTo>
                <a:cubicBezTo>
                  <a:pt x="6837892" y="320674"/>
                  <a:pt x="6863822" y="0"/>
                  <a:pt x="7396163" y="46037"/>
                </a:cubicBezTo>
                <a:lnTo>
                  <a:pt x="7396163" y="46037"/>
                </a:lnTo>
                <a:lnTo>
                  <a:pt x="9906000" y="46037"/>
                </a:lnTo>
                <a:lnTo>
                  <a:pt x="9906000" y="360361"/>
                </a:lnTo>
                <a:lnTo>
                  <a:pt x="7186612" y="360361"/>
                </a:lnTo>
                <a:cubicBezTo>
                  <a:pt x="6976531" y="379412"/>
                  <a:pt x="6934730" y="350837"/>
                  <a:pt x="6813550" y="517525"/>
                </a:cubicBezTo>
                <a:cubicBezTo>
                  <a:pt x="6772011" y="624681"/>
                  <a:pt x="6758773" y="696913"/>
                  <a:pt x="6321152" y="730250"/>
                </a:cubicBezTo>
                <a:lnTo>
                  <a:pt x="0" y="730250"/>
                </a:lnTo>
                <a:lnTo>
                  <a:pt x="0" y="6921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4351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buSzPct val="100000"/>
              <a:buFont typeface="Wingdings" pitchFamily="2" charset="2"/>
              <a:buNone/>
              <a:defRPr/>
            </a:pPr>
            <a:endParaRPr kumimoji="0" lang="en-US" sz="13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1117" y="185739"/>
            <a:ext cx="6478954" cy="43973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 smtClean="0"/>
          </a:p>
        </p:txBody>
      </p:sp>
      <p:sp>
        <p:nvSpPr>
          <p:cNvPr id="18" name="텍스트 개체 틀 29"/>
          <p:cNvSpPr>
            <a:spLocks noGrp="1"/>
          </p:cNvSpPr>
          <p:nvPr>
            <p:ph type="body" sz="quarter" idx="10"/>
          </p:nvPr>
        </p:nvSpPr>
        <p:spPr>
          <a:xfrm>
            <a:off x="334110" y="790583"/>
            <a:ext cx="11503986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Line 63"/>
          <p:cNvSpPr>
            <a:spLocks noChangeShapeType="1"/>
          </p:cNvSpPr>
          <p:nvPr userDrawn="1"/>
        </p:nvSpPr>
        <p:spPr bwMode="auto">
          <a:xfrm>
            <a:off x="259863" y="6489700"/>
            <a:ext cx="11672277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5715001" y="6630988"/>
            <a:ext cx="6655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latinLnBrk="0">
              <a:spcBef>
                <a:spcPct val="50000"/>
              </a:spcBef>
              <a:buFont typeface="Wingdings" pitchFamily="2" charset="2"/>
              <a:buNone/>
            </a:pPr>
            <a:fld id="{7C0A07C6-64BA-40BB-AA94-8B7432B53F9F}" type="slidenum">
              <a:rPr lang="en-US" altLang="ko-KR" sz="1000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pPr latinLnBrk="0">
                <a:spcBef>
                  <a:spcPct val="50000"/>
                </a:spcBef>
                <a:buFont typeface="Wingdings" pitchFamily="2" charset="2"/>
                <a:buNone/>
              </a:pPr>
              <a:t>‹#›</a:t>
            </a:fld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2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7643" y="6531127"/>
            <a:ext cx="1019077" cy="26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8451233" y="411259"/>
            <a:ext cx="3394090" cy="2540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b="1"/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774743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8"/>
          <p:cNvSpPr/>
          <p:nvPr userDrawn="1"/>
        </p:nvSpPr>
        <p:spPr bwMode="auto">
          <a:xfrm>
            <a:off x="0" y="0"/>
            <a:ext cx="12192000" cy="730250"/>
          </a:xfrm>
          <a:custGeom>
            <a:avLst/>
            <a:gdLst>
              <a:gd name="connsiteX0" fmla="*/ 0 w 9906000"/>
              <a:gd name="connsiteY0" fmla="*/ 0 h 1643865"/>
              <a:gd name="connsiteX1" fmla="*/ 9906000 w 9906000"/>
              <a:gd name="connsiteY1" fmla="*/ 0 h 1643865"/>
              <a:gd name="connsiteX2" fmla="*/ 9906000 w 9906000"/>
              <a:gd name="connsiteY2" fmla="*/ 1643865 h 1643865"/>
              <a:gd name="connsiteX3" fmla="*/ 0 w 9906000"/>
              <a:gd name="connsiteY3" fmla="*/ 1643865 h 1643865"/>
              <a:gd name="connsiteX4" fmla="*/ 0 w 9906000"/>
              <a:gd name="connsiteY4" fmla="*/ 0 h 1643865"/>
              <a:gd name="connsiteX0" fmla="*/ 0 w 9906000"/>
              <a:gd name="connsiteY0" fmla="*/ 0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0 h 1643865"/>
              <a:gd name="connsiteX0" fmla="*/ 0 w 9906000"/>
              <a:gd name="connsiteY0" fmla="*/ 1592494 h 1643865"/>
              <a:gd name="connsiteX1" fmla="*/ 6154220 w 9906000"/>
              <a:gd name="connsiteY1" fmla="*/ 126372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582220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58319 w 9906000"/>
              <a:gd name="connsiteY1" fmla="*/ 1613042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5568593 w 9906000"/>
              <a:gd name="connsiteY1" fmla="*/ 1582219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34364 w 9906000"/>
              <a:gd name="connsiteY1" fmla="*/ 1561671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9906000 w 9906000"/>
              <a:gd name="connsiteY2" fmla="*/ 0 h 1643865"/>
              <a:gd name="connsiteX3" fmla="*/ 9906000 w 9906000"/>
              <a:gd name="connsiteY3" fmla="*/ 1643865 h 1643865"/>
              <a:gd name="connsiteX4" fmla="*/ 0 w 9906000"/>
              <a:gd name="connsiteY4" fmla="*/ 1643865 h 1643865"/>
              <a:gd name="connsiteX5" fmla="*/ 0 w 9906000"/>
              <a:gd name="connsiteY5" fmla="*/ 1592494 h 1643865"/>
              <a:gd name="connsiteX0" fmla="*/ 0 w 9906000"/>
              <a:gd name="connsiteY0" fmla="*/ 1592494 h 1643865"/>
              <a:gd name="connsiteX1" fmla="*/ 6524090 w 9906000"/>
              <a:gd name="connsiteY1" fmla="*/ 1592493 h 1643865"/>
              <a:gd name="connsiteX2" fmla="*/ 7356297 w 9906000"/>
              <a:gd name="connsiteY2" fmla="*/ 1119883 h 1643865"/>
              <a:gd name="connsiteX3" fmla="*/ 9906000 w 9906000"/>
              <a:gd name="connsiteY3" fmla="*/ 0 h 1643865"/>
              <a:gd name="connsiteX4" fmla="*/ 9906000 w 9906000"/>
              <a:gd name="connsiteY4" fmla="*/ 1643865 h 1643865"/>
              <a:gd name="connsiteX5" fmla="*/ 0 w 9906000"/>
              <a:gd name="connsiteY5" fmla="*/ 1643865 h 1643865"/>
              <a:gd name="connsiteX6" fmla="*/ 0 w 9906000"/>
              <a:gd name="connsiteY6" fmla="*/ 1592494 h 1643865"/>
              <a:gd name="connsiteX0" fmla="*/ 0 w 9906000"/>
              <a:gd name="connsiteY0" fmla="*/ 513708 h 565079"/>
              <a:gd name="connsiteX1" fmla="*/ 6524090 w 9906000"/>
              <a:gd name="connsiteY1" fmla="*/ 513707 h 565079"/>
              <a:gd name="connsiteX2" fmla="*/ 7356297 w 9906000"/>
              <a:gd name="connsiteY2" fmla="*/ 41097 h 565079"/>
              <a:gd name="connsiteX3" fmla="*/ 9906000 w 9906000"/>
              <a:gd name="connsiteY3" fmla="*/ 0 h 565079"/>
              <a:gd name="connsiteX4" fmla="*/ 9906000 w 9906000"/>
              <a:gd name="connsiteY4" fmla="*/ 565079 h 565079"/>
              <a:gd name="connsiteX5" fmla="*/ 0 w 9906000"/>
              <a:gd name="connsiteY5" fmla="*/ 565079 h 565079"/>
              <a:gd name="connsiteX6" fmla="*/ 0 w 9906000"/>
              <a:gd name="connsiteY6" fmla="*/ 513708 h 565079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0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823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5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03433 h 554804"/>
              <a:gd name="connsiteX1" fmla="*/ 6524090 w 9906000"/>
              <a:gd name="connsiteY1" fmla="*/ 503432 h 554804"/>
              <a:gd name="connsiteX2" fmla="*/ 7356297 w 9906000"/>
              <a:gd name="connsiteY2" fmla="*/ 30822 h 554804"/>
              <a:gd name="connsiteX3" fmla="*/ 9906000 w 9906000"/>
              <a:gd name="connsiteY3" fmla="*/ 0 h 554804"/>
              <a:gd name="connsiteX4" fmla="*/ 9906000 w 9906000"/>
              <a:gd name="connsiteY4" fmla="*/ 554804 h 554804"/>
              <a:gd name="connsiteX5" fmla="*/ 0 w 9906000"/>
              <a:gd name="connsiteY5" fmla="*/ 554804 h 554804"/>
              <a:gd name="connsiteX6" fmla="*/ 0 w 9906000"/>
              <a:gd name="connsiteY6" fmla="*/ 503433 h 554804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10274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520395 h 571766"/>
              <a:gd name="connsiteX1" fmla="*/ 6524090 w 9906000"/>
              <a:gd name="connsiteY1" fmla="*/ 520394 h 571766"/>
              <a:gd name="connsiteX2" fmla="*/ 7356297 w 9906000"/>
              <a:gd name="connsiteY2" fmla="*/ 47784 h 571766"/>
              <a:gd name="connsiteX3" fmla="*/ 9906000 w 9906000"/>
              <a:gd name="connsiteY3" fmla="*/ 0 h 571766"/>
              <a:gd name="connsiteX4" fmla="*/ 9906000 w 9906000"/>
              <a:gd name="connsiteY4" fmla="*/ 571766 h 571766"/>
              <a:gd name="connsiteX5" fmla="*/ 0 w 9906000"/>
              <a:gd name="connsiteY5" fmla="*/ 571766 h 571766"/>
              <a:gd name="connsiteX6" fmla="*/ 0 w 9906000"/>
              <a:gd name="connsiteY6" fmla="*/ 520395 h 5717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82295 h 533666"/>
              <a:gd name="connsiteX1" fmla="*/ 6524090 w 9906000"/>
              <a:gd name="connsiteY1" fmla="*/ 482294 h 533666"/>
              <a:gd name="connsiteX2" fmla="*/ 7356297 w 9906000"/>
              <a:gd name="connsiteY2" fmla="*/ 9684 h 533666"/>
              <a:gd name="connsiteX3" fmla="*/ 9906000 w 9906000"/>
              <a:gd name="connsiteY3" fmla="*/ 0 h 533666"/>
              <a:gd name="connsiteX4" fmla="*/ 9906000 w 9906000"/>
              <a:gd name="connsiteY4" fmla="*/ 533666 h 533666"/>
              <a:gd name="connsiteX5" fmla="*/ 0 w 9906000"/>
              <a:gd name="connsiteY5" fmla="*/ 533666 h 533666"/>
              <a:gd name="connsiteX6" fmla="*/ 0 w 9906000"/>
              <a:gd name="connsiteY6" fmla="*/ 482295 h 533666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936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524090 w 9906000"/>
              <a:gd name="connsiteY1" fmla="*/ 472610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72611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72611 h 523982"/>
              <a:gd name="connsiteX0" fmla="*/ 0 w 9906000"/>
              <a:gd name="connsiteY0" fmla="*/ 447782 h 523982"/>
              <a:gd name="connsiteX1" fmla="*/ 6310313 w 9906000"/>
              <a:gd name="connsiteY1" fmla="*/ 447782 h 523982"/>
              <a:gd name="connsiteX2" fmla="*/ 7356297 w 9906000"/>
              <a:gd name="connsiteY2" fmla="*/ 0 h 523982"/>
              <a:gd name="connsiteX3" fmla="*/ 9906000 w 9906000"/>
              <a:gd name="connsiteY3" fmla="*/ 3016 h 523982"/>
              <a:gd name="connsiteX4" fmla="*/ 9906000 w 9906000"/>
              <a:gd name="connsiteY4" fmla="*/ 523982 h 523982"/>
              <a:gd name="connsiteX5" fmla="*/ 0 w 9906000"/>
              <a:gd name="connsiteY5" fmla="*/ 523982 h 523982"/>
              <a:gd name="connsiteX6" fmla="*/ 0 w 9906000"/>
              <a:gd name="connsiteY6" fmla="*/ 447782 h 523982"/>
              <a:gd name="connsiteX0" fmla="*/ 0 w 9906000"/>
              <a:gd name="connsiteY0" fmla="*/ 673207 h 749407"/>
              <a:gd name="connsiteX1" fmla="*/ 6310313 w 9906000"/>
              <a:gd name="connsiteY1" fmla="*/ 673207 h 749407"/>
              <a:gd name="connsiteX2" fmla="*/ 7442022 w 9906000"/>
              <a:gd name="connsiteY2" fmla="*/ 0 h 749407"/>
              <a:gd name="connsiteX3" fmla="*/ 9906000 w 9906000"/>
              <a:gd name="connsiteY3" fmla="*/ 228441 h 749407"/>
              <a:gd name="connsiteX4" fmla="*/ 9906000 w 9906000"/>
              <a:gd name="connsiteY4" fmla="*/ 749407 h 749407"/>
              <a:gd name="connsiteX5" fmla="*/ 0 w 9906000"/>
              <a:gd name="connsiteY5" fmla="*/ 749407 h 749407"/>
              <a:gd name="connsiteX6" fmla="*/ 0 w 9906000"/>
              <a:gd name="connsiteY6" fmla="*/ 673207 h 749407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221983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7396163 w 9906000"/>
              <a:gd name="connsiteY2" fmla="*/ 0 h 742949"/>
              <a:gd name="connsiteX3" fmla="*/ 9906000 w 9906000"/>
              <a:gd name="connsiteY3" fmla="*/ 0 h 742949"/>
              <a:gd name="connsiteX4" fmla="*/ 9906000 w 9906000"/>
              <a:gd name="connsiteY4" fmla="*/ 742949 h 742949"/>
              <a:gd name="connsiteX5" fmla="*/ 0 w 9906000"/>
              <a:gd name="connsiteY5" fmla="*/ 742949 h 742949"/>
              <a:gd name="connsiteX6" fmla="*/ 0 w 9906000"/>
              <a:gd name="connsiteY6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396163 w 9906000"/>
              <a:gd name="connsiteY3" fmla="*/ 0 h 742949"/>
              <a:gd name="connsiteX4" fmla="*/ 9906000 w 9906000"/>
              <a:gd name="connsiteY4" fmla="*/ 0 h 742949"/>
              <a:gd name="connsiteX5" fmla="*/ 9906000 w 9906000"/>
              <a:gd name="connsiteY5" fmla="*/ 742949 h 742949"/>
              <a:gd name="connsiteX6" fmla="*/ 0 w 9906000"/>
              <a:gd name="connsiteY6" fmla="*/ 742949 h 742949"/>
              <a:gd name="connsiteX7" fmla="*/ 0 w 9906000"/>
              <a:gd name="connsiteY7" fmla="*/ 666749 h 742949"/>
              <a:gd name="connsiteX0" fmla="*/ 0 w 9906000"/>
              <a:gd name="connsiteY0" fmla="*/ 666749 h 742949"/>
              <a:gd name="connsiteX1" fmla="*/ 6310313 w 9906000"/>
              <a:gd name="connsiteY1" fmla="*/ 666749 h 742949"/>
              <a:gd name="connsiteX2" fmla="*/ 6813550 w 9906000"/>
              <a:gd name="connsiteY2" fmla="*/ 319088 h 742949"/>
              <a:gd name="connsiteX3" fmla="*/ 7058025 w 9906000"/>
              <a:gd name="connsiteY3" fmla="*/ 171450 h 742949"/>
              <a:gd name="connsiteX4" fmla="*/ 7396163 w 9906000"/>
              <a:gd name="connsiteY4" fmla="*/ 0 h 742949"/>
              <a:gd name="connsiteX5" fmla="*/ 9906000 w 9906000"/>
              <a:gd name="connsiteY5" fmla="*/ 0 h 742949"/>
              <a:gd name="connsiteX6" fmla="*/ 9906000 w 9906000"/>
              <a:gd name="connsiteY6" fmla="*/ 742949 h 742949"/>
              <a:gd name="connsiteX7" fmla="*/ 0 w 9906000"/>
              <a:gd name="connsiteY7" fmla="*/ 742949 h 742949"/>
              <a:gd name="connsiteX8" fmla="*/ 0 w 9906000"/>
              <a:gd name="connsiteY8" fmla="*/ 666749 h 742949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6813550 w 9906000"/>
              <a:gd name="connsiteY7" fmla="*/ 742950 h 742950"/>
              <a:gd name="connsiteX8" fmla="*/ 0 w 9906000"/>
              <a:gd name="connsiteY8" fmla="*/ 742949 h 742950"/>
              <a:gd name="connsiteX9" fmla="*/ 0 w 9906000"/>
              <a:gd name="connsiteY9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38137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742949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058025 w 9906000"/>
              <a:gd name="connsiteY3" fmla="*/ 17145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310313 w 9906000"/>
              <a:gd name="connsiteY8" fmla="*/ 742950 h 742950"/>
              <a:gd name="connsiteX9" fmla="*/ 0 w 9906000"/>
              <a:gd name="connsiteY9" fmla="*/ 742949 h 742950"/>
              <a:gd name="connsiteX10" fmla="*/ 0 w 9906000"/>
              <a:gd name="connsiteY10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396163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666749 h 742950"/>
              <a:gd name="connsiteX1" fmla="*/ 6310313 w 9906000"/>
              <a:gd name="connsiteY1" fmla="*/ 666749 h 742950"/>
              <a:gd name="connsiteX2" fmla="*/ 6813550 w 9906000"/>
              <a:gd name="connsiteY2" fmla="*/ 319088 h 742950"/>
              <a:gd name="connsiteX3" fmla="*/ 7396163 w 9906000"/>
              <a:gd name="connsiteY3" fmla="*/ 0 h 742950"/>
              <a:gd name="connsiteX4" fmla="*/ 7396163 w 9906000"/>
              <a:gd name="connsiteY4" fmla="*/ 0 h 742950"/>
              <a:gd name="connsiteX5" fmla="*/ 9906000 w 9906000"/>
              <a:gd name="connsiteY5" fmla="*/ 0 h 742950"/>
              <a:gd name="connsiteX6" fmla="*/ 9906000 w 9906000"/>
              <a:gd name="connsiteY6" fmla="*/ 314324 h 742950"/>
              <a:gd name="connsiteX7" fmla="*/ 7086600 w 9906000"/>
              <a:gd name="connsiteY7" fmla="*/ 314324 h 742950"/>
              <a:gd name="connsiteX8" fmla="*/ 6813550 w 9906000"/>
              <a:gd name="connsiteY8" fmla="*/ 500063 h 742950"/>
              <a:gd name="connsiteX9" fmla="*/ 6310313 w 9906000"/>
              <a:gd name="connsiteY9" fmla="*/ 742950 h 742950"/>
              <a:gd name="connsiteX10" fmla="*/ 0 w 9906000"/>
              <a:gd name="connsiteY10" fmla="*/ 742949 h 742950"/>
              <a:gd name="connsiteX11" fmla="*/ 0 w 9906000"/>
              <a:gd name="connsiteY11" fmla="*/ 666749 h 742950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65125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407987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546100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43700 w 9906000"/>
              <a:gd name="connsiteY2" fmla="*/ 393700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753225 w 9906000"/>
              <a:gd name="connsiteY2" fmla="*/ 331788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086600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60801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91338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222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512762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77050 w 9906000"/>
              <a:gd name="connsiteY8" fmla="*/ 484187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1278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12786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12786 h 788987"/>
              <a:gd name="connsiteX0" fmla="*/ 0 w 9906000"/>
              <a:gd name="connsiteY0" fmla="*/ 728661 h 788987"/>
              <a:gd name="connsiteX1" fmla="*/ 6310313 w 9906000"/>
              <a:gd name="connsiteY1" fmla="*/ 731836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28661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28661 h 788987"/>
              <a:gd name="connsiteX0" fmla="*/ 0 w 9906000"/>
              <a:gd name="connsiteY0" fmla="*/ 750887 h 788987"/>
              <a:gd name="connsiteX1" fmla="*/ 6310313 w 9906000"/>
              <a:gd name="connsiteY1" fmla="*/ 750887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750887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750887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88986 h 788987"/>
              <a:gd name="connsiteX11" fmla="*/ 0 w 9906000"/>
              <a:gd name="connsiteY11" fmla="*/ 692150 h 788987"/>
              <a:gd name="connsiteX0" fmla="*/ 0 w 9906000"/>
              <a:gd name="connsiteY0" fmla="*/ 692150 h 788987"/>
              <a:gd name="connsiteX1" fmla="*/ 6321152 w 9906000"/>
              <a:gd name="connsiteY1" fmla="*/ 692150 h 788987"/>
              <a:gd name="connsiteX2" fmla="*/ 6813550 w 9906000"/>
              <a:gd name="connsiteY2" fmla="*/ 327026 h 788987"/>
              <a:gd name="connsiteX3" fmla="*/ 7396163 w 9906000"/>
              <a:gd name="connsiteY3" fmla="*/ 46037 h 788987"/>
              <a:gd name="connsiteX4" fmla="*/ 7396163 w 9906000"/>
              <a:gd name="connsiteY4" fmla="*/ 46037 h 788987"/>
              <a:gd name="connsiteX5" fmla="*/ 9906000 w 9906000"/>
              <a:gd name="connsiteY5" fmla="*/ 46037 h 788987"/>
              <a:gd name="connsiteX6" fmla="*/ 9906000 w 9906000"/>
              <a:gd name="connsiteY6" fmla="*/ 360361 h 788987"/>
              <a:gd name="connsiteX7" fmla="*/ 7186612 w 9906000"/>
              <a:gd name="connsiteY7" fmla="*/ 360361 h 788987"/>
              <a:gd name="connsiteX8" fmla="*/ 6813550 w 9906000"/>
              <a:gd name="connsiteY8" fmla="*/ 517525 h 788987"/>
              <a:gd name="connsiteX9" fmla="*/ 6310313 w 9906000"/>
              <a:gd name="connsiteY9" fmla="*/ 788987 h 788987"/>
              <a:gd name="connsiteX10" fmla="*/ 0 w 9906000"/>
              <a:gd name="connsiteY10" fmla="*/ 730250 h 788987"/>
              <a:gd name="connsiteX11" fmla="*/ 0 w 9906000"/>
              <a:gd name="connsiteY11" fmla="*/ 692150 h 788987"/>
              <a:gd name="connsiteX0" fmla="*/ 0 w 9906000"/>
              <a:gd name="connsiteY0" fmla="*/ 692150 h 730250"/>
              <a:gd name="connsiteX1" fmla="*/ 6321152 w 9906000"/>
              <a:gd name="connsiteY1" fmla="*/ 692150 h 730250"/>
              <a:gd name="connsiteX2" fmla="*/ 6813550 w 9906000"/>
              <a:gd name="connsiteY2" fmla="*/ 327026 h 730250"/>
              <a:gd name="connsiteX3" fmla="*/ 7396163 w 9906000"/>
              <a:gd name="connsiteY3" fmla="*/ 46037 h 730250"/>
              <a:gd name="connsiteX4" fmla="*/ 7396163 w 9906000"/>
              <a:gd name="connsiteY4" fmla="*/ 46037 h 730250"/>
              <a:gd name="connsiteX5" fmla="*/ 9906000 w 9906000"/>
              <a:gd name="connsiteY5" fmla="*/ 46037 h 730250"/>
              <a:gd name="connsiteX6" fmla="*/ 9906000 w 9906000"/>
              <a:gd name="connsiteY6" fmla="*/ 360361 h 730250"/>
              <a:gd name="connsiteX7" fmla="*/ 7186612 w 9906000"/>
              <a:gd name="connsiteY7" fmla="*/ 360361 h 730250"/>
              <a:gd name="connsiteX8" fmla="*/ 6813550 w 9906000"/>
              <a:gd name="connsiteY8" fmla="*/ 517525 h 730250"/>
              <a:gd name="connsiteX9" fmla="*/ 6321152 w 9906000"/>
              <a:gd name="connsiteY9" fmla="*/ 730250 h 730250"/>
              <a:gd name="connsiteX10" fmla="*/ 0 w 9906000"/>
              <a:gd name="connsiteY10" fmla="*/ 730250 h 730250"/>
              <a:gd name="connsiteX11" fmla="*/ 0 w 9906000"/>
              <a:gd name="connsiteY11" fmla="*/ 6921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06000" h="730250">
                <a:moveTo>
                  <a:pt x="0" y="692150"/>
                </a:moveTo>
                <a:lnTo>
                  <a:pt x="6321152" y="692150"/>
                </a:lnTo>
                <a:cubicBezTo>
                  <a:pt x="6784173" y="657225"/>
                  <a:pt x="6722004" y="533400"/>
                  <a:pt x="6813550" y="327026"/>
                </a:cubicBezTo>
                <a:cubicBezTo>
                  <a:pt x="6837892" y="320674"/>
                  <a:pt x="6863822" y="0"/>
                  <a:pt x="7396163" y="46037"/>
                </a:cubicBezTo>
                <a:lnTo>
                  <a:pt x="7396163" y="46037"/>
                </a:lnTo>
                <a:lnTo>
                  <a:pt x="9906000" y="46037"/>
                </a:lnTo>
                <a:lnTo>
                  <a:pt x="9906000" y="360361"/>
                </a:lnTo>
                <a:lnTo>
                  <a:pt x="7186612" y="360361"/>
                </a:lnTo>
                <a:cubicBezTo>
                  <a:pt x="6976531" y="379412"/>
                  <a:pt x="6934730" y="350837"/>
                  <a:pt x="6813550" y="517525"/>
                </a:cubicBezTo>
                <a:cubicBezTo>
                  <a:pt x="6772011" y="624681"/>
                  <a:pt x="6758773" y="696913"/>
                  <a:pt x="6321152" y="730250"/>
                </a:cubicBezTo>
                <a:lnTo>
                  <a:pt x="0" y="730250"/>
                </a:lnTo>
                <a:lnTo>
                  <a:pt x="0" y="6921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4351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buSzPct val="100000"/>
              <a:buFont typeface="Wingdings" pitchFamily="2" charset="2"/>
              <a:buNone/>
              <a:defRPr/>
            </a:pPr>
            <a:endParaRPr kumimoji="0" lang="en-US" sz="13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1117" y="185739"/>
            <a:ext cx="6478954" cy="43973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 smtClean="0"/>
          </a:p>
        </p:txBody>
      </p:sp>
      <p:sp>
        <p:nvSpPr>
          <p:cNvPr id="18" name="텍스트 개체 틀 29"/>
          <p:cNvSpPr>
            <a:spLocks noGrp="1"/>
          </p:cNvSpPr>
          <p:nvPr>
            <p:ph type="body" sz="quarter" idx="10"/>
          </p:nvPr>
        </p:nvSpPr>
        <p:spPr>
          <a:xfrm>
            <a:off x="334110" y="790583"/>
            <a:ext cx="11503986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Line 63"/>
          <p:cNvSpPr>
            <a:spLocks noChangeShapeType="1"/>
          </p:cNvSpPr>
          <p:nvPr userDrawn="1"/>
        </p:nvSpPr>
        <p:spPr bwMode="auto">
          <a:xfrm>
            <a:off x="259863" y="6489700"/>
            <a:ext cx="11672277" cy="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5715001" y="6630988"/>
            <a:ext cx="6655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latinLnBrk="0">
              <a:spcBef>
                <a:spcPct val="50000"/>
              </a:spcBef>
              <a:buFont typeface="Wingdings" pitchFamily="2" charset="2"/>
              <a:buNone/>
            </a:pPr>
            <a:fld id="{7C0A07C6-64BA-40BB-AA94-8B7432B53F9F}" type="slidenum">
              <a:rPr lang="en-US" altLang="ko-KR" sz="1000" b="1"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</a:rPr>
              <a:pPr latinLnBrk="0">
                <a:spcBef>
                  <a:spcPct val="50000"/>
                </a:spcBef>
                <a:buFont typeface="Wingdings" pitchFamily="2" charset="2"/>
                <a:buNone/>
              </a:pPr>
              <a:t>‹#›</a:t>
            </a:fld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2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7643" y="6531127"/>
            <a:ext cx="1019077" cy="26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8451233" y="411259"/>
            <a:ext cx="3394090" cy="2540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b="1"/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7578701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405533" y="3107056"/>
            <a:ext cx="2766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End of Document</a:t>
            </a:r>
            <a:endParaRPr kumimoji="0" lang="ko-KR" altLang="en-US" sz="2400" b="1" i="0" u="none" strike="noStrike" kern="1200" cap="none" spc="0" normalizeH="0" baseline="0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11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677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98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97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4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009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920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372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185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C60B-CB3F-4421-B075-59D80FFE53DC}" type="datetimeFigureOut">
              <a:rPr lang="ko-KR" altLang="en-US" smtClean="0"/>
              <a:pPr/>
              <a:t>2017. 2. 16.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F4F5-8D5B-41AD-A12C-A0E824DDA4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15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732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dev.hsnc.co.kr/wmsbeac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playgdev.hsnc.co.kr/ap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dev.hsnc.co.kr/smb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playgdev.hsnc.co.kr/smfro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14961" y="4392944"/>
            <a:ext cx="1243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2015.09.01</a:t>
            </a:r>
            <a:endParaRPr lang="en-US" altLang="ko-KR" sz="1600" b="1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4819" y="3919680"/>
            <a:ext cx="1282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Version </a:t>
            </a:r>
            <a:r>
              <a:rPr lang="en-US" altLang="ko-KR" sz="1600" b="1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1.1</a:t>
            </a:r>
            <a:endParaRPr lang="en-US" altLang="ko-KR" sz="1600" b="1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>
          <a:xfrm>
            <a:off x="1775460" y="2422290"/>
            <a:ext cx="8641080" cy="720725"/>
          </a:xfrm>
          <a:prstGeom prst="rect">
            <a:avLst/>
          </a:prstGeom>
        </p:spPr>
        <p:txBody>
          <a:bodyPr/>
          <a:lstStyle/>
          <a:p>
            <a:pPr marL="342900" indent="-342900" algn="r" eaLnBrk="0" latinLnBrk="0" hangingPunct="0">
              <a:spcBef>
                <a:spcPct val="20000"/>
              </a:spcBef>
              <a:defRPr/>
            </a:pPr>
            <a:r>
              <a:rPr lang="ko-KR" altLang="en-US" b="1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아키텍처 정의서</a:t>
            </a:r>
            <a:endParaRPr lang="ko-KR" altLang="en-US" b="1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2392" y="19656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88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3. </a:t>
            </a:r>
            <a:r>
              <a:rPr lang="ko-KR" altLang="en-US" dirty="0">
                <a:solidFill>
                  <a:srgbClr val="000000"/>
                </a:solidFill>
              </a:rPr>
              <a:t>하드웨어 구성</a:t>
            </a:r>
            <a:endParaRPr lang="ko-KR" altLang="en-US" dirty="0"/>
          </a:p>
        </p:txBody>
      </p:sp>
      <p:sp>
        <p:nvSpPr>
          <p:cNvPr id="120" name="텍스트 개체 틀 11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3.2.2 LBS Platform</a:t>
            </a:r>
            <a:r>
              <a:rPr lang="ko-KR" altLang="en-US" dirty="0">
                <a:solidFill>
                  <a:srgbClr val="000000"/>
                </a:solidFill>
              </a:rPr>
              <a:t> 서버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642330"/>
              </p:ext>
            </p:extLst>
          </p:nvPr>
        </p:nvGraphicFramePr>
        <p:xfrm>
          <a:off x="477143" y="1274136"/>
          <a:ext cx="5202128" cy="1188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4721"/>
                <a:gridCol w="641684"/>
                <a:gridCol w="1323474"/>
                <a:gridCol w="1350211"/>
                <a:gridCol w="512038"/>
              </a:tblGrid>
              <a:tr h="2244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HOSTNAME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LBS Platform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spa1</a:t>
                      </a:r>
                    </a:p>
                    <a:p>
                      <a:pPr algn="l"/>
                      <a:r>
                        <a:rPr lang="en-US" sz="1200" dirty="0" smtClean="0"/>
                        <a:t>spa2</a:t>
                      </a:r>
                    </a:p>
                    <a:p>
                      <a:pPr algn="l"/>
                      <a:r>
                        <a:rPr lang="en-US" sz="1200" dirty="0" smtClean="0"/>
                        <a:t>spa3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172.16.4.89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1</a:t>
                      </a:r>
                      <a:r>
                        <a:rPr lang="ko-KR" altLang="en-US" sz="1200" baseline="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6656109"/>
              </p:ext>
            </p:extLst>
          </p:nvPr>
        </p:nvGraphicFramePr>
        <p:xfrm>
          <a:off x="477143" y="2838254"/>
          <a:ext cx="5202127" cy="3493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60337"/>
                <a:gridCol w="2847476"/>
                <a:gridCol w="894314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설명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비고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설치 </a:t>
                      </a:r>
                      <a:r>
                        <a:rPr lang="en-US" altLang="ko-KR" sz="1200" dirty="0" smtClean="0"/>
                        <a:t>S/W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WAS : Tomcat 7.0.64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DB : MySQL 5.6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Oracle JDK 1.7.0_51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SSH BFA : fail2ban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파일시스템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서버포트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8080(WEB-HTTP),</a:t>
                      </a:r>
                      <a:r>
                        <a:rPr lang="en-US" sz="1200" baseline="0" dirty="0" smtClean="0"/>
                        <a:t>443(WEB-HTTPS),3306(MySQL)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900" dirty="0" smtClean="0"/>
                        <a:t>내부망</a:t>
                      </a:r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내부망</a:t>
                      </a:r>
                      <a:r>
                        <a:rPr lang="en-US" altLang="ko-KR" sz="900" dirty="0" smtClean="0"/>
                        <a:t>,DMZ-</a:t>
                      </a:r>
                      <a:r>
                        <a:rPr lang="ko-KR" altLang="en-US" sz="900" dirty="0" smtClean="0"/>
                        <a:t>내부망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커널파라미터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변경사항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TCP/IP </a:t>
                      </a:r>
                      <a:r>
                        <a:rPr lang="ko-KR" altLang="en-US" sz="1200" dirty="0" smtClean="0"/>
                        <a:t>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변경사항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개발계 </a:t>
                      </a:r>
                      <a:r>
                        <a:rPr lang="en-US" altLang="ko-KR" sz="1200" dirty="0" smtClean="0"/>
                        <a:t>URL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3"/>
                        </a:rPr>
                        <a:t>http://playgdev.hsnc.co.kr</a:t>
                      </a:r>
                      <a:r>
                        <a:rPr lang="en-US" altLang="ko-KR" sz="1200" dirty="0" smtClean="0">
                          <a:hlinkClick r:id="rId3"/>
                        </a:rPr>
                        <a:t>/wmsbeacon</a:t>
                      </a:r>
                      <a:endParaRPr lang="en-US" altLang="ko-KR" sz="1200" dirty="0" smtClean="0"/>
                    </a:p>
                    <a:p>
                      <a:pPr algn="l"/>
                      <a:r>
                        <a:rPr lang="en-US" sz="1200" dirty="0" smtClean="0">
                          <a:hlinkClick r:id="rId4"/>
                        </a:rPr>
                        <a:t>http://playgdev.hsnc.co.kr/api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 </a:t>
                      </a:r>
                      <a:r>
                        <a:rPr lang="en-US" altLang="ko-KR" sz="1200" dirty="0" smtClean="0"/>
                        <a:t>URL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http://</a:t>
                      </a:r>
                      <a:r>
                        <a:rPr lang="en-US" sz="1200" dirty="0" err="1" smtClean="0"/>
                        <a:t>playg.hsnc.co.kr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dirty="0" smtClean="0"/>
                        <a:t>10</a:t>
                      </a:r>
                      <a:r>
                        <a:rPr lang="ko-KR" altLang="en-US" sz="900" dirty="0" smtClean="0"/>
                        <a:t>월중순적용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667" y="2435750"/>
            <a:ext cx="164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/>
              <a:t>2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운영체계구성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0667" y="857522"/>
            <a:ext cx="123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 smtClean="0"/>
              <a:t>1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환경구성</a:t>
            </a:r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9447581"/>
              </p:ext>
            </p:extLst>
          </p:nvPr>
        </p:nvGraphicFramePr>
        <p:xfrm>
          <a:off x="6346306" y="1274136"/>
          <a:ext cx="5202129" cy="14747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9585"/>
                <a:gridCol w="668421"/>
                <a:gridCol w="588211"/>
                <a:gridCol w="681789"/>
                <a:gridCol w="561474"/>
                <a:gridCol w="574842"/>
                <a:gridCol w="1147807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Group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HomeDIR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rowSpan="3"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LBS Platform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 smtClean="0"/>
                    </a:p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v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/home/dev1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63093" y="857522"/>
            <a:ext cx="258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사용자 및</a:t>
            </a:r>
            <a:r>
              <a:rPr lang="en-US" sz="1600" dirty="0"/>
              <a:t> Product </a:t>
            </a:r>
            <a:r>
              <a:rPr lang="ko-KR" altLang="en-US" sz="1600" dirty="0"/>
              <a:t>계정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129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3. </a:t>
            </a:r>
            <a:r>
              <a:rPr lang="ko-KR" altLang="en-US" dirty="0">
                <a:solidFill>
                  <a:srgbClr val="000000"/>
                </a:solidFill>
              </a:rPr>
              <a:t>하드웨어 구성</a:t>
            </a:r>
            <a:endParaRPr lang="ko-KR" altLang="en-US" dirty="0"/>
          </a:p>
        </p:txBody>
      </p:sp>
      <p:sp>
        <p:nvSpPr>
          <p:cNvPr id="120" name="텍스트 개체 틀 11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3.2.3 OCN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서버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3030669"/>
              </p:ext>
            </p:extLst>
          </p:nvPr>
        </p:nvGraphicFramePr>
        <p:xfrm>
          <a:off x="477143" y="1274136"/>
          <a:ext cx="5202128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4721"/>
                <a:gridCol w="641684"/>
                <a:gridCol w="1323474"/>
                <a:gridCol w="1350211"/>
                <a:gridCol w="512038"/>
              </a:tblGrid>
              <a:tr h="2244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HOSTNAME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OCN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spa4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172.16.4.90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adev2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1</a:t>
                      </a:r>
                      <a:r>
                        <a:rPr lang="ko-KR" altLang="en-US" sz="1200" baseline="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4054130"/>
              </p:ext>
            </p:extLst>
          </p:nvPr>
        </p:nvGraphicFramePr>
        <p:xfrm>
          <a:off x="477143" y="2838254"/>
          <a:ext cx="5202127" cy="34481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60337"/>
                <a:gridCol w="2766657"/>
                <a:gridCol w="975133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설명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비고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설치 </a:t>
                      </a:r>
                      <a:r>
                        <a:rPr lang="en-US" altLang="ko-KR" sz="1200" dirty="0" smtClean="0"/>
                        <a:t>S/W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WAS : Tomcat 6.0.44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DB : MySQL 5.6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Oracle JDK 1.6.0_45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SSH BFA : fail2ban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파일시스템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서버포트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8080(WEB-HTTP),</a:t>
                      </a:r>
                      <a:r>
                        <a:rPr lang="en-US" sz="1200" baseline="0" dirty="0" smtClean="0"/>
                        <a:t>443(WEB-HTTPS),3306(MySQL)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900" dirty="0" smtClean="0"/>
                        <a:t>내부망</a:t>
                      </a:r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내부망</a:t>
                      </a:r>
                      <a:r>
                        <a:rPr lang="en-US" altLang="ko-KR" sz="900" dirty="0" smtClean="0"/>
                        <a:t>,DMZ-</a:t>
                      </a:r>
                      <a:r>
                        <a:rPr lang="ko-KR" altLang="en-US" sz="900" dirty="0" smtClean="0"/>
                        <a:t>내부망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커널파라미터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변경사항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TCP/IP </a:t>
                      </a:r>
                      <a:r>
                        <a:rPr lang="ko-KR" altLang="en-US" sz="1200" dirty="0" smtClean="0"/>
                        <a:t>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변경사항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개발계 </a:t>
                      </a:r>
                      <a:r>
                        <a:rPr lang="en-US" altLang="ko-KR" sz="1200" dirty="0" smtClean="0"/>
                        <a:t>URL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3"/>
                        </a:rPr>
                        <a:t>http://playgdev.hsnc.co.kr/smbo</a:t>
                      </a:r>
                      <a:endParaRPr lang="en-US" sz="1200" dirty="0" smtClean="0"/>
                    </a:p>
                    <a:p>
                      <a:pPr algn="l"/>
                      <a:r>
                        <a:rPr lang="en-US" sz="1200" dirty="0" smtClean="0">
                          <a:hlinkClick r:id="rId4"/>
                        </a:rPr>
                        <a:t>http://playgdev.hsnc.co.kr/smfront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 </a:t>
                      </a:r>
                      <a:r>
                        <a:rPr lang="en-US" altLang="ko-KR" sz="1200" dirty="0" smtClean="0"/>
                        <a:t>URL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http://</a:t>
                      </a:r>
                      <a:r>
                        <a:rPr lang="en-US" sz="1200" dirty="0" err="1" smtClean="0"/>
                        <a:t>playg.hsnc.co.kr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dirty="0" smtClean="0"/>
                        <a:t>10</a:t>
                      </a:r>
                      <a:r>
                        <a:rPr lang="ko-KR" altLang="en-US" sz="900" dirty="0" smtClean="0"/>
                        <a:t>월중순적용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667" y="2435750"/>
            <a:ext cx="164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/>
              <a:t>2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운영체계구성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0667" y="857522"/>
            <a:ext cx="123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 smtClean="0"/>
              <a:t>1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환경구성</a:t>
            </a:r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6971777"/>
              </p:ext>
            </p:extLst>
          </p:nvPr>
        </p:nvGraphicFramePr>
        <p:xfrm>
          <a:off x="6346306" y="1274136"/>
          <a:ext cx="5202129" cy="22711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9585"/>
                <a:gridCol w="668421"/>
                <a:gridCol w="588211"/>
                <a:gridCol w="681789"/>
                <a:gridCol w="561474"/>
                <a:gridCol w="574842"/>
                <a:gridCol w="1147807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Group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HomeDIR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OCN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 smtClean="0"/>
                    </a:p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v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/home/dev1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MySQL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v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imarketing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63093" y="857522"/>
            <a:ext cx="258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사용자 및</a:t>
            </a:r>
            <a:r>
              <a:rPr lang="en-US" sz="1600" dirty="0"/>
              <a:t> Product </a:t>
            </a:r>
            <a:r>
              <a:rPr lang="ko-KR" altLang="en-US" sz="1600" dirty="0"/>
              <a:t>계정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355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3. </a:t>
            </a:r>
            <a:r>
              <a:rPr lang="ko-KR" altLang="en-US" dirty="0">
                <a:solidFill>
                  <a:srgbClr val="000000"/>
                </a:solidFill>
              </a:rPr>
              <a:t>하드웨어 구성</a:t>
            </a:r>
            <a:endParaRPr lang="ko-KR" altLang="en-US" dirty="0"/>
          </a:p>
        </p:txBody>
      </p:sp>
      <p:sp>
        <p:nvSpPr>
          <p:cNvPr id="120" name="텍스트 개체 틀 11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3.2.4 </a:t>
            </a:r>
            <a:r>
              <a:rPr lang="en-US" altLang="ko-KR" dirty="0" err="1" smtClean="0">
                <a:solidFill>
                  <a:srgbClr val="000000"/>
                </a:solidFill>
              </a:rPr>
              <a:t>BigData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서버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337803"/>
              </p:ext>
            </p:extLst>
          </p:nvPr>
        </p:nvGraphicFramePr>
        <p:xfrm>
          <a:off x="477143" y="1274136"/>
          <a:ext cx="5202128" cy="1737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4721"/>
                <a:gridCol w="641684"/>
                <a:gridCol w="1323474"/>
                <a:gridCol w="1350211"/>
                <a:gridCol w="512038"/>
              </a:tblGrid>
              <a:tr h="2244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HOSTNAME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BigData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spd1</a:t>
                      </a:r>
                    </a:p>
                    <a:p>
                      <a:pPr algn="l"/>
                      <a:r>
                        <a:rPr lang="en-US" sz="1200" dirty="0" smtClean="0"/>
                        <a:t>spd2</a:t>
                      </a:r>
                    </a:p>
                    <a:p>
                      <a:pPr algn="l"/>
                      <a:r>
                        <a:rPr lang="en-US" sz="1200" dirty="0" smtClean="0"/>
                        <a:t>spd3</a:t>
                      </a:r>
                    </a:p>
                    <a:p>
                      <a:pPr algn="l"/>
                      <a:r>
                        <a:rPr lang="en-US" sz="1200" dirty="0" smtClean="0"/>
                        <a:t>spd4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172.16.4.86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172.16.4.87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172.16.4.88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dpdev1</a:t>
                      </a:r>
                    </a:p>
                    <a:p>
                      <a:pPr algn="l"/>
                      <a:r>
                        <a:rPr lang="en-US" sz="1200" dirty="0" smtClean="0"/>
                        <a:t>dpdev2</a:t>
                      </a:r>
                    </a:p>
                    <a:p>
                      <a:pPr algn="l"/>
                      <a:r>
                        <a:rPr lang="en-US" sz="1200" dirty="0" smtClean="0"/>
                        <a:t>dpdev3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1</a:t>
                      </a:r>
                      <a:r>
                        <a:rPr lang="ko-KR" altLang="en-US" sz="1200" baseline="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3809864"/>
              </p:ext>
            </p:extLst>
          </p:nvPr>
        </p:nvGraphicFramePr>
        <p:xfrm>
          <a:off x="477143" y="3586862"/>
          <a:ext cx="5202127" cy="262518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60337"/>
                <a:gridCol w="2766657"/>
                <a:gridCol w="975133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설명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비고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설치 </a:t>
                      </a:r>
                      <a:r>
                        <a:rPr lang="en-US" altLang="ko-KR" sz="1200" dirty="0" smtClean="0"/>
                        <a:t>S/W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JRE 1.8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SSH BFA : fail2ban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파일시스템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서버포트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80,8080(WEB-HTTP)</a:t>
                      </a:r>
                      <a:r>
                        <a:rPr lang="en-US" sz="1200" baseline="0" dirty="0" smtClean="0"/>
                        <a:t> 443(WEB-HTTPS)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커널파라미터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변경사항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TCP/IP </a:t>
                      </a:r>
                      <a:r>
                        <a:rPr lang="ko-KR" altLang="en-US" sz="1200" dirty="0" smtClean="0"/>
                        <a:t>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변경사항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667" y="3184358"/>
            <a:ext cx="164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/>
              <a:t>2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운영체계구성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0667" y="857522"/>
            <a:ext cx="123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 smtClean="0"/>
              <a:t>1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환경구성</a:t>
            </a:r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8902448"/>
              </p:ext>
            </p:extLst>
          </p:nvPr>
        </p:nvGraphicFramePr>
        <p:xfrm>
          <a:off x="6346306" y="1274136"/>
          <a:ext cx="5202129" cy="14747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9585"/>
                <a:gridCol w="668421"/>
                <a:gridCol w="588211"/>
                <a:gridCol w="681789"/>
                <a:gridCol w="561474"/>
                <a:gridCol w="574842"/>
                <a:gridCol w="1147807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Group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HomeDIR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BigData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 smtClean="0"/>
                    </a:p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v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/home/dev1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63093" y="857522"/>
            <a:ext cx="258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사용자 및</a:t>
            </a:r>
            <a:r>
              <a:rPr lang="en-US" sz="1600" dirty="0"/>
              <a:t> Product </a:t>
            </a:r>
            <a:r>
              <a:rPr lang="ko-KR" altLang="en-US" sz="1600" dirty="0"/>
              <a:t>계정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2640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3. </a:t>
            </a:r>
            <a:r>
              <a:rPr lang="ko-KR" altLang="en-US" dirty="0">
                <a:solidFill>
                  <a:srgbClr val="000000"/>
                </a:solidFill>
              </a:rPr>
              <a:t>하드웨어 구성</a:t>
            </a:r>
            <a:endParaRPr lang="ko-KR" altLang="en-US" dirty="0"/>
          </a:p>
        </p:txBody>
      </p:sp>
      <p:sp>
        <p:nvSpPr>
          <p:cNvPr id="120" name="텍스트 개체 틀 11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3.2.5 </a:t>
            </a:r>
            <a:r>
              <a:rPr lang="en-US" altLang="ko-KR" dirty="0" err="1" smtClean="0">
                <a:solidFill>
                  <a:srgbClr val="000000"/>
                </a:solidFill>
              </a:rPr>
              <a:t>BigData</a:t>
            </a:r>
            <a:r>
              <a:rPr lang="en-US" altLang="ko-KR" dirty="0" smtClean="0">
                <a:solidFill>
                  <a:srgbClr val="000000"/>
                </a:solidFill>
              </a:rPr>
              <a:t> Management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서버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9327356"/>
              </p:ext>
            </p:extLst>
          </p:nvPr>
        </p:nvGraphicFramePr>
        <p:xfrm>
          <a:off x="477143" y="1274136"/>
          <a:ext cx="5202128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4721"/>
                <a:gridCol w="641684"/>
                <a:gridCol w="1323474"/>
                <a:gridCol w="1350211"/>
                <a:gridCol w="512038"/>
              </a:tblGrid>
              <a:tr h="2244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HOSTNAME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BigData</a:t>
                      </a:r>
                      <a:r>
                        <a:rPr lang="en-US" altLang="ko-KR" sz="1200" dirty="0" smtClean="0"/>
                        <a:t> Management </a:t>
                      </a:r>
                      <a:r>
                        <a:rPr lang="ko-KR" altLang="en-US" sz="1200" dirty="0" smtClean="0"/>
                        <a:t>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spdm1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172.16.4.90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adev1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1</a:t>
                      </a:r>
                      <a:r>
                        <a:rPr lang="ko-KR" altLang="en-US" sz="1200" baseline="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4881120"/>
              </p:ext>
            </p:extLst>
          </p:nvPr>
        </p:nvGraphicFramePr>
        <p:xfrm>
          <a:off x="477143" y="3586862"/>
          <a:ext cx="5202127" cy="262518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60337"/>
                <a:gridCol w="2766657"/>
                <a:gridCol w="975133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설명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비고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설치 </a:t>
                      </a:r>
                      <a:r>
                        <a:rPr lang="en-US" altLang="ko-KR" sz="1200" dirty="0" smtClean="0"/>
                        <a:t>S/W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JRE 1.8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SSH BFA : fail2ban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파일시스템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서버포트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80,8080(WEB-HTTP)</a:t>
                      </a:r>
                      <a:r>
                        <a:rPr lang="en-US" sz="1200" baseline="0" dirty="0" smtClean="0"/>
                        <a:t> 443(WEB-HTTPS)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커널파라미터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변경사항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TCP/IP </a:t>
                      </a:r>
                      <a:r>
                        <a:rPr lang="ko-KR" altLang="en-US" sz="1200" dirty="0" smtClean="0"/>
                        <a:t>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변경사항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667" y="3184358"/>
            <a:ext cx="164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/>
              <a:t>2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운영체계구성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0667" y="857522"/>
            <a:ext cx="123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 smtClean="0"/>
              <a:t>1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환경구성</a:t>
            </a:r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8285905"/>
              </p:ext>
            </p:extLst>
          </p:nvPr>
        </p:nvGraphicFramePr>
        <p:xfrm>
          <a:off x="6346306" y="1274136"/>
          <a:ext cx="5202129" cy="14747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9585"/>
                <a:gridCol w="668421"/>
                <a:gridCol w="588211"/>
                <a:gridCol w="681789"/>
                <a:gridCol w="561474"/>
                <a:gridCol w="574842"/>
                <a:gridCol w="1147807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Group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HomeDIR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BigData</a:t>
                      </a:r>
                      <a:r>
                        <a:rPr lang="en-US" altLang="ko-KR" sz="1200" dirty="0" smtClean="0"/>
                        <a:t> Management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 smtClean="0"/>
                    </a:p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v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/home/dev1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63093" y="857522"/>
            <a:ext cx="258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사용자 및</a:t>
            </a:r>
            <a:r>
              <a:rPr lang="en-US" sz="1600" dirty="0"/>
              <a:t> Product </a:t>
            </a:r>
            <a:r>
              <a:rPr lang="ko-KR" altLang="en-US" sz="1600" dirty="0"/>
              <a:t>계정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271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소프트웨어 구성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4.1. </a:t>
            </a:r>
            <a:r>
              <a:rPr lang="ko-KR" altLang="en-US" dirty="0" smtClean="0">
                <a:solidFill>
                  <a:srgbClr val="000000"/>
                </a:solidFill>
              </a:rPr>
              <a:t>소프트웨어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구성도</a:t>
            </a:r>
            <a:endParaRPr lang="ko-KR" altLang="en-US" dirty="0"/>
          </a:p>
        </p:txBody>
      </p:sp>
      <p:sp>
        <p:nvSpPr>
          <p:cNvPr id="28" name="직사각형 13"/>
          <p:cNvSpPr/>
          <p:nvPr/>
        </p:nvSpPr>
        <p:spPr bwMode="auto">
          <a:xfrm>
            <a:off x="595522" y="905929"/>
            <a:ext cx="1919288" cy="2185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77AE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7417" tIns="43708" rIns="87417" bIns="43708" anchor="ctr"/>
          <a:lstStyle/>
          <a:p>
            <a:pPr algn="ctr" defTabSz="913625">
              <a:defRPr/>
            </a:pP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30" name="Group 1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9074815"/>
              </p:ext>
            </p:extLst>
          </p:nvPr>
        </p:nvGraphicFramePr>
        <p:xfrm>
          <a:off x="736810" y="1382178"/>
          <a:ext cx="1638300" cy="1346966"/>
        </p:xfrm>
        <a:graphic>
          <a:graphicData uri="http://schemas.openxmlformats.org/drawingml/2006/table">
            <a:tbl>
              <a:tblPr/>
              <a:tblGrid>
                <a:gridCol w="1638300"/>
              </a:tblGrid>
              <a:tr h="283964">
                <a:tc>
                  <a:txBody>
                    <a:bodyPr/>
                    <a:lstStyle/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COEX Smart MICE App.</a:t>
                      </a:r>
                    </a:p>
                  </a:txBody>
                  <a:tcPr marL="14496" marR="14496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3964">
                <a:tc>
                  <a:txBody>
                    <a:bodyPr/>
                    <a:lstStyle/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Smart MICE Client</a:t>
                      </a:r>
                    </a:p>
                  </a:txBody>
                  <a:tcPr marL="14496" marR="14496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598">
                <a:tc>
                  <a:txBody>
                    <a:bodyPr/>
                    <a:lstStyle/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Beacon SDK</a:t>
                      </a:r>
                    </a:p>
                  </a:txBody>
                  <a:tcPr marL="14496" marR="14496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964">
                <a:tc>
                  <a:txBody>
                    <a:bodyPr/>
                    <a:lstStyle/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Android 4.3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이상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iOS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8.x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이상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496" marR="14496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 Box 7018"/>
          <p:cNvSpPr txBox="1">
            <a:spLocks noChangeArrowheads="1"/>
          </p:cNvSpPr>
          <p:nvPr/>
        </p:nvSpPr>
        <p:spPr bwMode="auto">
          <a:xfrm>
            <a:off x="903497" y="907515"/>
            <a:ext cx="1304925" cy="465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7050" tIns="10230" rIns="17050" bIns="10230" anchor="ctr"/>
          <a:lstStyle/>
          <a:p>
            <a:pPr algn="ctr" defTabSz="866579" latinLnBrk="0">
              <a:defRPr/>
            </a:pPr>
            <a:r>
              <a:rPr lang="en-US" altLang="ko-KR" sz="1100" b="1" dirty="0" err="1" smtClean="0">
                <a:solidFill>
                  <a:srgbClr val="003366"/>
                </a:solidFill>
                <a:latin typeface="+mn-ea"/>
                <a:ea typeface="+mn-ea"/>
              </a:rPr>
              <a:t>Mobild</a:t>
            </a:r>
            <a:r>
              <a:rPr lang="en-US" altLang="ko-KR" sz="1100" b="1" dirty="0" smtClean="0">
                <a:solidFill>
                  <a:srgbClr val="003366"/>
                </a:solidFill>
                <a:latin typeface="+mn-ea"/>
                <a:ea typeface="+mn-ea"/>
              </a:rPr>
              <a:t> Device</a:t>
            </a:r>
            <a:endParaRPr lang="en-US" altLang="ko-KR" sz="1100" b="1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33" name="직사각형 89"/>
          <p:cNvSpPr/>
          <p:nvPr/>
        </p:nvSpPr>
        <p:spPr bwMode="auto">
          <a:xfrm>
            <a:off x="2635460" y="905928"/>
            <a:ext cx="2155825" cy="1574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77AE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7417" tIns="43708" rIns="87417" bIns="43708" anchor="ctr"/>
          <a:lstStyle/>
          <a:p>
            <a:pPr algn="ctr" defTabSz="913625">
              <a:defRPr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Text Box 7018"/>
          <p:cNvSpPr txBox="1">
            <a:spLocks noChangeArrowheads="1"/>
          </p:cNvSpPr>
          <p:nvPr/>
        </p:nvSpPr>
        <p:spPr bwMode="auto">
          <a:xfrm>
            <a:off x="2635460" y="907515"/>
            <a:ext cx="2155825" cy="465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7050" tIns="10230" rIns="17050" bIns="10230" anchor="ctr"/>
          <a:lstStyle>
            <a:lvl1pPr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eaLnBrk="1" latinLnBrk="0" hangingPunct="1"/>
            <a:r>
              <a:rPr lang="en-US" altLang="ko-KR" sz="1100" b="1" dirty="0" smtClean="0">
                <a:solidFill>
                  <a:srgbClr val="003366"/>
                </a:solidFill>
                <a:latin typeface="맑은 고딕" charset="0"/>
                <a:ea typeface="맑은 고딕" charset="0"/>
              </a:rPr>
              <a:t>Gateway Server</a:t>
            </a:r>
            <a:endParaRPr lang="en-US" altLang="ko-KR" sz="1100" b="1" dirty="0">
              <a:solidFill>
                <a:srgbClr val="003366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5" name="Group 1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7652381"/>
              </p:ext>
            </p:extLst>
          </p:nvPr>
        </p:nvGraphicFramePr>
        <p:xfrm>
          <a:off x="2708485" y="1382178"/>
          <a:ext cx="2008187" cy="914400"/>
        </p:xfrm>
        <a:graphic>
          <a:graphicData uri="http://schemas.openxmlformats.org/drawingml/2006/table">
            <a:tbl>
              <a:tblPr/>
              <a:tblGrid>
                <a:gridCol w="2008187"/>
              </a:tblGrid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L-G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Web Server –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NginX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/1.8.0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CentOS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 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89"/>
          <p:cNvSpPr/>
          <p:nvPr/>
        </p:nvSpPr>
        <p:spPr bwMode="auto">
          <a:xfrm>
            <a:off x="4918651" y="899979"/>
            <a:ext cx="2155825" cy="50309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77AE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7417" tIns="43708" rIns="87417" bIns="43708" anchor="ctr"/>
          <a:lstStyle/>
          <a:p>
            <a:pPr algn="ctr" defTabSz="913625">
              <a:defRPr/>
            </a:pP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1" name="Group 1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0450249"/>
              </p:ext>
            </p:extLst>
          </p:nvPr>
        </p:nvGraphicFramePr>
        <p:xfrm>
          <a:off x="4991676" y="1376229"/>
          <a:ext cx="2008187" cy="2133600"/>
        </p:xfrm>
        <a:graphic>
          <a:graphicData uri="http://schemas.openxmlformats.org/drawingml/2006/table">
            <a:tbl>
              <a:tblPr/>
              <a:tblGrid>
                <a:gridCol w="2008187"/>
              </a:tblGrid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L-A1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LBS Beacon Service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DB – MySQL/5.6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WAS –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Wildfly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/9.0.0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Spring Framework/3.1.0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Java Runtime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Environment/1.8.0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CentOS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 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89"/>
          <p:cNvSpPr/>
          <p:nvPr/>
        </p:nvSpPr>
        <p:spPr bwMode="auto">
          <a:xfrm>
            <a:off x="7201842" y="905929"/>
            <a:ext cx="2155825" cy="3742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77AE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7417" tIns="43708" rIns="87417" bIns="43708" anchor="ctr"/>
          <a:lstStyle/>
          <a:p>
            <a:pPr algn="ctr" defTabSz="913625">
              <a:defRPr/>
            </a:pP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3" name="Group 1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4669139"/>
              </p:ext>
            </p:extLst>
          </p:nvPr>
        </p:nvGraphicFramePr>
        <p:xfrm>
          <a:off x="7274867" y="1382178"/>
          <a:ext cx="2008187" cy="1524000"/>
        </p:xfrm>
        <a:graphic>
          <a:graphicData uri="http://schemas.openxmlformats.org/drawingml/2006/table">
            <a:tbl>
              <a:tblPr/>
              <a:tblGrid>
                <a:gridCol w="2008187"/>
              </a:tblGrid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L-B1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LeoPhant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Khiron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Java Runtime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Environment/1.8.0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CentOS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 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Text Box 7018"/>
          <p:cNvSpPr txBox="1">
            <a:spLocks noChangeArrowheads="1"/>
          </p:cNvSpPr>
          <p:nvPr/>
        </p:nvSpPr>
        <p:spPr bwMode="auto">
          <a:xfrm>
            <a:off x="4926337" y="913226"/>
            <a:ext cx="2155825" cy="465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7050" tIns="10230" rIns="17050" bIns="10230" anchor="ctr"/>
          <a:lstStyle>
            <a:lvl1pPr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eaLnBrk="1" latinLnBrk="0" hangingPunct="1"/>
            <a:r>
              <a:rPr lang="en-US" altLang="ko-KR" sz="1100" b="1" dirty="0" smtClean="0">
                <a:solidFill>
                  <a:srgbClr val="003366"/>
                </a:solidFill>
                <a:latin typeface="맑은 고딕" charset="0"/>
                <a:ea typeface="맑은 고딕" charset="0"/>
              </a:rPr>
              <a:t>Application Server</a:t>
            </a:r>
            <a:endParaRPr lang="en-US" altLang="ko-KR" sz="1100" b="1" dirty="0">
              <a:solidFill>
                <a:srgbClr val="00336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 Box 7018"/>
          <p:cNvSpPr txBox="1">
            <a:spLocks noChangeArrowheads="1"/>
          </p:cNvSpPr>
          <p:nvPr/>
        </p:nvSpPr>
        <p:spPr bwMode="auto">
          <a:xfrm>
            <a:off x="7201842" y="899979"/>
            <a:ext cx="2155825" cy="465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7050" tIns="10230" rIns="17050" bIns="10230" anchor="ctr"/>
          <a:lstStyle>
            <a:lvl1pPr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865188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865188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eaLnBrk="1" latinLnBrk="0" hangingPunct="1"/>
            <a:r>
              <a:rPr lang="en-US" altLang="ko-KR" sz="1100" b="1" dirty="0" err="1" smtClean="0">
                <a:solidFill>
                  <a:srgbClr val="003366"/>
                </a:solidFill>
                <a:latin typeface="맑은 고딕" charset="0"/>
                <a:ea typeface="맑은 고딕" charset="0"/>
              </a:rPr>
              <a:t>Bigdata</a:t>
            </a:r>
            <a:r>
              <a:rPr lang="en-US" altLang="ko-KR" sz="1100" b="1" dirty="0" smtClean="0">
                <a:solidFill>
                  <a:srgbClr val="003366"/>
                </a:solidFill>
                <a:latin typeface="맑은 고딕" charset="0"/>
                <a:ea typeface="맑은 고딕" charset="0"/>
              </a:rPr>
              <a:t> Server</a:t>
            </a:r>
            <a:endParaRPr lang="en-US" altLang="ko-KR" sz="1100" b="1" dirty="0">
              <a:solidFill>
                <a:srgbClr val="003366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6" name="Group 1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5577784"/>
              </p:ext>
            </p:extLst>
          </p:nvPr>
        </p:nvGraphicFramePr>
        <p:xfrm>
          <a:off x="4988817" y="3659811"/>
          <a:ext cx="2008187" cy="2133600"/>
        </p:xfrm>
        <a:graphic>
          <a:graphicData uri="http://schemas.openxmlformats.org/drawingml/2006/table">
            <a:tbl>
              <a:tblPr/>
              <a:tblGrid>
                <a:gridCol w="2008187"/>
              </a:tblGrid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L-A2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MICE BackOffice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DB - MySQL/5.6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WAS –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Wildfly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/9.0.0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Spring Framework/???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Java Runtime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Environment/1.8.0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CentOS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 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roup 1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5517573"/>
              </p:ext>
            </p:extLst>
          </p:nvPr>
        </p:nvGraphicFramePr>
        <p:xfrm>
          <a:off x="7273658" y="3013402"/>
          <a:ext cx="2008187" cy="1524000"/>
        </p:xfrm>
        <a:graphic>
          <a:graphicData uri="http://schemas.openxmlformats.org/drawingml/2006/table">
            <a:tbl>
              <a:tblPr/>
              <a:tblGrid>
                <a:gridCol w="2008187"/>
              </a:tblGrid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L-B2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Khiron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/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LeoPhant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 Manager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Coordinator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Java Runtime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Environment/1.8.0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defTabSz="12684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1pPr>
                      <a:lvl2pPr marL="742950" indent="-285750" defTabSz="126841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2pPr>
                      <a:lvl3pPr marL="11430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3pPr>
                      <a:lvl4pPr marL="16002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4pPr>
                      <a:lvl5pPr marL="2057400" indent="-228600" defTabSz="126841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5pPr>
                      <a:lvl6pPr marL="25146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6pPr>
                      <a:lvl7pPr marL="29718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7pPr>
                      <a:lvl8pPr marL="34290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8pPr>
                      <a:lvl9pPr marL="3886200" indent="-228600" defTabSz="12684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defRPr>
                      </a:lvl9pPr>
                    </a:lstStyle>
                    <a:p>
                      <a:pPr marL="0" marR="0" lvl="0" indent="0" algn="ctr" defTabSz="1268413" rtl="0" eaLnBrk="1" fontAlgn="ctr" latinLnBrk="1" hangingPunct="1">
                        <a:lnSpc>
                          <a:spcPct val="12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CentOS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-127"/>
                          <a:ea typeface="나눔고딕" charset="-127"/>
                        </a:rPr>
                        <a:t> 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charset="-127"/>
                        <a:ea typeface="나눔고딕" charset="-127"/>
                      </a:endParaRPr>
                    </a:p>
                  </a:txBody>
                  <a:tcPr marL="14499" marR="14499" marT="0" marB="0" anchor="ctr" anchorCtr="1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63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소프트웨어 구성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4.2. </a:t>
            </a:r>
            <a:r>
              <a:rPr lang="ko-KR" altLang="en-US" dirty="0" smtClean="0">
                <a:solidFill>
                  <a:srgbClr val="000000"/>
                </a:solidFill>
              </a:rPr>
              <a:t>운영서버 소프트웨어 주요사항</a:t>
            </a:r>
            <a:endParaRPr lang="ko-KR" alt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9516899"/>
              </p:ext>
            </p:extLst>
          </p:nvPr>
        </p:nvGraphicFramePr>
        <p:xfrm>
          <a:off x="528942" y="758625"/>
          <a:ext cx="10900527" cy="57506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64661"/>
                <a:gridCol w="1471960"/>
                <a:gridCol w="1870895"/>
                <a:gridCol w="4506883"/>
                <a:gridCol w="1786128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항목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소프트웨어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설치경로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비고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Gateway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WebServer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NginX</a:t>
                      </a:r>
                      <a:r>
                        <a:rPr lang="en-US" sz="1200" baseline="0" dirty="0" smtClean="0"/>
                        <a:t> 1.8.0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usr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sbin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nginx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dirty="0" smtClean="0"/>
                        <a:t>기타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SSH BFA : fail2ban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 rowSpan="5"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LBS</a:t>
                      </a:r>
                      <a:r>
                        <a:rPr lang="en-US" altLang="ko-KR" sz="1200" baseline="0" dirty="0" smtClean="0"/>
                        <a:t> Platform </a:t>
                      </a:r>
                      <a:r>
                        <a:rPr lang="ko-KR" altLang="en-US" sz="1200" baseline="0" dirty="0" smtClean="0"/>
                        <a:t>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WAS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Tomcat</a:t>
                      </a:r>
                      <a:r>
                        <a:rPr lang="en-US" sz="1200" baseline="0" dirty="0" smtClean="0"/>
                        <a:t> 7.0.64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ldev</a:t>
                      </a:r>
                      <a:r>
                        <a:rPr lang="en-US" sz="1200" dirty="0" smtClean="0"/>
                        <a:t>/tomcat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MySQL 5.6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usr</a:t>
                      </a:r>
                      <a:r>
                        <a:rPr lang="en-US" sz="1200" dirty="0" smtClean="0"/>
                        <a:t>/bin/</a:t>
                      </a:r>
                      <a:r>
                        <a:rPr lang="en-US" sz="1200" dirty="0" err="1" smtClean="0"/>
                        <a:t>mysql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JDK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Oracle JDK 1.7.0_51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hr-HR" sz="1200" dirty="0" smtClean="0"/>
                        <a:t>/usr/java/jdk1.7.0_51/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dirty="0" smtClean="0"/>
                        <a:t>기타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SSH BFA : fail2ban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68">
                <a:tc rowSpan="5"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OCN </a:t>
                      </a:r>
                      <a:r>
                        <a:rPr lang="ko-KR" altLang="en-US" sz="1200" baseline="0" dirty="0" smtClean="0"/>
                        <a:t>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WAS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Tomcat 6.0.44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ldev</a:t>
                      </a:r>
                      <a:r>
                        <a:rPr lang="en-US" sz="1200" dirty="0" smtClean="0"/>
                        <a:t>/tomcat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MySQL 5.6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usr</a:t>
                      </a:r>
                      <a:r>
                        <a:rPr lang="en-US" sz="1200" dirty="0" smtClean="0"/>
                        <a:t>/bin/</a:t>
                      </a:r>
                      <a:r>
                        <a:rPr lang="en-US" sz="1200" dirty="0" err="1" smtClean="0"/>
                        <a:t>mysql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JDK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Oracle JDK 1.6.0_45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hr-HR" sz="1200" dirty="0" smtClean="0"/>
                        <a:t>/usr/java/jdk1.6.0_45/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dirty="0" smtClean="0"/>
                        <a:t>기타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SSH</a:t>
                      </a:r>
                      <a:r>
                        <a:rPr lang="en-US" sz="1200" baseline="0" dirty="0" smtClean="0"/>
                        <a:t> BFA : fail2ban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BigData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관리서버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BigData</a:t>
                      </a:r>
                      <a:r>
                        <a:rPr lang="en-US" sz="1200" baseline="0" dirty="0" smtClean="0"/>
                        <a:t> Solution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LeoPhant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Management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dirty="0" smtClean="0"/>
                        <a:t>기타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SSH BFA : fail2ban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ko-KR" sz="1200" dirty="0" err="1" smtClean="0"/>
                        <a:t>BigData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BigData</a:t>
                      </a:r>
                      <a:r>
                        <a:rPr lang="en-US" sz="1200" baseline="0" dirty="0" smtClean="0"/>
                        <a:t> Solution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err="1" smtClean="0"/>
                        <a:t>Khiron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/home/</a:t>
                      </a:r>
                      <a:r>
                        <a:rPr lang="en-US" sz="1200" dirty="0" err="1" smtClean="0"/>
                        <a:t>khiron_coex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DB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dirty="0" smtClean="0"/>
                        <a:t>기타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SSH BFA</a:t>
                      </a:r>
                      <a:r>
                        <a:rPr lang="en-US" sz="1200" baseline="0" dirty="0" smtClean="0"/>
                        <a:t> : fail2ban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baseline="0" dirty="0" smtClean="0"/>
                        <a:t>Zookeeper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usr</a:t>
                      </a:r>
                      <a:r>
                        <a:rPr lang="en-US" sz="1200" dirty="0" smtClean="0"/>
                        <a:t>/local/zookeeper-3.4.6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30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1"/>
          <p:cNvGrpSpPr/>
          <p:nvPr/>
        </p:nvGrpSpPr>
        <p:grpSpPr>
          <a:xfrm>
            <a:off x="1763533" y="2607746"/>
            <a:ext cx="2080319" cy="1637119"/>
            <a:chOff x="1763533" y="2607746"/>
            <a:chExt cx="2080319" cy="1637119"/>
          </a:xfrm>
        </p:grpSpPr>
        <p:grpSp>
          <p:nvGrpSpPr>
            <p:cNvPr id="22" name="Group 21"/>
            <p:cNvGrpSpPr/>
            <p:nvPr/>
          </p:nvGrpSpPr>
          <p:grpSpPr>
            <a:xfrm>
              <a:off x="1763533" y="2607746"/>
              <a:ext cx="2080319" cy="1637119"/>
              <a:chOff x="290074" y="884750"/>
              <a:chExt cx="2080319" cy="163711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290074" y="884750"/>
                <a:ext cx="2080319" cy="1637119"/>
                <a:chOff x="706155" y="3187160"/>
                <a:chExt cx="1735918" cy="1322436"/>
              </a:xfrm>
            </p:grpSpPr>
            <p:sp>
              <p:nvSpPr>
                <p:cNvPr id="107" name="Rectangle 327"/>
                <p:cNvSpPr>
                  <a:spLocks noChangeArrowheads="1"/>
                </p:cNvSpPr>
                <p:nvPr/>
              </p:nvSpPr>
              <p:spPr bwMode="auto">
                <a:xfrm>
                  <a:off x="750805" y="3257821"/>
                  <a:ext cx="1691268" cy="1251775"/>
                </a:xfrm>
                <a:prstGeom prst="rect">
                  <a:avLst/>
                </a:prstGeom>
                <a:noFill/>
                <a:ln w="9525" algn="ctr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762000" eaLnBrk="0" fontAlgn="auto" latinLnBrk="0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1100" b="1" kern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 </a:t>
                  </a:r>
                  <a:endParaRPr kumimoji="0" lang="ko-KR" altLang="ko-KR" sz="1100" b="1" kern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08" name="AutoShape 332"/>
                <p:cNvSpPr>
                  <a:spLocks noChangeArrowheads="1"/>
                </p:cNvSpPr>
                <p:nvPr/>
              </p:nvSpPr>
              <p:spPr bwMode="auto">
                <a:xfrm>
                  <a:off x="706155" y="3187160"/>
                  <a:ext cx="1175417" cy="19212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rgbClr val="5683B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sz="1600" b="1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Mobile APP</a:t>
                  </a:r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792478" y="2004036"/>
                <a:ext cx="0" cy="2147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AutoShape 42"/>
            <p:cNvSpPr>
              <a:spLocks noChangeArrowheads="1"/>
            </p:cNvSpPr>
            <p:nvPr/>
          </p:nvSpPr>
          <p:spPr bwMode="auto">
            <a:xfrm>
              <a:off x="1884425" y="2890628"/>
              <a:ext cx="887909" cy="277502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My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Coex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74" name="AutoShape 42"/>
            <p:cNvSpPr>
              <a:spLocks noChangeArrowheads="1"/>
            </p:cNvSpPr>
            <p:nvPr/>
          </p:nvSpPr>
          <p:spPr bwMode="auto">
            <a:xfrm>
              <a:off x="1884425" y="3217384"/>
              <a:ext cx="887909" cy="277502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ko-KR" altLang="en-US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이벤트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/</a:t>
              </a:r>
              <a:r>
                <a:rPr lang="ko-KR" altLang="en-US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티켓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75" name="AutoShape 42"/>
            <p:cNvSpPr>
              <a:spLocks noChangeArrowheads="1"/>
            </p:cNvSpPr>
            <p:nvPr/>
          </p:nvSpPr>
          <p:spPr bwMode="auto">
            <a:xfrm>
              <a:off x="1884425" y="3544140"/>
              <a:ext cx="887909" cy="277502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ko-KR" altLang="en-US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캘린더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76" name="AutoShape 42"/>
            <p:cNvSpPr>
              <a:spLocks noChangeArrowheads="1"/>
            </p:cNvSpPr>
            <p:nvPr/>
          </p:nvSpPr>
          <p:spPr bwMode="auto">
            <a:xfrm>
              <a:off x="1884425" y="3870896"/>
              <a:ext cx="887909" cy="277502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ko-KR" altLang="en-US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브랜드정보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77" name="AutoShape 42"/>
            <p:cNvSpPr>
              <a:spLocks noChangeArrowheads="1"/>
            </p:cNvSpPr>
            <p:nvPr/>
          </p:nvSpPr>
          <p:spPr bwMode="auto">
            <a:xfrm>
              <a:off x="2848220" y="2870845"/>
              <a:ext cx="887909" cy="277502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ko-KR" altLang="en-US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공지사항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78" name="AutoShape 42"/>
            <p:cNvSpPr>
              <a:spLocks noChangeArrowheads="1"/>
            </p:cNvSpPr>
            <p:nvPr/>
          </p:nvSpPr>
          <p:spPr bwMode="auto">
            <a:xfrm>
              <a:off x="2848220" y="3197601"/>
              <a:ext cx="887909" cy="277502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ko-KR" altLang="en-US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미팅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/</a:t>
              </a:r>
              <a:r>
                <a:rPr lang="ko-KR" altLang="en-US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스켸줄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79" name="AutoShape 42"/>
            <p:cNvSpPr>
              <a:spLocks noChangeArrowheads="1"/>
            </p:cNvSpPr>
            <p:nvPr/>
          </p:nvSpPr>
          <p:spPr bwMode="auto">
            <a:xfrm>
              <a:off x="2848220" y="3524357"/>
              <a:ext cx="887909" cy="277502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ko-KR" altLang="en-US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검색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82" name="AutoShape 42"/>
            <p:cNvSpPr>
              <a:spLocks noChangeArrowheads="1"/>
            </p:cNvSpPr>
            <p:nvPr/>
          </p:nvSpPr>
          <p:spPr bwMode="auto">
            <a:xfrm>
              <a:off x="2848219" y="3858547"/>
              <a:ext cx="887909" cy="277502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Beacon SDK</a:t>
              </a:r>
            </a:p>
          </p:txBody>
        </p:sp>
      </p:grp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어플리케이션 아키텍처</a:t>
            </a: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5.1</a:t>
            </a:r>
            <a:r>
              <a:rPr lang="ko-KR" altLang="en-US" dirty="0"/>
              <a:t> 어플리케이션 비지니스 </a:t>
            </a:r>
            <a:r>
              <a:rPr lang="ko-KR" altLang="en-US" dirty="0" smtClean="0"/>
              <a:t>아키텍쳐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10052216" y="982693"/>
            <a:ext cx="1582557" cy="2410110"/>
            <a:chOff x="631995" y="3184223"/>
            <a:chExt cx="1422785" cy="1946845"/>
          </a:xfrm>
        </p:grpSpPr>
        <p:sp>
          <p:nvSpPr>
            <p:cNvPr id="126" name="Rectangle 327"/>
            <p:cNvSpPr>
              <a:spLocks noChangeArrowheads="1"/>
            </p:cNvSpPr>
            <p:nvPr/>
          </p:nvSpPr>
          <p:spPr bwMode="auto">
            <a:xfrm>
              <a:off x="631995" y="3268794"/>
              <a:ext cx="1422785" cy="1862274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62000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b="1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endParaRPr kumimoji="0" lang="ko-KR" altLang="ko-KR" sz="11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7" name="AutoShape 332"/>
            <p:cNvSpPr>
              <a:spLocks noChangeArrowheads="1"/>
            </p:cNvSpPr>
            <p:nvPr/>
          </p:nvSpPr>
          <p:spPr bwMode="auto">
            <a:xfrm>
              <a:off x="706155" y="3184223"/>
              <a:ext cx="1175417" cy="1903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5683B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Coex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기간계</a:t>
              </a:r>
              <a:endPara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10325" y="3667521"/>
            <a:ext cx="2221502" cy="1823362"/>
            <a:chOff x="3518646" y="3428462"/>
            <a:chExt cx="2221502" cy="1823362"/>
          </a:xfrm>
        </p:grpSpPr>
        <p:grpSp>
          <p:nvGrpSpPr>
            <p:cNvPr id="148" name="Group 147"/>
            <p:cNvGrpSpPr/>
            <p:nvPr/>
          </p:nvGrpSpPr>
          <p:grpSpPr>
            <a:xfrm>
              <a:off x="3518646" y="3428462"/>
              <a:ext cx="2221502" cy="1823362"/>
              <a:chOff x="993104" y="3190258"/>
              <a:chExt cx="1853727" cy="1472880"/>
            </a:xfrm>
          </p:grpSpPr>
          <p:sp>
            <p:nvSpPr>
              <p:cNvPr id="149" name="Rectangle 327"/>
              <p:cNvSpPr>
                <a:spLocks noChangeArrowheads="1"/>
              </p:cNvSpPr>
              <p:nvPr/>
            </p:nvSpPr>
            <p:spPr bwMode="auto">
              <a:xfrm>
                <a:off x="993104" y="3268794"/>
                <a:ext cx="1853727" cy="1394344"/>
              </a:xfrm>
              <a:prstGeom prst="rect">
                <a:avLst/>
              </a:prstGeom>
              <a:noFill/>
              <a:ln w="9525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762000" eaLnBrk="0" fontAlgn="auto" latinLnBrk="0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b="1" kern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 </a:t>
                </a:r>
                <a:endParaRPr kumimoji="0" lang="ko-KR" altLang="ko-KR" sz="1100" b="1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50" name="AutoShape 332"/>
              <p:cNvSpPr>
                <a:spLocks noChangeArrowheads="1"/>
              </p:cNvSpPr>
              <p:nvPr/>
            </p:nvSpPr>
            <p:spPr bwMode="auto">
              <a:xfrm>
                <a:off x="1024080" y="3190258"/>
                <a:ext cx="1175417" cy="190396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5683B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LBS Platform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07094" y="3798964"/>
              <a:ext cx="2011264" cy="1368262"/>
              <a:chOff x="3607094" y="3798964"/>
              <a:chExt cx="2011264" cy="136826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607094" y="3798964"/>
                <a:ext cx="2011264" cy="885609"/>
                <a:chOff x="3158330" y="1807368"/>
                <a:chExt cx="1678295" cy="71538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3158330" y="1807368"/>
                  <a:ext cx="1678295" cy="715380"/>
                  <a:chOff x="3178650" y="2460216"/>
                  <a:chExt cx="1678295" cy="715380"/>
                </a:xfrm>
              </p:grpSpPr>
              <p:sp>
                <p:nvSpPr>
                  <p:cNvPr id="162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3178650" y="2951435"/>
                    <a:ext cx="814325" cy="224161"/>
                  </a:xfrm>
                  <a:prstGeom prst="roundRect">
                    <a:avLst>
                      <a:gd name="adj" fmla="val 10606"/>
                    </a:avLst>
                  </a:prstGeom>
                  <a:solidFill>
                    <a:schemeClr val="bg2"/>
                  </a:solidFill>
                  <a:ln w="3175" algn="ctr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 lIns="54000" rIns="54000" anchor="ctr"/>
                  <a:lstStyle/>
                  <a:p>
                    <a:pPr algn="ctr"/>
                    <a:r>
                      <a:rPr lang="ko-KR" altLang="en-US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지오펜스 관리</a:t>
                    </a:r>
                    <a:endParaRPr lang="en-US" altLang="ko-KR" sz="1000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163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4040768" y="2705220"/>
                    <a:ext cx="814325" cy="224161"/>
                  </a:xfrm>
                  <a:prstGeom prst="roundRect">
                    <a:avLst>
                      <a:gd name="adj" fmla="val 10606"/>
                    </a:avLst>
                  </a:prstGeom>
                  <a:solidFill>
                    <a:schemeClr val="bg2"/>
                  </a:solidFill>
                  <a:ln w="3175" algn="ctr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 lIns="54000" rIns="54000" anchor="ctr"/>
                  <a:lstStyle/>
                  <a:p>
                    <a:pPr algn="ctr"/>
                    <a:r>
                      <a:rPr lang="ko-KR" altLang="en-US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비콘 관제통계</a:t>
                    </a:r>
                    <a:endParaRPr lang="en-US" altLang="ko-KR" sz="1000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164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4042620" y="2460216"/>
                    <a:ext cx="814325" cy="224161"/>
                  </a:xfrm>
                  <a:prstGeom prst="roundRect">
                    <a:avLst>
                      <a:gd name="adj" fmla="val 10606"/>
                    </a:avLst>
                  </a:prstGeom>
                  <a:solidFill>
                    <a:schemeClr val="bg2"/>
                  </a:solidFill>
                  <a:ln w="3175" algn="ctr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 lIns="54000" rIns="54000" anchor="ctr"/>
                  <a:lstStyle/>
                  <a:p>
                    <a:pPr algn="ctr"/>
                    <a:r>
                      <a:rPr lang="ko-KR" altLang="en-US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이벤트 관리</a:t>
                    </a:r>
                    <a:endParaRPr lang="en-US" altLang="ko-KR" sz="1000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58" name="AutoShape 42"/>
                <p:cNvSpPr>
                  <a:spLocks noChangeArrowheads="1"/>
                </p:cNvSpPr>
                <p:nvPr/>
              </p:nvSpPr>
              <p:spPr bwMode="auto">
                <a:xfrm>
                  <a:off x="3160613" y="1808579"/>
                  <a:ext cx="814325" cy="224161"/>
                </a:xfrm>
                <a:prstGeom prst="roundRect">
                  <a:avLst>
                    <a:gd name="adj" fmla="val 10606"/>
                  </a:avLst>
                </a:prstGeom>
                <a:solidFill>
                  <a:schemeClr val="bg2"/>
                </a:solidFill>
                <a:ln w="3175" algn="ctr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 lIns="54000" rIns="5400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비콘</a:t>
                  </a:r>
                  <a:r>
                    <a:rPr lang="en-US" altLang="ko-KR" sz="10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 </a:t>
                  </a:r>
                  <a:r>
                    <a:rPr lang="ko-KR" altLang="en-US" sz="10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관리</a:t>
                  </a:r>
                  <a:endParaRPr lang="en-US" altLang="ko-KR" sz="10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60" name="AutoShape 42"/>
                <p:cNvSpPr>
                  <a:spLocks noChangeArrowheads="1"/>
                </p:cNvSpPr>
                <p:nvPr/>
              </p:nvSpPr>
              <p:spPr bwMode="auto">
                <a:xfrm>
                  <a:off x="3162464" y="2053583"/>
                  <a:ext cx="814325" cy="224161"/>
                </a:xfrm>
                <a:prstGeom prst="roundRect">
                  <a:avLst>
                    <a:gd name="adj" fmla="val 10606"/>
                  </a:avLst>
                </a:prstGeom>
                <a:solidFill>
                  <a:schemeClr val="bg2"/>
                </a:solidFill>
                <a:ln w="3175" algn="ctr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 lIns="54000" rIns="5400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전시장 맵 관리</a:t>
                  </a:r>
                  <a:endParaRPr lang="en-US" altLang="ko-KR" sz="10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endParaRPr>
                </a:p>
              </p:txBody>
            </p:sp>
          </p:grpSp>
          <p:cxnSp>
            <p:nvCxnSpPr>
              <p:cNvPr id="165" name="Straight Connector 164"/>
              <p:cNvCxnSpPr/>
              <p:nvPr/>
            </p:nvCxnSpPr>
            <p:spPr>
              <a:xfrm>
                <a:off x="5106066" y="4497245"/>
                <a:ext cx="0" cy="2147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순서도: 자기 디스크 85"/>
              <p:cNvSpPr/>
              <p:nvPr/>
            </p:nvSpPr>
            <p:spPr>
              <a:xfrm>
                <a:off x="4691529" y="4818529"/>
                <a:ext cx="806823" cy="348697"/>
              </a:xfrm>
              <a:prstGeom prst="flowChartMagneticDisk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위치기반 플랫폼 </a:t>
                </a:r>
                <a:r>
                  <a:rPr lang="en-US" altLang="ko-KR" sz="700" dirty="0" smtClean="0">
                    <a:solidFill>
                      <a:schemeClr val="tx1"/>
                    </a:solidFill>
                    <a:latin typeface="+mn-ea"/>
                  </a:rPr>
                  <a:t>DB</a:t>
                </a:r>
                <a:endParaRPr lang="en-US" altLang="ko-KR" sz="9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978939" y="2345913"/>
            <a:ext cx="2416045" cy="1893052"/>
            <a:chOff x="631996" y="3425583"/>
            <a:chExt cx="2016063" cy="1529180"/>
          </a:xfrm>
        </p:grpSpPr>
        <p:sp>
          <p:nvSpPr>
            <p:cNvPr id="110" name="Rectangle 327"/>
            <p:cNvSpPr>
              <a:spLocks noChangeArrowheads="1"/>
            </p:cNvSpPr>
            <p:nvPr/>
          </p:nvSpPr>
          <p:spPr bwMode="auto">
            <a:xfrm>
              <a:off x="631996" y="3540314"/>
              <a:ext cx="2016063" cy="141444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62000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b="1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endParaRPr kumimoji="0" lang="ko-KR" altLang="ko-KR" sz="11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1" name="AutoShape 332"/>
            <p:cNvSpPr>
              <a:spLocks noChangeArrowheads="1"/>
            </p:cNvSpPr>
            <p:nvPr/>
          </p:nvSpPr>
          <p:spPr bwMode="auto">
            <a:xfrm>
              <a:off x="706155" y="3425583"/>
              <a:ext cx="1481627" cy="2040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5683B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6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BigData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Platform</a:t>
              </a:r>
            </a:p>
          </p:txBody>
        </p:sp>
      </p:grpSp>
      <p:sp>
        <p:nvSpPr>
          <p:cNvPr id="133" name="AutoShape 42"/>
          <p:cNvSpPr>
            <a:spLocks noChangeArrowheads="1"/>
          </p:cNvSpPr>
          <p:nvPr/>
        </p:nvSpPr>
        <p:spPr bwMode="auto">
          <a:xfrm>
            <a:off x="7128601" y="2649143"/>
            <a:ext cx="975885" cy="280870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솔루션 관리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4" name="AutoShape 42"/>
          <p:cNvSpPr>
            <a:spLocks noChangeArrowheads="1"/>
          </p:cNvSpPr>
          <p:nvPr/>
        </p:nvSpPr>
        <p:spPr bwMode="auto">
          <a:xfrm>
            <a:off x="8168324" y="2652054"/>
            <a:ext cx="975885" cy="277502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 수집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5" name="AutoShape 42"/>
          <p:cNvSpPr>
            <a:spLocks noChangeArrowheads="1"/>
          </p:cNvSpPr>
          <p:nvPr/>
        </p:nvSpPr>
        <p:spPr bwMode="auto">
          <a:xfrm>
            <a:off x="7130963" y="2973950"/>
            <a:ext cx="975885" cy="277502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통계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시각화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303" name="Group 302"/>
          <p:cNvGrpSpPr/>
          <p:nvPr/>
        </p:nvGrpSpPr>
        <p:grpSpPr>
          <a:xfrm>
            <a:off x="8153065" y="3311038"/>
            <a:ext cx="976286" cy="772718"/>
            <a:chOff x="7129945" y="3455724"/>
            <a:chExt cx="976286" cy="772718"/>
          </a:xfrm>
        </p:grpSpPr>
        <p:sp>
          <p:nvSpPr>
            <p:cNvPr id="129" name="AutoShape 42"/>
            <p:cNvSpPr>
              <a:spLocks noChangeArrowheads="1"/>
            </p:cNvSpPr>
            <p:nvPr/>
          </p:nvSpPr>
          <p:spPr bwMode="auto">
            <a:xfrm>
              <a:off x="7129945" y="3455724"/>
              <a:ext cx="976286" cy="772718"/>
            </a:xfrm>
            <a:prstGeom prst="roundRect">
              <a:avLst>
                <a:gd name="adj" fmla="val 10606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7F7F7F"/>
              </a:solidFill>
              <a:round/>
              <a:headEnd/>
              <a:tailEnd/>
            </a:ln>
          </p:spPr>
          <p:txBody>
            <a:bodyPr tIns="0"/>
            <a:lstStyle/>
            <a:p>
              <a:r>
                <a:rPr lang="en-US" altLang="ko-KR" sz="11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Khiron</a:t>
              </a:r>
              <a:endParaRPr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31" name="순서도: 자기 디스크 85"/>
            <p:cNvSpPr/>
            <p:nvPr/>
          </p:nvSpPr>
          <p:spPr>
            <a:xfrm>
              <a:off x="7205299" y="3765743"/>
              <a:ext cx="436381" cy="362794"/>
            </a:xfrm>
            <a:prstGeom prst="flowChartMagneticDisk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7689571" y="3999119"/>
              <a:ext cx="30546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Elbow Connector 189"/>
          <p:cNvCxnSpPr>
            <a:stCxn id="107" idx="3"/>
            <a:endCxn id="149" idx="1"/>
          </p:cNvCxnSpPr>
          <p:nvPr/>
        </p:nvCxnSpPr>
        <p:spPr>
          <a:xfrm>
            <a:off x="3843852" y="3470042"/>
            <a:ext cx="366473" cy="115777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319258" y="3343332"/>
            <a:ext cx="0" cy="29106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>
            <a:off x="1183178" y="5091763"/>
            <a:ext cx="3032258" cy="0"/>
          </a:xfrm>
          <a:prstGeom prst="straightConnector1">
            <a:avLst/>
          </a:prstGeom>
          <a:ln>
            <a:solidFill>
              <a:srgbClr val="ED7D3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6437567" y="1410403"/>
            <a:ext cx="3628137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09739" y="982693"/>
            <a:ext cx="2219352" cy="2327359"/>
            <a:chOff x="4302471" y="886991"/>
            <a:chExt cx="2219352" cy="2327359"/>
          </a:xfrm>
        </p:grpSpPr>
        <p:grpSp>
          <p:nvGrpSpPr>
            <p:cNvPr id="137" name="Group 136"/>
            <p:cNvGrpSpPr/>
            <p:nvPr/>
          </p:nvGrpSpPr>
          <p:grpSpPr>
            <a:xfrm>
              <a:off x="4302471" y="886991"/>
              <a:ext cx="2219352" cy="2327359"/>
              <a:chOff x="631996" y="3184223"/>
              <a:chExt cx="1851933" cy="1880000"/>
            </a:xfrm>
          </p:grpSpPr>
          <p:sp>
            <p:nvSpPr>
              <p:cNvPr id="146" name="Rectangle 327"/>
              <p:cNvSpPr>
                <a:spLocks noChangeArrowheads="1"/>
              </p:cNvSpPr>
              <p:nvPr/>
            </p:nvSpPr>
            <p:spPr bwMode="auto">
              <a:xfrm>
                <a:off x="631996" y="3268795"/>
                <a:ext cx="1851933" cy="1795428"/>
              </a:xfrm>
              <a:prstGeom prst="rect">
                <a:avLst/>
              </a:prstGeom>
              <a:noFill/>
              <a:ln w="9525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762000" eaLnBrk="0" fontAlgn="auto" latinLnBrk="0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b="1" kern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 </a:t>
                </a:r>
                <a:endParaRPr kumimoji="0" lang="ko-KR" altLang="ko-KR" sz="1100" b="1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47" name="AutoShape 332"/>
              <p:cNvSpPr>
                <a:spLocks noChangeArrowheads="1"/>
              </p:cNvSpPr>
              <p:nvPr/>
            </p:nvSpPr>
            <p:spPr bwMode="auto">
              <a:xfrm>
                <a:off x="706155" y="3184223"/>
                <a:ext cx="1175417" cy="190396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5683B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 b="1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OCN</a:t>
                </a:r>
              </a:p>
            </p:txBody>
          </p:sp>
        </p:grpSp>
        <p:sp>
          <p:nvSpPr>
            <p:cNvPr id="181" name="순서도: 자기 디스크 85"/>
            <p:cNvSpPr/>
            <p:nvPr/>
          </p:nvSpPr>
          <p:spPr>
            <a:xfrm>
              <a:off x="5459250" y="2610917"/>
              <a:ext cx="903941" cy="470142"/>
            </a:xfrm>
            <a:prstGeom prst="flowChartMagneticDisk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+mn-ea"/>
                </a:rPr>
                <a:t>Mice Solution DB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411917" y="1218651"/>
              <a:ext cx="2015638" cy="1826905"/>
              <a:chOff x="4449270" y="1450239"/>
              <a:chExt cx="2015638" cy="1826905"/>
            </a:xfrm>
          </p:grpSpPr>
          <p:sp>
            <p:nvSpPr>
              <p:cNvPr id="187" name="AutoShape 42"/>
              <p:cNvSpPr>
                <a:spLocks noChangeArrowheads="1"/>
              </p:cNvSpPr>
              <p:nvPr/>
            </p:nvSpPr>
            <p:spPr bwMode="auto">
              <a:xfrm>
                <a:off x="4449270" y="2362522"/>
                <a:ext cx="975885" cy="277502"/>
              </a:xfrm>
              <a:prstGeom prst="roundRect">
                <a:avLst>
                  <a:gd name="adj" fmla="val 10606"/>
                </a:avLst>
              </a:prstGeom>
              <a:solidFill>
                <a:schemeClr val="bg2"/>
              </a:solidFill>
              <a:ln w="3175" algn="ctr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54000" rIns="54000" anchor="ctr"/>
              <a:lstStyle/>
              <a:p>
                <a:pPr algn="ctr"/>
                <a:r>
                  <a:rPr lang="ko-KR" altLang="en-US" sz="10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설문조사</a:t>
                </a:r>
                <a:endPara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4450140" y="1450241"/>
                <a:ext cx="980839" cy="1504884"/>
                <a:chOff x="3158330" y="1836339"/>
                <a:chExt cx="818459" cy="1215619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3158330" y="2326347"/>
                  <a:ext cx="818029" cy="725611"/>
                  <a:chOff x="3178650" y="2979195"/>
                  <a:chExt cx="818029" cy="725611"/>
                </a:xfrm>
              </p:grpSpPr>
              <p:sp>
                <p:nvSpPr>
                  <p:cNvPr id="144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3178650" y="2979195"/>
                    <a:ext cx="814325" cy="224161"/>
                  </a:xfrm>
                  <a:prstGeom prst="roundRect">
                    <a:avLst>
                      <a:gd name="adj" fmla="val 10606"/>
                    </a:avLst>
                  </a:prstGeom>
                  <a:solidFill>
                    <a:schemeClr val="bg2"/>
                  </a:solidFill>
                  <a:ln w="3175" algn="ctr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 lIns="54000" rIns="54000" anchor="ctr"/>
                  <a:lstStyle/>
                  <a:p>
                    <a:pPr algn="ctr"/>
                    <a:r>
                      <a:rPr lang="ko-KR" altLang="en-US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참관객 관리</a:t>
                    </a:r>
                    <a:endParaRPr lang="en-US" altLang="ko-KR" sz="1000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145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3182354" y="3480645"/>
                    <a:ext cx="814325" cy="224161"/>
                  </a:xfrm>
                  <a:prstGeom prst="roundRect">
                    <a:avLst>
                      <a:gd name="adj" fmla="val 10606"/>
                    </a:avLst>
                  </a:prstGeom>
                  <a:solidFill>
                    <a:schemeClr val="bg2"/>
                  </a:solidFill>
                  <a:ln w="3175" algn="ctr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 lIns="54000" rIns="54000" anchor="ctr"/>
                  <a:lstStyle/>
                  <a:p>
                    <a:pPr algn="ctr"/>
                    <a:r>
                      <a:rPr lang="ko-KR" altLang="en-US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참여기업 관리</a:t>
                    </a:r>
                    <a:endParaRPr lang="en-US" altLang="ko-KR" sz="1000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41" name="AutoShape 42"/>
                <p:cNvSpPr>
                  <a:spLocks noChangeArrowheads="1"/>
                </p:cNvSpPr>
                <p:nvPr/>
              </p:nvSpPr>
              <p:spPr bwMode="auto">
                <a:xfrm>
                  <a:off x="3160613" y="1836339"/>
                  <a:ext cx="814325" cy="224161"/>
                </a:xfrm>
                <a:prstGeom prst="roundRect">
                  <a:avLst>
                    <a:gd name="adj" fmla="val 10606"/>
                  </a:avLst>
                </a:prstGeom>
                <a:solidFill>
                  <a:schemeClr val="bg2"/>
                </a:solidFill>
                <a:ln w="3175" algn="ctr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 lIns="54000" rIns="5400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전시회 관리</a:t>
                  </a:r>
                  <a:endParaRPr lang="en-US" altLang="ko-KR" sz="10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42" name="AutoShape 42"/>
                <p:cNvSpPr>
                  <a:spLocks noChangeArrowheads="1"/>
                </p:cNvSpPr>
                <p:nvPr/>
              </p:nvSpPr>
              <p:spPr bwMode="auto">
                <a:xfrm>
                  <a:off x="3162464" y="2081343"/>
                  <a:ext cx="814325" cy="224161"/>
                </a:xfrm>
                <a:prstGeom prst="roundRect">
                  <a:avLst>
                    <a:gd name="adj" fmla="val 10606"/>
                  </a:avLst>
                </a:prstGeom>
                <a:solidFill>
                  <a:schemeClr val="bg2"/>
                </a:solidFill>
                <a:ln w="3175" algn="ctr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 lIns="54000" rIns="5400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부스 관리</a:t>
                  </a:r>
                  <a:endParaRPr lang="en-US" altLang="ko-KR" sz="10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endParaRPr>
                </a:p>
              </p:txBody>
            </p:sp>
          </p:grpSp>
          <p:cxnSp>
            <p:nvCxnSpPr>
              <p:cNvPr id="139" name="Straight Connector 138"/>
              <p:cNvCxnSpPr/>
              <p:nvPr/>
            </p:nvCxnSpPr>
            <p:spPr>
              <a:xfrm>
                <a:off x="5950406" y="2377351"/>
                <a:ext cx="0" cy="2147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AutoShape 42"/>
              <p:cNvSpPr>
                <a:spLocks noChangeArrowheads="1"/>
              </p:cNvSpPr>
              <p:nvPr/>
            </p:nvSpPr>
            <p:spPr bwMode="auto">
              <a:xfrm>
                <a:off x="5479335" y="2058346"/>
                <a:ext cx="975885" cy="277502"/>
              </a:xfrm>
              <a:prstGeom prst="roundRect">
                <a:avLst>
                  <a:gd name="adj" fmla="val 10606"/>
                </a:avLst>
              </a:prstGeom>
              <a:solidFill>
                <a:schemeClr val="bg2"/>
              </a:solidFill>
              <a:ln w="3175" algn="ctr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54000" rIns="54000" anchor="ctr"/>
              <a:lstStyle/>
              <a:p>
                <a:pPr algn="ctr"/>
                <a:r>
                  <a:rPr lang="ko-KR" altLang="en-US" sz="10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미팅 관리</a:t>
                </a:r>
                <a:endPara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99" name="AutoShape 42"/>
              <p:cNvSpPr>
                <a:spLocks noChangeArrowheads="1"/>
              </p:cNvSpPr>
              <p:nvPr/>
            </p:nvSpPr>
            <p:spPr bwMode="auto">
              <a:xfrm>
                <a:off x="5484069" y="1753544"/>
                <a:ext cx="975885" cy="277502"/>
              </a:xfrm>
              <a:prstGeom prst="roundRect">
                <a:avLst>
                  <a:gd name="adj" fmla="val 10606"/>
                </a:avLst>
              </a:prstGeom>
              <a:solidFill>
                <a:schemeClr val="bg2"/>
              </a:solidFill>
              <a:ln w="3175" algn="ctr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54000" rIns="54000" anchor="ctr"/>
              <a:lstStyle/>
              <a:p>
                <a:pPr algn="ctr"/>
                <a:r>
                  <a:rPr lang="ko-KR" altLang="en-US" sz="10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성과 관리</a:t>
                </a:r>
                <a:endPara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00" name="AutoShape 42"/>
              <p:cNvSpPr>
                <a:spLocks noChangeArrowheads="1"/>
              </p:cNvSpPr>
              <p:nvPr/>
            </p:nvSpPr>
            <p:spPr bwMode="auto">
              <a:xfrm>
                <a:off x="4455865" y="2999642"/>
                <a:ext cx="975885" cy="277502"/>
              </a:xfrm>
              <a:prstGeom prst="roundRect">
                <a:avLst>
                  <a:gd name="adj" fmla="val 10606"/>
                </a:avLst>
              </a:prstGeom>
              <a:solidFill>
                <a:schemeClr val="bg2"/>
              </a:solidFill>
              <a:ln w="3175" algn="ctr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54000" rIns="54000" anchor="ctr"/>
              <a:lstStyle/>
              <a:p>
                <a:pPr algn="ctr"/>
                <a:r>
                  <a:rPr lang="ko-KR" altLang="en-US" sz="10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브랜드 관리</a:t>
                </a:r>
                <a:endPara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01" name="AutoShape 42"/>
              <p:cNvSpPr>
                <a:spLocks noChangeArrowheads="1"/>
              </p:cNvSpPr>
              <p:nvPr/>
            </p:nvSpPr>
            <p:spPr bwMode="auto">
              <a:xfrm>
                <a:off x="5489023" y="1450239"/>
                <a:ext cx="975885" cy="277502"/>
              </a:xfrm>
              <a:prstGeom prst="roundRect">
                <a:avLst>
                  <a:gd name="adj" fmla="val 10606"/>
                </a:avLst>
              </a:prstGeom>
              <a:solidFill>
                <a:schemeClr val="bg2"/>
              </a:solidFill>
              <a:ln w="3175" algn="ctr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lIns="54000" rIns="54000" anchor="ctr"/>
              <a:lstStyle/>
              <a:p>
                <a:pPr algn="ctr"/>
                <a:r>
                  <a:rPr lang="ko-KR" altLang="en-US" sz="10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메세지 전송</a:t>
                </a:r>
                <a:endPara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291" y="3068216"/>
            <a:ext cx="760242" cy="1008252"/>
            <a:chOff x="261972" y="1495584"/>
            <a:chExt cx="760242" cy="1008252"/>
          </a:xfrm>
        </p:grpSpPr>
        <p:grpSp>
          <p:nvGrpSpPr>
            <p:cNvPr id="28" name="Group 27"/>
            <p:cNvGrpSpPr/>
            <p:nvPr/>
          </p:nvGrpSpPr>
          <p:grpSpPr>
            <a:xfrm>
              <a:off x="261972" y="1495584"/>
              <a:ext cx="760242" cy="1008252"/>
              <a:chOff x="665569" y="2475010"/>
              <a:chExt cx="760242" cy="1008252"/>
            </a:xfrm>
          </p:grpSpPr>
          <p:sp>
            <p:nvSpPr>
              <p:cNvPr id="26" name="Block Arc 25"/>
              <p:cNvSpPr/>
              <p:nvPr/>
            </p:nvSpPr>
            <p:spPr>
              <a:xfrm>
                <a:off x="665569" y="2723020"/>
                <a:ext cx="760242" cy="760242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61881" y="2475010"/>
                <a:ext cx="367619" cy="367619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18928" y="21418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참관객</a:t>
              </a:r>
              <a:endParaRPr lang="en-US" sz="12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77359" y="1523386"/>
            <a:ext cx="954107" cy="1008252"/>
            <a:chOff x="290450" y="1495584"/>
            <a:chExt cx="954107" cy="1008252"/>
          </a:xfrm>
        </p:grpSpPr>
        <p:grpSp>
          <p:nvGrpSpPr>
            <p:cNvPr id="203" name="Group 202"/>
            <p:cNvGrpSpPr/>
            <p:nvPr/>
          </p:nvGrpSpPr>
          <p:grpSpPr>
            <a:xfrm>
              <a:off x="387382" y="1495584"/>
              <a:ext cx="760242" cy="1008252"/>
              <a:chOff x="790979" y="2475010"/>
              <a:chExt cx="760242" cy="1008252"/>
            </a:xfrm>
          </p:grpSpPr>
          <p:sp>
            <p:nvSpPr>
              <p:cNvPr id="205" name="Block Arc 204"/>
              <p:cNvSpPr/>
              <p:nvPr/>
            </p:nvSpPr>
            <p:spPr>
              <a:xfrm>
                <a:off x="790979" y="2723020"/>
                <a:ext cx="760242" cy="760242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987291" y="2475010"/>
                <a:ext cx="367619" cy="367619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290450" y="214182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전시주최자</a:t>
              </a:r>
              <a:endParaRPr lang="en-US" sz="12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00414" y="4613047"/>
            <a:ext cx="1107996" cy="1008252"/>
            <a:chOff x="290450" y="1495584"/>
            <a:chExt cx="1107996" cy="1008252"/>
          </a:xfrm>
        </p:grpSpPr>
        <p:grpSp>
          <p:nvGrpSpPr>
            <p:cNvPr id="208" name="Group 207"/>
            <p:cNvGrpSpPr/>
            <p:nvPr/>
          </p:nvGrpSpPr>
          <p:grpSpPr>
            <a:xfrm>
              <a:off x="464327" y="1495584"/>
              <a:ext cx="760242" cy="1008252"/>
              <a:chOff x="867924" y="2475010"/>
              <a:chExt cx="760242" cy="1008252"/>
            </a:xfrm>
          </p:grpSpPr>
          <p:sp>
            <p:nvSpPr>
              <p:cNvPr id="210" name="Block Arc 209"/>
              <p:cNvSpPr/>
              <p:nvPr/>
            </p:nvSpPr>
            <p:spPr>
              <a:xfrm>
                <a:off x="867924" y="2723020"/>
                <a:ext cx="760242" cy="760242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064236" y="2475010"/>
                <a:ext cx="367619" cy="367619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290450" y="2141822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시스템관리자</a:t>
              </a:r>
              <a:endParaRPr lang="en-US" sz="1200" dirty="0"/>
            </a:p>
          </p:txBody>
        </p:sp>
      </p:grpSp>
      <p:cxnSp>
        <p:nvCxnSpPr>
          <p:cNvPr id="217" name="Straight Arrow Connector 216"/>
          <p:cNvCxnSpPr>
            <a:stCxn id="107" idx="1"/>
          </p:cNvCxnSpPr>
          <p:nvPr/>
        </p:nvCxnSpPr>
        <p:spPr>
          <a:xfrm flipH="1">
            <a:off x="1140931" y="3470043"/>
            <a:ext cx="676110" cy="7348"/>
          </a:xfrm>
          <a:prstGeom prst="straightConnector1">
            <a:avLst/>
          </a:prstGeom>
          <a:ln>
            <a:solidFill>
              <a:schemeClr val="accent5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107" idx="3"/>
            <a:endCxn id="146" idx="1"/>
          </p:cNvCxnSpPr>
          <p:nvPr/>
        </p:nvCxnSpPr>
        <p:spPr>
          <a:xfrm flipV="1">
            <a:off x="3843852" y="2198721"/>
            <a:ext cx="365887" cy="127132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>
            <a:off x="1183180" y="1774209"/>
            <a:ext cx="3027664" cy="0"/>
          </a:xfrm>
          <a:prstGeom prst="straightConnector1">
            <a:avLst/>
          </a:prstGeom>
          <a:ln>
            <a:solidFill>
              <a:schemeClr val="accent6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/>
          <p:nvPr/>
        </p:nvGrpSpPr>
        <p:grpSpPr>
          <a:xfrm>
            <a:off x="1183178" y="2054079"/>
            <a:ext cx="3027666" cy="2864047"/>
            <a:chOff x="1183178" y="2054079"/>
            <a:chExt cx="3027666" cy="2864047"/>
          </a:xfrm>
        </p:grpSpPr>
        <p:cxnSp>
          <p:nvCxnSpPr>
            <p:cNvPr id="259" name="Straight Connector 258"/>
            <p:cNvCxnSpPr/>
            <p:nvPr/>
          </p:nvCxnSpPr>
          <p:spPr>
            <a:xfrm>
              <a:off x="1490286" y="2054079"/>
              <a:ext cx="0" cy="2864047"/>
            </a:xfrm>
            <a:prstGeom prst="line">
              <a:avLst/>
            </a:prstGeom>
            <a:ln>
              <a:solidFill>
                <a:srgbClr val="ED7D3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183178" y="4916318"/>
              <a:ext cx="311635" cy="0"/>
            </a:xfrm>
            <a:prstGeom prst="line">
              <a:avLst/>
            </a:prstGeom>
            <a:ln>
              <a:solidFill>
                <a:srgbClr val="ED7D3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H="1">
              <a:off x="1489076" y="2055643"/>
              <a:ext cx="2721768" cy="0"/>
            </a:xfrm>
            <a:prstGeom prst="line">
              <a:avLst/>
            </a:prstGeom>
            <a:ln>
              <a:solidFill>
                <a:srgbClr val="ED7D3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Elbow Connector 295"/>
          <p:cNvCxnSpPr>
            <a:stCxn id="110" idx="1"/>
            <a:endCxn id="149" idx="3"/>
          </p:cNvCxnSpPr>
          <p:nvPr/>
        </p:nvCxnSpPr>
        <p:spPr>
          <a:xfrm rot="10800000" flipV="1">
            <a:off x="6431827" y="3363468"/>
            <a:ext cx="547112" cy="126434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>
            <a:stCxn id="110" idx="1"/>
            <a:endCxn id="146" idx="3"/>
          </p:cNvCxnSpPr>
          <p:nvPr/>
        </p:nvCxnSpPr>
        <p:spPr>
          <a:xfrm rot="10800000">
            <a:off x="6429091" y="2198721"/>
            <a:ext cx="549848" cy="116474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AutoShape 42"/>
          <p:cNvSpPr>
            <a:spLocks noChangeArrowheads="1"/>
          </p:cNvSpPr>
          <p:nvPr/>
        </p:nvSpPr>
        <p:spPr bwMode="auto">
          <a:xfrm>
            <a:off x="8159216" y="2990683"/>
            <a:ext cx="975885" cy="280870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분석 스크립트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5" name="AutoShape 42"/>
          <p:cNvSpPr>
            <a:spLocks noChangeArrowheads="1"/>
          </p:cNvSpPr>
          <p:nvPr/>
        </p:nvSpPr>
        <p:spPr bwMode="auto">
          <a:xfrm>
            <a:off x="7135357" y="3310714"/>
            <a:ext cx="976286" cy="772718"/>
          </a:xfrm>
          <a:prstGeom prst="roundRect">
            <a:avLst>
              <a:gd name="adj" fmla="val 10606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en-US" altLang="ko-KR" sz="11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LeoPhant</a:t>
            </a:r>
            <a:endParaRPr lang="en-US" altLang="ko-KR" sz="11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0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ko-KR" dirty="0" smtClean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.2 Interface </a:t>
            </a:r>
            <a:r>
              <a:rPr lang="ko-KR" altLang="en-US" dirty="0" smtClean="0">
                <a:solidFill>
                  <a:srgbClr val="000000"/>
                </a:solidFill>
              </a:rPr>
              <a:t>정의</a:t>
            </a:r>
            <a:endParaRPr lang="ko-KR" altLang="en-US" dirty="0"/>
          </a:p>
        </p:txBody>
      </p:sp>
      <p:sp>
        <p:nvSpPr>
          <p:cNvPr id="127" name="Rectangle 1350"/>
          <p:cNvSpPr>
            <a:spLocks noChangeArrowheads="1"/>
          </p:cNvSpPr>
          <p:nvPr/>
        </p:nvSpPr>
        <p:spPr bwMode="auto">
          <a:xfrm>
            <a:off x="5617361" y="1488772"/>
            <a:ext cx="1824840" cy="30951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Application Server</a:t>
            </a:r>
            <a:endParaRPr lang="en-US" altLang="ko-KR" sz="1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2" name="Rectangle 1343"/>
          <p:cNvSpPr>
            <a:spLocks noChangeArrowheads="1"/>
          </p:cNvSpPr>
          <p:nvPr/>
        </p:nvSpPr>
        <p:spPr bwMode="auto">
          <a:xfrm>
            <a:off x="3728067" y="1467681"/>
            <a:ext cx="894446" cy="37007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Gateway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4" name="Rectangle 1356"/>
          <p:cNvSpPr>
            <a:spLocks noChangeArrowheads="1"/>
          </p:cNvSpPr>
          <p:nvPr/>
        </p:nvSpPr>
        <p:spPr bwMode="auto">
          <a:xfrm>
            <a:off x="5888734" y="3454192"/>
            <a:ext cx="1282093" cy="10414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</a:t>
            </a: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Platform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Server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0" name="Rectangle 1356"/>
          <p:cNvSpPr>
            <a:spLocks noChangeArrowheads="1"/>
          </p:cNvSpPr>
          <p:nvPr/>
        </p:nvSpPr>
        <p:spPr bwMode="auto">
          <a:xfrm>
            <a:off x="5877987" y="2123598"/>
            <a:ext cx="1282093" cy="10012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OCN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Server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21284" y="888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외부망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827278" y="94479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DMZ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7170998" y="862418"/>
            <a:ext cx="8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내부망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577508" y="2348838"/>
            <a:ext cx="2270420" cy="2422480"/>
            <a:chOff x="2257926" y="2568345"/>
            <a:chExt cx="1763922" cy="1185420"/>
          </a:xfrm>
        </p:grpSpPr>
        <p:sp>
          <p:nvSpPr>
            <p:cNvPr id="153" name="Rectangle 1343"/>
            <p:cNvSpPr>
              <a:spLocks noChangeArrowheads="1"/>
            </p:cNvSpPr>
            <p:nvPr/>
          </p:nvSpPr>
          <p:spPr bwMode="auto">
            <a:xfrm>
              <a:off x="2257926" y="2568345"/>
              <a:ext cx="1763922" cy="1185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Smart MICE App.</a:t>
              </a:r>
            </a:p>
          </p:txBody>
        </p:sp>
        <p:sp>
          <p:nvSpPr>
            <p:cNvPr id="154" name="Rectangle 1356"/>
            <p:cNvSpPr>
              <a:spLocks noChangeArrowheads="1"/>
            </p:cNvSpPr>
            <p:nvPr/>
          </p:nvSpPr>
          <p:spPr bwMode="auto">
            <a:xfrm>
              <a:off x="2292785" y="3381565"/>
              <a:ext cx="1684338" cy="3337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LBS Beacon SDK</a:t>
              </a: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155" name="Rectangle 1356"/>
          <p:cNvSpPr>
            <a:spLocks noChangeArrowheads="1"/>
          </p:cNvSpPr>
          <p:nvPr/>
        </p:nvSpPr>
        <p:spPr bwMode="auto">
          <a:xfrm>
            <a:off x="640000" y="2711799"/>
            <a:ext cx="2167984" cy="86675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MICE Services(OCN)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8" name="Rectangle 1350"/>
          <p:cNvSpPr>
            <a:spLocks noChangeArrowheads="1"/>
          </p:cNvSpPr>
          <p:nvPr/>
        </p:nvSpPr>
        <p:spPr bwMode="auto">
          <a:xfrm>
            <a:off x="8111982" y="1467681"/>
            <a:ext cx="1883664" cy="31198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 Server</a:t>
            </a:r>
          </a:p>
        </p:txBody>
      </p:sp>
      <p:sp>
        <p:nvSpPr>
          <p:cNvPr id="159" name="Rectangle 1356"/>
          <p:cNvSpPr>
            <a:spLocks noChangeArrowheads="1"/>
          </p:cNvSpPr>
          <p:nvPr/>
        </p:nvSpPr>
        <p:spPr bwMode="auto">
          <a:xfrm>
            <a:off x="8311076" y="2124693"/>
            <a:ext cx="1501689" cy="8589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Khiron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0" name="Rectangle 1356"/>
          <p:cNvSpPr>
            <a:spLocks noChangeArrowheads="1"/>
          </p:cNvSpPr>
          <p:nvPr/>
        </p:nvSpPr>
        <p:spPr bwMode="auto">
          <a:xfrm>
            <a:off x="8311076" y="3365488"/>
            <a:ext cx="1501689" cy="10012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LeoPhant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1" name="Rectangle 1356"/>
          <p:cNvSpPr>
            <a:spLocks noChangeArrowheads="1"/>
          </p:cNvSpPr>
          <p:nvPr/>
        </p:nvSpPr>
        <p:spPr bwMode="auto">
          <a:xfrm>
            <a:off x="3771628" y="1874204"/>
            <a:ext cx="804488" cy="32438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NginX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WSO2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65" name="꺾인 연결선 219" descr="`"/>
          <p:cNvCxnSpPr/>
          <p:nvPr/>
        </p:nvCxnSpPr>
        <p:spPr bwMode="auto">
          <a:xfrm rot="16200000" flipH="1">
            <a:off x="1403783" y="3797733"/>
            <a:ext cx="423968" cy="62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6" name="그룹 332"/>
          <p:cNvGrpSpPr>
            <a:grpSpLocks/>
          </p:cNvGrpSpPr>
          <p:nvPr/>
        </p:nvGrpSpPr>
        <p:grpSpPr bwMode="auto">
          <a:xfrm>
            <a:off x="1612900" y="3677477"/>
            <a:ext cx="1054100" cy="288925"/>
            <a:chOff x="2757835" y="2708920"/>
            <a:chExt cx="1025601" cy="288730"/>
          </a:xfrm>
        </p:grpSpPr>
        <p:cxnSp>
          <p:nvCxnSpPr>
            <p:cNvPr id="167" name="직선 연결선 333"/>
            <p:cNvCxnSpPr/>
            <p:nvPr/>
          </p:nvCxnSpPr>
          <p:spPr>
            <a:xfrm flipH="1">
              <a:off x="2757835" y="2853284"/>
              <a:ext cx="106586" cy="3934"/>
            </a:xfrm>
            <a:prstGeom prst="line">
              <a:avLst/>
            </a:prstGeom>
            <a:ln w="9525">
              <a:solidFill>
                <a:schemeClr val="tx2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모서리가 둥근 직사각형 335"/>
            <p:cNvSpPr>
              <a:spLocks noChangeArrowheads="1"/>
            </p:cNvSpPr>
            <p:nvPr/>
          </p:nvSpPr>
          <p:spPr bwMode="auto">
            <a:xfrm>
              <a:off x="2864421" y="2708920"/>
              <a:ext cx="919015" cy="28873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900" dirty="0" smtClean="0">
                  <a:solidFill>
                    <a:schemeClr val="dk1"/>
                  </a:solidFill>
                  <a:latin typeface="+mn-ea"/>
                  <a:ea typeface="+mn-ea"/>
                </a:rPr>
                <a:t>Java/Swift API</a:t>
              </a:r>
              <a:endParaRPr lang="ko-KR" altLang="en-US" sz="900" dirty="0">
                <a:solidFill>
                  <a:schemeClr val="dk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69" name="꺾인 연결선 219" descr="`"/>
          <p:cNvCxnSpPr/>
          <p:nvPr/>
        </p:nvCxnSpPr>
        <p:spPr bwMode="auto">
          <a:xfrm>
            <a:off x="2786199" y="4314956"/>
            <a:ext cx="3119724" cy="172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꺾인 연결선 219" descr="`"/>
          <p:cNvCxnSpPr/>
          <p:nvPr/>
        </p:nvCxnSpPr>
        <p:spPr bwMode="auto">
          <a:xfrm flipV="1">
            <a:off x="2786199" y="2564430"/>
            <a:ext cx="3070893" cy="345155"/>
          </a:xfrm>
          <a:prstGeom prst="bentConnector3">
            <a:avLst>
              <a:gd name="adj1" fmla="val 18680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꺾인 연결선 219" descr="`"/>
          <p:cNvCxnSpPr/>
          <p:nvPr/>
        </p:nvCxnSpPr>
        <p:spPr bwMode="auto">
          <a:xfrm>
            <a:off x="2807984" y="3124895"/>
            <a:ext cx="3080853" cy="1026637"/>
          </a:xfrm>
          <a:prstGeom prst="bentConnector3">
            <a:avLst>
              <a:gd name="adj1" fmla="val 6374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4" name="모서리가 둥근 직사각형 296"/>
          <p:cNvSpPr>
            <a:spLocks noChangeArrowheads="1"/>
          </p:cNvSpPr>
          <p:nvPr/>
        </p:nvSpPr>
        <p:spPr bwMode="auto">
          <a:xfrm>
            <a:off x="4667985" y="4865886"/>
            <a:ext cx="1059052" cy="28733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900" dirty="0" smtClean="0">
                <a:solidFill>
                  <a:schemeClr val="dk1"/>
                </a:solidFill>
                <a:latin typeface="+mn-ea"/>
                <a:ea typeface="+mn-ea"/>
              </a:rPr>
              <a:t>JSON on HTTP/HTTPS</a:t>
            </a:r>
            <a:endParaRPr lang="ko-KR" altLang="en-US" sz="9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cxnSp>
        <p:nvCxnSpPr>
          <p:cNvPr id="207" name="꺾인 연결선 219" descr="`"/>
          <p:cNvCxnSpPr/>
          <p:nvPr/>
        </p:nvCxnSpPr>
        <p:spPr bwMode="auto">
          <a:xfrm flipV="1">
            <a:off x="7448252" y="2630466"/>
            <a:ext cx="651912" cy="21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2" name="그룹 294"/>
          <p:cNvGrpSpPr>
            <a:grpSpLocks/>
          </p:cNvGrpSpPr>
          <p:nvPr/>
        </p:nvGrpSpPr>
        <p:grpSpPr bwMode="auto">
          <a:xfrm>
            <a:off x="7426017" y="2128832"/>
            <a:ext cx="708943" cy="494675"/>
            <a:chOff x="2617361" y="2395935"/>
            <a:chExt cx="1162584" cy="665101"/>
          </a:xfrm>
        </p:grpSpPr>
        <p:cxnSp>
          <p:nvCxnSpPr>
            <p:cNvPr id="213" name="직선 연결선 295"/>
            <p:cNvCxnSpPr>
              <a:stCxn id="214" idx="2"/>
            </p:cNvCxnSpPr>
            <p:nvPr/>
          </p:nvCxnSpPr>
          <p:spPr>
            <a:xfrm>
              <a:off x="3198653" y="2848193"/>
              <a:ext cx="13432" cy="212843"/>
            </a:xfrm>
            <a:prstGeom prst="line">
              <a:avLst/>
            </a:prstGeom>
            <a:ln w="9525">
              <a:solidFill>
                <a:schemeClr val="tx2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모서리가 둥근 직사각형 296"/>
            <p:cNvSpPr>
              <a:spLocks noChangeArrowheads="1"/>
            </p:cNvSpPr>
            <p:nvPr/>
          </p:nvSpPr>
          <p:spPr bwMode="auto">
            <a:xfrm>
              <a:off x="2617361" y="2395935"/>
              <a:ext cx="1162584" cy="45225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File Copy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3" name="Rectangle 1350"/>
          <p:cNvSpPr>
            <a:spLocks noChangeArrowheads="1"/>
          </p:cNvSpPr>
          <p:nvPr/>
        </p:nvSpPr>
        <p:spPr bwMode="auto">
          <a:xfrm>
            <a:off x="577508" y="1415307"/>
            <a:ext cx="2270419" cy="8561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Admin Console</a:t>
            </a:r>
          </a:p>
        </p:txBody>
      </p:sp>
      <p:sp>
        <p:nvSpPr>
          <p:cNvPr id="244" name="Rectangle 1356"/>
          <p:cNvSpPr>
            <a:spLocks noChangeArrowheads="1"/>
          </p:cNvSpPr>
          <p:nvPr/>
        </p:nvSpPr>
        <p:spPr bwMode="auto">
          <a:xfrm>
            <a:off x="646791" y="1776621"/>
            <a:ext cx="2167984" cy="4512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Web Browser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45" name="꺾인 연결선 219" descr="`"/>
          <p:cNvCxnSpPr/>
          <p:nvPr/>
        </p:nvCxnSpPr>
        <p:spPr bwMode="auto">
          <a:xfrm>
            <a:off x="2814775" y="2020814"/>
            <a:ext cx="3068367" cy="336846"/>
          </a:xfrm>
          <a:prstGeom prst="bentConnector3">
            <a:avLst>
              <a:gd name="adj1" fmla="val 17518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꺾인 연결선 219" descr="`"/>
          <p:cNvCxnSpPr>
            <a:endCxn id="134" idx="1"/>
          </p:cNvCxnSpPr>
          <p:nvPr/>
        </p:nvCxnSpPr>
        <p:spPr bwMode="auto">
          <a:xfrm>
            <a:off x="2786199" y="2168192"/>
            <a:ext cx="3102535" cy="1806705"/>
          </a:xfrm>
          <a:prstGeom prst="bentConnector3">
            <a:avLst>
              <a:gd name="adj1" fmla="val 12736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3" name="Rectangle 1350"/>
          <p:cNvSpPr>
            <a:spLocks noChangeArrowheads="1"/>
          </p:cNvSpPr>
          <p:nvPr/>
        </p:nvSpPr>
        <p:spPr bwMode="auto">
          <a:xfrm>
            <a:off x="5620981" y="5155096"/>
            <a:ext cx="1814352" cy="1220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Legacy Servers</a:t>
            </a:r>
            <a:endParaRPr lang="en-US" altLang="ko-KR" sz="1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8" name="Rectangle 1356"/>
          <p:cNvSpPr>
            <a:spLocks noChangeArrowheads="1"/>
          </p:cNvSpPr>
          <p:nvPr/>
        </p:nvSpPr>
        <p:spPr bwMode="auto">
          <a:xfrm>
            <a:off x="5808485" y="5524625"/>
            <a:ext cx="1466197" cy="7210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CESS/GSC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45972" y="1886335"/>
            <a:ext cx="579545" cy="2872656"/>
          </a:xfrm>
          <a:prstGeom prst="ellipse">
            <a:avLst/>
          </a:prstGeom>
          <a:noFill/>
          <a:ln w="1905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6" name="모서리가 둥근 직사각형 296"/>
          <p:cNvSpPr>
            <a:spLocks noChangeArrowheads="1"/>
          </p:cNvSpPr>
          <p:nvPr/>
        </p:nvSpPr>
        <p:spPr bwMode="auto">
          <a:xfrm>
            <a:off x="2637847" y="4894996"/>
            <a:ext cx="1059052" cy="28733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900" dirty="0" smtClean="0">
                <a:solidFill>
                  <a:schemeClr val="dk1"/>
                </a:solidFill>
                <a:latin typeface="+mn-ea"/>
                <a:ea typeface="+mn-ea"/>
              </a:rPr>
              <a:t>JSON on HTTP/HTTPS</a:t>
            </a:r>
            <a:endParaRPr lang="ko-KR" altLang="en-US" sz="9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000795" y="1878458"/>
            <a:ext cx="579545" cy="2872656"/>
          </a:xfrm>
          <a:prstGeom prst="ellipse">
            <a:avLst/>
          </a:prstGeom>
          <a:noFill/>
          <a:ln w="1905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47" name="꺾인 연결선 219" descr="`"/>
          <p:cNvCxnSpPr/>
          <p:nvPr/>
        </p:nvCxnSpPr>
        <p:spPr bwMode="auto">
          <a:xfrm flipV="1">
            <a:off x="3841315" y="2770025"/>
            <a:ext cx="2015881" cy="448468"/>
          </a:xfrm>
          <a:prstGeom prst="bentConnector3">
            <a:avLst>
              <a:gd name="adj1" fmla="val -55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꺾인 연결선 219" descr="`"/>
          <p:cNvCxnSpPr/>
          <p:nvPr/>
        </p:nvCxnSpPr>
        <p:spPr bwMode="auto">
          <a:xfrm>
            <a:off x="3837836" y="3221973"/>
            <a:ext cx="2056356" cy="567150"/>
          </a:xfrm>
          <a:prstGeom prst="bentConnector3">
            <a:avLst>
              <a:gd name="adj1" fmla="val -85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14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 아키텍쳐</a:t>
            </a: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5.3</a:t>
            </a:r>
            <a:r>
              <a:rPr lang="ko-KR" altLang="en-US" dirty="0" smtClean="0"/>
              <a:t> 어플리케이션 기술 아키텍쳐</a:t>
            </a:r>
            <a:endParaRPr lang="en-US" dirty="0"/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446882" y="903459"/>
            <a:ext cx="6572250" cy="2619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1400" dirty="0"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Mobile APP</a:t>
            </a:r>
          </a:p>
        </p:txBody>
      </p:sp>
      <p:sp>
        <p:nvSpPr>
          <p:cNvPr id="49" name="Rectangle 1704"/>
          <p:cNvSpPr>
            <a:spLocks noChangeArrowheads="1"/>
          </p:cNvSpPr>
          <p:nvPr/>
        </p:nvSpPr>
        <p:spPr bwMode="auto">
          <a:xfrm>
            <a:off x="2415132" y="1201909"/>
            <a:ext cx="2528888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>
              <a:spcBef>
                <a:spcPct val="0"/>
              </a:spcBef>
            </a:pPr>
            <a:r>
              <a:rPr lang="en-US" altLang="ko-KR" sz="1200">
                <a:latin typeface="나눔고딕" charset="0"/>
                <a:ea typeface="나눔고딕" charset="0"/>
                <a:cs typeface="나눔고딕" charset="0"/>
              </a:rPr>
              <a:t>              </a:t>
            </a:r>
            <a:r>
              <a:rPr lang="ko-KR" altLang="en-US" sz="1200">
                <a:latin typeface="나눔고딕" charset="0"/>
                <a:ea typeface="나눔고딕" charset="0"/>
                <a:cs typeface="나눔고딕" charset="0"/>
              </a:rPr>
              <a:t>스마트전시회 </a:t>
            </a:r>
            <a:endParaRPr lang="en-US" altLang="ko-KR" sz="1200">
              <a:latin typeface="나눔고딕" charset="0"/>
              <a:ea typeface="나눔고딕" charset="0"/>
              <a:cs typeface="나눔고딕" charset="0"/>
            </a:endParaRPr>
          </a:p>
        </p:txBody>
      </p:sp>
      <p:sp>
        <p:nvSpPr>
          <p:cNvPr id="50" name="Rectangle 1704"/>
          <p:cNvSpPr>
            <a:spLocks noChangeArrowheads="1"/>
          </p:cNvSpPr>
          <p:nvPr/>
        </p:nvSpPr>
        <p:spPr bwMode="auto">
          <a:xfrm>
            <a:off x="4979739" y="1201909"/>
            <a:ext cx="2528888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>
              <a:spcBef>
                <a:spcPct val="0"/>
              </a:spcBef>
            </a:pPr>
            <a:r>
              <a:rPr lang="ko-KR" altLang="en-US" sz="1200">
                <a:latin typeface="나눔고딕" charset="0"/>
                <a:ea typeface="나눔고딕" charset="0"/>
                <a:cs typeface="나눔고딕" charset="0"/>
              </a:rPr>
              <a:t>                    위치기반</a:t>
            </a:r>
            <a:endParaRPr lang="en-US" altLang="ko-KR" sz="1200">
              <a:latin typeface="나눔고딕" charset="0"/>
              <a:ea typeface="나눔고딕" charset="0"/>
              <a:cs typeface="나눔고딕" charset="0"/>
            </a:endParaRPr>
          </a:p>
        </p:txBody>
      </p:sp>
      <p:sp>
        <p:nvSpPr>
          <p:cNvPr id="51" name="Rectangle 1704"/>
          <p:cNvSpPr>
            <a:spLocks noChangeArrowheads="1"/>
          </p:cNvSpPr>
          <p:nvPr/>
        </p:nvSpPr>
        <p:spPr bwMode="auto">
          <a:xfrm>
            <a:off x="7544345" y="1201909"/>
            <a:ext cx="1473545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>
              <a:spcBef>
                <a:spcPct val="0"/>
              </a:spcBef>
            </a:pPr>
            <a:r>
              <a:rPr lang="ko-KR" altLang="en-US" sz="1200" dirty="0">
                <a:latin typeface="나눔고딕" charset="0"/>
                <a:ea typeface="나눔고딕" charset="0"/>
                <a:cs typeface="나눔고딕" charset="0"/>
              </a:rPr>
              <a:t>    부가 서비스</a:t>
            </a:r>
            <a:endParaRPr lang="en-US" altLang="ko-KR" sz="1200" dirty="0">
              <a:latin typeface="나눔고딕" charset="0"/>
              <a:ea typeface="나눔고딕" charset="0"/>
              <a:cs typeface="나눔고딕" charset="0"/>
            </a:endParaRPr>
          </a:p>
        </p:txBody>
      </p:sp>
      <p:sp>
        <p:nvSpPr>
          <p:cNvPr id="52" name="직사각형 6"/>
          <p:cNvSpPr/>
          <p:nvPr/>
        </p:nvSpPr>
        <p:spPr bwMode="auto">
          <a:xfrm>
            <a:off x="2414656" y="1561462"/>
            <a:ext cx="6603234" cy="25859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8109" latinLnBrk="0">
              <a:lnSpc>
                <a:spcPct val="90000"/>
              </a:lnSpc>
              <a:defRPr/>
            </a:pPr>
            <a:r>
              <a:rPr lang="en-US" altLang="ko-KR" sz="1400" kern="0" dirty="0">
                <a:ln>
                  <a:solidFill>
                    <a:sysClr val="window" lastClr="FFFFFF">
                      <a:alpha val="0"/>
                    </a:sysClr>
                  </a:solidFill>
                  <a:prstDash val="solid"/>
                </a:ln>
                <a:solidFill>
                  <a:srgbClr val="FFFFF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Arial" pitchFamily="34" charset="0"/>
              </a:rPr>
              <a:t>Mobile Framework</a:t>
            </a:r>
            <a:endParaRPr lang="ko-KR" altLang="en-US" sz="1400" kern="0" dirty="0">
              <a:ln>
                <a:solidFill>
                  <a:sysClr val="window" lastClr="FFFFFF">
                    <a:alpha val="0"/>
                  </a:sysClr>
                </a:solidFill>
                <a:prstDash val="solid"/>
              </a:ln>
              <a:solidFill>
                <a:srgbClr val="FFFFFF"/>
              </a:solidFill>
              <a:latin typeface="나눔고딕 Bold" panose="020D0804000000000000" pitchFamily="50" charset="-127"/>
              <a:ea typeface="나눔고딕 Bold" panose="020D0804000000000000" pitchFamily="50" charset="-127"/>
              <a:cs typeface="Arial" pitchFamily="34" charset="0"/>
            </a:endParaRPr>
          </a:p>
        </p:txBody>
      </p:sp>
      <p:sp>
        <p:nvSpPr>
          <p:cNvPr id="53" name="AutoShape 13"/>
          <p:cNvSpPr>
            <a:spLocks noChangeArrowheads="1"/>
          </p:cNvSpPr>
          <p:nvPr/>
        </p:nvSpPr>
        <p:spPr bwMode="auto">
          <a:xfrm>
            <a:off x="2446882" y="2160759"/>
            <a:ext cx="3267075" cy="25876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latin typeface="나눔고딕" charset="0"/>
                <a:ea typeface="나눔고딕" charset="0"/>
                <a:cs typeface="나눔고딕" charset="0"/>
              </a:rPr>
              <a:t>WEB </a:t>
            </a:r>
            <a:endParaRPr lang="ko-KR" altLang="en-US" sz="1400">
              <a:latin typeface="나눔고딕" charset="0"/>
              <a:ea typeface="나눔고딕" charset="0"/>
              <a:cs typeface="나눔고딕" charset="0"/>
            </a:endParaRPr>
          </a:p>
        </p:txBody>
      </p:sp>
      <p:sp>
        <p:nvSpPr>
          <p:cNvPr id="54" name="AutoShape 13"/>
          <p:cNvSpPr>
            <a:spLocks noChangeArrowheads="1"/>
          </p:cNvSpPr>
          <p:nvPr/>
        </p:nvSpPr>
        <p:spPr bwMode="auto">
          <a:xfrm>
            <a:off x="5759995" y="2160759"/>
            <a:ext cx="3257895" cy="25876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400">
                <a:latin typeface="나눔고딕" charset="0"/>
                <a:ea typeface="나눔고딕" charset="0"/>
                <a:cs typeface="나눔고딕" charset="0"/>
              </a:rPr>
              <a:t>사용자</a:t>
            </a:r>
            <a:r>
              <a:rPr lang="en-US" altLang="ko-KR" sz="1400">
                <a:latin typeface="나눔고딕" charset="0"/>
                <a:ea typeface="나눔고딕" charset="0"/>
                <a:cs typeface="나눔고딕" charset="0"/>
              </a:rPr>
              <a:t>, </a:t>
            </a:r>
            <a:r>
              <a:rPr lang="ko-KR" altLang="en-US" sz="1400">
                <a:latin typeface="나눔고딕" charset="0"/>
                <a:ea typeface="나눔고딕" charset="0"/>
                <a:cs typeface="나눔고딕" charset="0"/>
              </a:rPr>
              <a:t>관리자 </a:t>
            </a:r>
            <a:r>
              <a:rPr lang="en-US" altLang="ko-KR" sz="1400">
                <a:latin typeface="나눔고딕" charset="0"/>
                <a:ea typeface="나눔고딕" charset="0"/>
                <a:cs typeface="나눔고딕" charset="0"/>
              </a:rPr>
              <a:t>Big Data </a:t>
            </a:r>
            <a:r>
              <a:rPr lang="ko-KR" altLang="en-US" sz="1400">
                <a:latin typeface="나눔고딕" charset="0"/>
                <a:ea typeface="나눔고딕" charset="0"/>
                <a:cs typeface="나눔고딕" charset="0"/>
              </a:rPr>
              <a:t>분석</a:t>
            </a:r>
          </a:p>
        </p:txBody>
      </p:sp>
      <p:sp>
        <p:nvSpPr>
          <p:cNvPr id="55" name="Rectangle 1704"/>
          <p:cNvSpPr>
            <a:spLocks noChangeArrowheads="1"/>
          </p:cNvSpPr>
          <p:nvPr/>
        </p:nvSpPr>
        <p:spPr bwMode="auto">
          <a:xfrm>
            <a:off x="2429420" y="2484577"/>
            <a:ext cx="2528887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>
              <a:spcBef>
                <a:spcPct val="0"/>
              </a:spcBef>
            </a:pPr>
            <a:r>
              <a:rPr lang="en-US" altLang="ko-KR" sz="1200">
                <a:latin typeface="나눔고딕" charset="0"/>
                <a:ea typeface="나눔고딕" charset="0"/>
                <a:cs typeface="나눔고딕" charset="0"/>
              </a:rPr>
              <a:t>              </a:t>
            </a:r>
            <a:r>
              <a:rPr lang="ko-KR" altLang="en-US" sz="1200">
                <a:latin typeface="나눔고딕" charset="0"/>
                <a:ea typeface="나눔고딕" charset="0"/>
                <a:cs typeface="나눔고딕" charset="0"/>
              </a:rPr>
              <a:t>일반 사용자 </a:t>
            </a:r>
            <a:endParaRPr lang="en-US" altLang="ko-KR" sz="1200">
              <a:latin typeface="나눔고딕" charset="0"/>
              <a:ea typeface="나눔고딕" charset="0"/>
              <a:cs typeface="나눔고딕" charset="0"/>
            </a:endParaRPr>
          </a:p>
        </p:txBody>
      </p:sp>
      <p:sp>
        <p:nvSpPr>
          <p:cNvPr id="56" name="Rectangle 1704"/>
          <p:cNvSpPr>
            <a:spLocks noChangeArrowheads="1"/>
          </p:cNvSpPr>
          <p:nvPr/>
        </p:nvSpPr>
        <p:spPr bwMode="auto">
          <a:xfrm>
            <a:off x="5036095" y="2484577"/>
            <a:ext cx="2681287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>
              <a:spcBef>
                <a:spcPct val="0"/>
              </a:spcBef>
            </a:pPr>
            <a:r>
              <a:rPr lang="ko-KR" altLang="en-US" sz="1200">
                <a:latin typeface="나눔고딕" charset="0"/>
                <a:ea typeface="나눔고딕" charset="0"/>
                <a:cs typeface="나눔고딕" charset="0"/>
              </a:rPr>
              <a:t>                     관리자 도구</a:t>
            </a:r>
            <a:endParaRPr lang="en-US" altLang="ko-KR" sz="1200">
              <a:latin typeface="나눔고딕" charset="0"/>
              <a:ea typeface="나눔고딕" charset="0"/>
              <a:cs typeface="나눔고딕" charset="0"/>
            </a:endParaRPr>
          </a:p>
        </p:txBody>
      </p:sp>
      <p:sp>
        <p:nvSpPr>
          <p:cNvPr id="57" name="직사각형 11"/>
          <p:cNvSpPr/>
          <p:nvPr/>
        </p:nvSpPr>
        <p:spPr bwMode="gray">
          <a:xfrm>
            <a:off x="5035301" y="1904036"/>
            <a:ext cx="2089150" cy="15398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 dirty="0">
                <a:latin typeface="나눔고딕 Bold" charset="0"/>
                <a:ea typeface="나눔고딕 Bold" charset="0"/>
                <a:cs typeface="나눔고딕 Bold" charset="0"/>
              </a:rPr>
              <a:t>Beacon </a:t>
            </a:r>
            <a:r>
              <a:rPr lang="en-US" altLang="ko-KR" sz="1200" dirty="0" smtClean="0">
                <a:latin typeface="나눔고딕 Bold" charset="0"/>
                <a:ea typeface="나눔고딕 Bold" charset="0"/>
                <a:cs typeface="나눔고딕 Bold" charset="0"/>
              </a:rPr>
              <a:t>SDK, </a:t>
            </a:r>
            <a:endParaRPr lang="ko-KR" altLang="en-US" sz="1200" dirty="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58" name="직사각형 12"/>
          <p:cNvSpPr/>
          <p:nvPr/>
        </p:nvSpPr>
        <p:spPr bwMode="gray">
          <a:xfrm>
            <a:off x="7215732" y="1904036"/>
            <a:ext cx="1802158" cy="15398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Platform</a:t>
            </a:r>
            <a:r>
              <a:rPr lang="ko-KR" altLang="en-US" sz="1200">
                <a:latin typeface="나눔고딕 Bold" charset="0"/>
                <a:ea typeface="나눔고딕 Bold" charset="0"/>
                <a:cs typeface="나눔고딕 Bold" charset="0"/>
              </a:rPr>
              <a:t> </a:t>
            </a:r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API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59" name="직사각형 13"/>
          <p:cNvSpPr/>
          <p:nvPr/>
        </p:nvSpPr>
        <p:spPr bwMode="gray">
          <a:xfrm>
            <a:off x="2423070" y="1904036"/>
            <a:ext cx="2520950" cy="15398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Application API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60" name="왼쪽 중괄호 14"/>
          <p:cNvSpPr/>
          <p:nvPr/>
        </p:nvSpPr>
        <p:spPr>
          <a:xfrm>
            <a:off x="1891257" y="903459"/>
            <a:ext cx="360363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697457" y="1533696"/>
            <a:ext cx="18510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5pPr>
            <a:lvl6pPr marL="25146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6pPr>
            <a:lvl7pPr marL="29718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7pPr>
            <a:lvl8pPr marL="34290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8pPr>
            <a:lvl9pPr marL="38862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9pPr>
          </a:lstStyle>
          <a:p>
            <a:pPr algn="ctr" eaLnBrk="1" hangingPunct="1"/>
            <a: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  <a:t>Front</a:t>
            </a:r>
            <a:b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</a:br>
            <a: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  <a:t>Tier</a:t>
            </a:r>
          </a:p>
        </p:txBody>
      </p:sp>
      <p:sp>
        <p:nvSpPr>
          <p:cNvPr id="62" name="직사각형 16"/>
          <p:cNvSpPr/>
          <p:nvPr/>
        </p:nvSpPr>
        <p:spPr bwMode="auto">
          <a:xfrm>
            <a:off x="2438557" y="3587461"/>
            <a:ext cx="6592989" cy="2457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8109" latinLnBrk="0">
              <a:lnSpc>
                <a:spcPct val="90000"/>
              </a:lnSpc>
              <a:defRPr/>
            </a:pPr>
            <a:r>
              <a:rPr lang="en-US" altLang="ko-KR" sz="1400" kern="0" dirty="0">
                <a:ln>
                  <a:solidFill>
                    <a:sysClr val="window" lastClr="FFFFFF">
                      <a:alpha val="0"/>
                    </a:sysClr>
                  </a:solidFill>
                  <a:prstDash val="solid"/>
                </a:ln>
                <a:solidFill>
                  <a:srgbClr val="FFFFF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Arial" pitchFamily="34" charset="0"/>
              </a:rPr>
              <a:t>Server Engine</a:t>
            </a:r>
            <a:endParaRPr lang="ko-KR" altLang="en-US" sz="1400" kern="0" dirty="0">
              <a:ln>
                <a:solidFill>
                  <a:sysClr val="window" lastClr="FFFFFF">
                    <a:alpha val="0"/>
                  </a:sysClr>
                </a:solidFill>
                <a:prstDash val="solid"/>
              </a:ln>
              <a:solidFill>
                <a:srgbClr val="FFFFFF"/>
              </a:solidFill>
              <a:latin typeface="나눔고딕 Bold" panose="020D0804000000000000" pitchFamily="50" charset="-127"/>
              <a:ea typeface="나눔고딕 Bold" panose="020D0804000000000000" pitchFamily="50" charset="-127"/>
              <a:cs typeface="Arial" pitchFamily="34" charset="0"/>
            </a:endParaRPr>
          </a:p>
        </p:txBody>
      </p:sp>
      <p:sp>
        <p:nvSpPr>
          <p:cNvPr id="63" name="직사각형 17"/>
          <p:cNvSpPr/>
          <p:nvPr/>
        </p:nvSpPr>
        <p:spPr bwMode="gray">
          <a:xfrm>
            <a:off x="2473870" y="3908596"/>
            <a:ext cx="1720850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Content Mgmt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64" name="직사각형 18"/>
          <p:cNvSpPr/>
          <p:nvPr/>
        </p:nvSpPr>
        <p:spPr bwMode="gray">
          <a:xfrm>
            <a:off x="4267745" y="3918121"/>
            <a:ext cx="1720850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Work Flow  Mgmt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65" name="직사각형 19"/>
          <p:cNvSpPr/>
          <p:nvPr/>
        </p:nvSpPr>
        <p:spPr bwMode="gray">
          <a:xfrm>
            <a:off x="6074320" y="3918121"/>
            <a:ext cx="1720850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PUSH Msg  Mgmt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66" name="직사각형 20"/>
          <p:cNvSpPr/>
          <p:nvPr/>
        </p:nvSpPr>
        <p:spPr bwMode="gray">
          <a:xfrm>
            <a:off x="7844382" y="3918121"/>
            <a:ext cx="1174750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User  Mgmt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67" name="직사각형 21"/>
          <p:cNvSpPr/>
          <p:nvPr/>
        </p:nvSpPr>
        <p:spPr bwMode="gray">
          <a:xfrm>
            <a:off x="2486570" y="4124496"/>
            <a:ext cx="1422400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Beacon  Mgmt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68" name="직사각형 22"/>
          <p:cNvSpPr/>
          <p:nvPr/>
        </p:nvSpPr>
        <p:spPr bwMode="gray">
          <a:xfrm>
            <a:off x="3978820" y="4134021"/>
            <a:ext cx="1565275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Indoor Map  Mgmt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69" name="직사각형 23"/>
          <p:cNvSpPr/>
          <p:nvPr/>
        </p:nvSpPr>
        <p:spPr bwMode="gray">
          <a:xfrm>
            <a:off x="5634582" y="4134021"/>
            <a:ext cx="1565275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Navi Monitor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70" name="직사각형 24"/>
          <p:cNvSpPr/>
          <p:nvPr/>
        </p:nvSpPr>
        <p:spPr bwMode="gray">
          <a:xfrm>
            <a:off x="7298282" y="4134021"/>
            <a:ext cx="1720850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Presence  Monitor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71" name="직사각형 25"/>
          <p:cNvSpPr/>
          <p:nvPr/>
        </p:nvSpPr>
        <p:spPr bwMode="gray">
          <a:xfrm>
            <a:off x="2473870" y="4340396"/>
            <a:ext cx="4057650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Rule &amp; Biz Process Editor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72" name="직사각형 26"/>
          <p:cNvSpPr/>
          <p:nvPr/>
        </p:nvSpPr>
        <p:spPr bwMode="auto">
          <a:xfrm>
            <a:off x="2451232" y="4575966"/>
            <a:ext cx="6566851" cy="25859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8109" latinLnBrk="0">
              <a:lnSpc>
                <a:spcPct val="90000"/>
              </a:lnSpc>
              <a:defRPr/>
            </a:pPr>
            <a:r>
              <a:rPr lang="en-US" altLang="ko-KR" sz="1400" kern="0" dirty="0">
                <a:ln>
                  <a:solidFill>
                    <a:sysClr val="window" lastClr="FFFFFF">
                      <a:alpha val="0"/>
                    </a:sysClr>
                  </a:solidFill>
                  <a:prstDash val="solid"/>
                </a:ln>
                <a:solidFill>
                  <a:srgbClr val="FFFFFF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Arial" pitchFamily="34" charset="0"/>
              </a:rPr>
              <a:t>Big Data Framework</a:t>
            </a:r>
            <a:endParaRPr lang="ko-KR" altLang="en-US" sz="1400" kern="0" dirty="0">
              <a:ln>
                <a:solidFill>
                  <a:sysClr val="window" lastClr="FFFFFF">
                    <a:alpha val="0"/>
                  </a:sysClr>
                </a:solidFill>
                <a:prstDash val="solid"/>
              </a:ln>
              <a:solidFill>
                <a:srgbClr val="FFFFFF"/>
              </a:solidFill>
              <a:latin typeface="나눔고딕 Bold" panose="020D0804000000000000" pitchFamily="50" charset="-127"/>
              <a:ea typeface="나눔고딕 Bold" panose="020D0804000000000000" pitchFamily="50" charset="-127"/>
              <a:cs typeface="Arial" pitchFamily="34" charset="0"/>
            </a:endParaRPr>
          </a:p>
        </p:txBody>
      </p:sp>
      <p:sp>
        <p:nvSpPr>
          <p:cNvPr id="73" name="직사각형 27"/>
          <p:cNvSpPr/>
          <p:nvPr/>
        </p:nvSpPr>
        <p:spPr bwMode="gray">
          <a:xfrm>
            <a:off x="6728370" y="4349921"/>
            <a:ext cx="2290762" cy="1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 dirty="0">
                <a:latin typeface="나눔고딕 Bold" charset="0"/>
                <a:ea typeface="나눔고딕 Bold" charset="0"/>
                <a:cs typeface="나눔고딕 Bold" charset="0"/>
              </a:rPr>
              <a:t>Service </a:t>
            </a:r>
            <a:r>
              <a:rPr lang="en-US" altLang="ko-KR" sz="1200" dirty="0" err="1" smtClean="0">
                <a:latin typeface="나눔고딕 Bold" charset="0"/>
                <a:ea typeface="나눔고딕 Bold" charset="0"/>
                <a:cs typeface="나눔고딕 Bold" charset="0"/>
              </a:rPr>
              <a:t>Mgmt</a:t>
            </a:r>
            <a:endParaRPr lang="ko-KR" altLang="en-US" sz="1200" dirty="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74" name="Rectangle 1704"/>
          <p:cNvSpPr>
            <a:spLocks noChangeArrowheads="1"/>
          </p:cNvSpPr>
          <p:nvPr/>
        </p:nvSpPr>
        <p:spPr bwMode="auto">
          <a:xfrm>
            <a:off x="2681832" y="5799309"/>
            <a:ext cx="6337300" cy="339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ct val="0"/>
              </a:spcBef>
            </a:pPr>
            <a:r>
              <a:rPr lang="en-US" altLang="ko-KR" sz="1400">
                <a:latin typeface="나눔고딕 Bold" charset="0"/>
                <a:ea typeface="나눔고딕 Bold" charset="0"/>
                <a:cs typeface="나눔고딕 Bold" charset="0"/>
              </a:rPr>
              <a:t>Coex Backend System</a:t>
            </a:r>
            <a:endParaRPr lang="ko-KR" sz="14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75" name="직사각형 30"/>
          <p:cNvSpPr/>
          <p:nvPr/>
        </p:nvSpPr>
        <p:spPr bwMode="gray">
          <a:xfrm>
            <a:off x="5039269" y="3360909"/>
            <a:ext cx="2087563" cy="15398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Event</a:t>
            </a:r>
            <a:r>
              <a:rPr lang="ko-KR" altLang="en-US" sz="1200">
                <a:latin typeface="나눔고딕 Bold" charset="0"/>
                <a:ea typeface="나눔고딕 Bold" charset="0"/>
                <a:cs typeface="나눔고딕 Bold" charset="0"/>
              </a:rPr>
              <a:t> </a:t>
            </a:r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Handler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76" name="직사각형 31"/>
          <p:cNvSpPr/>
          <p:nvPr/>
        </p:nvSpPr>
        <p:spPr bwMode="gray">
          <a:xfrm>
            <a:off x="7218907" y="3360909"/>
            <a:ext cx="1768475" cy="15398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Server API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77" name="직사각형 32"/>
          <p:cNvSpPr/>
          <p:nvPr/>
        </p:nvSpPr>
        <p:spPr bwMode="gray">
          <a:xfrm>
            <a:off x="2427832" y="3360909"/>
            <a:ext cx="2519363" cy="15398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Application API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79" name="직사각형 34"/>
          <p:cNvSpPr/>
          <p:nvPr/>
        </p:nvSpPr>
        <p:spPr bwMode="gray">
          <a:xfrm>
            <a:off x="2467520" y="4894822"/>
            <a:ext cx="2082800" cy="203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데이터수집</a:t>
            </a:r>
          </a:p>
        </p:txBody>
      </p:sp>
      <p:sp>
        <p:nvSpPr>
          <p:cNvPr id="80" name="직사각형 35"/>
          <p:cNvSpPr/>
          <p:nvPr/>
        </p:nvSpPr>
        <p:spPr bwMode="gray">
          <a:xfrm>
            <a:off x="4687303" y="4894823"/>
            <a:ext cx="1918648" cy="200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200"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저장</a:t>
            </a:r>
            <a:endParaRPr lang="ko-KR" altLang="en-US" sz="1200" dirty="0">
              <a:latin typeface="나눔고딕 Bold" panose="020D0804000000000000" pitchFamily="50" charset="-127"/>
              <a:ea typeface="나눔고딕 Bold" panose="020D0804000000000000" pitchFamily="50" charset="-127"/>
              <a:cs typeface="+mn-cs"/>
            </a:endParaRPr>
          </a:p>
        </p:txBody>
      </p:sp>
      <p:sp>
        <p:nvSpPr>
          <p:cNvPr id="81" name="직사각형 36"/>
          <p:cNvSpPr/>
          <p:nvPr/>
        </p:nvSpPr>
        <p:spPr bwMode="gray">
          <a:xfrm>
            <a:off x="6764389" y="4894822"/>
            <a:ext cx="2253694" cy="203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분석</a:t>
            </a:r>
          </a:p>
        </p:txBody>
      </p:sp>
      <p:sp>
        <p:nvSpPr>
          <p:cNvPr id="82" name="직사각형 37"/>
          <p:cNvSpPr/>
          <p:nvPr/>
        </p:nvSpPr>
        <p:spPr bwMode="gray">
          <a:xfrm>
            <a:off x="6760050" y="5159969"/>
            <a:ext cx="971550" cy="15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200"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분석 모형</a:t>
            </a:r>
            <a:endParaRPr lang="ko-KR" altLang="en-US" sz="1200" dirty="0">
              <a:latin typeface="나눔고딕 Bold" panose="020D0804000000000000" pitchFamily="50" charset="-127"/>
              <a:ea typeface="나눔고딕 Bold" panose="020D0804000000000000" pitchFamily="50" charset="-127"/>
              <a:cs typeface="+mn-cs"/>
            </a:endParaRPr>
          </a:p>
        </p:txBody>
      </p:sp>
      <p:sp>
        <p:nvSpPr>
          <p:cNvPr id="83" name="직사각형 38"/>
          <p:cNvSpPr/>
          <p:nvPr/>
        </p:nvSpPr>
        <p:spPr bwMode="gray">
          <a:xfrm>
            <a:off x="7822511" y="5160357"/>
            <a:ext cx="1174750" cy="15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200"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분석 시나리오</a:t>
            </a:r>
            <a:endParaRPr lang="ko-KR" altLang="en-US" sz="1200" dirty="0">
              <a:latin typeface="나눔고딕 Bold" panose="020D0804000000000000" pitchFamily="50" charset="-127"/>
              <a:ea typeface="나눔고딕 Bold" panose="020D0804000000000000" pitchFamily="50" charset="-127"/>
              <a:cs typeface="+mn-cs"/>
            </a:endParaRPr>
          </a:p>
        </p:txBody>
      </p:sp>
      <p:sp>
        <p:nvSpPr>
          <p:cNvPr id="84" name="Rectangle 1704"/>
          <p:cNvSpPr>
            <a:spLocks noChangeArrowheads="1"/>
          </p:cNvSpPr>
          <p:nvPr/>
        </p:nvSpPr>
        <p:spPr bwMode="auto">
          <a:xfrm>
            <a:off x="7795170" y="2484577"/>
            <a:ext cx="122272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0">
              <a:spcBef>
                <a:spcPct val="0"/>
              </a:spcBef>
            </a:pPr>
            <a:r>
              <a:rPr lang="ko-KR" altLang="en-US" sz="1200">
                <a:latin typeface="나눔고딕" charset="0"/>
                <a:ea typeface="나눔고딕" charset="0"/>
                <a:cs typeface="나눔고딕" charset="0"/>
              </a:rPr>
              <a:t>  분석시각화툴</a:t>
            </a:r>
            <a:endParaRPr lang="en-US" altLang="ko-KR" sz="1200">
              <a:latin typeface="나눔고딕" charset="0"/>
              <a:ea typeface="나눔고딕" charset="0"/>
              <a:cs typeface="나눔고딕" charset="0"/>
            </a:endParaRPr>
          </a:p>
        </p:txBody>
      </p:sp>
      <p:sp>
        <p:nvSpPr>
          <p:cNvPr id="85" name="왼쪽 중괄호 40"/>
          <p:cNvSpPr/>
          <p:nvPr/>
        </p:nvSpPr>
        <p:spPr>
          <a:xfrm>
            <a:off x="1859507" y="3175171"/>
            <a:ext cx="360363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667294" y="3805409"/>
            <a:ext cx="1851026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5pPr>
            <a:lvl6pPr marL="25146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6pPr>
            <a:lvl7pPr marL="29718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7pPr>
            <a:lvl8pPr marL="34290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8pPr>
            <a:lvl9pPr marL="38862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9pPr>
          </a:lstStyle>
          <a:p>
            <a:pPr algn="ctr" eaLnBrk="1" hangingPunct="1"/>
            <a: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  <a:t>Middle</a:t>
            </a:r>
            <a:b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</a:br>
            <a: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  <a:t>Tier</a:t>
            </a:r>
          </a:p>
        </p:txBody>
      </p:sp>
      <p:sp>
        <p:nvSpPr>
          <p:cNvPr id="87" name="왼쪽 중괄호 42"/>
          <p:cNvSpPr/>
          <p:nvPr/>
        </p:nvSpPr>
        <p:spPr>
          <a:xfrm>
            <a:off x="1894432" y="5727871"/>
            <a:ext cx="231775" cy="43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738732" y="5583409"/>
            <a:ext cx="1851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5pPr>
            <a:lvl6pPr marL="25146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6pPr>
            <a:lvl7pPr marL="29718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7pPr>
            <a:lvl8pPr marL="34290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8pPr>
            <a:lvl9pPr marL="38862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9pPr>
          </a:lstStyle>
          <a:p>
            <a:pPr algn="ctr" eaLnBrk="1" hangingPunct="1"/>
            <a: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  <a:t>BackEnd</a:t>
            </a:r>
          </a:p>
        </p:txBody>
      </p:sp>
      <p:sp>
        <p:nvSpPr>
          <p:cNvPr id="89" name="직사각형 44"/>
          <p:cNvSpPr/>
          <p:nvPr/>
        </p:nvSpPr>
        <p:spPr bwMode="gray">
          <a:xfrm>
            <a:off x="2683420" y="5573884"/>
            <a:ext cx="6264275" cy="15398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latin typeface="나눔고딕 Bold" charset="0"/>
                <a:ea typeface="나눔고딕 Bold" charset="0"/>
                <a:cs typeface="나눔고딕 Bold" charset="0"/>
              </a:rPr>
              <a:t>Interface</a:t>
            </a:r>
            <a:endParaRPr lang="ko-KR" altLang="en-US" sz="12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90" name="왼쪽/오른쪽 화살표 45"/>
          <p:cNvSpPr/>
          <p:nvPr/>
        </p:nvSpPr>
        <p:spPr>
          <a:xfrm rot="5400000">
            <a:off x="3417638" y="2990228"/>
            <a:ext cx="344487" cy="2032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en-US" sz="14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91" name="왼쪽/오른쪽 화살표 46"/>
          <p:cNvSpPr/>
          <p:nvPr/>
        </p:nvSpPr>
        <p:spPr>
          <a:xfrm rot="5400000">
            <a:off x="6297363" y="2990228"/>
            <a:ext cx="344487" cy="2032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en-US" sz="14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92" name="왼쪽/오른쪽 화살표 47"/>
          <p:cNvSpPr/>
          <p:nvPr/>
        </p:nvSpPr>
        <p:spPr>
          <a:xfrm rot="5400000">
            <a:off x="8169026" y="2990228"/>
            <a:ext cx="344487" cy="2032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en-US" sz="14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93" name="오른쪽 화살표 48"/>
          <p:cNvSpPr/>
          <p:nvPr/>
        </p:nvSpPr>
        <p:spPr>
          <a:xfrm rot="16200000">
            <a:off x="3244600" y="5311153"/>
            <a:ext cx="246063" cy="2159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en-US" sz="14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94" name="오른쪽 화살표 49"/>
          <p:cNvSpPr/>
          <p:nvPr/>
        </p:nvSpPr>
        <p:spPr>
          <a:xfrm rot="16200000">
            <a:off x="5763963" y="5311153"/>
            <a:ext cx="246063" cy="2159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en-US" sz="14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95" name="오른쪽 화살표 50"/>
          <p:cNvSpPr/>
          <p:nvPr/>
        </p:nvSpPr>
        <p:spPr>
          <a:xfrm rot="16200000">
            <a:off x="7924550" y="5311153"/>
            <a:ext cx="246063" cy="2159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en-US" sz="1400"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96" name="왼쪽 중괄호 51"/>
          <p:cNvSpPr/>
          <p:nvPr/>
        </p:nvSpPr>
        <p:spPr>
          <a:xfrm flipH="1">
            <a:off x="10191590" y="1295603"/>
            <a:ext cx="360362" cy="1300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7" name="직사각형 52"/>
          <p:cNvSpPr/>
          <p:nvPr/>
        </p:nvSpPr>
        <p:spPr bwMode="gray">
          <a:xfrm>
            <a:off x="9235032" y="1319384"/>
            <a:ext cx="896400" cy="37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 Bold" charset="0"/>
                <a:ea typeface="나눔고딕 Bold" charset="0"/>
                <a:cs typeface="나눔고딕 Bold" charset="0"/>
              </a:rPr>
              <a:t>Beacon</a:t>
            </a:r>
            <a:endParaRPr lang="ko-KR" altLang="en-US" sz="1200">
              <a:solidFill>
                <a:schemeClr val="bg1"/>
              </a:solidFill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98" name="직사각형 53"/>
          <p:cNvSpPr/>
          <p:nvPr/>
        </p:nvSpPr>
        <p:spPr bwMode="gray">
          <a:xfrm>
            <a:off x="9235032" y="1751184"/>
            <a:ext cx="896400" cy="37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 Bold" charset="0"/>
                <a:ea typeface="나눔고딕 Bold" charset="0"/>
                <a:cs typeface="나눔고딕 Bold" charset="0"/>
              </a:rPr>
              <a:t>WIFI</a:t>
            </a:r>
            <a:endParaRPr lang="ko-KR" altLang="en-US" sz="1200">
              <a:solidFill>
                <a:schemeClr val="bg1"/>
              </a:solidFill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99" name="직사각형 54"/>
          <p:cNvSpPr/>
          <p:nvPr/>
        </p:nvSpPr>
        <p:spPr bwMode="gray">
          <a:xfrm>
            <a:off x="9235032" y="2182984"/>
            <a:ext cx="896400" cy="37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 Bold" charset="0"/>
                <a:ea typeface="나눔고딕 Bold" charset="0"/>
                <a:cs typeface="나눔고딕 Bold" charset="0"/>
              </a:rPr>
              <a:t>Detector</a:t>
            </a:r>
            <a:endParaRPr lang="ko-KR" altLang="en-US" sz="1200">
              <a:solidFill>
                <a:schemeClr val="bg1"/>
              </a:solidFill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100" name="Text Box 6"/>
          <p:cNvSpPr txBox="1">
            <a:spLocks noChangeArrowheads="1"/>
          </p:cNvSpPr>
          <p:nvPr/>
        </p:nvSpPr>
        <p:spPr bwMode="auto">
          <a:xfrm>
            <a:off x="9934095" y="1552358"/>
            <a:ext cx="18510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5pPr>
            <a:lvl6pPr marL="25146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6pPr>
            <a:lvl7pPr marL="29718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7pPr>
            <a:lvl8pPr marL="34290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8pPr>
            <a:lvl9pPr marL="38862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9pPr>
          </a:lstStyle>
          <a:p>
            <a:pPr algn="ctr" eaLnBrk="1" hangingPunct="1"/>
            <a:r>
              <a:rPr lang="en-US" altLang="ko-KR" u="sng" dirty="0">
                <a:latin typeface="나눔고딕 Bold" charset="0"/>
                <a:ea typeface="나눔고딕 Bold" charset="0"/>
                <a:cs typeface="나눔고딕 Bold" charset="0"/>
              </a:rPr>
              <a:t>Front</a:t>
            </a:r>
            <a:br>
              <a:rPr lang="en-US" altLang="ko-KR" u="sng" dirty="0">
                <a:latin typeface="나눔고딕 Bold" charset="0"/>
                <a:ea typeface="나눔고딕 Bold" charset="0"/>
                <a:cs typeface="나눔고딕 Bold" charset="0"/>
              </a:rPr>
            </a:br>
            <a:r>
              <a:rPr lang="en-US" altLang="ko-KR" u="sng" dirty="0">
                <a:latin typeface="나눔고딕 Bold" charset="0"/>
                <a:ea typeface="나눔고딕 Bold" charset="0"/>
                <a:cs typeface="나눔고딕 Bold" charset="0"/>
              </a:rPr>
              <a:t>Infra</a:t>
            </a:r>
          </a:p>
        </p:txBody>
      </p:sp>
      <p:sp>
        <p:nvSpPr>
          <p:cNvPr id="101" name="왼쪽 중괄호 56"/>
          <p:cNvSpPr/>
          <p:nvPr/>
        </p:nvSpPr>
        <p:spPr>
          <a:xfrm flipH="1">
            <a:off x="10161664" y="3567284"/>
            <a:ext cx="360362" cy="1416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2" name="직사각형 57"/>
          <p:cNvSpPr/>
          <p:nvPr/>
        </p:nvSpPr>
        <p:spPr bwMode="gray">
          <a:xfrm>
            <a:off x="9235032" y="3627609"/>
            <a:ext cx="788105" cy="3778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 Bold" charset="0"/>
                <a:ea typeface="나눔고딕 Bold" charset="0"/>
                <a:cs typeface="나눔고딕 Bold" charset="0"/>
              </a:rPr>
              <a:t>PUSH</a:t>
            </a:r>
            <a:endParaRPr lang="ko-KR" altLang="en-US" sz="1200">
              <a:solidFill>
                <a:schemeClr val="bg1"/>
              </a:solidFill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103" name="직사각형 58"/>
          <p:cNvSpPr/>
          <p:nvPr/>
        </p:nvSpPr>
        <p:spPr bwMode="gray">
          <a:xfrm>
            <a:off x="9235032" y="4076871"/>
            <a:ext cx="788105" cy="3762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Bold" charset="0"/>
                <a:ea typeface="나눔고딕 Bold" charset="0"/>
                <a:cs typeface="나눔고딕 Bold" charset="0"/>
              </a:rPr>
              <a:t>NW</a:t>
            </a:r>
            <a:endParaRPr lang="ko-KR" altLang="en-US" sz="1200" dirty="0">
              <a:solidFill>
                <a:schemeClr val="bg1"/>
              </a:solidFill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104" name="직사각형 59"/>
          <p:cNvSpPr/>
          <p:nvPr/>
        </p:nvSpPr>
        <p:spPr bwMode="gray">
          <a:xfrm>
            <a:off x="9246145" y="4492796"/>
            <a:ext cx="767856" cy="3762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 Bold" charset="0"/>
                <a:ea typeface="나눔고딕 Bold" charset="0"/>
                <a:cs typeface="나눔고딕 Bold" charset="0"/>
              </a:rPr>
              <a:t>CLOUD</a:t>
            </a:r>
            <a:endParaRPr lang="ko-KR" altLang="en-US" sz="1200">
              <a:solidFill>
                <a:schemeClr val="bg1"/>
              </a:solidFill>
              <a:latin typeface="나눔고딕 Bold" charset="0"/>
              <a:ea typeface="나눔고딕 Bold" charset="0"/>
              <a:cs typeface="나눔고딕 Bold" charset="0"/>
            </a:endParaRPr>
          </a:p>
        </p:txBody>
      </p: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9874326" y="3938759"/>
            <a:ext cx="18510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5pPr>
            <a:lvl6pPr marL="25146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6pPr>
            <a:lvl7pPr marL="29718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7pPr>
            <a:lvl8pPr marL="34290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8pPr>
            <a:lvl9pPr marL="3886200" indent="-228600" eaLnBrk="0" fontAlgn="base" latinLnBrk="1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나눔고딕 ExtraBold" charset="0"/>
                <a:ea typeface="나눔고딕 ExtraBold" charset="0"/>
                <a:cs typeface="나눔고딕 ExtraBold" charset="0"/>
              </a:defRPr>
            </a:lvl9pPr>
          </a:lstStyle>
          <a:p>
            <a:pPr algn="ctr" eaLnBrk="1" hangingPunct="1"/>
            <a: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  <a:t>Service</a:t>
            </a:r>
            <a:b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</a:br>
            <a:r>
              <a:rPr lang="en-US" altLang="ko-KR" u="sng">
                <a:latin typeface="나눔고딕 Bold" charset="0"/>
                <a:ea typeface="나눔고딕 Bold" charset="0"/>
                <a:cs typeface="나눔고딕 Bold" charset="0"/>
              </a:rPr>
              <a:t>Infra</a:t>
            </a:r>
          </a:p>
        </p:txBody>
      </p:sp>
    </p:spTree>
    <p:extLst>
      <p:ext uri="{BB962C8B-B14F-4D97-AF65-F5344CB8AC3E}">
        <p14:creationId xmlns:p14="http://schemas.microsoft.com/office/powerpoint/2010/main" xmlns="" val="17091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5.3.1</a:t>
            </a:r>
            <a:r>
              <a:rPr lang="ko-KR" altLang="en-US" dirty="0" smtClean="0"/>
              <a:t> 위치기반플랫폼 아키텍쳐</a:t>
            </a:r>
            <a:endParaRPr lang="ko-KR" altLang="en-US" dirty="0"/>
          </a:p>
        </p:txBody>
      </p:sp>
      <p:sp>
        <p:nvSpPr>
          <p:cNvPr id="95" name="직사각형 77"/>
          <p:cNvSpPr/>
          <p:nvPr/>
        </p:nvSpPr>
        <p:spPr>
          <a:xfrm>
            <a:off x="472830" y="934569"/>
            <a:ext cx="4059654" cy="232814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78"/>
          <p:cNvSpPr/>
          <p:nvPr/>
        </p:nvSpPr>
        <p:spPr>
          <a:xfrm>
            <a:off x="550019" y="1457328"/>
            <a:ext cx="3916777" cy="1728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cap="rnd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직사각형 80"/>
          <p:cNvSpPr/>
          <p:nvPr/>
        </p:nvSpPr>
        <p:spPr>
          <a:xfrm>
            <a:off x="467316" y="3971297"/>
            <a:ext cx="1897457" cy="5614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  H/W </a:t>
            </a:r>
            <a:endParaRPr lang="ko-KR" altLang="en-US" sz="8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직사각형 81"/>
          <p:cNvSpPr/>
          <p:nvPr/>
        </p:nvSpPr>
        <p:spPr>
          <a:xfrm>
            <a:off x="467323" y="3349243"/>
            <a:ext cx="4076110" cy="5375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  System API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모서리가 둥근 직사각형 82"/>
          <p:cNvSpPr/>
          <p:nvPr/>
        </p:nvSpPr>
        <p:spPr>
          <a:xfrm>
            <a:off x="1394800" y="4137715"/>
            <a:ext cx="407905" cy="27461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GPS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chip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모서리가 둥근 직사각형 83"/>
          <p:cNvSpPr/>
          <p:nvPr/>
        </p:nvSpPr>
        <p:spPr>
          <a:xfrm>
            <a:off x="647352" y="4137715"/>
            <a:ext cx="751780" cy="27461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Bluetooth 4.0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chip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직사각형 84"/>
          <p:cNvSpPr/>
          <p:nvPr/>
        </p:nvSpPr>
        <p:spPr>
          <a:xfrm>
            <a:off x="2427134" y="3964744"/>
            <a:ext cx="2138194" cy="568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 Storage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순서도: 자기 디스크 85"/>
          <p:cNvSpPr/>
          <p:nvPr/>
        </p:nvSpPr>
        <p:spPr>
          <a:xfrm>
            <a:off x="3023084" y="4019452"/>
            <a:ext cx="1450879" cy="5112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순서도: 문서 86"/>
          <p:cNvSpPr/>
          <p:nvPr/>
        </p:nvSpPr>
        <p:spPr>
          <a:xfrm>
            <a:off x="2524011" y="4151113"/>
            <a:ext cx="424418" cy="258951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설정 정보</a:t>
            </a:r>
          </a:p>
        </p:txBody>
      </p:sp>
      <p:sp>
        <p:nvSpPr>
          <p:cNvPr id="147" name="모서리가 둥근 직사각형 87"/>
          <p:cNvSpPr/>
          <p:nvPr/>
        </p:nvSpPr>
        <p:spPr>
          <a:xfrm>
            <a:off x="3721419" y="3531554"/>
            <a:ext cx="748486" cy="2813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File/DB I/O API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88"/>
          <p:cNvSpPr/>
          <p:nvPr/>
        </p:nvSpPr>
        <p:spPr>
          <a:xfrm>
            <a:off x="1171794" y="3520605"/>
            <a:ext cx="515689" cy="2813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Location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89"/>
          <p:cNvSpPr/>
          <p:nvPr/>
        </p:nvSpPr>
        <p:spPr>
          <a:xfrm>
            <a:off x="1798373" y="4137715"/>
            <a:ext cx="465349" cy="27461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Sensor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Chip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1" name="모서리가 둥근 직사각형 90"/>
          <p:cNvSpPr/>
          <p:nvPr/>
        </p:nvSpPr>
        <p:spPr>
          <a:xfrm>
            <a:off x="1780488" y="3515939"/>
            <a:ext cx="872813" cy="29695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Gyro / Acceleration API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모서리가 둥근 직사각형 91"/>
          <p:cNvSpPr/>
          <p:nvPr/>
        </p:nvSpPr>
        <p:spPr>
          <a:xfrm>
            <a:off x="3169805" y="2799669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Data Manager</a:t>
            </a:r>
            <a:endParaRPr lang="ko-KR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3" name="모서리가 둥근 직사각형 92"/>
          <p:cNvSpPr/>
          <p:nvPr/>
        </p:nvSpPr>
        <p:spPr>
          <a:xfrm>
            <a:off x="678839" y="2479009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Sensor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4" name="모서리가 둥근 직사각형 93"/>
          <p:cNvSpPr/>
          <p:nvPr/>
        </p:nvSpPr>
        <p:spPr>
          <a:xfrm>
            <a:off x="1920817" y="2479009"/>
            <a:ext cx="1202400" cy="280800"/>
          </a:xfrm>
          <a:prstGeom prst="roundRect">
            <a:avLst>
              <a:gd name="adj" fmla="val 7045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Location Manager</a:t>
            </a:r>
            <a:endParaRPr lang="ko-KR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모서리가 둥근 직사각형 94"/>
          <p:cNvSpPr/>
          <p:nvPr/>
        </p:nvSpPr>
        <p:spPr>
          <a:xfrm>
            <a:off x="3176430" y="2479009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BLE Device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95"/>
          <p:cNvSpPr/>
          <p:nvPr/>
        </p:nvSpPr>
        <p:spPr>
          <a:xfrm>
            <a:off x="2746306" y="3527660"/>
            <a:ext cx="882107" cy="28523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Push Notification API</a:t>
            </a:r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9" name="모서리가 둥근 직사각형 96"/>
          <p:cNvSpPr/>
          <p:nvPr/>
        </p:nvSpPr>
        <p:spPr>
          <a:xfrm>
            <a:off x="553666" y="3531554"/>
            <a:ext cx="525123" cy="2813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Bluetooth API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모서리가 둥근 직사각형 97"/>
          <p:cNvSpPr/>
          <p:nvPr/>
        </p:nvSpPr>
        <p:spPr>
          <a:xfrm>
            <a:off x="673654" y="2796777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External I/F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모서리가 둥근 직사각형 98"/>
          <p:cNvSpPr/>
          <p:nvPr/>
        </p:nvSpPr>
        <p:spPr>
          <a:xfrm>
            <a:off x="3172735" y="1534198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SDK I/F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모서리가 둥근 직사각형 99"/>
          <p:cNvSpPr/>
          <p:nvPr/>
        </p:nvSpPr>
        <p:spPr>
          <a:xfrm>
            <a:off x="1918399" y="1534198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In-Door Navigation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모서리가 둥근 직사각형 100"/>
          <p:cNvSpPr/>
          <p:nvPr/>
        </p:nvSpPr>
        <p:spPr>
          <a:xfrm>
            <a:off x="3160756" y="1061360"/>
            <a:ext cx="120133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SDK I/F Manager</a:t>
            </a:r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모서리가 둥근 직사각형 101"/>
          <p:cNvSpPr/>
          <p:nvPr/>
        </p:nvSpPr>
        <p:spPr>
          <a:xfrm>
            <a:off x="665298" y="1061360"/>
            <a:ext cx="120133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Biz Module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모서리가 둥근 직사각형 102"/>
          <p:cNvSpPr/>
          <p:nvPr/>
        </p:nvSpPr>
        <p:spPr>
          <a:xfrm>
            <a:off x="1911987" y="1061360"/>
            <a:ext cx="120133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Authentication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70" name="그룹 105"/>
          <p:cNvGrpSpPr/>
          <p:nvPr/>
        </p:nvGrpSpPr>
        <p:grpSpPr>
          <a:xfrm>
            <a:off x="644852" y="5286861"/>
            <a:ext cx="455178" cy="763864"/>
            <a:chOff x="523844" y="3500438"/>
            <a:chExt cx="703886" cy="1285884"/>
          </a:xfrm>
        </p:grpSpPr>
        <p:pic>
          <p:nvPicPr>
            <p:cNvPr id="171" name="Picture 4" descr="http://blog.bluetooth.com/wordpress/wp-content/uploads/2012/08/smallLog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0660"/>
            <a:stretch/>
          </p:blipFill>
          <p:spPr bwMode="auto">
            <a:xfrm>
              <a:off x="595281" y="4214818"/>
              <a:ext cx="477295" cy="57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4" descr="http://2.bp.blogspot.com/-fU7ViQts2Qc/TY1qfPLyR3I/AAAAAAAAAok/r98Av_eqMA8/s1600/gps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2372" b="16733"/>
            <a:stretch/>
          </p:blipFill>
          <p:spPr bwMode="auto">
            <a:xfrm>
              <a:off x="523844" y="3500438"/>
              <a:ext cx="703886" cy="42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4" name="위쪽/아래쪽 화살표 108"/>
          <p:cNvSpPr/>
          <p:nvPr/>
        </p:nvSpPr>
        <p:spPr>
          <a:xfrm>
            <a:off x="3296640" y="1279211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위쪽/아래쪽 화살표 109"/>
          <p:cNvSpPr/>
          <p:nvPr/>
        </p:nvSpPr>
        <p:spPr>
          <a:xfrm>
            <a:off x="3656862" y="1279178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7" name="위쪽/아래쪽 화살표 110"/>
          <p:cNvSpPr/>
          <p:nvPr/>
        </p:nvSpPr>
        <p:spPr>
          <a:xfrm>
            <a:off x="4004637" y="1275278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8" name="직사각형 111"/>
          <p:cNvSpPr/>
          <p:nvPr/>
        </p:nvSpPr>
        <p:spPr>
          <a:xfrm>
            <a:off x="3117150" y="4223058"/>
            <a:ext cx="390116" cy="23378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POI 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9" name="직사각형 112"/>
          <p:cNvSpPr/>
          <p:nvPr/>
        </p:nvSpPr>
        <p:spPr>
          <a:xfrm>
            <a:off x="3571461" y="4241289"/>
            <a:ext cx="381737" cy="21384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Map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0" name="직사각형 113"/>
          <p:cNvSpPr/>
          <p:nvPr/>
        </p:nvSpPr>
        <p:spPr>
          <a:xfrm>
            <a:off x="4004618" y="4237309"/>
            <a:ext cx="387769" cy="21384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통계</a:t>
            </a:r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이력정보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378569" y="3980864"/>
            <a:ext cx="5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Local DB</a:t>
            </a:r>
            <a:endParaRPr lang="ko-KR" altLang="en-US" sz="700" dirty="0"/>
          </a:p>
        </p:txBody>
      </p:sp>
      <p:cxnSp>
        <p:nvCxnSpPr>
          <p:cNvPr id="183" name="꺾인 연결선 116"/>
          <p:cNvCxnSpPr>
            <a:stCxn id="172" idx="0"/>
            <a:endCxn id="117" idx="2"/>
          </p:cNvCxnSpPr>
          <p:nvPr/>
        </p:nvCxnSpPr>
        <p:spPr>
          <a:xfrm rot="5400000" flipH="1" flipV="1">
            <a:off x="767194" y="4638010"/>
            <a:ext cx="754098" cy="543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17"/>
          <p:cNvSpPr/>
          <p:nvPr/>
        </p:nvSpPr>
        <p:spPr>
          <a:xfrm>
            <a:off x="679005" y="1534198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POI  Cache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모서리가 둥근 직사각형 118"/>
          <p:cNvSpPr/>
          <p:nvPr/>
        </p:nvSpPr>
        <p:spPr>
          <a:xfrm>
            <a:off x="676719" y="2162064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Geofence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모서리가 둥근 직사각형 119"/>
          <p:cNvSpPr/>
          <p:nvPr/>
        </p:nvSpPr>
        <p:spPr>
          <a:xfrm>
            <a:off x="1918697" y="2162064"/>
            <a:ext cx="1202400" cy="280800"/>
          </a:xfrm>
          <a:prstGeom prst="roundRect">
            <a:avLst>
              <a:gd name="adj" fmla="val 7045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Microfence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" name="모서리가 둥근 직사각형 120"/>
          <p:cNvSpPr/>
          <p:nvPr/>
        </p:nvSpPr>
        <p:spPr>
          <a:xfrm>
            <a:off x="3174310" y="2162064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Event Parser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모서리가 둥근 직사각형 121"/>
          <p:cNvSpPr/>
          <p:nvPr/>
        </p:nvSpPr>
        <p:spPr>
          <a:xfrm>
            <a:off x="1919609" y="2796361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Authentication 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" name="모서리가 둥근 직사각형 122"/>
          <p:cNvSpPr/>
          <p:nvPr/>
        </p:nvSpPr>
        <p:spPr>
          <a:xfrm>
            <a:off x="676719" y="1854773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APP ID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모서리가 둥근 직사각형 123"/>
          <p:cNvSpPr/>
          <p:nvPr/>
        </p:nvSpPr>
        <p:spPr>
          <a:xfrm>
            <a:off x="1918697" y="1854773"/>
            <a:ext cx="1202400" cy="280800"/>
          </a:xfrm>
          <a:prstGeom prst="roundRect">
            <a:avLst>
              <a:gd name="adj" fmla="val 7045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SDK Version Checker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1" name="모서리가 둥근 직사각형 124"/>
          <p:cNvSpPr/>
          <p:nvPr/>
        </p:nvSpPr>
        <p:spPr>
          <a:xfrm>
            <a:off x="3174310" y="1854773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Event Logging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AutoShape 332"/>
          <p:cNvSpPr>
            <a:spLocks noChangeArrowheads="1"/>
          </p:cNvSpPr>
          <p:nvPr/>
        </p:nvSpPr>
        <p:spPr bwMode="auto">
          <a:xfrm>
            <a:off x="549016" y="823446"/>
            <a:ext cx="1121900" cy="1947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서비스 앱</a:t>
            </a:r>
            <a:endParaRPr lang="en-US" altLang="ko-KR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38" name="AutoShape 332"/>
          <p:cNvSpPr>
            <a:spLocks noChangeArrowheads="1"/>
          </p:cNvSpPr>
          <p:nvPr/>
        </p:nvSpPr>
        <p:spPr bwMode="auto">
          <a:xfrm>
            <a:off x="633703" y="1370339"/>
            <a:ext cx="1121900" cy="141284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Beacon SDK</a:t>
            </a:r>
          </a:p>
        </p:txBody>
      </p:sp>
      <p:sp>
        <p:nvSpPr>
          <p:cNvPr id="239" name="위쪽/아래쪽 화살표 109"/>
          <p:cNvSpPr/>
          <p:nvPr/>
        </p:nvSpPr>
        <p:spPr>
          <a:xfrm>
            <a:off x="4039171" y="3807449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Rectangle 327"/>
          <p:cNvSpPr>
            <a:spLocks noChangeArrowheads="1"/>
          </p:cNvSpPr>
          <p:nvPr/>
        </p:nvSpPr>
        <p:spPr bwMode="auto">
          <a:xfrm>
            <a:off x="5007090" y="868778"/>
            <a:ext cx="5506196" cy="5580013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9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42" name="AutoShape 332"/>
          <p:cNvSpPr>
            <a:spLocks noChangeArrowheads="1"/>
          </p:cNvSpPr>
          <p:nvPr/>
        </p:nvSpPr>
        <p:spPr bwMode="auto">
          <a:xfrm>
            <a:off x="4960630" y="796769"/>
            <a:ext cx="1750675" cy="20255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 API Server</a:t>
            </a:r>
          </a:p>
        </p:txBody>
      </p:sp>
      <p:sp>
        <p:nvSpPr>
          <p:cNvPr id="243" name="Rectangle 370"/>
          <p:cNvSpPr>
            <a:spLocks noChangeArrowheads="1"/>
          </p:cNvSpPr>
          <p:nvPr/>
        </p:nvSpPr>
        <p:spPr bwMode="auto">
          <a:xfrm rot="10800000" flipH="1" flipV="1">
            <a:off x="5094366" y="5744158"/>
            <a:ext cx="5164574" cy="617043"/>
          </a:xfrm>
          <a:prstGeom prst="rect">
            <a:avLst/>
          </a:prstGeom>
          <a:solidFill>
            <a:srgbClr val="C5E0B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600" b="1" kern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44" name="AutoShape 377"/>
          <p:cNvSpPr>
            <a:spLocks noChangeArrowheads="1"/>
          </p:cNvSpPr>
          <p:nvPr/>
        </p:nvSpPr>
        <p:spPr bwMode="auto">
          <a:xfrm rot="10800000" flipH="1" flipV="1">
            <a:off x="5067701" y="5684043"/>
            <a:ext cx="1440160" cy="21243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Repository</a:t>
            </a:r>
          </a:p>
        </p:txBody>
      </p:sp>
      <p:sp>
        <p:nvSpPr>
          <p:cNvPr id="245" name="순서도: 자기 디스크 227"/>
          <p:cNvSpPr/>
          <p:nvPr/>
        </p:nvSpPr>
        <p:spPr>
          <a:xfrm>
            <a:off x="5209934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POI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정보</a:t>
            </a:r>
          </a:p>
        </p:txBody>
      </p:sp>
      <p:sp>
        <p:nvSpPr>
          <p:cNvPr id="246" name="순서도: 자기 디스크 228"/>
          <p:cNvSpPr/>
          <p:nvPr/>
        </p:nvSpPr>
        <p:spPr>
          <a:xfrm>
            <a:off x="6044026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정보</a:t>
            </a:r>
          </a:p>
        </p:txBody>
      </p:sp>
      <p:sp>
        <p:nvSpPr>
          <p:cNvPr id="247" name="순서도: 자기 디스크 229"/>
          <p:cNvSpPr/>
          <p:nvPr/>
        </p:nvSpPr>
        <p:spPr>
          <a:xfrm>
            <a:off x="6878118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비콘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/Fence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정보</a:t>
            </a:r>
          </a:p>
        </p:txBody>
      </p:sp>
      <p:sp>
        <p:nvSpPr>
          <p:cNvPr id="248" name="순서도: 자기 디스크 230"/>
          <p:cNvSpPr/>
          <p:nvPr/>
        </p:nvSpPr>
        <p:spPr>
          <a:xfrm>
            <a:off x="9380395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통계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로그</a:t>
            </a:r>
          </a:p>
        </p:txBody>
      </p:sp>
      <p:sp>
        <p:nvSpPr>
          <p:cNvPr id="249" name="순서도: 자기 디스크 231"/>
          <p:cNvSpPr/>
          <p:nvPr/>
        </p:nvSpPr>
        <p:spPr>
          <a:xfrm>
            <a:off x="7712210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이벤트 정보</a:t>
            </a:r>
          </a:p>
        </p:txBody>
      </p:sp>
      <p:sp>
        <p:nvSpPr>
          <p:cNvPr id="250" name="순서도: 자기 디스크 234"/>
          <p:cNvSpPr/>
          <p:nvPr/>
        </p:nvSpPr>
        <p:spPr>
          <a:xfrm>
            <a:off x="8546302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사용자 정보</a:t>
            </a:r>
          </a:p>
        </p:txBody>
      </p:sp>
      <p:sp>
        <p:nvSpPr>
          <p:cNvPr id="251" name="Rectangle 370"/>
          <p:cNvSpPr>
            <a:spLocks noChangeArrowheads="1"/>
          </p:cNvSpPr>
          <p:nvPr/>
        </p:nvSpPr>
        <p:spPr bwMode="auto">
          <a:xfrm rot="10800000" flipH="1" flipV="1">
            <a:off x="6423720" y="4833498"/>
            <a:ext cx="3360456" cy="837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600" b="1" kern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2" name="AutoShape 377"/>
          <p:cNvSpPr>
            <a:spLocks noChangeArrowheads="1"/>
          </p:cNvSpPr>
          <p:nvPr/>
        </p:nvSpPr>
        <p:spPr bwMode="auto">
          <a:xfrm rot="10800000" flipH="1" flipV="1">
            <a:off x="6397054" y="4806832"/>
            <a:ext cx="1440160" cy="216024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Adaptation Layer</a:t>
            </a:r>
          </a:p>
        </p:txBody>
      </p:sp>
      <p:sp>
        <p:nvSpPr>
          <p:cNvPr id="257" name="AutoShape 102"/>
          <p:cNvSpPr>
            <a:spLocks noChangeArrowheads="1"/>
          </p:cNvSpPr>
          <p:nvPr/>
        </p:nvSpPr>
        <p:spPr bwMode="auto">
          <a:xfrm>
            <a:off x="6511942" y="5117535"/>
            <a:ext cx="1343622" cy="481385"/>
          </a:xfrm>
          <a:prstGeom prst="roundRect">
            <a:avLst>
              <a:gd name="adj" fmla="val 6616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 anchor="t"/>
          <a:lstStyle/>
          <a:p>
            <a:r>
              <a:rPr lang="en-GB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External Infra I/F</a:t>
            </a:r>
          </a:p>
        </p:txBody>
      </p:sp>
      <p:sp>
        <p:nvSpPr>
          <p:cNvPr id="258" name="AutoShape 42"/>
          <p:cNvSpPr>
            <a:spLocks noChangeArrowheads="1"/>
          </p:cNvSpPr>
          <p:nvPr/>
        </p:nvSpPr>
        <p:spPr bwMode="auto">
          <a:xfrm>
            <a:off x="6603636" y="5310889"/>
            <a:ext cx="526150" cy="22383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GCM</a:t>
            </a:r>
          </a:p>
        </p:txBody>
      </p:sp>
      <p:sp>
        <p:nvSpPr>
          <p:cNvPr id="259" name="AutoShape 42"/>
          <p:cNvSpPr>
            <a:spLocks noChangeArrowheads="1"/>
          </p:cNvSpPr>
          <p:nvPr/>
        </p:nvSpPr>
        <p:spPr bwMode="auto">
          <a:xfrm>
            <a:off x="7179700" y="5310889"/>
            <a:ext cx="526150" cy="22383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APNS</a:t>
            </a:r>
          </a:p>
        </p:txBody>
      </p:sp>
      <p:sp>
        <p:nvSpPr>
          <p:cNvPr id="261" name="AutoShape 102"/>
          <p:cNvSpPr>
            <a:spLocks noChangeArrowheads="1"/>
          </p:cNvSpPr>
          <p:nvPr/>
        </p:nvSpPr>
        <p:spPr bwMode="auto">
          <a:xfrm>
            <a:off x="7966216" y="5123642"/>
            <a:ext cx="1639519" cy="481385"/>
          </a:xfrm>
          <a:prstGeom prst="roundRect">
            <a:avLst>
              <a:gd name="adj" fmla="val 6616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 anchor="t"/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Database Handler</a:t>
            </a:r>
            <a:endParaRPr lang="en-GB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2" name="AutoShape 42"/>
          <p:cNvSpPr>
            <a:spLocks noChangeArrowheads="1"/>
          </p:cNvSpPr>
          <p:nvPr/>
        </p:nvSpPr>
        <p:spPr bwMode="auto">
          <a:xfrm>
            <a:off x="8779294" y="5324874"/>
            <a:ext cx="785818" cy="22383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 Agent</a:t>
            </a:r>
          </a:p>
        </p:txBody>
      </p:sp>
      <p:sp>
        <p:nvSpPr>
          <p:cNvPr id="265" name="위쪽/아래쪽 화살표 279"/>
          <p:cNvSpPr/>
          <p:nvPr/>
        </p:nvSpPr>
        <p:spPr>
          <a:xfrm>
            <a:off x="8901627" y="5526983"/>
            <a:ext cx="178418" cy="310393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6" name="AutoShape 42"/>
          <p:cNvSpPr>
            <a:spLocks noChangeArrowheads="1"/>
          </p:cNvSpPr>
          <p:nvPr/>
        </p:nvSpPr>
        <p:spPr bwMode="auto">
          <a:xfrm>
            <a:off x="8048577" y="5322112"/>
            <a:ext cx="678445" cy="22383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DAO</a:t>
            </a:r>
          </a:p>
        </p:txBody>
      </p:sp>
      <p:sp>
        <p:nvSpPr>
          <p:cNvPr id="267" name="위쪽/아래쪽 화살표 284"/>
          <p:cNvSpPr/>
          <p:nvPr/>
        </p:nvSpPr>
        <p:spPr>
          <a:xfrm>
            <a:off x="9231908" y="5529588"/>
            <a:ext cx="178418" cy="310393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3" name="AutoShape 102"/>
          <p:cNvSpPr>
            <a:spLocks noChangeArrowheads="1"/>
          </p:cNvSpPr>
          <p:nvPr/>
        </p:nvSpPr>
        <p:spPr bwMode="auto">
          <a:xfrm>
            <a:off x="8373745" y="3644534"/>
            <a:ext cx="1748372" cy="1102792"/>
          </a:xfrm>
          <a:prstGeom prst="roundRect">
            <a:avLst>
              <a:gd name="adj" fmla="val 6616"/>
            </a:avLst>
          </a:prstGeom>
          <a:solidFill>
            <a:srgbClr val="C5E0B4"/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en-GB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Common Function</a:t>
            </a:r>
          </a:p>
        </p:txBody>
      </p:sp>
      <p:sp>
        <p:nvSpPr>
          <p:cNvPr id="274" name="AutoShape 42"/>
          <p:cNvSpPr>
            <a:spLocks noChangeArrowheads="1"/>
          </p:cNvSpPr>
          <p:nvPr/>
        </p:nvSpPr>
        <p:spPr bwMode="auto">
          <a:xfrm>
            <a:off x="8443423" y="3849805"/>
            <a:ext cx="1620847" cy="181084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Service Logging</a:t>
            </a:r>
          </a:p>
        </p:txBody>
      </p:sp>
      <p:sp>
        <p:nvSpPr>
          <p:cNvPr id="293" name="AutoShape 42"/>
          <p:cNvSpPr>
            <a:spLocks noChangeArrowheads="1"/>
          </p:cNvSpPr>
          <p:nvPr/>
        </p:nvSpPr>
        <p:spPr bwMode="auto">
          <a:xfrm>
            <a:off x="8443423" y="4070001"/>
            <a:ext cx="1620847" cy="181084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Authentication</a:t>
            </a:r>
          </a:p>
        </p:txBody>
      </p:sp>
      <p:sp>
        <p:nvSpPr>
          <p:cNvPr id="294" name="AutoShape 42"/>
          <p:cNvSpPr>
            <a:spLocks noChangeArrowheads="1"/>
          </p:cNvSpPr>
          <p:nvPr/>
        </p:nvSpPr>
        <p:spPr bwMode="auto">
          <a:xfrm>
            <a:off x="8443423" y="4289473"/>
            <a:ext cx="1620848" cy="181084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System/Service Code</a:t>
            </a:r>
          </a:p>
        </p:txBody>
      </p:sp>
      <p:sp>
        <p:nvSpPr>
          <p:cNvPr id="295" name="AutoShape 42"/>
          <p:cNvSpPr>
            <a:spLocks noChangeArrowheads="1"/>
          </p:cNvSpPr>
          <p:nvPr/>
        </p:nvSpPr>
        <p:spPr bwMode="auto">
          <a:xfrm>
            <a:off x="8449815" y="4502069"/>
            <a:ext cx="1620848" cy="181084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Secure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47504" y="1094667"/>
            <a:ext cx="1055847" cy="4507443"/>
            <a:chOff x="5047504" y="3740274"/>
            <a:chExt cx="1055847" cy="3573358"/>
          </a:xfrm>
        </p:grpSpPr>
        <p:sp>
          <p:nvSpPr>
            <p:cNvPr id="302" name="Rectangle 370"/>
            <p:cNvSpPr>
              <a:spLocks noChangeArrowheads="1"/>
            </p:cNvSpPr>
            <p:nvPr/>
          </p:nvSpPr>
          <p:spPr bwMode="auto">
            <a:xfrm rot="10800000" flipH="1" flipV="1">
              <a:off x="5090711" y="3792578"/>
              <a:ext cx="1012640" cy="3521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ko-KR" sz="1600" b="1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03" name="AutoShape 377"/>
            <p:cNvSpPr>
              <a:spLocks noChangeArrowheads="1"/>
            </p:cNvSpPr>
            <p:nvPr/>
          </p:nvSpPr>
          <p:spPr bwMode="auto">
            <a:xfrm rot="10800000" flipH="1" flipV="1">
              <a:off x="5047504" y="3740274"/>
              <a:ext cx="926488" cy="2340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5683B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cs typeface="Arial" pitchFamily="34" charset="0"/>
                </a:rPr>
                <a:t>API Service Layer</a:t>
              </a:r>
            </a:p>
          </p:txBody>
        </p:sp>
        <p:sp>
          <p:nvSpPr>
            <p:cNvPr id="304" name="AutoShape 42"/>
            <p:cNvSpPr>
              <a:spLocks noChangeArrowheads="1"/>
            </p:cNvSpPr>
            <p:nvPr/>
          </p:nvSpPr>
          <p:spPr bwMode="auto">
            <a:xfrm>
              <a:off x="5152857" y="4019358"/>
              <a:ext cx="832896" cy="3235482"/>
            </a:xfrm>
            <a:prstGeom prst="roundRect">
              <a:avLst>
                <a:gd name="adj" fmla="val 10606"/>
              </a:avLst>
            </a:prstGeom>
            <a:solidFill>
              <a:srgbClr val="C5E0B4"/>
            </a:solidFill>
            <a:ln w="6350">
              <a:solidFill>
                <a:srgbClr val="7F7F7F"/>
              </a:solidFill>
              <a:round/>
              <a:headEnd/>
              <a:tailEnd/>
            </a:ln>
          </p:spPr>
          <p:txBody>
            <a:bodyPr tIns="0"/>
            <a:lstStyle/>
            <a:p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Service API</a:t>
              </a:r>
            </a:p>
          </p:txBody>
        </p:sp>
        <p:sp>
          <p:nvSpPr>
            <p:cNvPr id="305" name="AutoShape 42"/>
            <p:cNvSpPr>
              <a:spLocks noChangeArrowheads="1"/>
            </p:cNvSpPr>
            <p:nvPr/>
          </p:nvSpPr>
          <p:spPr bwMode="auto">
            <a:xfrm>
              <a:off x="5215330" y="6176313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Connection Manager</a:t>
              </a:r>
            </a:p>
          </p:txBody>
        </p:sp>
        <p:sp>
          <p:nvSpPr>
            <p:cNvPr id="306" name="AutoShape 42"/>
            <p:cNvSpPr>
              <a:spLocks noChangeArrowheads="1"/>
            </p:cNvSpPr>
            <p:nvPr/>
          </p:nvSpPr>
          <p:spPr bwMode="auto">
            <a:xfrm>
              <a:off x="5215330" y="5522411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Service</a:t>
              </a:r>
            </a:p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Listener</a:t>
              </a:r>
            </a:p>
          </p:txBody>
        </p:sp>
        <p:sp>
          <p:nvSpPr>
            <p:cNvPr id="307" name="AutoShape 42"/>
            <p:cNvSpPr>
              <a:spLocks noChangeArrowheads="1"/>
            </p:cNvSpPr>
            <p:nvPr/>
          </p:nvSpPr>
          <p:spPr bwMode="auto">
            <a:xfrm>
              <a:off x="5215330" y="4214606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Service APIs</a:t>
              </a:r>
            </a:p>
          </p:txBody>
        </p:sp>
        <p:sp>
          <p:nvSpPr>
            <p:cNvPr id="308" name="AutoShape 42"/>
            <p:cNvSpPr>
              <a:spLocks noChangeArrowheads="1"/>
            </p:cNvSpPr>
            <p:nvPr/>
          </p:nvSpPr>
          <p:spPr bwMode="auto">
            <a:xfrm>
              <a:off x="5215330" y="4868509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Packet Generator</a:t>
              </a:r>
            </a:p>
          </p:txBody>
        </p:sp>
        <p:sp>
          <p:nvSpPr>
            <p:cNvPr id="309" name="AutoShape 42"/>
            <p:cNvSpPr>
              <a:spLocks noChangeArrowheads="1"/>
            </p:cNvSpPr>
            <p:nvPr/>
          </p:nvSpPr>
          <p:spPr bwMode="auto">
            <a:xfrm>
              <a:off x="5205922" y="6830215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Packet Analysis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78678" y="3665320"/>
            <a:ext cx="1934937" cy="1086245"/>
            <a:chOff x="6798754" y="3684380"/>
            <a:chExt cx="1934937" cy="1086245"/>
          </a:xfrm>
        </p:grpSpPr>
        <p:sp>
          <p:nvSpPr>
            <p:cNvPr id="310" name="Rectangle 326"/>
            <p:cNvSpPr>
              <a:spLocks noChangeArrowheads="1"/>
            </p:cNvSpPr>
            <p:nvPr/>
          </p:nvSpPr>
          <p:spPr bwMode="auto">
            <a:xfrm>
              <a:off x="6843868" y="3762513"/>
              <a:ext cx="1889823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ko-KR" sz="1600" b="1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11" name="AutoShape 329"/>
            <p:cNvSpPr>
              <a:spLocks noChangeArrowheads="1"/>
            </p:cNvSpPr>
            <p:nvPr/>
          </p:nvSpPr>
          <p:spPr bwMode="auto">
            <a:xfrm>
              <a:off x="6798754" y="3684380"/>
              <a:ext cx="1365690" cy="1666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5683B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Mobile WEB Layer</a:t>
              </a:r>
            </a:p>
          </p:txBody>
        </p:sp>
        <p:sp>
          <p:nvSpPr>
            <p:cNvPr id="312" name="AutoShape 42"/>
            <p:cNvSpPr>
              <a:spLocks noChangeArrowheads="1"/>
            </p:cNvSpPr>
            <p:nvPr/>
          </p:nvSpPr>
          <p:spPr bwMode="auto">
            <a:xfrm>
              <a:off x="6901544" y="3967833"/>
              <a:ext cx="1783302" cy="730784"/>
            </a:xfrm>
            <a:prstGeom prst="roundRect">
              <a:avLst>
                <a:gd name="adj" fmla="val 10606"/>
              </a:avLst>
            </a:prstGeom>
            <a:solidFill>
              <a:srgbClr val="C5E0B4"/>
            </a:solidFill>
            <a:ln w="6350">
              <a:solidFill>
                <a:srgbClr val="7F7F7F"/>
              </a:solidFill>
              <a:round/>
              <a:headEnd/>
              <a:tailEnd/>
            </a:ln>
          </p:spPr>
          <p:txBody>
            <a:bodyPr tIns="0"/>
            <a:lstStyle/>
            <a:p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Service Mobile WEB</a:t>
              </a:r>
            </a:p>
          </p:txBody>
        </p:sp>
        <p:sp>
          <p:nvSpPr>
            <p:cNvPr id="313" name="AutoShape 42"/>
            <p:cNvSpPr>
              <a:spLocks noChangeArrowheads="1"/>
            </p:cNvSpPr>
            <p:nvPr/>
          </p:nvSpPr>
          <p:spPr bwMode="auto">
            <a:xfrm>
              <a:off x="6982180" y="4410585"/>
              <a:ext cx="952134" cy="206693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Event Handler</a:t>
              </a:r>
            </a:p>
          </p:txBody>
        </p:sp>
        <p:sp>
          <p:nvSpPr>
            <p:cNvPr id="314" name="AutoShape 42"/>
            <p:cNvSpPr>
              <a:spLocks noChangeArrowheads="1"/>
            </p:cNvSpPr>
            <p:nvPr/>
          </p:nvSpPr>
          <p:spPr bwMode="auto">
            <a:xfrm>
              <a:off x="7977310" y="4163825"/>
              <a:ext cx="600074" cy="4551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Javascript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I/F</a:t>
              </a:r>
            </a:p>
          </p:txBody>
        </p:sp>
        <p:sp>
          <p:nvSpPr>
            <p:cNvPr id="315" name="AutoShape 42"/>
            <p:cNvSpPr>
              <a:spLocks noChangeArrowheads="1"/>
            </p:cNvSpPr>
            <p:nvPr/>
          </p:nvSpPr>
          <p:spPr bwMode="auto">
            <a:xfrm>
              <a:off x="6983065" y="4162701"/>
              <a:ext cx="950382" cy="215435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Mobile WEB UI/UX</a:t>
              </a:r>
            </a:p>
          </p:txBody>
        </p:sp>
      </p:grpSp>
      <p:sp>
        <p:nvSpPr>
          <p:cNvPr id="318" name="위쪽/아래쪽 화살표 379"/>
          <p:cNvSpPr/>
          <p:nvPr/>
        </p:nvSpPr>
        <p:spPr>
          <a:xfrm rot="5400000">
            <a:off x="4663996" y="2165212"/>
            <a:ext cx="196513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9" name="위쪽/아래쪽 화살표 380"/>
          <p:cNvSpPr/>
          <p:nvPr/>
        </p:nvSpPr>
        <p:spPr>
          <a:xfrm rot="5400000">
            <a:off x="4668773" y="2446172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8" name="Rectangle 325"/>
          <p:cNvSpPr>
            <a:spLocks noChangeArrowheads="1"/>
          </p:cNvSpPr>
          <p:nvPr/>
        </p:nvSpPr>
        <p:spPr bwMode="auto">
          <a:xfrm>
            <a:off x="6424142" y="1173004"/>
            <a:ext cx="3837892" cy="2444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600" b="1" kern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9" name="AutoShape 102"/>
          <p:cNvSpPr>
            <a:spLocks noChangeArrowheads="1"/>
          </p:cNvSpPr>
          <p:nvPr/>
        </p:nvSpPr>
        <p:spPr bwMode="auto">
          <a:xfrm>
            <a:off x="8301640" y="2434075"/>
            <a:ext cx="1760859" cy="1099372"/>
          </a:xfrm>
          <a:prstGeom prst="roundRect">
            <a:avLst>
              <a:gd name="adj" fmla="val 661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en-GB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Beacon Manager</a:t>
            </a:r>
          </a:p>
        </p:txBody>
      </p:sp>
      <p:sp>
        <p:nvSpPr>
          <p:cNvPr id="270" name="AutoShape 102"/>
          <p:cNvSpPr>
            <a:spLocks noChangeArrowheads="1"/>
          </p:cNvSpPr>
          <p:nvPr/>
        </p:nvSpPr>
        <p:spPr bwMode="auto">
          <a:xfrm>
            <a:off x="6528266" y="2432481"/>
            <a:ext cx="1743431" cy="1102792"/>
          </a:xfrm>
          <a:prstGeom prst="roundRect">
            <a:avLst>
              <a:gd name="adj" fmla="val 661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Event Manager</a:t>
            </a:r>
            <a:endParaRPr lang="en-GB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1" name="AutoShape 444"/>
          <p:cNvSpPr>
            <a:spLocks noChangeArrowheads="1"/>
          </p:cNvSpPr>
          <p:nvPr/>
        </p:nvSpPr>
        <p:spPr bwMode="auto">
          <a:xfrm>
            <a:off x="6651468" y="2655460"/>
            <a:ext cx="720968" cy="245326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Event</a:t>
            </a: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등록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2" name="AutoShape 444"/>
          <p:cNvSpPr>
            <a:spLocks noChangeArrowheads="1"/>
          </p:cNvSpPr>
          <p:nvPr/>
        </p:nvSpPr>
        <p:spPr bwMode="auto">
          <a:xfrm>
            <a:off x="6643847" y="2935948"/>
            <a:ext cx="720968" cy="264766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Event</a:t>
            </a: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삭제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75" name="AutoShape 329"/>
          <p:cNvSpPr>
            <a:spLocks noChangeArrowheads="1"/>
          </p:cNvSpPr>
          <p:nvPr/>
        </p:nvSpPr>
        <p:spPr bwMode="auto">
          <a:xfrm>
            <a:off x="6361580" y="1096384"/>
            <a:ext cx="1534839" cy="1666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Business Logic Layer</a:t>
            </a:r>
          </a:p>
        </p:txBody>
      </p:sp>
      <p:sp>
        <p:nvSpPr>
          <p:cNvPr id="276" name="AutoShape 444"/>
          <p:cNvSpPr>
            <a:spLocks noChangeArrowheads="1"/>
          </p:cNvSpPr>
          <p:nvPr/>
        </p:nvSpPr>
        <p:spPr bwMode="auto">
          <a:xfrm>
            <a:off x="7443556" y="2648362"/>
            <a:ext cx="720968" cy="252424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Event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  <a:p>
            <a:pPr algn="ctr"/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스정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77" name="AutoShape 444"/>
          <p:cNvSpPr>
            <a:spLocks noChangeArrowheads="1"/>
          </p:cNvSpPr>
          <p:nvPr/>
        </p:nvSpPr>
        <p:spPr bwMode="auto">
          <a:xfrm>
            <a:off x="7445706" y="2935347"/>
            <a:ext cx="720968" cy="265367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이벤트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결과조회</a:t>
            </a:r>
          </a:p>
        </p:txBody>
      </p:sp>
      <p:sp>
        <p:nvSpPr>
          <p:cNvPr id="278" name="AutoShape 102"/>
          <p:cNvSpPr>
            <a:spLocks noChangeArrowheads="1"/>
          </p:cNvSpPr>
          <p:nvPr/>
        </p:nvSpPr>
        <p:spPr bwMode="auto">
          <a:xfrm>
            <a:off x="6523558" y="1305110"/>
            <a:ext cx="1760859" cy="1099372"/>
          </a:xfrm>
          <a:prstGeom prst="roundRect">
            <a:avLst>
              <a:gd name="adj" fmla="val 661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좌표 관리</a:t>
            </a:r>
            <a:endParaRPr lang="en-GB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9" name="AutoShape 42"/>
          <p:cNvSpPr>
            <a:spLocks noChangeArrowheads="1"/>
          </p:cNvSpPr>
          <p:nvPr/>
        </p:nvSpPr>
        <p:spPr bwMode="auto">
          <a:xfrm>
            <a:off x="6630890" y="1526337"/>
            <a:ext cx="732147" cy="24532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전체 시설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Map </a:t>
            </a:r>
          </a:p>
        </p:txBody>
      </p:sp>
      <p:sp>
        <p:nvSpPr>
          <p:cNvPr id="280" name="AutoShape 42"/>
          <p:cNvSpPr>
            <a:spLocks noChangeArrowheads="1"/>
          </p:cNvSpPr>
          <p:nvPr/>
        </p:nvSpPr>
        <p:spPr bwMode="auto">
          <a:xfrm>
            <a:off x="7417881" y="1528136"/>
            <a:ext cx="729424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전시 부스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Map</a:t>
            </a:r>
          </a:p>
        </p:txBody>
      </p:sp>
      <p:sp>
        <p:nvSpPr>
          <p:cNvPr id="281" name="AutoShape 42"/>
          <p:cNvSpPr>
            <a:spLocks noChangeArrowheads="1"/>
          </p:cNvSpPr>
          <p:nvPr/>
        </p:nvSpPr>
        <p:spPr bwMode="auto">
          <a:xfrm>
            <a:off x="6630890" y="1818734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GPS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좌표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82" name="AutoShape 42"/>
          <p:cNvSpPr>
            <a:spLocks noChangeArrowheads="1"/>
          </p:cNvSpPr>
          <p:nvPr/>
        </p:nvSpPr>
        <p:spPr bwMode="auto">
          <a:xfrm>
            <a:off x="7417880" y="1818734"/>
            <a:ext cx="73486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POI 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정보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3" name="AutoShape 42"/>
          <p:cNvSpPr>
            <a:spLocks noChangeArrowheads="1"/>
          </p:cNvSpPr>
          <p:nvPr/>
        </p:nvSpPr>
        <p:spPr bwMode="auto">
          <a:xfrm>
            <a:off x="6630890" y="2092200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Fence - Map</a:t>
            </a:r>
          </a:p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Mapping</a:t>
            </a:r>
          </a:p>
        </p:txBody>
      </p:sp>
      <p:sp>
        <p:nvSpPr>
          <p:cNvPr id="284" name="AutoShape 42"/>
          <p:cNvSpPr>
            <a:spLocks noChangeArrowheads="1"/>
          </p:cNvSpPr>
          <p:nvPr/>
        </p:nvSpPr>
        <p:spPr bwMode="auto">
          <a:xfrm>
            <a:off x="7416723" y="210016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Beacon - Map Mapping</a:t>
            </a:r>
          </a:p>
        </p:txBody>
      </p:sp>
      <p:sp>
        <p:nvSpPr>
          <p:cNvPr id="285" name="AutoShape 102"/>
          <p:cNvSpPr>
            <a:spLocks noChangeArrowheads="1"/>
          </p:cNvSpPr>
          <p:nvPr/>
        </p:nvSpPr>
        <p:spPr bwMode="auto">
          <a:xfrm>
            <a:off x="8308541" y="1301690"/>
            <a:ext cx="1760859" cy="1099372"/>
          </a:xfrm>
          <a:prstGeom prst="roundRect">
            <a:avLst>
              <a:gd name="adj" fmla="val 661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Fence </a:t>
            </a:r>
            <a:r>
              <a:rPr lang="en-GB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Manager</a:t>
            </a:r>
          </a:p>
        </p:txBody>
      </p:sp>
      <p:sp>
        <p:nvSpPr>
          <p:cNvPr id="286" name="AutoShape 42"/>
          <p:cNvSpPr>
            <a:spLocks noChangeArrowheads="1"/>
          </p:cNvSpPr>
          <p:nvPr/>
        </p:nvSpPr>
        <p:spPr bwMode="auto">
          <a:xfrm>
            <a:off x="8415873" y="1522917"/>
            <a:ext cx="732147" cy="24532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Fence</a:t>
            </a:r>
          </a:p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Registration</a:t>
            </a:r>
          </a:p>
        </p:txBody>
      </p:sp>
      <p:sp>
        <p:nvSpPr>
          <p:cNvPr id="287" name="AutoShape 42"/>
          <p:cNvSpPr>
            <a:spLocks noChangeArrowheads="1"/>
          </p:cNvSpPr>
          <p:nvPr/>
        </p:nvSpPr>
        <p:spPr bwMode="auto">
          <a:xfrm>
            <a:off x="9202863" y="1516170"/>
            <a:ext cx="734869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Fence</a:t>
            </a:r>
          </a:p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Information</a:t>
            </a:r>
          </a:p>
        </p:txBody>
      </p:sp>
      <p:sp>
        <p:nvSpPr>
          <p:cNvPr id="288" name="AutoShape 42"/>
          <p:cNvSpPr>
            <a:spLocks noChangeArrowheads="1"/>
          </p:cNvSpPr>
          <p:nvPr/>
        </p:nvSpPr>
        <p:spPr bwMode="auto">
          <a:xfrm>
            <a:off x="8408723" y="2657644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Beacon</a:t>
            </a:r>
          </a:p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State 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조회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89" name="AutoShape 42"/>
          <p:cNvSpPr>
            <a:spLocks noChangeArrowheads="1"/>
          </p:cNvSpPr>
          <p:nvPr/>
        </p:nvSpPr>
        <p:spPr bwMode="auto">
          <a:xfrm>
            <a:off x="9195713" y="2657644"/>
            <a:ext cx="73486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Beacon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Device Info.</a:t>
            </a:r>
          </a:p>
        </p:txBody>
      </p:sp>
      <p:sp>
        <p:nvSpPr>
          <p:cNvPr id="290" name="AutoShape 42"/>
          <p:cNvSpPr>
            <a:spLocks noChangeArrowheads="1"/>
          </p:cNvSpPr>
          <p:nvPr/>
        </p:nvSpPr>
        <p:spPr bwMode="auto">
          <a:xfrm>
            <a:off x="8408723" y="2931110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Beacon</a:t>
            </a: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수정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1" name="AutoShape 42"/>
          <p:cNvSpPr>
            <a:spLocks noChangeArrowheads="1"/>
          </p:cNvSpPr>
          <p:nvPr/>
        </p:nvSpPr>
        <p:spPr bwMode="auto">
          <a:xfrm>
            <a:off x="9194556" y="293907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Node Beacon</a:t>
            </a:r>
          </a:p>
        </p:txBody>
      </p:sp>
      <p:sp>
        <p:nvSpPr>
          <p:cNvPr id="292" name="AutoShape 444"/>
          <p:cNvSpPr>
            <a:spLocks noChangeArrowheads="1"/>
          </p:cNvSpPr>
          <p:nvPr/>
        </p:nvSpPr>
        <p:spPr bwMode="auto">
          <a:xfrm>
            <a:off x="6643846" y="3233684"/>
            <a:ext cx="1520677" cy="269441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Event – Fence/Beacon Mapping</a:t>
            </a:r>
          </a:p>
        </p:txBody>
      </p:sp>
      <p:sp>
        <p:nvSpPr>
          <p:cNvPr id="320" name="AutoShape 42"/>
          <p:cNvSpPr>
            <a:spLocks noChangeArrowheads="1"/>
          </p:cNvSpPr>
          <p:nvPr/>
        </p:nvSpPr>
        <p:spPr bwMode="auto">
          <a:xfrm>
            <a:off x="8400108" y="3220792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Beacon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등록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21" name="AutoShape 42"/>
          <p:cNvSpPr>
            <a:spLocks noChangeArrowheads="1"/>
          </p:cNvSpPr>
          <p:nvPr/>
        </p:nvSpPr>
        <p:spPr bwMode="auto">
          <a:xfrm>
            <a:off x="9185941" y="3228760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Beacon</a:t>
            </a: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삭제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22" name="AutoShape 42"/>
          <p:cNvSpPr>
            <a:spLocks noChangeArrowheads="1"/>
          </p:cNvSpPr>
          <p:nvPr/>
        </p:nvSpPr>
        <p:spPr bwMode="auto">
          <a:xfrm>
            <a:off x="8405014" y="1805873"/>
            <a:ext cx="734869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Fence</a:t>
            </a: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수정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23" name="AutoShape 42"/>
          <p:cNvSpPr>
            <a:spLocks noChangeArrowheads="1"/>
          </p:cNvSpPr>
          <p:nvPr/>
        </p:nvSpPr>
        <p:spPr bwMode="auto">
          <a:xfrm>
            <a:off x="9213762" y="1805457"/>
            <a:ext cx="734869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Fence</a:t>
            </a: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삭제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24" name="AutoShape 42"/>
          <p:cNvSpPr>
            <a:spLocks noChangeArrowheads="1"/>
          </p:cNvSpPr>
          <p:nvPr/>
        </p:nvSpPr>
        <p:spPr bwMode="auto">
          <a:xfrm>
            <a:off x="8412800" y="2086044"/>
            <a:ext cx="734869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Fence</a:t>
            </a: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변경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336" name="그룹 399"/>
          <p:cNvGrpSpPr/>
          <p:nvPr/>
        </p:nvGrpSpPr>
        <p:grpSpPr>
          <a:xfrm>
            <a:off x="3804047" y="5125826"/>
            <a:ext cx="425454" cy="589206"/>
            <a:chOff x="1587620" y="2836206"/>
            <a:chExt cx="425454" cy="589206"/>
          </a:xfrm>
        </p:grpSpPr>
        <p:pic>
          <p:nvPicPr>
            <p:cNvPr id="337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338" name="TextBox 337"/>
            <p:cNvSpPr txBox="1"/>
            <p:nvPr/>
          </p:nvSpPr>
          <p:spPr>
            <a:xfrm>
              <a:off x="1617676" y="3191126"/>
              <a:ext cx="365348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+mj-ea"/>
                  <a:ea typeface="+mj-ea"/>
                </a:rPr>
                <a:t>OCN</a:t>
              </a:r>
              <a:endParaRPr lang="ko-KR" altLang="en-US" sz="1050" dirty="0" smtClean="0">
                <a:latin typeface="+mj-ea"/>
                <a:ea typeface="+mj-ea"/>
              </a:endParaRPr>
            </a:p>
          </p:txBody>
        </p:sp>
      </p:grpSp>
      <p:grpSp>
        <p:nvGrpSpPr>
          <p:cNvPr id="339" name="그룹 399"/>
          <p:cNvGrpSpPr/>
          <p:nvPr/>
        </p:nvGrpSpPr>
        <p:grpSpPr>
          <a:xfrm>
            <a:off x="3710901" y="5784292"/>
            <a:ext cx="588235" cy="750789"/>
            <a:chOff x="1506232" y="2836206"/>
            <a:chExt cx="588235" cy="750789"/>
          </a:xfrm>
        </p:grpSpPr>
        <p:pic>
          <p:nvPicPr>
            <p:cNvPr id="340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341" name="TextBox 340"/>
            <p:cNvSpPr txBox="1"/>
            <p:nvPr/>
          </p:nvSpPr>
          <p:spPr>
            <a:xfrm>
              <a:off x="1506232" y="3191126"/>
              <a:ext cx="588235" cy="39586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1050" dirty="0" err="1" smtClean="0">
                  <a:latin typeface="+mj-ea"/>
                  <a:ea typeface="+mj-ea"/>
                </a:rPr>
                <a:t>BigData</a:t>
              </a:r>
              <a:endParaRPr lang="en-US" altLang="ko-KR" sz="1050" dirty="0" smtClean="0">
                <a:latin typeface="+mj-ea"/>
                <a:ea typeface="+mj-ea"/>
              </a:endParaRPr>
            </a:p>
            <a:p>
              <a:pPr algn="ctr"/>
              <a:r>
                <a:rPr lang="en-US" altLang="ko-KR" sz="1050" dirty="0" smtClean="0">
                  <a:latin typeface="+mj-ea"/>
                  <a:ea typeface="+mj-ea"/>
                </a:rPr>
                <a:t>Platform</a:t>
              </a:r>
              <a:endParaRPr lang="ko-KR" altLang="en-US" sz="1050" dirty="0" smtClean="0">
                <a:latin typeface="+mj-ea"/>
                <a:ea typeface="+mj-ea"/>
              </a:endParaRPr>
            </a:p>
          </p:txBody>
        </p:sp>
      </p:grpSp>
      <p:sp>
        <p:nvSpPr>
          <p:cNvPr id="342" name="위쪽/아래쪽 화살표 380"/>
          <p:cNvSpPr/>
          <p:nvPr/>
        </p:nvSpPr>
        <p:spPr>
          <a:xfrm rot="5400000">
            <a:off x="4680055" y="5079567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3" name="위쪽/아래쪽 화살표 380"/>
          <p:cNvSpPr/>
          <p:nvPr/>
        </p:nvSpPr>
        <p:spPr>
          <a:xfrm rot="5400000">
            <a:off x="4680056" y="5738028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3" name="위쪽/아래쪽 화살표 276"/>
          <p:cNvSpPr/>
          <p:nvPr/>
        </p:nvSpPr>
        <p:spPr>
          <a:xfrm>
            <a:off x="8153330" y="5527123"/>
            <a:ext cx="178418" cy="310393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4" name="위쪽/아래쪽 화살표 277"/>
          <p:cNvSpPr/>
          <p:nvPr/>
        </p:nvSpPr>
        <p:spPr>
          <a:xfrm>
            <a:off x="8509328" y="5527122"/>
            <a:ext cx="178418" cy="310393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4" name="위쪽/아래쪽 화살표 379"/>
          <p:cNvSpPr/>
          <p:nvPr/>
        </p:nvSpPr>
        <p:spPr>
          <a:xfrm rot="5400000">
            <a:off x="6186231" y="2140059"/>
            <a:ext cx="143925" cy="402539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5" name="위쪽/아래쪽 화살표 379"/>
          <p:cNvSpPr/>
          <p:nvPr/>
        </p:nvSpPr>
        <p:spPr>
          <a:xfrm rot="5400000">
            <a:off x="6192096" y="2335376"/>
            <a:ext cx="143925" cy="402539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7" name="위쪽/아래쪽 화살표 379"/>
          <p:cNvSpPr/>
          <p:nvPr/>
        </p:nvSpPr>
        <p:spPr>
          <a:xfrm rot="5400000">
            <a:off x="6184284" y="3984941"/>
            <a:ext cx="143925" cy="402539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8" name="위쪽/아래쪽 화살표 379"/>
          <p:cNvSpPr/>
          <p:nvPr/>
        </p:nvSpPr>
        <p:spPr>
          <a:xfrm rot="5400000">
            <a:off x="6172047" y="5136793"/>
            <a:ext cx="143925" cy="402539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110" y="5969001"/>
            <a:ext cx="690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Beacon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9779" y="5458179"/>
            <a:ext cx="739422" cy="7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71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3" name="제목 9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/</a:t>
            </a:r>
            <a:r>
              <a:rPr lang="ko-KR" altLang="en-US" dirty="0"/>
              <a:t>개정 이력</a:t>
            </a:r>
          </a:p>
        </p:txBody>
      </p:sp>
      <p:graphicFrame>
        <p:nvGraphicFramePr>
          <p:cNvPr id="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7806066"/>
              </p:ext>
            </p:extLst>
          </p:nvPr>
        </p:nvGraphicFramePr>
        <p:xfrm>
          <a:off x="1416051" y="3159474"/>
          <a:ext cx="9360534" cy="2988336"/>
        </p:xfrm>
        <a:graphic>
          <a:graphicData uri="http://schemas.openxmlformats.org/drawingml/2006/table">
            <a:tbl>
              <a:tblPr/>
              <a:tblGrid>
                <a:gridCol w="513210"/>
                <a:gridCol w="513210"/>
                <a:gridCol w="4700735"/>
                <a:gridCol w="866775"/>
                <a:gridCol w="1104900"/>
                <a:gridCol w="1661704"/>
              </a:tblGrid>
              <a:tr h="37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버전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</a:t>
                      </a: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개정 내용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개정 위치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</a:t>
                      </a: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개정 일자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err="1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제개정자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1.0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제정</a:t>
                      </a:r>
                      <a:endParaRPr kumimoji="0" lang="en-US" altLang="ko-KR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2015.08.25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장현규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1.1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기술아키텍쳐 보완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2015.09.01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장현규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6252641"/>
              </p:ext>
            </p:extLst>
          </p:nvPr>
        </p:nvGraphicFramePr>
        <p:xfrm>
          <a:off x="1415415" y="1251312"/>
          <a:ext cx="9360534" cy="1508764"/>
        </p:xfrm>
        <a:graphic>
          <a:graphicData uri="http://schemas.openxmlformats.org/drawingml/2006/table">
            <a:tbl>
              <a:tblPr/>
              <a:tblGrid>
                <a:gridCol w="1042579"/>
                <a:gridCol w="1837781"/>
                <a:gridCol w="1800225"/>
                <a:gridCol w="1080135"/>
                <a:gridCol w="3599814"/>
              </a:tblGrid>
              <a:tr h="377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일자</a:t>
                      </a: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서명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7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한화 </a:t>
                      </a: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S&amp;C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28700" algn="l"/>
                        </a:tabLst>
                        <a:defRPr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장현규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015.08.25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u="none" kern="1200" dirty="0" smtClean="0">
                          <a:ln>
                            <a:solidFill>
                              <a:schemeClr val="tx1"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28700" algn="l"/>
                        </a:tabLst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u="none" kern="1200" dirty="0" smtClean="0">
                        <a:ln>
                          <a:solidFill>
                            <a:schemeClr val="tx1"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9"/>
          <p:cNvSpPr txBox="1">
            <a:spLocks/>
          </p:cNvSpPr>
          <p:nvPr/>
        </p:nvSpPr>
        <p:spPr bwMode="auto">
          <a:xfrm>
            <a:off x="1415415" y="802867"/>
            <a:ext cx="5264150" cy="4397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u="sng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정보</a:t>
            </a:r>
          </a:p>
        </p:txBody>
      </p:sp>
      <p:sp>
        <p:nvSpPr>
          <p:cNvPr id="8" name="제목 9"/>
          <p:cNvSpPr txBox="1">
            <a:spLocks/>
          </p:cNvSpPr>
          <p:nvPr/>
        </p:nvSpPr>
        <p:spPr bwMode="auto">
          <a:xfrm>
            <a:off x="1415415" y="2708911"/>
            <a:ext cx="5264150" cy="4397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u="sng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400" b="1" u="sng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u="sng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xmlns="" val="35377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직사각형 80"/>
          <p:cNvSpPr/>
          <p:nvPr/>
        </p:nvSpPr>
        <p:spPr>
          <a:xfrm>
            <a:off x="184341" y="944349"/>
            <a:ext cx="4084419" cy="7900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  H/W </a:t>
            </a:r>
            <a:endParaRPr lang="ko-KR" altLang="en-US" sz="8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>
          <a:xfrm>
            <a:off x="8368853" y="411259"/>
            <a:ext cx="3394090" cy="2540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5.3.2 MICE Solution </a:t>
            </a:r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57" name="Rectangle 327"/>
          <p:cNvSpPr>
            <a:spLocks noChangeArrowheads="1"/>
          </p:cNvSpPr>
          <p:nvPr/>
        </p:nvSpPr>
        <p:spPr bwMode="auto">
          <a:xfrm>
            <a:off x="123732" y="792140"/>
            <a:ext cx="4379975" cy="426801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9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8" name="AutoShape 332"/>
          <p:cNvSpPr>
            <a:spLocks noChangeArrowheads="1"/>
          </p:cNvSpPr>
          <p:nvPr/>
        </p:nvSpPr>
        <p:spPr bwMode="auto">
          <a:xfrm>
            <a:off x="86917" y="720130"/>
            <a:ext cx="1750675" cy="20255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오콘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APP</a:t>
            </a:r>
          </a:p>
        </p:txBody>
      </p:sp>
      <p:sp>
        <p:nvSpPr>
          <p:cNvPr id="104" name="Rectangle 327"/>
          <p:cNvSpPr>
            <a:spLocks noChangeArrowheads="1"/>
          </p:cNvSpPr>
          <p:nvPr/>
        </p:nvSpPr>
        <p:spPr bwMode="auto">
          <a:xfrm>
            <a:off x="4821163" y="803897"/>
            <a:ext cx="6538166" cy="5545559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9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5" name="AutoShape 332"/>
          <p:cNvSpPr>
            <a:spLocks noChangeArrowheads="1"/>
          </p:cNvSpPr>
          <p:nvPr/>
        </p:nvSpPr>
        <p:spPr bwMode="auto">
          <a:xfrm>
            <a:off x="5168456" y="731887"/>
            <a:ext cx="1913607" cy="2124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모바일플랫폼서버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28" name="위쪽/아래쪽 화살표 379"/>
          <p:cNvSpPr/>
          <p:nvPr/>
        </p:nvSpPr>
        <p:spPr>
          <a:xfrm rot="5400000">
            <a:off x="4634981" y="1606485"/>
            <a:ext cx="196513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9" name="위쪽/아래쪽 화살표 380"/>
          <p:cNvSpPr/>
          <p:nvPr/>
        </p:nvSpPr>
        <p:spPr>
          <a:xfrm rot="5400000">
            <a:off x="4639758" y="1887445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48" name="그룹 399"/>
          <p:cNvGrpSpPr/>
          <p:nvPr/>
        </p:nvGrpSpPr>
        <p:grpSpPr>
          <a:xfrm>
            <a:off x="11460207" y="2578801"/>
            <a:ext cx="842145" cy="589206"/>
            <a:chOff x="1379280" y="2836206"/>
            <a:chExt cx="842145" cy="589206"/>
          </a:xfrm>
        </p:grpSpPr>
        <p:pic>
          <p:nvPicPr>
            <p:cNvPr id="249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250" name="TextBox 249"/>
            <p:cNvSpPr txBox="1"/>
            <p:nvPr/>
          </p:nvSpPr>
          <p:spPr>
            <a:xfrm>
              <a:off x="1379280" y="3191126"/>
              <a:ext cx="842145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1050" dirty="0" err="1" smtClean="0">
                  <a:latin typeface="+mj-ea"/>
                  <a:ea typeface="+mj-ea"/>
                </a:rPr>
                <a:t>Coex</a:t>
              </a:r>
              <a:r>
                <a:rPr lang="en-US" altLang="ko-KR" sz="1050" dirty="0" smtClean="0">
                  <a:latin typeface="+mj-ea"/>
                  <a:ea typeface="+mj-ea"/>
                </a:rPr>
                <a:t> Legacy</a:t>
              </a:r>
              <a:endParaRPr lang="ko-KR" altLang="en-US" sz="1050" dirty="0" smtClean="0">
                <a:latin typeface="+mj-ea"/>
                <a:ea typeface="+mj-ea"/>
              </a:endParaRPr>
            </a:p>
          </p:txBody>
        </p:sp>
      </p:grpSp>
      <p:sp>
        <p:nvSpPr>
          <p:cNvPr id="21" name="직사각형 78"/>
          <p:cNvSpPr/>
          <p:nvPr/>
        </p:nvSpPr>
        <p:spPr>
          <a:xfrm>
            <a:off x="138119" y="2097408"/>
            <a:ext cx="3916777" cy="1728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cap="rnd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91"/>
          <p:cNvSpPr/>
          <p:nvPr/>
        </p:nvSpPr>
        <p:spPr>
          <a:xfrm>
            <a:off x="2757905" y="3439749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Data Manager</a:t>
            </a:r>
            <a:endParaRPr lang="ko-KR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92"/>
          <p:cNvSpPr/>
          <p:nvPr/>
        </p:nvSpPr>
        <p:spPr>
          <a:xfrm>
            <a:off x="266939" y="3119089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93"/>
          <p:cNvSpPr/>
          <p:nvPr/>
        </p:nvSpPr>
        <p:spPr>
          <a:xfrm>
            <a:off x="1508917" y="3119089"/>
            <a:ext cx="1202400" cy="280800"/>
          </a:xfrm>
          <a:prstGeom prst="roundRect">
            <a:avLst>
              <a:gd name="adj" fmla="val 7045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Location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2764530" y="3119089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Beacon SDK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97"/>
          <p:cNvSpPr/>
          <p:nvPr/>
        </p:nvSpPr>
        <p:spPr>
          <a:xfrm>
            <a:off x="261754" y="3436857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External I/F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98"/>
          <p:cNvSpPr/>
          <p:nvPr/>
        </p:nvSpPr>
        <p:spPr>
          <a:xfrm>
            <a:off x="2760835" y="2174278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SDK I/F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99"/>
          <p:cNvSpPr/>
          <p:nvPr/>
        </p:nvSpPr>
        <p:spPr>
          <a:xfrm>
            <a:off x="1506499" y="2174278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Exhibit 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info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위쪽/아래쪽 화살표 108"/>
          <p:cNvSpPr/>
          <p:nvPr/>
        </p:nvSpPr>
        <p:spPr>
          <a:xfrm>
            <a:off x="2884740" y="1919291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위쪽/아래쪽 화살표 109"/>
          <p:cNvSpPr/>
          <p:nvPr/>
        </p:nvSpPr>
        <p:spPr>
          <a:xfrm>
            <a:off x="3244962" y="1919258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위쪽/아래쪽 화살표 110"/>
          <p:cNvSpPr/>
          <p:nvPr/>
        </p:nvSpPr>
        <p:spPr>
          <a:xfrm>
            <a:off x="3592737" y="1915358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117"/>
          <p:cNvSpPr/>
          <p:nvPr/>
        </p:nvSpPr>
        <p:spPr>
          <a:xfrm>
            <a:off x="267105" y="2174278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Exhibit  manager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35" name="모서리가 둥근 직사각형 118"/>
          <p:cNvSpPr/>
          <p:nvPr/>
        </p:nvSpPr>
        <p:spPr>
          <a:xfrm>
            <a:off x="264819" y="2802144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Push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모서리가 둥근 직사각형 119"/>
          <p:cNvSpPr/>
          <p:nvPr/>
        </p:nvSpPr>
        <p:spPr>
          <a:xfrm>
            <a:off x="1506797" y="2802144"/>
            <a:ext cx="1202400" cy="280800"/>
          </a:xfrm>
          <a:prstGeom prst="roundRect">
            <a:avLst>
              <a:gd name="adj" fmla="val 7045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Meeting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120"/>
          <p:cNvSpPr/>
          <p:nvPr/>
        </p:nvSpPr>
        <p:spPr>
          <a:xfrm>
            <a:off x="2762410" y="2802144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Booth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121"/>
          <p:cNvSpPr/>
          <p:nvPr/>
        </p:nvSpPr>
        <p:spPr>
          <a:xfrm>
            <a:off x="1507709" y="3436441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Authentication 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122"/>
          <p:cNvSpPr/>
          <p:nvPr/>
        </p:nvSpPr>
        <p:spPr>
          <a:xfrm>
            <a:off x="264819" y="2494853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Personalizer </a:t>
            </a:r>
            <a:endParaRPr lang="en-US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123"/>
          <p:cNvSpPr/>
          <p:nvPr/>
        </p:nvSpPr>
        <p:spPr>
          <a:xfrm>
            <a:off x="1506797" y="2494853"/>
            <a:ext cx="1202400" cy="280800"/>
          </a:xfrm>
          <a:prstGeom prst="roundRect">
            <a:avLst>
              <a:gd name="adj" fmla="val 7045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Marketing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Manager 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124"/>
          <p:cNvSpPr/>
          <p:nvPr/>
        </p:nvSpPr>
        <p:spPr>
          <a:xfrm>
            <a:off x="2762410" y="2494853"/>
            <a:ext cx="1202400" cy="280800"/>
          </a:xfrm>
          <a:prstGeom prst="roundRect">
            <a:avLst>
              <a:gd name="adj" fmla="val 431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Event Manager</a:t>
            </a:r>
            <a:endParaRPr lang="ko-KR" altLang="en-US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AutoShape 332"/>
          <p:cNvSpPr>
            <a:spLocks noChangeArrowheads="1"/>
          </p:cNvSpPr>
          <p:nvPr/>
        </p:nvSpPr>
        <p:spPr bwMode="auto">
          <a:xfrm>
            <a:off x="221802" y="1898168"/>
            <a:ext cx="1698523" cy="25353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오콘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Mobile web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3" name="직사각형 80"/>
          <p:cNvSpPr/>
          <p:nvPr/>
        </p:nvSpPr>
        <p:spPr>
          <a:xfrm>
            <a:off x="170748" y="4404741"/>
            <a:ext cx="1897457" cy="5614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  H/W </a:t>
            </a:r>
            <a:endParaRPr lang="ko-KR" altLang="en-US" sz="8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170755" y="3808087"/>
            <a:ext cx="4076110" cy="5375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  System API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82"/>
          <p:cNvSpPr/>
          <p:nvPr/>
        </p:nvSpPr>
        <p:spPr>
          <a:xfrm>
            <a:off x="1098232" y="4571159"/>
            <a:ext cx="407905" cy="27461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GPS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chip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83"/>
          <p:cNvSpPr/>
          <p:nvPr/>
        </p:nvSpPr>
        <p:spPr>
          <a:xfrm>
            <a:off x="350784" y="4571159"/>
            <a:ext cx="751780" cy="27461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Bluetooth 4.0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chip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84"/>
          <p:cNvSpPr/>
          <p:nvPr/>
        </p:nvSpPr>
        <p:spPr>
          <a:xfrm>
            <a:off x="2130566" y="4398188"/>
            <a:ext cx="2138194" cy="568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 Storage</a:t>
            </a:r>
            <a:endParaRPr lang="ko-KR" altLang="en-US" sz="8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순서도: 자기 디스크 85"/>
          <p:cNvSpPr/>
          <p:nvPr/>
        </p:nvSpPr>
        <p:spPr>
          <a:xfrm>
            <a:off x="2726516" y="4452896"/>
            <a:ext cx="1450879" cy="5112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순서도: 문서 86"/>
          <p:cNvSpPr/>
          <p:nvPr/>
        </p:nvSpPr>
        <p:spPr>
          <a:xfrm>
            <a:off x="2227443" y="4584557"/>
            <a:ext cx="424418" cy="258951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정보</a:t>
            </a:r>
          </a:p>
        </p:txBody>
      </p:sp>
      <p:sp>
        <p:nvSpPr>
          <p:cNvPr id="50" name="모서리가 둥근 직사각형 87"/>
          <p:cNvSpPr/>
          <p:nvPr/>
        </p:nvSpPr>
        <p:spPr>
          <a:xfrm>
            <a:off x="3424851" y="3990398"/>
            <a:ext cx="748486" cy="2813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File/DB I/O API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88"/>
          <p:cNvSpPr/>
          <p:nvPr/>
        </p:nvSpPr>
        <p:spPr>
          <a:xfrm>
            <a:off x="875226" y="3979449"/>
            <a:ext cx="515689" cy="2813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Location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89"/>
          <p:cNvSpPr/>
          <p:nvPr/>
        </p:nvSpPr>
        <p:spPr>
          <a:xfrm>
            <a:off x="1501805" y="4571159"/>
            <a:ext cx="465349" cy="27461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Sensor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Chip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90"/>
          <p:cNvSpPr/>
          <p:nvPr/>
        </p:nvSpPr>
        <p:spPr>
          <a:xfrm>
            <a:off x="1483920" y="3974783"/>
            <a:ext cx="872813" cy="29695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Beacon SDK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모서리가 둥근 직사각형 95"/>
          <p:cNvSpPr/>
          <p:nvPr/>
        </p:nvSpPr>
        <p:spPr>
          <a:xfrm>
            <a:off x="2449738" y="3986504"/>
            <a:ext cx="882107" cy="28523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Push Notification API</a:t>
            </a:r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96"/>
          <p:cNvSpPr/>
          <p:nvPr/>
        </p:nvSpPr>
        <p:spPr>
          <a:xfrm>
            <a:off x="257098" y="3990398"/>
            <a:ext cx="525123" cy="2813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Bluetooth API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111"/>
          <p:cNvSpPr/>
          <p:nvPr/>
        </p:nvSpPr>
        <p:spPr>
          <a:xfrm>
            <a:off x="2820582" y="4656502"/>
            <a:ext cx="390116" cy="23378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Booth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112"/>
          <p:cNvSpPr/>
          <p:nvPr/>
        </p:nvSpPr>
        <p:spPr>
          <a:xfrm>
            <a:off x="3274893" y="4674733"/>
            <a:ext cx="381737" cy="21384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Map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Data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113"/>
          <p:cNvSpPr/>
          <p:nvPr/>
        </p:nvSpPr>
        <p:spPr>
          <a:xfrm>
            <a:off x="3708050" y="4670753"/>
            <a:ext cx="387769" cy="21384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Life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</a:rPr>
              <a:t>Log 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82001" y="4414308"/>
            <a:ext cx="595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Local DB</a:t>
            </a:r>
            <a:endParaRPr lang="ko-KR" altLang="en-US" sz="700" dirty="0"/>
          </a:p>
        </p:txBody>
      </p:sp>
      <p:sp>
        <p:nvSpPr>
          <p:cNvPr id="62" name="위쪽/아래쪽 화살표 109"/>
          <p:cNvSpPr/>
          <p:nvPr/>
        </p:nvSpPr>
        <p:spPr>
          <a:xfrm>
            <a:off x="3742603" y="4266293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모서리가 둥근 직사각형 100"/>
          <p:cNvSpPr/>
          <p:nvPr/>
        </p:nvSpPr>
        <p:spPr>
          <a:xfrm>
            <a:off x="3465761" y="1336303"/>
            <a:ext cx="707576" cy="268112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Mobile web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모서리가 둥근 직사각형 101"/>
          <p:cNvSpPr/>
          <p:nvPr/>
        </p:nvSpPr>
        <p:spPr>
          <a:xfrm>
            <a:off x="309278" y="999572"/>
            <a:ext cx="69243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Presentation Manager </a:t>
            </a:r>
          </a:p>
        </p:txBody>
      </p:sp>
      <p:sp>
        <p:nvSpPr>
          <p:cNvPr id="65" name="모서리가 둥근 직사각형 102"/>
          <p:cNvSpPr/>
          <p:nvPr/>
        </p:nvSpPr>
        <p:spPr>
          <a:xfrm>
            <a:off x="1047967" y="999572"/>
            <a:ext cx="73511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Authentication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위쪽/아래쪽 화살표 108"/>
          <p:cNvSpPr/>
          <p:nvPr/>
        </p:nvSpPr>
        <p:spPr>
          <a:xfrm>
            <a:off x="3037140" y="1857503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위쪽/아래쪽 화살표 109"/>
          <p:cNvSpPr/>
          <p:nvPr/>
        </p:nvSpPr>
        <p:spPr>
          <a:xfrm>
            <a:off x="3397362" y="1857470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위쪽/아래쪽 화살표 110"/>
          <p:cNvSpPr/>
          <p:nvPr/>
        </p:nvSpPr>
        <p:spPr>
          <a:xfrm>
            <a:off x="3745137" y="1853570"/>
            <a:ext cx="130792" cy="203339"/>
          </a:xfrm>
          <a:prstGeom prst="up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Rectangle 370"/>
          <p:cNvSpPr>
            <a:spLocks noChangeArrowheads="1"/>
          </p:cNvSpPr>
          <p:nvPr/>
        </p:nvSpPr>
        <p:spPr bwMode="auto">
          <a:xfrm rot="10800000" flipH="1" flipV="1">
            <a:off x="5234412" y="5744158"/>
            <a:ext cx="5164574" cy="617043"/>
          </a:xfrm>
          <a:prstGeom prst="rect">
            <a:avLst/>
          </a:prstGeom>
          <a:solidFill>
            <a:srgbClr val="C5E0B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600" b="1" kern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1" name="AutoShape 377"/>
          <p:cNvSpPr>
            <a:spLocks noChangeArrowheads="1"/>
          </p:cNvSpPr>
          <p:nvPr/>
        </p:nvSpPr>
        <p:spPr bwMode="auto">
          <a:xfrm rot="10800000" flipH="1" flipV="1">
            <a:off x="5207747" y="5684043"/>
            <a:ext cx="1440160" cy="21243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Repository</a:t>
            </a:r>
          </a:p>
        </p:txBody>
      </p:sp>
      <p:sp>
        <p:nvSpPr>
          <p:cNvPr id="72" name="순서도: 자기 디스크 227"/>
          <p:cNvSpPr/>
          <p:nvPr/>
        </p:nvSpPr>
        <p:spPr>
          <a:xfrm>
            <a:off x="5349980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사용자 프로파일 </a:t>
            </a:r>
          </a:p>
        </p:txBody>
      </p:sp>
      <p:sp>
        <p:nvSpPr>
          <p:cNvPr id="73" name="순서도: 자기 디스크 228"/>
          <p:cNvSpPr/>
          <p:nvPr/>
        </p:nvSpPr>
        <p:spPr>
          <a:xfrm>
            <a:off x="6184072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부스츠천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순서도: 자기 디스크 229"/>
          <p:cNvSpPr/>
          <p:nvPr/>
        </p:nvSpPr>
        <p:spPr>
          <a:xfrm>
            <a:off x="7018164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전시정보 </a:t>
            </a:r>
          </a:p>
        </p:txBody>
      </p:sp>
      <p:sp>
        <p:nvSpPr>
          <p:cNvPr id="75" name="순서도: 자기 디스크 230"/>
          <p:cNvSpPr/>
          <p:nvPr/>
        </p:nvSpPr>
        <p:spPr>
          <a:xfrm>
            <a:off x="9520441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마케팅 </a:t>
            </a:r>
          </a:p>
        </p:txBody>
      </p:sp>
      <p:sp>
        <p:nvSpPr>
          <p:cNvPr id="76" name="순서도: 자기 디스크 231"/>
          <p:cNvSpPr/>
          <p:nvPr/>
        </p:nvSpPr>
        <p:spPr>
          <a:xfrm>
            <a:off x="7852256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이벤트 정보</a:t>
            </a:r>
          </a:p>
        </p:txBody>
      </p:sp>
      <p:sp>
        <p:nvSpPr>
          <p:cNvPr id="77" name="순서도: 자기 디스크 234"/>
          <p:cNvSpPr/>
          <p:nvPr/>
        </p:nvSpPr>
        <p:spPr>
          <a:xfrm>
            <a:off x="8686348" y="5965513"/>
            <a:ext cx="810084" cy="30809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전시추천 </a:t>
            </a:r>
          </a:p>
        </p:txBody>
      </p:sp>
      <p:sp>
        <p:nvSpPr>
          <p:cNvPr id="78" name="Rectangle 370"/>
          <p:cNvSpPr>
            <a:spLocks noChangeArrowheads="1"/>
          </p:cNvSpPr>
          <p:nvPr/>
        </p:nvSpPr>
        <p:spPr bwMode="auto">
          <a:xfrm rot="10800000" flipH="1" flipV="1">
            <a:off x="6481386" y="4833498"/>
            <a:ext cx="3360456" cy="837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600" b="1" kern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0" name="AutoShape 102"/>
          <p:cNvSpPr>
            <a:spLocks noChangeArrowheads="1"/>
          </p:cNvSpPr>
          <p:nvPr/>
        </p:nvSpPr>
        <p:spPr bwMode="auto">
          <a:xfrm>
            <a:off x="6569608" y="5117535"/>
            <a:ext cx="3272234" cy="481385"/>
          </a:xfrm>
          <a:prstGeom prst="roundRect">
            <a:avLst>
              <a:gd name="adj" fmla="val 6616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 anchor="t"/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Knowledge based DB</a:t>
            </a:r>
            <a:endParaRPr lang="en-GB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1" name="AutoShape 42"/>
          <p:cNvSpPr>
            <a:spLocks noChangeArrowheads="1"/>
          </p:cNvSpPr>
          <p:nvPr/>
        </p:nvSpPr>
        <p:spPr bwMode="auto">
          <a:xfrm>
            <a:off x="6636588" y="5310889"/>
            <a:ext cx="526150" cy="22383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Summary</a:t>
            </a:r>
          </a:p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Table </a:t>
            </a:r>
          </a:p>
        </p:txBody>
      </p:sp>
      <p:sp>
        <p:nvSpPr>
          <p:cNvPr id="82" name="AutoShape 42"/>
          <p:cNvSpPr>
            <a:spLocks noChangeArrowheads="1"/>
          </p:cNvSpPr>
          <p:nvPr/>
        </p:nvSpPr>
        <p:spPr bwMode="auto">
          <a:xfrm>
            <a:off x="7237366" y="5310889"/>
            <a:ext cx="626490" cy="22383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Rule based engine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84" name="AutoShape 42"/>
          <p:cNvSpPr>
            <a:spLocks noChangeArrowheads="1"/>
          </p:cNvSpPr>
          <p:nvPr/>
        </p:nvSpPr>
        <p:spPr bwMode="auto">
          <a:xfrm>
            <a:off x="8836960" y="5324874"/>
            <a:ext cx="785818" cy="22383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 Agent</a:t>
            </a:r>
          </a:p>
        </p:txBody>
      </p:sp>
      <p:sp>
        <p:nvSpPr>
          <p:cNvPr id="85" name="위쪽/아래쪽 화살표 279"/>
          <p:cNvSpPr/>
          <p:nvPr/>
        </p:nvSpPr>
        <p:spPr>
          <a:xfrm>
            <a:off x="9041673" y="5526983"/>
            <a:ext cx="178418" cy="310393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8106243" y="5322112"/>
            <a:ext cx="678445" cy="22383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DAO</a:t>
            </a:r>
          </a:p>
        </p:txBody>
      </p:sp>
      <p:sp>
        <p:nvSpPr>
          <p:cNvPr id="87" name="위쪽/아래쪽 화살표 284"/>
          <p:cNvSpPr/>
          <p:nvPr/>
        </p:nvSpPr>
        <p:spPr>
          <a:xfrm>
            <a:off x="9371954" y="5529588"/>
            <a:ext cx="178418" cy="310393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93" name="Group 7"/>
          <p:cNvGrpSpPr/>
          <p:nvPr/>
        </p:nvGrpSpPr>
        <p:grpSpPr>
          <a:xfrm>
            <a:off x="10373732" y="1243318"/>
            <a:ext cx="1012640" cy="4441467"/>
            <a:chOff x="5090711" y="3792578"/>
            <a:chExt cx="1012640" cy="3521054"/>
          </a:xfrm>
        </p:grpSpPr>
        <p:sp>
          <p:nvSpPr>
            <p:cNvPr id="94" name="Rectangle 370"/>
            <p:cNvSpPr>
              <a:spLocks noChangeArrowheads="1"/>
            </p:cNvSpPr>
            <p:nvPr/>
          </p:nvSpPr>
          <p:spPr bwMode="auto">
            <a:xfrm rot="10800000" flipH="1" flipV="1">
              <a:off x="5090711" y="3792578"/>
              <a:ext cx="1012640" cy="3521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ko-KR" sz="1600" b="1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6" name="AutoShape 42"/>
            <p:cNvSpPr>
              <a:spLocks noChangeArrowheads="1"/>
            </p:cNvSpPr>
            <p:nvPr/>
          </p:nvSpPr>
          <p:spPr bwMode="auto">
            <a:xfrm>
              <a:off x="5152857" y="4019358"/>
              <a:ext cx="832896" cy="3235482"/>
            </a:xfrm>
            <a:prstGeom prst="roundRect">
              <a:avLst>
                <a:gd name="adj" fmla="val 10606"/>
              </a:avLst>
            </a:prstGeom>
            <a:solidFill>
              <a:srgbClr val="C5E0B4"/>
            </a:solidFill>
            <a:ln w="6350">
              <a:solidFill>
                <a:srgbClr val="7F7F7F"/>
              </a:solidFill>
              <a:round/>
              <a:headEnd/>
              <a:tailEnd/>
            </a:ln>
          </p:spPr>
          <p:txBody>
            <a:bodyPr tIns="0"/>
            <a:lstStyle/>
            <a:p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Service API</a:t>
              </a:r>
            </a:p>
          </p:txBody>
        </p:sp>
        <p:sp>
          <p:nvSpPr>
            <p:cNvPr id="97" name="AutoShape 42"/>
            <p:cNvSpPr>
              <a:spLocks noChangeArrowheads="1"/>
            </p:cNvSpPr>
            <p:nvPr/>
          </p:nvSpPr>
          <p:spPr bwMode="auto">
            <a:xfrm>
              <a:off x="5215330" y="6176313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Database Handler</a:t>
              </a:r>
              <a:endParaRPr lang="en-GB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8" name="AutoShape 42"/>
            <p:cNvSpPr>
              <a:spLocks noChangeArrowheads="1"/>
            </p:cNvSpPr>
            <p:nvPr/>
          </p:nvSpPr>
          <p:spPr bwMode="auto">
            <a:xfrm>
              <a:off x="5215330" y="5522411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Service</a:t>
              </a:r>
            </a:p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Listener</a:t>
              </a:r>
            </a:p>
          </p:txBody>
        </p:sp>
        <p:sp>
          <p:nvSpPr>
            <p:cNvPr id="99" name="AutoShape 42"/>
            <p:cNvSpPr>
              <a:spLocks noChangeArrowheads="1"/>
            </p:cNvSpPr>
            <p:nvPr/>
          </p:nvSpPr>
          <p:spPr bwMode="auto">
            <a:xfrm>
              <a:off x="5215330" y="4214606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Push server </a:t>
              </a:r>
            </a:p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(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안드로이드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아이폰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_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0" name="AutoShape 42"/>
            <p:cNvSpPr>
              <a:spLocks noChangeArrowheads="1"/>
            </p:cNvSpPr>
            <p:nvPr/>
          </p:nvSpPr>
          <p:spPr bwMode="auto">
            <a:xfrm>
              <a:off x="5215330" y="4868509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r>
                <a:rPr lang="en-GB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External Infra I/F</a:t>
              </a:r>
            </a:p>
          </p:txBody>
        </p:sp>
        <p:sp>
          <p:nvSpPr>
            <p:cNvPr id="101" name="AutoShape 42"/>
            <p:cNvSpPr>
              <a:spLocks noChangeArrowheads="1"/>
            </p:cNvSpPr>
            <p:nvPr/>
          </p:nvSpPr>
          <p:spPr bwMode="auto">
            <a:xfrm>
              <a:off x="5205922" y="6830215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Bigdata</a:t>
              </a:r>
              <a:endPara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GB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Infra I/F</a:t>
              </a:r>
              <a:endPara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/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111" name="Rectangle 325"/>
          <p:cNvSpPr>
            <a:spLocks noChangeArrowheads="1"/>
          </p:cNvSpPr>
          <p:nvPr/>
        </p:nvSpPr>
        <p:spPr bwMode="auto">
          <a:xfrm>
            <a:off x="6481808" y="1173004"/>
            <a:ext cx="3837892" cy="3559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600" b="1" kern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2" name="AutoShape 102"/>
          <p:cNvSpPr>
            <a:spLocks noChangeArrowheads="1"/>
          </p:cNvSpPr>
          <p:nvPr/>
        </p:nvSpPr>
        <p:spPr bwMode="auto">
          <a:xfrm>
            <a:off x="8359306" y="3551675"/>
            <a:ext cx="1760859" cy="1099372"/>
          </a:xfrm>
          <a:prstGeom prst="roundRect">
            <a:avLst>
              <a:gd name="adj" fmla="val 661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현장등록시스템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로직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GB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3" name="AutoShape 102"/>
          <p:cNvSpPr>
            <a:spLocks noChangeArrowheads="1"/>
          </p:cNvSpPr>
          <p:nvPr/>
        </p:nvSpPr>
        <p:spPr bwMode="auto">
          <a:xfrm>
            <a:off x="6585932" y="3550081"/>
            <a:ext cx="1743431" cy="1102792"/>
          </a:xfrm>
          <a:prstGeom prst="roundRect">
            <a:avLst>
              <a:gd name="adj" fmla="val 661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개인화마케터로직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GB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4" name="AutoShape 444"/>
          <p:cNvSpPr>
            <a:spLocks noChangeArrowheads="1"/>
          </p:cNvSpPr>
          <p:nvPr/>
        </p:nvSpPr>
        <p:spPr bwMode="auto">
          <a:xfrm>
            <a:off x="6709134" y="3773060"/>
            <a:ext cx="720968" cy="245326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개인화 기능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5" name="AutoShape 444"/>
          <p:cNvSpPr>
            <a:spLocks noChangeArrowheads="1"/>
          </p:cNvSpPr>
          <p:nvPr/>
        </p:nvSpPr>
        <p:spPr bwMode="auto">
          <a:xfrm>
            <a:off x="6701513" y="4053548"/>
            <a:ext cx="720968" cy="264766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추천관리 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16" name="AutoShape 329"/>
          <p:cNvSpPr>
            <a:spLocks noChangeArrowheads="1"/>
          </p:cNvSpPr>
          <p:nvPr/>
        </p:nvSpPr>
        <p:spPr bwMode="auto">
          <a:xfrm>
            <a:off x="6419246" y="1096384"/>
            <a:ext cx="1534839" cy="1666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Business Logic Layer</a:t>
            </a:r>
          </a:p>
        </p:txBody>
      </p:sp>
      <p:sp>
        <p:nvSpPr>
          <p:cNvPr id="117" name="AutoShape 444"/>
          <p:cNvSpPr>
            <a:spLocks noChangeArrowheads="1"/>
          </p:cNvSpPr>
          <p:nvPr/>
        </p:nvSpPr>
        <p:spPr bwMode="auto">
          <a:xfrm>
            <a:off x="7501222" y="3765962"/>
            <a:ext cx="720968" cy="252424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성향관리 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18" name="AutoShape 444"/>
          <p:cNvSpPr>
            <a:spLocks noChangeArrowheads="1"/>
          </p:cNvSpPr>
          <p:nvPr/>
        </p:nvSpPr>
        <p:spPr bwMode="auto">
          <a:xfrm>
            <a:off x="7503372" y="4052947"/>
            <a:ext cx="720968" cy="265367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사후관리 </a:t>
            </a:r>
          </a:p>
        </p:txBody>
      </p:sp>
      <p:sp>
        <p:nvSpPr>
          <p:cNvPr id="119" name="AutoShape 102"/>
          <p:cNvSpPr>
            <a:spLocks noChangeArrowheads="1"/>
          </p:cNvSpPr>
          <p:nvPr/>
        </p:nvSpPr>
        <p:spPr bwMode="auto">
          <a:xfrm>
            <a:off x="6581224" y="1305109"/>
            <a:ext cx="1760859" cy="2131669"/>
          </a:xfrm>
          <a:prstGeom prst="roundRect">
            <a:avLst>
              <a:gd name="adj" fmla="val 661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모바일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비지니스로직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GB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0" name="AutoShape 42"/>
          <p:cNvSpPr>
            <a:spLocks noChangeArrowheads="1"/>
          </p:cNvSpPr>
          <p:nvPr/>
        </p:nvSpPr>
        <p:spPr bwMode="auto">
          <a:xfrm>
            <a:off x="6688556" y="1526337"/>
            <a:ext cx="732147" cy="24532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전시정보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1" name="AutoShape 42"/>
          <p:cNvSpPr>
            <a:spLocks noChangeArrowheads="1"/>
          </p:cNvSpPr>
          <p:nvPr/>
        </p:nvSpPr>
        <p:spPr bwMode="auto">
          <a:xfrm>
            <a:off x="7475547" y="1528136"/>
            <a:ext cx="729424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부스방문관리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2" name="AutoShape 42"/>
          <p:cNvSpPr>
            <a:spLocks noChangeArrowheads="1"/>
          </p:cNvSpPr>
          <p:nvPr/>
        </p:nvSpPr>
        <p:spPr bwMode="auto">
          <a:xfrm>
            <a:off x="6688556" y="1818734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개인정보관리 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23" name="AutoShape 42"/>
          <p:cNvSpPr>
            <a:spLocks noChangeArrowheads="1"/>
          </p:cNvSpPr>
          <p:nvPr/>
        </p:nvSpPr>
        <p:spPr bwMode="auto">
          <a:xfrm>
            <a:off x="7475546" y="1818734"/>
            <a:ext cx="73486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미팅관리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4" name="AutoShape 42"/>
          <p:cNvSpPr>
            <a:spLocks noChangeArrowheads="1"/>
          </p:cNvSpPr>
          <p:nvPr/>
        </p:nvSpPr>
        <p:spPr bwMode="auto">
          <a:xfrm>
            <a:off x="6688556" y="2092200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전시업체관리 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5" name="AutoShape 42"/>
          <p:cNvSpPr>
            <a:spLocks noChangeArrowheads="1"/>
          </p:cNvSpPr>
          <p:nvPr/>
        </p:nvSpPr>
        <p:spPr bwMode="auto">
          <a:xfrm>
            <a:off x="7485712" y="210016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이벤트관리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6" name="AutoShape 102"/>
          <p:cNvSpPr>
            <a:spLocks noChangeArrowheads="1"/>
          </p:cNvSpPr>
          <p:nvPr/>
        </p:nvSpPr>
        <p:spPr bwMode="auto">
          <a:xfrm>
            <a:off x="8366207" y="1301690"/>
            <a:ext cx="1760859" cy="2123644"/>
          </a:xfrm>
          <a:prstGeom prst="roundRect">
            <a:avLst>
              <a:gd name="adj" fmla="val 661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7F7F7F"/>
            </a:solidFill>
            <a:round/>
            <a:headEnd/>
            <a:tailEnd/>
          </a:ln>
        </p:spPr>
        <p:txBody>
          <a:bodyPr tIns="0"/>
          <a:lstStyle/>
          <a:p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백오피스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비지니스로직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GB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7" name="AutoShape 42"/>
          <p:cNvSpPr>
            <a:spLocks noChangeArrowheads="1"/>
          </p:cNvSpPr>
          <p:nvPr/>
        </p:nvSpPr>
        <p:spPr bwMode="auto">
          <a:xfrm>
            <a:off x="8473539" y="1522917"/>
            <a:ext cx="732147" cy="24532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프로젝트관리 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8" name="AutoShape 42"/>
          <p:cNvSpPr>
            <a:spLocks noChangeArrowheads="1"/>
          </p:cNvSpPr>
          <p:nvPr/>
        </p:nvSpPr>
        <p:spPr bwMode="auto">
          <a:xfrm>
            <a:off x="9260529" y="1516170"/>
            <a:ext cx="734869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전시부스관리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9" name="AutoShape 42"/>
          <p:cNvSpPr>
            <a:spLocks noChangeArrowheads="1"/>
          </p:cNvSpPr>
          <p:nvPr/>
        </p:nvSpPr>
        <p:spPr bwMode="auto">
          <a:xfrm>
            <a:off x="8466389" y="3775244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고객관리 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0" name="AutoShape 42"/>
          <p:cNvSpPr>
            <a:spLocks noChangeArrowheads="1"/>
          </p:cNvSpPr>
          <p:nvPr/>
        </p:nvSpPr>
        <p:spPr bwMode="auto">
          <a:xfrm>
            <a:off x="9253379" y="3775244"/>
            <a:ext cx="73486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입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퇴장관리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1" name="AutoShape 42"/>
          <p:cNvSpPr>
            <a:spLocks noChangeArrowheads="1"/>
          </p:cNvSpPr>
          <p:nvPr/>
        </p:nvSpPr>
        <p:spPr bwMode="auto">
          <a:xfrm>
            <a:off x="8466389" y="4048710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Self 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현장등록관리 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2" name="AutoShape 42"/>
          <p:cNvSpPr>
            <a:spLocks noChangeArrowheads="1"/>
          </p:cNvSpPr>
          <p:nvPr/>
        </p:nvSpPr>
        <p:spPr bwMode="auto">
          <a:xfrm>
            <a:off x="9252222" y="405667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Fast Track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3" name="AutoShape 444"/>
          <p:cNvSpPr>
            <a:spLocks noChangeArrowheads="1"/>
          </p:cNvSpPr>
          <p:nvPr/>
        </p:nvSpPr>
        <p:spPr bwMode="auto">
          <a:xfrm>
            <a:off x="6701512" y="4351284"/>
            <a:ext cx="1520677" cy="269441"/>
          </a:xfrm>
          <a:prstGeom prst="roundRect">
            <a:avLst>
              <a:gd name="adj" fmla="val 6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개인화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플랫폼 연동관리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6" name="AutoShape 42"/>
          <p:cNvSpPr>
            <a:spLocks noChangeArrowheads="1"/>
          </p:cNvSpPr>
          <p:nvPr/>
        </p:nvSpPr>
        <p:spPr bwMode="auto">
          <a:xfrm>
            <a:off x="8462680" y="1805873"/>
            <a:ext cx="734869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브랜드평가관리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7" name="AutoShape 42"/>
          <p:cNvSpPr>
            <a:spLocks noChangeArrowheads="1"/>
          </p:cNvSpPr>
          <p:nvPr/>
        </p:nvSpPr>
        <p:spPr bwMode="auto">
          <a:xfrm>
            <a:off x="9271428" y="1805457"/>
            <a:ext cx="734869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참관객관리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8" name="AutoShape 42"/>
          <p:cNvSpPr>
            <a:spLocks noChangeArrowheads="1"/>
          </p:cNvSpPr>
          <p:nvPr/>
        </p:nvSpPr>
        <p:spPr bwMode="auto">
          <a:xfrm>
            <a:off x="8470466" y="2086044"/>
            <a:ext cx="734869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전시회관리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9" name="위쪽/아래쪽 화살표 276"/>
          <p:cNvSpPr/>
          <p:nvPr/>
        </p:nvSpPr>
        <p:spPr>
          <a:xfrm>
            <a:off x="8293376" y="5527123"/>
            <a:ext cx="178418" cy="310393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0" name="위쪽/아래쪽 화살표 277"/>
          <p:cNvSpPr/>
          <p:nvPr/>
        </p:nvSpPr>
        <p:spPr>
          <a:xfrm>
            <a:off x="8649374" y="5527122"/>
            <a:ext cx="178418" cy="310393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1" name="위쪽/아래쪽 화살표 379"/>
          <p:cNvSpPr/>
          <p:nvPr/>
        </p:nvSpPr>
        <p:spPr>
          <a:xfrm rot="5400000">
            <a:off x="5494239" y="1934109"/>
            <a:ext cx="143925" cy="402539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2" name="위쪽/아래쪽 화살표 379"/>
          <p:cNvSpPr/>
          <p:nvPr/>
        </p:nvSpPr>
        <p:spPr>
          <a:xfrm rot="5400000">
            <a:off x="5500104" y="2129426"/>
            <a:ext cx="143925" cy="402539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3" name="위쪽/아래쪽 화살표 379"/>
          <p:cNvSpPr/>
          <p:nvPr/>
        </p:nvSpPr>
        <p:spPr>
          <a:xfrm rot="5400000">
            <a:off x="5492292" y="3778991"/>
            <a:ext cx="143925" cy="402539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4" name="위쪽/아래쪽 화살표 379"/>
          <p:cNvSpPr/>
          <p:nvPr/>
        </p:nvSpPr>
        <p:spPr>
          <a:xfrm rot="5400000">
            <a:off x="5480055" y="4930843"/>
            <a:ext cx="143925" cy="402539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45" name="Group 7"/>
          <p:cNvGrpSpPr/>
          <p:nvPr/>
        </p:nvGrpSpPr>
        <p:grpSpPr>
          <a:xfrm>
            <a:off x="5109286" y="1041117"/>
            <a:ext cx="1055847" cy="4507443"/>
            <a:chOff x="5047504" y="3740274"/>
            <a:chExt cx="1055847" cy="3573358"/>
          </a:xfrm>
        </p:grpSpPr>
        <p:sp>
          <p:nvSpPr>
            <p:cNvPr id="146" name="Rectangle 370"/>
            <p:cNvSpPr>
              <a:spLocks noChangeArrowheads="1"/>
            </p:cNvSpPr>
            <p:nvPr/>
          </p:nvSpPr>
          <p:spPr bwMode="auto">
            <a:xfrm rot="10800000" flipH="1" flipV="1">
              <a:off x="5090711" y="3792578"/>
              <a:ext cx="1012640" cy="3521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ko-KR" sz="1600" b="1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7" name="AutoShape 377"/>
            <p:cNvSpPr>
              <a:spLocks noChangeArrowheads="1"/>
            </p:cNvSpPr>
            <p:nvPr/>
          </p:nvSpPr>
          <p:spPr bwMode="auto">
            <a:xfrm rot="10800000" flipH="1" flipV="1">
              <a:off x="5047504" y="3740274"/>
              <a:ext cx="926488" cy="2340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5683B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Adapter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cs typeface="Arial" pitchFamily="34" charset="0"/>
                </a:rPr>
                <a:t>Layer</a:t>
              </a:r>
            </a:p>
          </p:txBody>
        </p:sp>
        <p:sp>
          <p:nvSpPr>
            <p:cNvPr id="148" name="AutoShape 42"/>
            <p:cNvSpPr>
              <a:spLocks noChangeArrowheads="1"/>
            </p:cNvSpPr>
            <p:nvPr/>
          </p:nvSpPr>
          <p:spPr bwMode="auto">
            <a:xfrm>
              <a:off x="5152857" y="4019358"/>
              <a:ext cx="832896" cy="3235482"/>
            </a:xfrm>
            <a:prstGeom prst="roundRect">
              <a:avLst>
                <a:gd name="adj" fmla="val 10606"/>
              </a:avLst>
            </a:prstGeom>
            <a:solidFill>
              <a:srgbClr val="C5E0B4"/>
            </a:solidFill>
            <a:ln w="6350">
              <a:solidFill>
                <a:srgbClr val="7F7F7F"/>
              </a:solidFill>
              <a:round/>
              <a:headEnd/>
              <a:tailEnd/>
            </a:ln>
          </p:spPr>
          <p:txBody>
            <a:bodyPr tIns="0"/>
            <a:lstStyle/>
            <a:p>
              <a:endPara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9" name="AutoShape 42"/>
            <p:cNvSpPr>
              <a:spLocks noChangeArrowheads="1"/>
            </p:cNvSpPr>
            <p:nvPr/>
          </p:nvSpPr>
          <p:spPr bwMode="auto">
            <a:xfrm>
              <a:off x="5215330" y="6176313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Personalizer </a:t>
              </a:r>
            </a:p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Recommend</a:t>
              </a:r>
            </a:p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Adapter </a:t>
              </a:r>
            </a:p>
          </p:txBody>
        </p:sp>
        <p:sp>
          <p:nvSpPr>
            <p:cNvPr id="150" name="AutoShape 42"/>
            <p:cNvSpPr>
              <a:spLocks noChangeArrowheads="1"/>
            </p:cNvSpPr>
            <p:nvPr/>
          </p:nvSpPr>
          <p:spPr bwMode="auto">
            <a:xfrm>
              <a:off x="5215330" y="5522411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Register </a:t>
              </a:r>
            </a:p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Adapter 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1" name="AutoShape 42"/>
            <p:cNvSpPr>
              <a:spLocks noChangeArrowheads="1"/>
            </p:cNvSpPr>
            <p:nvPr/>
          </p:nvSpPr>
          <p:spPr bwMode="auto">
            <a:xfrm>
              <a:off x="5215330" y="4214606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Mobile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endPara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Adapter  </a:t>
              </a:r>
            </a:p>
          </p:txBody>
        </p:sp>
        <p:sp>
          <p:nvSpPr>
            <p:cNvPr id="152" name="AutoShape 42"/>
            <p:cNvSpPr>
              <a:spLocks noChangeArrowheads="1"/>
            </p:cNvSpPr>
            <p:nvPr/>
          </p:nvSpPr>
          <p:spPr bwMode="auto">
            <a:xfrm>
              <a:off x="5215330" y="4868509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Backoffice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Adapter 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3" name="AutoShape 42"/>
            <p:cNvSpPr>
              <a:spLocks noChangeArrowheads="1"/>
            </p:cNvSpPr>
            <p:nvPr/>
          </p:nvSpPr>
          <p:spPr bwMode="auto">
            <a:xfrm>
              <a:off x="5205922" y="6830215"/>
              <a:ext cx="720000" cy="360000"/>
            </a:xfrm>
            <a:prstGeom prst="roundRect">
              <a:avLst>
                <a:gd name="adj" fmla="val 10606"/>
              </a:avLst>
            </a:prstGeom>
            <a:solidFill>
              <a:schemeClr val="bg2"/>
            </a:solidFill>
            <a:ln w="3175" algn="ctr">
              <a:solidFill>
                <a:srgbClr val="7F7F7F"/>
              </a:solidFill>
              <a:round/>
              <a:headEnd/>
              <a:tailEnd/>
            </a:ln>
          </p:spPr>
          <p:txBody>
            <a:bodyPr lIns="54000" rIns="54000" anchor="ctr"/>
            <a:lstStyle/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Version </a:t>
              </a:r>
            </a:p>
            <a:p>
              <a:pPr algn="ctr"/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Check</a:t>
              </a:r>
            </a:p>
            <a:p>
              <a:pPr algn="ctr"/>
              <a:r>
                <a: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Adapter</a:t>
              </a:r>
              <a:endPara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/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9" name="AutoShape 377"/>
          <p:cNvSpPr>
            <a:spLocks noChangeArrowheads="1"/>
          </p:cNvSpPr>
          <p:nvPr/>
        </p:nvSpPr>
        <p:spPr bwMode="auto">
          <a:xfrm rot="10800000" flipH="1" flipV="1">
            <a:off x="10310591" y="920869"/>
            <a:ext cx="1048738" cy="468984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BackEnd</a:t>
            </a:r>
            <a:endParaRPr lang="en-US" altLang="ko-KR" sz="1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Layer</a:t>
            </a:r>
          </a:p>
        </p:txBody>
      </p:sp>
      <p:sp>
        <p:nvSpPr>
          <p:cNvPr id="254" name="위쪽/아래쪽 화살표 380"/>
          <p:cNvSpPr/>
          <p:nvPr/>
        </p:nvSpPr>
        <p:spPr>
          <a:xfrm rot="5400000">
            <a:off x="11284974" y="2566012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5" name="위쪽/아래쪽 화살표 380"/>
          <p:cNvSpPr/>
          <p:nvPr/>
        </p:nvSpPr>
        <p:spPr>
          <a:xfrm rot="5400000">
            <a:off x="11354959" y="5010850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51" name="그룹 399"/>
          <p:cNvGrpSpPr/>
          <p:nvPr/>
        </p:nvGrpSpPr>
        <p:grpSpPr>
          <a:xfrm>
            <a:off x="11694255" y="5109905"/>
            <a:ext cx="588235" cy="750789"/>
            <a:chOff x="1506232" y="2836206"/>
            <a:chExt cx="588235" cy="750789"/>
          </a:xfrm>
        </p:grpSpPr>
        <p:pic>
          <p:nvPicPr>
            <p:cNvPr id="252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253" name="TextBox 252"/>
            <p:cNvSpPr txBox="1"/>
            <p:nvPr/>
          </p:nvSpPr>
          <p:spPr>
            <a:xfrm>
              <a:off x="1506232" y="3191126"/>
              <a:ext cx="588235" cy="39586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1050" dirty="0" err="1" smtClean="0">
                  <a:latin typeface="+mj-ea"/>
                  <a:ea typeface="+mj-ea"/>
                </a:rPr>
                <a:t>BigData</a:t>
              </a:r>
              <a:endParaRPr lang="en-US" altLang="ko-KR" sz="1050" dirty="0" smtClean="0">
                <a:latin typeface="+mj-ea"/>
                <a:ea typeface="+mj-ea"/>
              </a:endParaRPr>
            </a:p>
            <a:p>
              <a:pPr algn="ctr"/>
              <a:r>
                <a:rPr lang="en-US" altLang="ko-KR" sz="1050" dirty="0" smtClean="0">
                  <a:latin typeface="+mj-ea"/>
                  <a:ea typeface="+mj-ea"/>
                </a:rPr>
                <a:t>Platform</a:t>
              </a:r>
              <a:endParaRPr lang="ko-KR" altLang="en-US" sz="1050" dirty="0" smtClean="0">
                <a:latin typeface="+mj-ea"/>
                <a:ea typeface="+mj-ea"/>
              </a:endParaRPr>
            </a:p>
          </p:txBody>
        </p:sp>
      </p:grpSp>
      <p:grpSp>
        <p:nvGrpSpPr>
          <p:cNvPr id="157" name="그룹 399"/>
          <p:cNvGrpSpPr/>
          <p:nvPr/>
        </p:nvGrpSpPr>
        <p:grpSpPr>
          <a:xfrm>
            <a:off x="11572169" y="1734403"/>
            <a:ext cx="659403" cy="589206"/>
            <a:chOff x="1470650" y="2836206"/>
            <a:chExt cx="659403" cy="589206"/>
          </a:xfrm>
        </p:grpSpPr>
        <p:pic>
          <p:nvPicPr>
            <p:cNvPr id="158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159" name="TextBox 158"/>
            <p:cNvSpPr txBox="1"/>
            <p:nvPr/>
          </p:nvSpPr>
          <p:spPr>
            <a:xfrm>
              <a:off x="1470650" y="3191126"/>
              <a:ext cx="659403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050" dirty="0" err="1" smtClean="0">
                  <a:latin typeface="+mj-ea"/>
                  <a:ea typeface="+mj-ea"/>
                </a:rPr>
                <a:t>푸쉬서버</a:t>
              </a:r>
              <a:r>
                <a:rPr lang="ko-KR" altLang="en-US" sz="1050" dirty="0" smtClean="0">
                  <a:latin typeface="+mj-ea"/>
                  <a:ea typeface="+mj-ea"/>
                </a:rPr>
                <a:t> </a:t>
              </a:r>
            </a:p>
          </p:txBody>
        </p:sp>
      </p:grpSp>
      <p:sp>
        <p:nvSpPr>
          <p:cNvPr id="160" name="위쪽/아래쪽 화살표 380"/>
          <p:cNvSpPr/>
          <p:nvPr/>
        </p:nvSpPr>
        <p:spPr>
          <a:xfrm rot="5400000">
            <a:off x="11305566" y="1721614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1" name="그룹 399"/>
          <p:cNvGrpSpPr/>
          <p:nvPr/>
        </p:nvGrpSpPr>
        <p:grpSpPr>
          <a:xfrm>
            <a:off x="1681382" y="5285660"/>
            <a:ext cx="1063359" cy="589206"/>
            <a:chOff x="1268673" y="2836206"/>
            <a:chExt cx="1063359" cy="589206"/>
          </a:xfrm>
        </p:grpSpPr>
        <p:pic>
          <p:nvPicPr>
            <p:cNvPr id="162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163" name="TextBox 162"/>
            <p:cNvSpPr txBox="1"/>
            <p:nvPr/>
          </p:nvSpPr>
          <p:spPr>
            <a:xfrm>
              <a:off x="1268673" y="3191126"/>
              <a:ext cx="1063359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050" dirty="0" smtClean="0">
                  <a:latin typeface="+mj-ea"/>
                  <a:ea typeface="+mj-ea"/>
                </a:rPr>
                <a:t>현장등록시스템 </a:t>
              </a:r>
            </a:p>
          </p:txBody>
        </p:sp>
      </p:grpSp>
      <p:grpSp>
        <p:nvGrpSpPr>
          <p:cNvPr id="164" name="그룹 399"/>
          <p:cNvGrpSpPr/>
          <p:nvPr/>
        </p:nvGrpSpPr>
        <p:grpSpPr>
          <a:xfrm>
            <a:off x="2880645" y="5261052"/>
            <a:ext cx="1933790" cy="589206"/>
            <a:chOff x="833456" y="2836206"/>
            <a:chExt cx="1933790" cy="589206"/>
          </a:xfrm>
        </p:grpSpPr>
        <p:pic>
          <p:nvPicPr>
            <p:cNvPr id="165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833456" y="3191126"/>
              <a:ext cx="1933790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050" dirty="0" smtClean="0">
                  <a:latin typeface="+mj-ea"/>
                  <a:ea typeface="+mj-ea"/>
                </a:rPr>
                <a:t>전시기획자 </a:t>
              </a:r>
              <a:r>
                <a:rPr lang="en-US" altLang="ko-KR" sz="1050" dirty="0" smtClean="0">
                  <a:latin typeface="+mj-ea"/>
                  <a:ea typeface="+mj-ea"/>
                </a:rPr>
                <a:t>/ </a:t>
              </a:r>
              <a:r>
                <a:rPr lang="ko-KR" altLang="en-US" sz="1050" dirty="0" smtClean="0">
                  <a:latin typeface="+mj-ea"/>
                  <a:ea typeface="+mj-ea"/>
                </a:rPr>
                <a:t>부스 클라이언트 </a:t>
              </a:r>
            </a:p>
          </p:txBody>
        </p:sp>
      </p:grpSp>
      <p:sp>
        <p:nvSpPr>
          <p:cNvPr id="168" name="위쪽/아래쪽 화살표 380"/>
          <p:cNvSpPr/>
          <p:nvPr/>
        </p:nvSpPr>
        <p:spPr>
          <a:xfrm rot="5400000">
            <a:off x="4522576" y="5214788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9" name="그룹 399"/>
          <p:cNvGrpSpPr/>
          <p:nvPr/>
        </p:nvGrpSpPr>
        <p:grpSpPr>
          <a:xfrm>
            <a:off x="3346058" y="5814772"/>
            <a:ext cx="1023284" cy="589206"/>
            <a:chOff x="1288709" y="2836206"/>
            <a:chExt cx="1023284" cy="589206"/>
          </a:xfrm>
        </p:grpSpPr>
        <p:pic>
          <p:nvPicPr>
            <p:cNvPr id="170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171" name="TextBox 170"/>
            <p:cNvSpPr txBox="1"/>
            <p:nvPr/>
          </p:nvSpPr>
          <p:spPr>
            <a:xfrm>
              <a:off x="1288709" y="3191126"/>
              <a:ext cx="1023284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LBS API Server</a:t>
              </a:r>
            </a:p>
          </p:txBody>
        </p:sp>
      </p:grpSp>
      <p:sp>
        <p:nvSpPr>
          <p:cNvPr id="172" name="위쪽/아래쪽 화살표 380"/>
          <p:cNvSpPr/>
          <p:nvPr/>
        </p:nvSpPr>
        <p:spPr>
          <a:xfrm rot="5400000">
            <a:off x="4532736" y="5768508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3" name="AutoShape 329"/>
          <p:cNvSpPr>
            <a:spLocks noChangeArrowheads="1"/>
          </p:cNvSpPr>
          <p:nvPr/>
        </p:nvSpPr>
        <p:spPr bwMode="auto">
          <a:xfrm>
            <a:off x="6431264" y="4808320"/>
            <a:ext cx="1365690" cy="1666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</a:t>
            </a: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연동처리</a:t>
            </a:r>
            <a:r>
              <a:rPr lang="ko-KR" altLang="en-US" sz="1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부</a:t>
            </a:r>
            <a:endParaRPr lang="en-US" altLang="ko-KR" sz="1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74" name="그룹 399"/>
          <p:cNvGrpSpPr/>
          <p:nvPr/>
        </p:nvGrpSpPr>
        <p:grpSpPr>
          <a:xfrm>
            <a:off x="172518" y="5294468"/>
            <a:ext cx="928707" cy="589206"/>
            <a:chOff x="1335998" y="2836206"/>
            <a:chExt cx="928707" cy="589206"/>
          </a:xfrm>
        </p:grpSpPr>
        <p:pic>
          <p:nvPicPr>
            <p:cNvPr id="175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176" name="TextBox 175"/>
            <p:cNvSpPr txBox="1"/>
            <p:nvPr/>
          </p:nvSpPr>
          <p:spPr>
            <a:xfrm>
              <a:off x="1335998" y="3191126"/>
              <a:ext cx="928707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050" dirty="0" smtClean="0">
                  <a:latin typeface="+mj-ea"/>
                  <a:ea typeface="+mj-ea"/>
                </a:rPr>
                <a:t>다운로드서버 </a:t>
              </a:r>
            </a:p>
          </p:txBody>
        </p:sp>
      </p:grpSp>
      <p:sp>
        <p:nvSpPr>
          <p:cNvPr id="177" name="위쪽/아래쪽 화살표 380"/>
          <p:cNvSpPr/>
          <p:nvPr/>
        </p:nvSpPr>
        <p:spPr>
          <a:xfrm>
            <a:off x="538611" y="4803316"/>
            <a:ext cx="196512" cy="5496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8" name="AutoShape 42"/>
          <p:cNvSpPr>
            <a:spLocks noChangeArrowheads="1"/>
          </p:cNvSpPr>
          <p:nvPr/>
        </p:nvSpPr>
        <p:spPr bwMode="auto">
          <a:xfrm>
            <a:off x="6683072" y="237956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부스추천관리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9" name="AutoShape 42"/>
          <p:cNvSpPr>
            <a:spLocks noChangeArrowheads="1"/>
          </p:cNvSpPr>
          <p:nvPr/>
        </p:nvSpPr>
        <p:spPr bwMode="auto">
          <a:xfrm>
            <a:off x="7465869" y="238741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전시이력관리 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0" name="AutoShape 42"/>
          <p:cNvSpPr>
            <a:spLocks noChangeArrowheads="1"/>
          </p:cNvSpPr>
          <p:nvPr/>
        </p:nvSpPr>
        <p:spPr bwMode="auto">
          <a:xfrm>
            <a:off x="6703796" y="2677254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지도관리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(</a:t>
            </a:r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비콘연동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)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 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81" name="AutoShape 42"/>
          <p:cNvSpPr>
            <a:spLocks noChangeArrowheads="1"/>
          </p:cNvSpPr>
          <p:nvPr/>
        </p:nvSpPr>
        <p:spPr bwMode="auto">
          <a:xfrm>
            <a:off x="7490786" y="2677254"/>
            <a:ext cx="73486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쿠폰관리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2" name="AutoShape 42"/>
          <p:cNvSpPr>
            <a:spLocks noChangeArrowheads="1"/>
          </p:cNvSpPr>
          <p:nvPr/>
        </p:nvSpPr>
        <p:spPr bwMode="auto">
          <a:xfrm>
            <a:off x="6703796" y="2950720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브랜드관리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3" name="AutoShape 42"/>
          <p:cNvSpPr>
            <a:spLocks noChangeArrowheads="1"/>
          </p:cNvSpPr>
          <p:nvPr/>
        </p:nvSpPr>
        <p:spPr bwMode="auto">
          <a:xfrm>
            <a:off x="7500952" y="295868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빅데이터관리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4" name="AutoShape 42"/>
          <p:cNvSpPr>
            <a:spLocks noChangeArrowheads="1"/>
          </p:cNvSpPr>
          <p:nvPr/>
        </p:nvSpPr>
        <p:spPr bwMode="auto">
          <a:xfrm>
            <a:off x="6713552" y="3217768"/>
            <a:ext cx="150818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개인화데이터관리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5" name="AutoShape 42"/>
          <p:cNvSpPr>
            <a:spLocks noChangeArrowheads="1"/>
          </p:cNvSpPr>
          <p:nvPr/>
        </p:nvSpPr>
        <p:spPr bwMode="auto">
          <a:xfrm>
            <a:off x="9262946" y="2080964"/>
            <a:ext cx="734869" cy="243699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>
            <a:solidFill>
              <a:srgbClr val="7F7F7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비콘메세시관리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6" name="AutoShape 42"/>
          <p:cNvSpPr>
            <a:spLocks noChangeArrowheads="1"/>
          </p:cNvSpPr>
          <p:nvPr/>
        </p:nvSpPr>
        <p:spPr bwMode="auto">
          <a:xfrm>
            <a:off x="8455992" y="237448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브랜드관리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7" name="AutoShape 42"/>
          <p:cNvSpPr>
            <a:spLocks noChangeArrowheads="1"/>
          </p:cNvSpPr>
          <p:nvPr/>
        </p:nvSpPr>
        <p:spPr bwMode="auto">
          <a:xfrm>
            <a:off x="9238789" y="238233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부스추천관리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8" name="AutoShape 42"/>
          <p:cNvSpPr>
            <a:spLocks noChangeArrowheads="1"/>
          </p:cNvSpPr>
          <p:nvPr/>
        </p:nvSpPr>
        <p:spPr bwMode="auto">
          <a:xfrm>
            <a:off x="8476716" y="2672174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추최자서비스관리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89" name="AutoShape 42"/>
          <p:cNvSpPr>
            <a:spLocks noChangeArrowheads="1"/>
          </p:cNvSpPr>
          <p:nvPr/>
        </p:nvSpPr>
        <p:spPr bwMode="auto">
          <a:xfrm>
            <a:off x="9263706" y="2672174"/>
            <a:ext cx="73486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부스업체관리 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0" name="AutoShape 42"/>
          <p:cNvSpPr>
            <a:spLocks noChangeArrowheads="1"/>
          </p:cNvSpPr>
          <p:nvPr/>
        </p:nvSpPr>
        <p:spPr bwMode="auto">
          <a:xfrm>
            <a:off x="8476716" y="2945640"/>
            <a:ext cx="725899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마케팅관리 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1" name="AutoShape 42"/>
          <p:cNvSpPr>
            <a:spLocks noChangeArrowheads="1"/>
          </p:cNvSpPr>
          <p:nvPr/>
        </p:nvSpPr>
        <p:spPr bwMode="auto">
          <a:xfrm>
            <a:off x="9273872" y="2953608"/>
            <a:ext cx="73602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이벤트관리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2" name="AutoShape 42"/>
          <p:cNvSpPr>
            <a:spLocks noChangeArrowheads="1"/>
          </p:cNvSpPr>
          <p:nvPr/>
        </p:nvSpPr>
        <p:spPr bwMode="auto">
          <a:xfrm>
            <a:off x="8481392" y="3207608"/>
            <a:ext cx="150818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플랫폼 연동 관리 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3" name="AutoShape 42"/>
          <p:cNvSpPr>
            <a:spLocks noChangeArrowheads="1"/>
          </p:cNvSpPr>
          <p:nvPr/>
        </p:nvSpPr>
        <p:spPr bwMode="auto">
          <a:xfrm>
            <a:off x="8471232" y="4355688"/>
            <a:ext cx="1508186" cy="233476"/>
          </a:xfrm>
          <a:prstGeom prst="roundRect">
            <a:avLst>
              <a:gd name="adj" fmla="val 10606"/>
            </a:avLst>
          </a:prstGeom>
          <a:solidFill>
            <a:schemeClr val="bg2"/>
          </a:solidFill>
          <a:ln w="3175" algn="ctr">
            <a:solidFill>
              <a:srgbClr val="7F7F7F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/>
            <a:r>
              <a:rPr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플랫폼 연동 관리  </a:t>
            </a:r>
            <a:endParaRPr lang="en-US" altLang="ko-KR" sz="7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4" name="모서리가 둥근 직사각형 102"/>
          <p:cNvSpPr/>
          <p:nvPr/>
        </p:nvSpPr>
        <p:spPr>
          <a:xfrm>
            <a:off x="1830287" y="1004652"/>
            <a:ext cx="73511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Beacon Manager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모서리가 둥근 직사각형 102"/>
          <p:cNvSpPr/>
          <p:nvPr/>
        </p:nvSpPr>
        <p:spPr>
          <a:xfrm>
            <a:off x="2607527" y="999572"/>
            <a:ext cx="73511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Map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모서리가 둥근 직사각형 101"/>
          <p:cNvSpPr/>
          <p:nvPr/>
        </p:nvSpPr>
        <p:spPr>
          <a:xfrm>
            <a:off x="319438" y="1329772"/>
            <a:ext cx="69243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MICE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Manager</a:t>
            </a:r>
          </a:p>
        </p:txBody>
      </p:sp>
      <p:sp>
        <p:nvSpPr>
          <p:cNvPr id="200" name="모서리가 둥근 직사각형 102"/>
          <p:cNvSpPr/>
          <p:nvPr/>
        </p:nvSpPr>
        <p:spPr>
          <a:xfrm>
            <a:off x="1058127" y="1329772"/>
            <a:ext cx="73511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BigaData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(life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kog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모서리가 둥근 직사각형 102"/>
          <p:cNvSpPr/>
          <p:nvPr/>
        </p:nvSpPr>
        <p:spPr>
          <a:xfrm>
            <a:off x="1840447" y="1334852"/>
            <a:ext cx="73511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Event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Manager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모서리가 둥근 직사각형 102"/>
          <p:cNvSpPr/>
          <p:nvPr/>
        </p:nvSpPr>
        <p:spPr>
          <a:xfrm>
            <a:off x="2617687" y="1329772"/>
            <a:ext cx="73511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Ent/Exit  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Manager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203" name="모서리가 둥근 직사각형 102"/>
          <p:cNvSpPr/>
          <p:nvPr/>
        </p:nvSpPr>
        <p:spPr>
          <a:xfrm>
            <a:off x="3445727" y="1009732"/>
            <a:ext cx="735113" cy="274643"/>
          </a:xfrm>
          <a:prstGeom prst="roundRect">
            <a:avLst>
              <a:gd name="adj" fmla="val 431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Personalizer </a:t>
            </a:r>
          </a:p>
          <a:p>
            <a:pPr algn="ctr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Recommend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Manager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1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5.3.3 </a:t>
            </a:r>
            <a:r>
              <a:rPr lang="en-US" altLang="ko-KR" dirty="0" err="1" smtClean="0"/>
              <a:t>BigData</a:t>
            </a:r>
            <a:r>
              <a:rPr lang="en-US" altLang="ko-KR" dirty="0" smtClean="0"/>
              <a:t> Platform </a:t>
            </a:r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104" name="Rectangle 327"/>
          <p:cNvSpPr>
            <a:spLocks noChangeArrowheads="1"/>
          </p:cNvSpPr>
          <p:nvPr/>
        </p:nvSpPr>
        <p:spPr bwMode="auto">
          <a:xfrm>
            <a:off x="3418129" y="792139"/>
            <a:ext cx="8284512" cy="5545559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9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5" name="AutoShape 332"/>
          <p:cNvSpPr>
            <a:spLocks noChangeArrowheads="1"/>
          </p:cNvSpPr>
          <p:nvPr/>
        </p:nvSpPr>
        <p:spPr bwMode="auto">
          <a:xfrm>
            <a:off x="3498928" y="696612"/>
            <a:ext cx="1913607" cy="2124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BigData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Platform</a:t>
            </a:r>
          </a:p>
        </p:txBody>
      </p:sp>
      <p:grpSp>
        <p:nvGrpSpPr>
          <p:cNvPr id="251" name="그룹 399"/>
          <p:cNvGrpSpPr/>
          <p:nvPr/>
        </p:nvGrpSpPr>
        <p:grpSpPr>
          <a:xfrm>
            <a:off x="541959" y="1997345"/>
            <a:ext cx="854969" cy="589206"/>
            <a:chOff x="1372866" y="2836206"/>
            <a:chExt cx="854969" cy="589206"/>
          </a:xfrm>
        </p:grpSpPr>
        <p:pic>
          <p:nvPicPr>
            <p:cNvPr id="252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253" name="TextBox 252"/>
            <p:cNvSpPr txBox="1"/>
            <p:nvPr/>
          </p:nvSpPr>
          <p:spPr>
            <a:xfrm>
              <a:off x="1372866" y="3191126"/>
              <a:ext cx="854969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+mj-ea"/>
                  <a:ea typeface="+mj-ea"/>
                </a:rPr>
                <a:t>LBS Platform</a:t>
              </a:r>
              <a:endParaRPr lang="ko-KR" altLang="en-US" sz="1050" dirty="0" smtClean="0">
                <a:latin typeface="+mj-ea"/>
                <a:ea typeface="+mj-ea"/>
              </a:endParaRPr>
            </a:p>
          </p:txBody>
        </p:sp>
      </p:grpSp>
      <p:grpSp>
        <p:nvGrpSpPr>
          <p:cNvPr id="18" name="그룹 399"/>
          <p:cNvGrpSpPr/>
          <p:nvPr/>
        </p:nvGrpSpPr>
        <p:grpSpPr>
          <a:xfrm>
            <a:off x="804639" y="1126776"/>
            <a:ext cx="425454" cy="589206"/>
            <a:chOff x="1587620" y="2836206"/>
            <a:chExt cx="425454" cy="589206"/>
          </a:xfrm>
        </p:grpSpPr>
        <p:pic>
          <p:nvPicPr>
            <p:cNvPr id="19" name="Picture 5" descr="C:\Users\건무와효실이\Desktop\1367611588_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7620" y="2836206"/>
              <a:ext cx="425454" cy="42545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617679" y="3191126"/>
              <a:ext cx="365348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+mj-ea"/>
                  <a:ea typeface="+mj-ea"/>
                </a:rPr>
                <a:t>OCN</a:t>
              </a:r>
              <a:endParaRPr lang="ko-KR" altLang="en-US" sz="1050" dirty="0" smtClean="0">
                <a:latin typeface="+mj-ea"/>
                <a:ea typeface="+mj-ea"/>
              </a:endParaRPr>
            </a:p>
          </p:txBody>
        </p:sp>
      </p:grpSp>
      <p:sp>
        <p:nvSpPr>
          <p:cNvPr id="24" name="순서도: 자기 디스크 6"/>
          <p:cNvSpPr/>
          <p:nvPr/>
        </p:nvSpPr>
        <p:spPr>
          <a:xfrm>
            <a:off x="1785906" y="1160058"/>
            <a:ext cx="704850" cy="466725"/>
          </a:xfrm>
          <a:prstGeom prst="flowChartMagneticDisk">
            <a:avLst/>
          </a:prstGeom>
          <a:solidFill>
            <a:srgbClr val="F36F2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다음_Regular" panose="02000603060000000000" pitchFamily="2" charset="-127"/>
              <a:cs typeface="Arial" panose="020B0604020202020204" pitchFamily="34" charset="0"/>
            </a:endParaRPr>
          </a:p>
        </p:txBody>
      </p:sp>
      <p:sp>
        <p:nvSpPr>
          <p:cNvPr id="25" name="순서도: 자기 디스크 7"/>
          <p:cNvSpPr/>
          <p:nvPr/>
        </p:nvSpPr>
        <p:spPr>
          <a:xfrm>
            <a:off x="1797666" y="1993200"/>
            <a:ext cx="704850" cy="466725"/>
          </a:xfrm>
          <a:prstGeom prst="flowChartMagneticDisk">
            <a:avLst/>
          </a:prstGeom>
          <a:solidFill>
            <a:srgbClr val="1C7E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다음_Regular" panose="0200060306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26" name="직선 연결선 9"/>
          <p:cNvCxnSpPr>
            <a:endCxn id="24" idx="2"/>
          </p:cNvCxnSpPr>
          <p:nvPr/>
        </p:nvCxnSpPr>
        <p:spPr>
          <a:xfrm>
            <a:off x="1260444" y="1393421"/>
            <a:ext cx="5254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11"/>
          <p:cNvCxnSpPr>
            <a:endCxn id="25" idx="2"/>
          </p:cNvCxnSpPr>
          <p:nvPr/>
        </p:nvCxnSpPr>
        <p:spPr>
          <a:xfrm>
            <a:off x="1272204" y="2226563"/>
            <a:ext cx="5254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3"/>
          <p:cNvSpPr/>
          <p:nvPr/>
        </p:nvSpPr>
        <p:spPr>
          <a:xfrm>
            <a:off x="1636513" y="1087420"/>
            <a:ext cx="996491" cy="1421625"/>
          </a:xfrm>
          <a:prstGeom prst="roundRect">
            <a:avLst>
              <a:gd name="adj" fmla="val 6544"/>
            </a:avLst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16"/>
          <p:cNvCxnSpPr>
            <a:stCxn id="31" idx="3"/>
            <a:endCxn id="66" idx="1"/>
          </p:cNvCxnSpPr>
          <p:nvPr/>
        </p:nvCxnSpPr>
        <p:spPr>
          <a:xfrm>
            <a:off x="2633004" y="1798233"/>
            <a:ext cx="1012689" cy="8306"/>
          </a:xfrm>
          <a:prstGeom prst="straightConnector1">
            <a:avLst/>
          </a:prstGeom>
          <a:noFill/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Rounded Rectangle 61"/>
          <p:cNvSpPr/>
          <p:nvPr/>
        </p:nvSpPr>
        <p:spPr>
          <a:xfrm>
            <a:off x="9097539" y="1155056"/>
            <a:ext cx="920507" cy="384087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 Script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45693" y="1193411"/>
            <a:ext cx="5047042" cy="122625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56642" y="2748119"/>
            <a:ext cx="5047042" cy="3054689"/>
          </a:xfrm>
          <a:prstGeom prst="roundRect">
            <a:avLst>
              <a:gd name="adj" fmla="val 737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6" idx="2"/>
            <a:endCxn id="67" idx="0"/>
          </p:cNvCxnSpPr>
          <p:nvPr/>
        </p:nvCxnSpPr>
        <p:spPr>
          <a:xfrm>
            <a:off x="6169214" y="2419666"/>
            <a:ext cx="10949" cy="32845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 flipH="1">
            <a:off x="7696463" y="2897449"/>
            <a:ext cx="624039" cy="163532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GTM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143261" y="3268823"/>
            <a:ext cx="3508539" cy="32147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Coordinator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42389" y="2906633"/>
            <a:ext cx="3508539" cy="32147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131441" y="3651146"/>
            <a:ext cx="3508539" cy="88162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DataNode</a:t>
            </a:r>
            <a:r>
              <a:rPr lang="en-US" sz="1200" dirty="0" smtClean="0">
                <a:solidFill>
                  <a:schemeClr val="tx1"/>
                </a:solidFill>
              </a:rPr>
              <a:t> Layer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자기 디스크 85"/>
          <p:cNvSpPr/>
          <p:nvPr/>
        </p:nvSpPr>
        <p:spPr>
          <a:xfrm>
            <a:off x="4229005" y="3934353"/>
            <a:ext cx="774246" cy="47798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AutoShape 332"/>
          <p:cNvSpPr>
            <a:spLocks noChangeArrowheads="1"/>
          </p:cNvSpPr>
          <p:nvPr/>
        </p:nvSpPr>
        <p:spPr bwMode="auto">
          <a:xfrm>
            <a:off x="4012614" y="2567961"/>
            <a:ext cx="859260" cy="2239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Khiron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8" name="순서도: 자기 디스크 85"/>
          <p:cNvSpPr/>
          <p:nvPr/>
        </p:nvSpPr>
        <p:spPr>
          <a:xfrm>
            <a:off x="5060183" y="3933471"/>
            <a:ext cx="774246" cy="47798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순서도: 자기 디스크 85"/>
          <p:cNvSpPr/>
          <p:nvPr/>
        </p:nvSpPr>
        <p:spPr>
          <a:xfrm>
            <a:off x="5892233" y="3933471"/>
            <a:ext cx="774246" cy="47798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820624" y="3886792"/>
            <a:ext cx="40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4130569" y="4821776"/>
            <a:ext cx="3508539" cy="88162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MongoDB</a:t>
            </a:r>
            <a:r>
              <a:rPr lang="en-US" sz="1200" dirty="0" smtClean="0">
                <a:solidFill>
                  <a:schemeClr val="tx1"/>
                </a:solidFill>
              </a:rPr>
              <a:t> Layer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순서도: 자기 디스크 85"/>
          <p:cNvSpPr/>
          <p:nvPr/>
        </p:nvSpPr>
        <p:spPr>
          <a:xfrm>
            <a:off x="4228133" y="5104983"/>
            <a:ext cx="774246" cy="47798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순서도: 자기 디스크 85"/>
          <p:cNvSpPr/>
          <p:nvPr/>
        </p:nvSpPr>
        <p:spPr>
          <a:xfrm>
            <a:off x="5059311" y="5104101"/>
            <a:ext cx="774246" cy="47798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순서도: 자기 디스크 85"/>
          <p:cNvSpPr/>
          <p:nvPr/>
        </p:nvSpPr>
        <p:spPr>
          <a:xfrm>
            <a:off x="5891361" y="5104101"/>
            <a:ext cx="774246" cy="47798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19752" y="5057422"/>
            <a:ext cx="40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</a:t>
            </a:r>
            <a:endParaRPr lang="en-US" dirty="0"/>
          </a:p>
        </p:txBody>
      </p:sp>
      <p:sp>
        <p:nvSpPr>
          <p:cNvPr id="109" name="AutoShape 332"/>
          <p:cNvSpPr>
            <a:spLocks noChangeArrowheads="1"/>
          </p:cNvSpPr>
          <p:nvPr/>
        </p:nvSpPr>
        <p:spPr bwMode="auto">
          <a:xfrm>
            <a:off x="3738041" y="1078050"/>
            <a:ext cx="859260" cy="2239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LeoPhant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 flipH="1">
            <a:off x="3973256" y="1964192"/>
            <a:ext cx="1259899" cy="39733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Collector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 flipH="1">
            <a:off x="5302131" y="1964192"/>
            <a:ext cx="1381201" cy="39733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Event Processor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 flipH="1">
            <a:off x="6752307" y="1964192"/>
            <a:ext cx="1557245" cy="39733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Visualization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 flipH="1">
            <a:off x="3961436" y="1642307"/>
            <a:ext cx="4337169" cy="303937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LeoPhant</a:t>
            </a:r>
            <a:r>
              <a:rPr lang="en-US" sz="1200" dirty="0" smtClean="0">
                <a:solidFill>
                  <a:schemeClr val="tx1"/>
                </a:solidFill>
              </a:rPr>
              <a:t> SDK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977297" y="1346692"/>
            <a:ext cx="4332258" cy="2710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 Layer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81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327"/>
          <p:cNvSpPr>
            <a:spLocks noChangeArrowheads="1"/>
          </p:cNvSpPr>
          <p:nvPr/>
        </p:nvSpPr>
        <p:spPr bwMode="auto">
          <a:xfrm>
            <a:off x="8987460" y="1422499"/>
            <a:ext cx="1227052" cy="4927753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5.4.1</a:t>
            </a:r>
            <a:r>
              <a:rPr lang="ko-KR" altLang="en-US" dirty="0"/>
              <a:t> 위치기반플랫폼 </a:t>
            </a:r>
            <a:r>
              <a:rPr lang="en-US" altLang="ko-KR" dirty="0"/>
              <a:t>API </a:t>
            </a:r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85" name="Straight Arrow Connector 284"/>
          <p:cNvCxnSpPr>
            <a:stCxn id="41" idx="2"/>
          </p:cNvCxnSpPr>
          <p:nvPr/>
        </p:nvCxnSpPr>
        <p:spPr>
          <a:xfrm flipH="1">
            <a:off x="6899229" y="1449320"/>
            <a:ext cx="15234" cy="4835241"/>
          </a:xfrm>
          <a:prstGeom prst="straightConnector1">
            <a:avLst/>
          </a:prstGeom>
          <a:ln w="3175" cmpd="sng">
            <a:solidFill>
              <a:srgbClr val="7F7F7F"/>
            </a:solidFill>
            <a:prstDash val="sysDash"/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370496" y="766409"/>
            <a:ext cx="1087933" cy="705327"/>
            <a:chOff x="66862" y="1495584"/>
            <a:chExt cx="1555183" cy="1008252"/>
          </a:xfrm>
        </p:grpSpPr>
        <p:grpSp>
          <p:nvGrpSpPr>
            <p:cNvPr id="40" name="Group 39"/>
            <p:cNvGrpSpPr/>
            <p:nvPr/>
          </p:nvGrpSpPr>
          <p:grpSpPr>
            <a:xfrm>
              <a:off x="479977" y="1495584"/>
              <a:ext cx="760242" cy="1008252"/>
              <a:chOff x="883574" y="2475010"/>
              <a:chExt cx="760242" cy="1008252"/>
            </a:xfrm>
          </p:grpSpPr>
          <p:sp>
            <p:nvSpPr>
              <p:cNvPr id="42" name="Block Arc 41"/>
              <p:cNvSpPr/>
              <p:nvPr/>
            </p:nvSpPr>
            <p:spPr>
              <a:xfrm>
                <a:off x="883574" y="2723019"/>
                <a:ext cx="760242" cy="760243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079886" y="2475010"/>
                <a:ext cx="367619" cy="367618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862" y="2141823"/>
              <a:ext cx="1555183" cy="329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/>
                <a:t>COEX LBS </a:t>
              </a:r>
              <a:r>
                <a:rPr lang="ko-KR" altLang="en-US" sz="900" dirty="0" smtClean="0"/>
                <a:t>관리자</a:t>
              </a:r>
              <a:endParaRPr lang="en-US" altLang="ko-KR" sz="900" dirty="0" smtClean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6918281" y="1626516"/>
            <a:ext cx="2084112" cy="134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28757" y="1633369"/>
            <a:ext cx="660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smtClean="0"/>
              <a:t> 로그인</a:t>
            </a:r>
            <a:endParaRPr lang="en-US" altLang="ko-KR" sz="900" dirty="0" smtClean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804947" y="2381245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94995" y="2388098"/>
            <a:ext cx="1673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4.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client_id,client_secret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설정</a:t>
            </a:r>
            <a:endParaRPr lang="en-US" altLang="ko-KR" sz="900" dirty="0" smtClean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04009" y="3027710"/>
            <a:ext cx="320440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06816" y="3018609"/>
            <a:ext cx="2518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Access Token </a:t>
            </a:r>
            <a:r>
              <a:rPr lang="ko-KR" altLang="en-US" sz="900" dirty="0" smtClean="0"/>
              <a:t>요청 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client_id,client</a:t>
            </a:r>
            <a:r>
              <a:rPr lang="en-US" altLang="ko-KR" sz="900" dirty="0" smtClean="0"/>
              <a:t> secret</a:t>
            </a:r>
            <a:endParaRPr lang="en-US" sz="9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793126" y="3420585"/>
            <a:ext cx="3170135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83174" y="3476754"/>
            <a:ext cx="1275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Access Token </a:t>
            </a:r>
            <a:r>
              <a:rPr lang="ko-KR" altLang="en-US" sz="900" dirty="0" smtClean="0"/>
              <a:t>제공</a:t>
            </a:r>
            <a:endParaRPr lang="en-US" altLang="ko-KR" sz="900" dirty="0" smtClean="0"/>
          </a:p>
        </p:txBody>
      </p:sp>
      <p:sp>
        <p:nvSpPr>
          <p:cNvPr id="72" name="Can 71"/>
          <p:cNvSpPr/>
          <p:nvPr/>
        </p:nvSpPr>
        <p:spPr>
          <a:xfrm>
            <a:off x="9127725" y="1542043"/>
            <a:ext cx="899797" cy="385735"/>
          </a:xfrm>
          <a:prstGeom prst="can">
            <a:avLst>
              <a:gd name="adj" fmla="val 163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rgbClr val="000000"/>
                </a:solidFill>
              </a:rPr>
              <a:t>UserID</a:t>
            </a:r>
            <a:r>
              <a:rPr lang="en-US" altLang="ko-KR" sz="800" dirty="0" smtClean="0">
                <a:solidFill>
                  <a:srgbClr val="000000"/>
                </a:solidFill>
              </a:rPr>
              <a:t>/PW</a:t>
            </a:r>
          </a:p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…….</a:t>
            </a:r>
          </a:p>
        </p:txBody>
      </p:sp>
      <p:sp>
        <p:nvSpPr>
          <p:cNvPr id="73" name="Can 72"/>
          <p:cNvSpPr/>
          <p:nvPr/>
        </p:nvSpPr>
        <p:spPr>
          <a:xfrm>
            <a:off x="4814669" y="2936959"/>
            <a:ext cx="909115" cy="741540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Access Token</a:t>
            </a:r>
          </a:p>
        </p:txBody>
      </p:sp>
      <p:sp>
        <p:nvSpPr>
          <p:cNvPr id="85" name="AutoShape 332"/>
          <p:cNvSpPr>
            <a:spLocks noChangeArrowheads="1"/>
          </p:cNvSpPr>
          <p:nvPr/>
        </p:nvSpPr>
        <p:spPr bwMode="auto">
          <a:xfrm>
            <a:off x="8983020" y="1286962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 Platform</a:t>
            </a:r>
          </a:p>
        </p:txBody>
      </p:sp>
      <p:sp>
        <p:nvSpPr>
          <p:cNvPr id="86" name="Rectangle 327"/>
          <p:cNvSpPr>
            <a:spLocks noChangeArrowheads="1"/>
          </p:cNvSpPr>
          <p:nvPr/>
        </p:nvSpPr>
        <p:spPr bwMode="auto">
          <a:xfrm>
            <a:off x="4714621" y="1390537"/>
            <a:ext cx="1091922" cy="2821338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4" name="AutoShape 332"/>
          <p:cNvSpPr>
            <a:spLocks noChangeArrowheads="1"/>
          </p:cNvSpPr>
          <p:nvPr/>
        </p:nvSpPr>
        <p:spPr bwMode="auto">
          <a:xfrm>
            <a:off x="4766493" y="1262321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OCN Server</a:t>
            </a:r>
          </a:p>
        </p:txBody>
      </p:sp>
      <p:sp>
        <p:nvSpPr>
          <p:cNvPr id="88" name="Rectangle 327"/>
          <p:cNvSpPr>
            <a:spLocks noChangeArrowheads="1"/>
          </p:cNvSpPr>
          <p:nvPr/>
        </p:nvSpPr>
        <p:spPr bwMode="auto">
          <a:xfrm>
            <a:off x="1432445" y="2686907"/>
            <a:ext cx="1600157" cy="348169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0" name="AutoShape 332"/>
          <p:cNvSpPr>
            <a:spLocks noChangeArrowheads="1"/>
          </p:cNvSpPr>
          <p:nvPr/>
        </p:nvSpPr>
        <p:spPr bwMode="auto">
          <a:xfrm>
            <a:off x="1493694" y="2598782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COEX App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535992" y="5276734"/>
            <a:ext cx="1387131" cy="81076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Beacon SDK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35992" y="2896234"/>
            <a:ext cx="1387131" cy="1230543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MICE App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05767" y="4193112"/>
            <a:ext cx="0" cy="1018475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39292" y="4304273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Access Token </a:t>
            </a:r>
            <a:r>
              <a:rPr lang="ko-KR" altLang="en-US" sz="900" dirty="0" smtClean="0"/>
              <a:t>제공</a:t>
            </a:r>
            <a:endParaRPr lang="en-US" sz="9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927426" y="5430126"/>
            <a:ext cx="6051770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030578" y="5440603"/>
            <a:ext cx="1673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 API </a:t>
            </a:r>
            <a:r>
              <a:rPr lang="ko-KR" altLang="en-US" sz="900" dirty="0" smtClean="0"/>
              <a:t>요청</a:t>
            </a:r>
            <a:r>
              <a:rPr lang="en-US" altLang="ko-KR" sz="900" dirty="0" smtClean="0"/>
              <a:t> + Access Token</a:t>
            </a:r>
            <a:endParaRPr lang="en-US" sz="9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6898444" y="2232135"/>
            <a:ext cx="209222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81377" y="2229852"/>
            <a:ext cx="1673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client_id,client_secret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제공</a:t>
            </a:r>
            <a:endParaRPr lang="en-US" altLang="ko-KR" sz="9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9219094" y="1973473"/>
            <a:ext cx="730949" cy="411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2.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Client_id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client_secret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생성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216167" y="2984693"/>
            <a:ext cx="730949" cy="943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6.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Client_id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client_secret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유효성확인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7.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Access Token </a:t>
            </a:r>
            <a:r>
              <a:rPr lang="ko-KR" altLang="en-US" sz="800" dirty="0" smtClean="0">
                <a:solidFill>
                  <a:schemeClr val="tx1"/>
                </a:solidFill>
              </a:rPr>
              <a:t>발급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Can 88"/>
          <p:cNvSpPr/>
          <p:nvPr/>
        </p:nvSpPr>
        <p:spPr>
          <a:xfrm>
            <a:off x="4820880" y="2287368"/>
            <a:ext cx="909115" cy="433850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rgbClr val="000000"/>
                </a:solidFill>
              </a:rPr>
              <a:t>client_id</a:t>
            </a:r>
            <a:endParaRPr lang="en-US" altLang="ko-KR" sz="8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ko-KR" sz="800" dirty="0" err="1" smtClean="0">
                <a:solidFill>
                  <a:srgbClr val="000000"/>
                </a:solidFill>
              </a:rPr>
              <a:t>client_secret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933987" y="3685620"/>
            <a:ext cx="179890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030052" y="3700069"/>
            <a:ext cx="1275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9.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Access Token </a:t>
            </a:r>
            <a:r>
              <a:rPr lang="ko-KR" altLang="en-US" sz="900" dirty="0" smtClean="0"/>
              <a:t>요청</a:t>
            </a:r>
            <a:endParaRPr lang="en-US" altLang="ko-KR" sz="900" dirty="0" smtClean="0"/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2930363" y="3962555"/>
            <a:ext cx="1793395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22937" y="3987681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Access Token </a:t>
            </a:r>
            <a:r>
              <a:rPr lang="ko-KR" altLang="en-US" sz="900" dirty="0" smtClean="0"/>
              <a:t>제공</a:t>
            </a:r>
            <a:endParaRPr lang="en-US" altLang="ko-KR" sz="900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9213240" y="4613875"/>
            <a:ext cx="730949" cy="1352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13.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Access Token </a:t>
            </a:r>
            <a:r>
              <a:rPr lang="ko-KR" altLang="en-US" sz="800" dirty="0" smtClean="0">
                <a:solidFill>
                  <a:schemeClr val="tx1"/>
                </a:solidFill>
              </a:rPr>
              <a:t>검즘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2918300" y="5878277"/>
            <a:ext cx="6063235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363052" y="5894266"/>
            <a:ext cx="60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</a:t>
            </a:r>
            <a:r>
              <a:rPr lang="ko-KR" altLang="en-US" sz="900" dirty="0" smtClean="0"/>
              <a:t> 응답</a:t>
            </a:r>
            <a:endParaRPr lang="en-US" altLang="ko-KR" sz="900" dirty="0" smtClean="0"/>
          </a:p>
        </p:txBody>
      </p:sp>
      <p:sp>
        <p:nvSpPr>
          <p:cNvPr id="113" name="Rounded Rectangle 112"/>
          <p:cNvSpPr/>
          <p:nvPr/>
        </p:nvSpPr>
        <p:spPr>
          <a:xfrm>
            <a:off x="1635501" y="3882967"/>
            <a:ext cx="1196928" cy="173591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Mobile Web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7044521" y="3490203"/>
            <a:ext cx="1206065" cy="57559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rgbClr val="000000"/>
                </a:solidFill>
              </a:rPr>
              <a:t>{</a:t>
            </a:r>
          </a:p>
          <a:p>
            <a:r>
              <a:rPr lang="en-US" sz="700" dirty="0">
                <a:solidFill>
                  <a:srgbClr val="000000"/>
                </a:solidFill>
              </a:rPr>
              <a:t>“access_token”:”</a:t>
            </a:r>
            <a:r>
              <a:rPr lang="en-US" sz="700" dirty="0" err="1">
                <a:solidFill>
                  <a:srgbClr val="000000"/>
                </a:solidFill>
              </a:rPr>
              <a:t>aaa</a:t>
            </a:r>
            <a:r>
              <a:rPr lang="en-US" sz="700" dirty="0">
                <a:solidFill>
                  <a:srgbClr val="000000"/>
                </a:solidFill>
              </a:rPr>
              <a:t>…</a:t>
            </a:r>
            <a:r>
              <a:rPr lang="en-US" sz="700" dirty="0" err="1">
                <a:solidFill>
                  <a:srgbClr val="000000"/>
                </a:solidFill>
              </a:rPr>
              <a:t>zzz</a:t>
            </a:r>
            <a:r>
              <a:rPr lang="en-US" sz="700" dirty="0">
                <a:solidFill>
                  <a:srgbClr val="000000"/>
                </a:solidFill>
              </a:rPr>
              <a:t>”,</a:t>
            </a:r>
          </a:p>
          <a:p>
            <a:r>
              <a:rPr lang="en-US" sz="700" dirty="0">
                <a:solidFill>
                  <a:srgbClr val="000000"/>
                </a:solidFill>
              </a:rPr>
              <a:t>“</a:t>
            </a:r>
            <a:r>
              <a:rPr lang="en-US" sz="700" dirty="0" err="1">
                <a:solidFill>
                  <a:srgbClr val="000000"/>
                </a:solidFill>
              </a:rPr>
              <a:t>token_type”:”Bearer</a:t>
            </a:r>
            <a:r>
              <a:rPr lang="en-US" sz="700" dirty="0">
                <a:solidFill>
                  <a:srgbClr val="000000"/>
                </a:solidFill>
              </a:rPr>
              <a:t>”,</a:t>
            </a:r>
          </a:p>
          <a:p>
            <a:r>
              <a:rPr lang="fr-FR" sz="700" dirty="0">
                <a:solidFill>
                  <a:srgbClr val="000000"/>
                </a:solidFill>
              </a:rPr>
              <a:t>“expires_in”:14400</a:t>
            </a:r>
          </a:p>
          <a:p>
            <a:r>
              <a:rPr lang="fr-FR" sz="700" dirty="0">
                <a:solidFill>
                  <a:srgbClr val="000000"/>
                </a:solidFill>
              </a:rPr>
              <a:t>}</a:t>
            </a:r>
            <a:endParaRPr lang="en-US" sz="700" dirty="0">
              <a:solidFill>
                <a:srgbClr val="000000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>
            <a:off x="2622282" y="4074831"/>
            <a:ext cx="6368390" cy="666954"/>
          </a:xfrm>
          <a:prstGeom prst="bentConnector3">
            <a:avLst>
              <a:gd name="adj1" fmla="val -72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073335" y="4761593"/>
            <a:ext cx="1673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 API </a:t>
            </a:r>
            <a:r>
              <a:rPr lang="ko-KR" altLang="en-US" sz="900" dirty="0" smtClean="0"/>
              <a:t>요청</a:t>
            </a:r>
            <a:r>
              <a:rPr lang="en-US" altLang="ko-KR" sz="900" dirty="0" smtClean="0"/>
              <a:t> + Access Token</a:t>
            </a:r>
            <a:endParaRPr lang="en-US" sz="900" dirty="0"/>
          </a:p>
        </p:txBody>
      </p:sp>
      <p:cxnSp>
        <p:nvCxnSpPr>
          <p:cNvPr id="115" name="Elbow Connector 114"/>
          <p:cNvCxnSpPr>
            <a:stCxn id="113" idx="2"/>
          </p:cNvCxnSpPr>
          <p:nvPr/>
        </p:nvCxnSpPr>
        <p:spPr>
          <a:xfrm rot="16200000" flipH="1">
            <a:off x="5123523" y="1166999"/>
            <a:ext cx="977591" cy="6756707"/>
          </a:xfrm>
          <a:prstGeom prst="bentConnector2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14441" y="5059937"/>
            <a:ext cx="60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</a:t>
            </a:r>
            <a:r>
              <a:rPr lang="ko-KR" altLang="en-US" sz="900" dirty="0" smtClean="0"/>
              <a:t> 응답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16219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327"/>
          <p:cNvSpPr>
            <a:spLocks noChangeArrowheads="1"/>
          </p:cNvSpPr>
          <p:nvPr/>
        </p:nvSpPr>
        <p:spPr bwMode="auto">
          <a:xfrm>
            <a:off x="8987460" y="1422499"/>
            <a:ext cx="1227052" cy="4927753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5.4.2</a:t>
            </a:r>
            <a:r>
              <a:rPr lang="ko-KR" altLang="en-US" dirty="0" smtClean="0"/>
              <a:t> 전시회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Site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7875870" y="1926788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7997294" y="1933641"/>
            <a:ext cx="1016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Instance </a:t>
            </a:r>
            <a:r>
              <a:rPr lang="ko-KR" altLang="en-US" sz="900" dirty="0" smtClean="0"/>
              <a:t>생성</a:t>
            </a:r>
            <a:endParaRPr lang="en-US" sz="900" dirty="0"/>
          </a:p>
        </p:txBody>
      </p:sp>
      <p:sp>
        <p:nvSpPr>
          <p:cNvPr id="241" name="Can 240"/>
          <p:cNvSpPr/>
          <p:nvPr/>
        </p:nvSpPr>
        <p:spPr>
          <a:xfrm>
            <a:off x="4366964" y="1472106"/>
            <a:ext cx="909115" cy="717637"/>
          </a:xfrm>
          <a:prstGeom prst="can">
            <a:avLst>
              <a:gd name="adj" fmla="val 163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전시회</a:t>
            </a:r>
            <a:endParaRPr lang="en-US" altLang="ko-KR" sz="800" dirty="0" smtClean="0">
              <a:solidFill>
                <a:srgbClr val="000000"/>
              </a:solidFill>
            </a:endParaRP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Hall</a:t>
            </a:r>
          </a:p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부스</a:t>
            </a:r>
            <a:endParaRPr lang="en-US" altLang="ko-KR" sz="800" dirty="0" smtClean="0">
              <a:solidFill>
                <a:srgbClr val="00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컨텐츠</a:t>
            </a:r>
            <a:r>
              <a:rPr lang="ko-KR" altLang="ko-KR" sz="800" dirty="0" smtClean="0">
                <a:solidFill>
                  <a:srgbClr val="000000"/>
                </a:solidFill>
              </a:rPr>
              <a:t>.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  <p:cxnSp>
        <p:nvCxnSpPr>
          <p:cNvPr id="285" name="Straight Arrow Connector 284"/>
          <p:cNvCxnSpPr>
            <a:stCxn id="41" idx="2"/>
          </p:cNvCxnSpPr>
          <p:nvPr/>
        </p:nvCxnSpPr>
        <p:spPr>
          <a:xfrm flipH="1">
            <a:off x="6899228" y="1587820"/>
            <a:ext cx="15234" cy="4696741"/>
          </a:xfrm>
          <a:prstGeom prst="straightConnector1">
            <a:avLst/>
          </a:prstGeom>
          <a:ln w="3175" cmpd="sng">
            <a:solidFill>
              <a:srgbClr val="7F7F7F"/>
            </a:solidFill>
            <a:prstDash val="sysDash"/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493745" y="766409"/>
            <a:ext cx="841434" cy="821411"/>
            <a:chOff x="243045" y="1495584"/>
            <a:chExt cx="1202816" cy="1174192"/>
          </a:xfrm>
        </p:grpSpPr>
        <p:grpSp>
          <p:nvGrpSpPr>
            <p:cNvPr id="40" name="Group 39"/>
            <p:cNvGrpSpPr/>
            <p:nvPr/>
          </p:nvGrpSpPr>
          <p:grpSpPr>
            <a:xfrm>
              <a:off x="479977" y="1495584"/>
              <a:ext cx="760242" cy="1008252"/>
              <a:chOff x="883574" y="2475010"/>
              <a:chExt cx="760242" cy="1008252"/>
            </a:xfrm>
          </p:grpSpPr>
          <p:sp>
            <p:nvSpPr>
              <p:cNvPr id="42" name="Block Arc 41"/>
              <p:cNvSpPr/>
              <p:nvPr/>
            </p:nvSpPr>
            <p:spPr>
              <a:xfrm>
                <a:off x="883574" y="2723019"/>
                <a:ext cx="760242" cy="760243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079886" y="2475010"/>
                <a:ext cx="367619" cy="367618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43045" y="2141823"/>
              <a:ext cx="1202816" cy="52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/>
                <a:t>MICE </a:t>
              </a:r>
              <a:r>
                <a:rPr lang="ko-KR" altLang="en-US" sz="900" dirty="0" smtClean="0"/>
                <a:t>관리자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전시주최자</a:t>
              </a:r>
              <a:endParaRPr lang="en-US" sz="9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452349" y="765526"/>
            <a:ext cx="761747" cy="705327"/>
            <a:chOff x="300000" y="1495584"/>
            <a:chExt cx="1088904" cy="1008252"/>
          </a:xfrm>
        </p:grpSpPr>
        <p:grpSp>
          <p:nvGrpSpPr>
            <p:cNvPr id="45" name="Group 44"/>
            <p:cNvGrpSpPr/>
            <p:nvPr/>
          </p:nvGrpSpPr>
          <p:grpSpPr>
            <a:xfrm>
              <a:off x="464327" y="1495584"/>
              <a:ext cx="760242" cy="1008252"/>
              <a:chOff x="867924" y="2475010"/>
              <a:chExt cx="760242" cy="1008252"/>
            </a:xfrm>
          </p:grpSpPr>
          <p:sp>
            <p:nvSpPr>
              <p:cNvPr id="47" name="Block Arc 46"/>
              <p:cNvSpPr/>
              <p:nvPr/>
            </p:nvSpPr>
            <p:spPr>
              <a:xfrm>
                <a:off x="867924" y="2723020"/>
                <a:ext cx="760242" cy="760242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64236" y="2475010"/>
                <a:ext cx="367619" cy="367619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00000" y="2141823"/>
              <a:ext cx="1088904" cy="329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/>
                <a:t>LBS </a:t>
              </a:r>
              <a:r>
                <a:rPr lang="ko-KR" altLang="en-US" sz="900" dirty="0" smtClean="0"/>
                <a:t>관리자</a:t>
              </a:r>
              <a:endParaRPr lang="en-US" sz="900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7861782" y="1587563"/>
            <a:ext cx="0" cy="4696116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805819" y="1717876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50607" y="1724729"/>
            <a:ext cx="931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smtClean="0"/>
              <a:t> 전시회</a:t>
            </a:r>
            <a:r>
              <a:rPr lang="ko-KR" altLang="ko-KR" sz="900" dirty="0" smtClean="0"/>
              <a:t> </a:t>
            </a:r>
            <a:r>
              <a:rPr lang="ko-KR" altLang="en-US" sz="900" dirty="0" smtClean="0"/>
              <a:t>생성</a:t>
            </a:r>
            <a:endParaRPr lang="en-US" altLang="ko-KR" sz="900" dirty="0" smtClean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804947" y="2362973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94995" y="2369826"/>
            <a:ext cx="1564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900" dirty="0"/>
              <a:t>3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전시회</a:t>
            </a:r>
            <a:r>
              <a:rPr lang="en-US" altLang="ko-KR" sz="900" dirty="0" smtClean="0"/>
              <a:t>-Instance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ID </a:t>
            </a:r>
            <a:r>
              <a:rPr lang="ko-KR" altLang="en-US" sz="900" dirty="0" smtClean="0"/>
              <a:t>매핑</a:t>
            </a:r>
            <a:endParaRPr lang="en-US" altLang="ko-KR" sz="900" dirty="0" smtClean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794872" y="2692315"/>
            <a:ext cx="320440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06816" y="2677270"/>
            <a:ext cx="12303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4.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Instance List </a:t>
            </a:r>
            <a:r>
              <a:rPr lang="ko-KR" altLang="en-US" sz="900" dirty="0" smtClean="0"/>
              <a:t>조회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804948" y="3348361"/>
            <a:ext cx="320440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62152" y="3322368"/>
            <a:ext cx="103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Map List </a:t>
            </a:r>
            <a:r>
              <a:rPr lang="ko-KR" altLang="en-US" sz="900" dirty="0" smtClean="0"/>
              <a:t>조회</a:t>
            </a:r>
            <a:endParaRPr lang="en-US" sz="9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793126" y="3051860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83174" y="3058713"/>
            <a:ext cx="12020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Hall – Map  </a:t>
            </a:r>
            <a:r>
              <a:rPr lang="ko-KR" altLang="en-US" sz="900" dirty="0" smtClean="0"/>
              <a:t>매핑</a:t>
            </a:r>
            <a:endParaRPr lang="en-US" altLang="ko-KR" sz="900" dirty="0" smtClean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782180" y="3982504"/>
            <a:ext cx="320440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39384" y="3956511"/>
            <a:ext cx="129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List </a:t>
            </a:r>
            <a:r>
              <a:rPr lang="ko-KR" altLang="en-US" sz="900" dirty="0" smtClean="0"/>
              <a:t>조회</a:t>
            </a:r>
            <a:endParaRPr lang="en-US" sz="9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770358" y="3686003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60406" y="3692856"/>
            <a:ext cx="148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</a:t>
            </a:r>
            <a:r>
              <a:rPr lang="ko-KR" altLang="en-US" sz="900" dirty="0" smtClean="0"/>
              <a:t> 부스</a:t>
            </a:r>
            <a:r>
              <a:rPr lang="en-US" altLang="ko-KR" sz="900" dirty="0" smtClean="0"/>
              <a:t> –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매핑</a:t>
            </a:r>
            <a:endParaRPr lang="en-US" altLang="ko-KR" sz="900" dirty="0" smtClean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815023" y="4606581"/>
            <a:ext cx="320440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72227" y="4580588"/>
            <a:ext cx="13947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 List </a:t>
            </a:r>
            <a:r>
              <a:rPr lang="ko-KR" altLang="en-US" sz="900" dirty="0" smtClean="0"/>
              <a:t>조회</a:t>
            </a:r>
            <a:endParaRPr lang="en-US" sz="900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803201" y="4310080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93249" y="4316933"/>
            <a:ext cx="142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9.</a:t>
            </a:r>
            <a:r>
              <a:rPr lang="ko-KR" altLang="en-US" sz="900" dirty="0" smtClean="0"/>
              <a:t> 컨텐츠</a:t>
            </a:r>
            <a:r>
              <a:rPr lang="en-US" altLang="ko-KR" sz="900" dirty="0" smtClean="0"/>
              <a:t>l – Event  </a:t>
            </a:r>
            <a:r>
              <a:rPr lang="ko-KR" altLang="en-US" sz="900" dirty="0" smtClean="0"/>
              <a:t>매핑</a:t>
            </a:r>
            <a:endParaRPr lang="en-US" altLang="ko-KR" sz="900" dirty="0" smtClean="0"/>
          </a:p>
        </p:txBody>
      </p:sp>
      <p:sp>
        <p:nvSpPr>
          <p:cNvPr id="72" name="Can 71"/>
          <p:cNvSpPr/>
          <p:nvPr/>
        </p:nvSpPr>
        <p:spPr>
          <a:xfrm>
            <a:off x="9118407" y="1536913"/>
            <a:ext cx="909115" cy="1036035"/>
          </a:xfrm>
          <a:prstGeom prst="can">
            <a:avLst>
              <a:gd name="adj" fmla="val 163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Instance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Map</a:t>
            </a:r>
          </a:p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Beacon</a:t>
            </a:r>
          </a:p>
          <a:p>
            <a:pPr algn="ctr"/>
            <a:r>
              <a:rPr lang="en-US" altLang="ko-KR" sz="800" dirty="0" err="1" smtClean="0">
                <a:solidFill>
                  <a:srgbClr val="000000"/>
                </a:solidFill>
              </a:rPr>
              <a:t>Geofence</a:t>
            </a:r>
            <a:endParaRPr lang="en-US" altLang="ko-KR" sz="8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Event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endParaRPr lang="en-US" altLang="ko-KR" sz="800" dirty="0" smtClean="0">
              <a:solidFill>
                <a:srgbClr val="000000"/>
              </a:solidFill>
            </a:endParaRPr>
          </a:p>
          <a:p>
            <a:pPr algn="ctr"/>
            <a:r>
              <a:rPr lang="ko-KR" altLang="ko-KR" sz="800" dirty="0">
                <a:solidFill>
                  <a:srgbClr val="000000"/>
                </a:solidFill>
              </a:rPr>
              <a:t>.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  <p:sp>
        <p:nvSpPr>
          <p:cNvPr id="73" name="Can 72"/>
          <p:cNvSpPr/>
          <p:nvPr/>
        </p:nvSpPr>
        <p:spPr>
          <a:xfrm>
            <a:off x="4366964" y="3825199"/>
            <a:ext cx="909115" cy="433850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부스 </a:t>
            </a:r>
            <a:r>
              <a:rPr lang="en-US" altLang="ko-KR" sz="800" dirty="0" smtClean="0">
                <a:solidFill>
                  <a:srgbClr val="000000"/>
                </a:solidFill>
              </a:rPr>
              <a:t>-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</a:rPr>
              <a:t>Geofence</a:t>
            </a:r>
            <a:r>
              <a:rPr lang="en-US" altLang="ko-KR" sz="800" dirty="0" smtClean="0">
                <a:solidFill>
                  <a:srgbClr val="000000"/>
                </a:solidFill>
              </a:rPr>
              <a:t> ID</a:t>
            </a:r>
          </a:p>
        </p:txBody>
      </p:sp>
      <p:sp>
        <p:nvSpPr>
          <p:cNvPr id="74" name="Can 73"/>
          <p:cNvSpPr/>
          <p:nvPr/>
        </p:nvSpPr>
        <p:spPr>
          <a:xfrm>
            <a:off x="4366964" y="2554265"/>
            <a:ext cx="909115" cy="324366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전시회 </a:t>
            </a:r>
            <a:r>
              <a:rPr lang="en-US" altLang="ko-KR" sz="800" dirty="0" smtClean="0">
                <a:solidFill>
                  <a:srgbClr val="000000"/>
                </a:solidFill>
              </a:rPr>
              <a:t>-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</a:rPr>
              <a:t>Instance ID</a:t>
            </a:r>
          </a:p>
        </p:txBody>
      </p:sp>
      <p:sp>
        <p:nvSpPr>
          <p:cNvPr id="75" name="Can 74"/>
          <p:cNvSpPr/>
          <p:nvPr/>
        </p:nvSpPr>
        <p:spPr>
          <a:xfrm>
            <a:off x="4366964" y="3320676"/>
            <a:ext cx="909115" cy="324366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Hall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</a:rPr>
              <a:t>-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</a:rPr>
              <a:t>Map ID</a:t>
            </a:r>
          </a:p>
        </p:txBody>
      </p:sp>
      <p:sp>
        <p:nvSpPr>
          <p:cNvPr id="76" name="Can 75"/>
          <p:cNvSpPr/>
          <p:nvPr/>
        </p:nvSpPr>
        <p:spPr>
          <a:xfrm>
            <a:off x="4366964" y="4471173"/>
            <a:ext cx="909115" cy="466696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Content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</a:rPr>
              <a:t>–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</a:rPr>
              <a:t>Geofence</a:t>
            </a:r>
            <a:r>
              <a:rPr lang="en-US" altLang="ko-KR" sz="800" dirty="0" smtClean="0">
                <a:solidFill>
                  <a:srgbClr val="000000"/>
                </a:solidFill>
              </a:rPr>
              <a:t> Event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994757" y="732680"/>
            <a:ext cx="531830" cy="705327"/>
            <a:chOff x="464327" y="1495584"/>
            <a:chExt cx="760242" cy="1008252"/>
          </a:xfrm>
        </p:grpSpPr>
        <p:grpSp>
          <p:nvGrpSpPr>
            <p:cNvPr id="78" name="Group 77"/>
            <p:cNvGrpSpPr/>
            <p:nvPr/>
          </p:nvGrpSpPr>
          <p:grpSpPr>
            <a:xfrm>
              <a:off x="464327" y="1495584"/>
              <a:ext cx="760242" cy="1008252"/>
              <a:chOff x="867924" y="2475010"/>
              <a:chExt cx="760242" cy="1008252"/>
            </a:xfrm>
          </p:grpSpPr>
          <p:sp>
            <p:nvSpPr>
              <p:cNvPr id="80" name="Block Arc 79"/>
              <p:cNvSpPr/>
              <p:nvPr/>
            </p:nvSpPr>
            <p:spPr>
              <a:xfrm>
                <a:off x="867924" y="2723020"/>
                <a:ext cx="760242" cy="760242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064236" y="2475010"/>
                <a:ext cx="367619" cy="367619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64985" y="2141823"/>
              <a:ext cx="758934" cy="329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참관객</a:t>
              </a:r>
              <a:endParaRPr lang="en-US" sz="900" dirty="0"/>
            </a:p>
          </p:txBody>
        </p:sp>
      </p:grpSp>
      <p:sp>
        <p:nvSpPr>
          <p:cNvPr id="85" name="AutoShape 332"/>
          <p:cNvSpPr>
            <a:spLocks noChangeArrowheads="1"/>
          </p:cNvSpPr>
          <p:nvPr/>
        </p:nvSpPr>
        <p:spPr bwMode="auto">
          <a:xfrm>
            <a:off x="8983020" y="1286962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 Platform</a:t>
            </a:r>
          </a:p>
        </p:txBody>
      </p:sp>
      <p:sp>
        <p:nvSpPr>
          <p:cNvPr id="86" name="Rectangle 327"/>
          <p:cNvSpPr>
            <a:spLocks noChangeArrowheads="1"/>
          </p:cNvSpPr>
          <p:nvPr/>
        </p:nvSpPr>
        <p:spPr bwMode="auto">
          <a:xfrm>
            <a:off x="3864655" y="1390536"/>
            <a:ext cx="1941888" cy="3656821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4" name="AutoShape 332"/>
          <p:cNvSpPr>
            <a:spLocks noChangeArrowheads="1"/>
          </p:cNvSpPr>
          <p:nvPr/>
        </p:nvSpPr>
        <p:spPr bwMode="auto">
          <a:xfrm>
            <a:off x="3925902" y="1244049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OCN Server</a:t>
            </a:r>
          </a:p>
        </p:txBody>
      </p:sp>
      <p:sp>
        <p:nvSpPr>
          <p:cNvPr id="88" name="Rectangle 327"/>
          <p:cNvSpPr>
            <a:spLocks noChangeArrowheads="1"/>
          </p:cNvSpPr>
          <p:nvPr/>
        </p:nvSpPr>
        <p:spPr bwMode="auto">
          <a:xfrm>
            <a:off x="1432445" y="2686907"/>
            <a:ext cx="1600157" cy="348169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0" name="AutoShape 332"/>
          <p:cNvSpPr>
            <a:spLocks noChangeArrowheads="1"/>
          </p:cNvSpPr>
          <p:nvPr/>
        </p:nvSpPr>
        <p:spPr bwMode="auto">
          <a:xfrm>
            <a:off x="1493694" y="2598782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CoexApp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535992" y="5276734"/>
            <a:ext cx="1387131" cy="81076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Beacon SDK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35992" y="3316012"/>
            <a:ext cx="1387131" cy="81076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MICE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273398" y="1506085"/>
            <a:ext cx="0" cy="1044965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112604" y="3338284"/>
            <a:ext cx="65351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05588" y="3301341"/>
            <a:ext cx="11107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</a:t>
            </a:r>
            <a:r>
              <a:rPr lang="ko-KR" altLang="en-US" sz="900" dirty="0" smtClean="0"/>
              <a:t> 전시정보 요청</a:t>
            </a:r>
            <a:endParaRPr lang="en-US" sz="9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05767" y="4193112"/>
            <a:ext cx="0" cy="1018475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77861" y="4176364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Instance ID </a:t>
            </a:r>
            <a:r>
              <a:rPr lang="ko-KR" altLang="en-US" sz="900" dirty="0" smtClean="0"/>
              <a:t>제공</a:t>
            </a:r>
            <a:endParaRPr lang="en-US" sz="9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936563" y="5658536"/>
            <a:ext cx="6051770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057988" y="5687286"/>
            <a:ext cx="1351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Instance</a:t>
            </a:r>
            <a:r>
              <a:rPr lang="ko-KR" altLang="en-US" sz="900" dirty="0" smtClean="0"/>
              <a:t> 정보 요청</a:t>
            </a:r>
            <a:endParaRPr lang="en-US" sz="900" dirty="0"/>
          </a:p>
        </p:txBody>
      </p:sp>
      <p:cxnSp>
        <p:nvCxnSpPr>
          <p:cNvPr id="106" name="Straight Arrow Connector 105"/>
          <p:cNvCxnSpPr/>
          <p:nvPr/>
        </p:nvCxnSpPr>
        <p:spPr>
          <a:xfrm rot="10800000">
            <a:off x="2474192" y="4170331"/>
            <a:ext cx="0" cy="1018475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33077" y="4996647"/>
            <a:ext cx="1192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Event</a:t>
            </a:r>
            <a:endParaRPr lang="en-US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155524" y="3819146"/>
            <a:ext cx="65351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893767" y="3782203"/>
            <a:ext cx="1464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15.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Event </a:t>
            </a:r>
            <a:r>
              <a:rPr lang="ko-KR" altLang="en-US" sz="900" dirty="0" smtClean="0"/>
              <a:t>전달</a:t>
            </a:r>
            <a:endParaRPr lang="en-US" sz="900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100784" y="4344687"/>
            <a:ext cx="65351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981352" y="4351535"/>
            <a:ext cx="9952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16.</a:t>
            </a:r>
            <a:r>
              <a:rPr lang="ko-KR" altLang="en-US" sz="900" dirty="0" smtClean="0"/>
              <a:t> 컨텐츠 제공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41774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/>
          <p:cNvSpPr/>
          <p:nvPr/>
        </p:nvSpPr>
        <p:spPr>
          <a:xfrm>
            <a:off x="6919155" y="3391476"/>
            <a:ext cx="424356" cy="604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Hall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209236" y="4405262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Beacon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137204" y="4417097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Geofence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366237" y="5427055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컨텐츠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78058" y="4365911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참여업체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부스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656122" y="1421565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378931" y="3348562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홀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368856" y="2298367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전시회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327"/>
          <p:cNvSpPr>
            <a:spLocks noChangeArrowheads="1"/>
          </p:cNvSpPr>
          <p:nvPr/>
        </p:nvSpPr>
        <p:spPr bwMode="auto">
          <a:xfrm>
            <a:off x="2989162" y="1159730"/>
            <a:ext cx="2223323" cy="4982498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5.4.3</a:t>
            </a:r>
            <a:r>
              <a:rPr lang="ko-KR" altLang="en-US" dirty="0" smtClean="0"/>
              <a:t> </a:t>
            </a:r>
            <a:r>
              <a:rPr lang="en-US" altLang="ko-KR" dirty="0" smtClean="0"/>
              <a:t>LBS – OCN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85" name="AutoShape 332"/>
          <p:cNvSpPr>
            <a:spLocks noChangeArrowheads="1"/>
          </p:cNvSpPr>
          <p:nvPr/>
        </p:nvSpPr>
        <p:spPr bwMode="auto">
          <a:xfrm>
            <a:off x="2984723" y="1024193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 Platform</a:t>
            </a:r>
          </a:p>
        </p:txBody>
      </p:sp>
      <p:sp>
        <p:nvSpPr>
          <p:cNvPr id="86" name="Rectangle 327"/>
          <p:cNvSpPr>
            <a:spLocks noChangeArrowheads="1"/>
          </p:cNvSpPr>
          <p:nvPr/>
        </p:nvSpPr>
        <p:spPr bwMode="auto">
          <a:xfrm>
            <a:off x="778534" y="1171561"/>
            <a:ext cx="2102021" cy="4970667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4" name="AutoShape 332"/>
          <p:cNvSpPr>
            <a:spLocks noChangeArrowheads="1"/>
          </p:cNvSpPr>
          <p:nvPr/>
        </p:nvSpPr>
        <p:spPr bwMode="auto">
          <a:xfrm>
            <a:off x="839782" y="1025074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988" y="2244508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전시회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254" y="1356757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314115" y="3294703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홀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313242" y="4312052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참여업체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부스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312369" y="5362247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컨텐츠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67070" y="2330309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600510" y="2263729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Instance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76273" y="3401519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620661" y="3334939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83336" y="4352289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Geofence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5368" y="4351403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Beacon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5736" y="5446303"/>
            <a:ext cx="706778" cy="61930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42083" y="5467319"/>
            <a:ext cx="706778" cy="61930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4" name="Rectangle 327"/>
          <p:cNvSpPr>
            <a:spLocks noChangeArrowheads="1"/>
          </p:cNvSpPr>
          <p:nvPr/>
        </p:nvSpPr>
        <p:spPr bwMode="auto">
          <a:xfrm>
            <a:off x="8537717" y="1104101"/>
            <a:ext cx="2223323" cy="4982498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5" name="AutoShape 332"/>
          <p:cNvSpPr>
            <a:spLocks noChangeArrowheads="1"/>
          </p:cNvSpPr>
          <p:nvPr/>
        </p:nvSpPr>
        <p:spPr bwMode="auto">
          <a:xfrm>
            <a:off x="8533278" y="968564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 Platform</a:t>
            </a:r>
          </a:p>
        </p:txBody>
      </p:sp>
      <p:sp>
        <p:nvSpPr>
          <p:cNvPr id="116" name="Rectangle 327"/>
          <p:cNvSpPr>
            <a:spLocks noChangeArrowheads="1"/>
          </p:cNvSpPr>
          <p:nvPr/>
        </p:nvSpPr>
        <p:spPr bwMode="auto">
          <a:xfrm>
            <a:off x="6327089" y="1115932"/>
            <a:ext cx="2102021" cy="4970667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7" name="AutoShape 332"/>
          <p:cNvSpPr>
            <a:spLocks noChangeArrowheads="1"/>
          </p:cNvSpPr>
          <p:nvPr/>
        </p:nvSpPr>
        <p:spPr bwMode="auto">
          <a:xfrm>
            <a:off x="6388337" y="969446"/>
            <a:ext cx="1319076" cy="18017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OCN - COEX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425623" y="2342165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베페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150809" y="1301128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Coex</a:t>
            </a:r>
            <a:r>
              <a:rPr lang="en-US" altLang="ko-KR" sz="1200" dirty="0" smtClean="0">
                <a:solidFill>
                  <a:schemeClr val="tx1"/>
                </a:solidFill>
              </a:rPr>
              <a:t> LBS</a:t>
            </a:r>
            <a:r>
              <a:rPr lang="ko-KR" altLang="en-US" sz="1200" dirty="0" smtClean="0">
                <a:solidFill>
                  <a:schemeClr val="tx1"/>
                </a:solidFill>
              </a:rPr>
              <a:t> 시스템담당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425623" y="3392360"/>
            <a:ext cx="428717" cy="5929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Hall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425623" y="4333066"/>
            <a:ext cx="440538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아가방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408729" y="5290552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686389" y="2362272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Site ID : C-S004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Site Name : </a:t>
            </a:r>
            <a:r>
              <a:rPr lang="ko-KR" altLang="en-US" sz="800" dirty="0" smtClean="0">
                <a:solidFill>
                  <a:schemeClr val="tx1"/>
                </a:solidFill>
              </a:rPr>
              <a:t>라면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601665" y="2361386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Site ID : CS003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Site Name : </a:t>
            </a:r>
            <a:r>
              <a:rPr lang="ko-KR" altLang="en-US" sz="800" dirty="0" smtClean="0">
                <a:solidFill>
                  <a:schemeClr val="tx1"/>
                </a:solidFill>
              </a:rPr>
              <a:t>베페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……..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431967" y="2348738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라면박람회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5729" y="689767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431967" y="3390590"/>
            <a:ext cx="424356" cy="604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Hall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602535" y="3369580"/>
            <a:ext cx="428717" cy="5929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Map ID : CM012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425623" y="4529262"/>
            <a:ext cx="440538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어가방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25623" y="4722800"/>
            <a:ext cx="440538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어거방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19155" y="4333066"/>
            <a:ext cx="440538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아거벙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919155" y="4529262"/>
            <a:ext cx="440538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어가벙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431967" y="4333066"/>
            <a:ext cx="440538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농심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431967" y="4529262"/>
            <a:ext cx="440538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마음심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31967" y="4722800"/>
            <a:ext cx="440538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고두심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083375" y="3357745"/>
            <a:ext cx="428717" cy="5929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Map ID : CM012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684643" y="3367808"/>
            <a:ext cx="428717" cy="5929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Map ID : CM012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599715" y="4264969"/>
            <a:ext cx="216000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599715" y="4461165"/>
            <a:ext cx="216000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599715" y="4658247"/>
            <a:ext cx="216000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599715" y="4850837"/>
            <a:ext cx="216000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080708" y="4240531"/>
            <a:ext cx="216000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675513" y="4260626"/>
            <a:ext cx="216000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9675513" y="4456822"/>
            <a:ext cx="216000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9675513" y="4653904"/>
            <a:ext cx="216000" cy="1668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44971" y="1366998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915961" y="1414385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849617" y="1366997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전시주최자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436290" y="1332907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507280" y="1380294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440936" y="1332906"/>
            <a:ext cx="930582" cy="744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전시주최자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599716" y="5251470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599716" y="5403870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599716" y="5556270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8850606" y="5253544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8850606" y="5405944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8850606" y="5558344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109789" y="5258727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9109789" y="5411127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109789" y="5563527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601789" y="5701413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8601789" y="5853813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685177" y="5214148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685177" y="5366548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685178" y="5519984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685178" y="5672384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933994" y="5214148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933994" y="5366548"/>
            <a:ext cx="217714" cy="12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6642194" y="5292407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406720" y="5439092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640185" y="5440947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406720" y="5581917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640185" y="5583772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404711" y="5730457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638176" y="5732312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916269" y="5300127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149734" y="5301982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914260" y="5448667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147725" y="5450522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45118" y="5300127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678583" y="5301982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443109" y="5448667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676574" y="5450522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446813" y="5595202"/>
            <a:ext cx="211536" cy="1252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74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327"/>
          <p:cNvSpPr>
            <a:spLocks noChangeArrowheads="1"/>
          </p:cNvSpPr>
          <p:nvPr/>
        </p:nvSpPr>
        <p:spPr bwMode="auto">
          <a:xfrm>
            <a:off x="7139225" y="1697525"/>
            <a:ext cx="4944881" cy="4698964"/>
          </a:xfrm>
          <a:prstGeom prst="rect">
            <a:avLst/>
          </a:prstGeom>
          <a:solidFill>
            <a:srgbClr val="E2F0D9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9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5.4.4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분석 프로세스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074" y="752528"/>
            <a:ext cx="10113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MICE Service</a:t>
            </a:r>
            <a:r>
              <a:rPr lang="ko-KR" altLang="en-US" sz="1600" dirty="0" smtClean="0"/>
              <a:t>는 회원정보</a:t>
            </a:r>
            <a:r>
              <a:rPr lang="en-US" altLang="ko-KR" sz="1600" dirty="0" smtClean="0"/>
              <a:t>+UUID</a:t>
            </a:r>
            <a:r>
              <a:rPr lang="ko-KR" altLang="en-US" sz="1600" dirty="0" smtClean="0"/>
              <a:t>를 서버저장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sz="1600" dirty="0" smtClean="0"/>
              <a:t>Beacon SDK</a:t>
            </a:r>
            <a:r>
              <a:rPr lang="ko-KR" altLang="en-US" sz="1600" dirty="0" smtClean="0"/>
              <a:t>는</a:t>
            </a:r>
            <a:r>
              <a:rPr lang="en-US" sz="1600" dirty="0" smtClean="0"/>
              <a:t> UUID + RAW Data 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LBS Platform</a:t>
            </a:r>
            <a:r>
              <a:rPr lang="ko-KR" altLang="en-US" sz="1600" dirty="0" smtClean="0"/>
              <a:t>서버에 저장</a:t>
            </a:r>
            <a:endParaRPr lang="en-US" altLang="ko-KR" sz="1600" dirty="0" smtClean="0"/>
          </a:p>
          <a:p>
            <a:r>
              <a:rPr lang="en-US" sz="1600" dirty="0" err="1" smtClean="0"/>
              <a:t>BigData</a:t>
            </a:r>
            <a:r>
              <a:rPr lang="en-US" sz="1600" dirty="0" smtClean="0"/>
              <a:t> Platform </a:t>
            </a:r>
            <a:r>
              <a:rPr lang="ko-KR" altLang="en-US" sz="1600" dirty="0" smtClean="0"/>
              <a:t>에서 수집하여 </a:t>
            </a:r>
            <a:r>
              <a:rPr lang="en-US" altLang="ko-KR" sz="1600" dirty="0" smtClean="0"/>
              <a:t>UUID</a:t>
            </a:r>
            <a:r>
              <a:rPr lang="ko-KR" altLang="en-US" sz="1600" dirty="0" smtClean="0"/>
              <a:t>기반으로 매핑하고 분석에 사용</a:t>
            </a:r>
            <a:endParaRPr lang="en-US" altLang="ko-KR" sz="1600" dirty="0" smtClean="0"/>
          </a:p>
          <a:p>
            <a:r>
              <a:rPr lang="en-US" altLang="ko-KR" sz="1600" dirty="0" smtClean="0"/>
              <a:t>Analyze Service</a:t>
            </a:r>
            <a:r>
              <a:rPr lang="ko-KR" altLang="en-US" sz="1600" dirty="0" smtClean="0"/>
              <a:t>가 데이터를 뽑아 </a:t>
            </a:r>
            <a:r>
              <a:rPr lang="en-US" altLang="ko-KR" sz="1600" dirty="0" smtClean="0"/>
              <a:t>R Script</a:t>
            </a:r>
            <a:r>
              <a:rPr lang="ko-KR" altLang="en-US" sz="1600" dirty="0" smtClean="0"/>
              <a:t>구동</a:t>
            </a:r>
            <a:r>
              <a:rPr lang="en-US" altLang="ko-KR" sz="1600" dirty="0" smtClean="0"/>
              <a:t> &amp; </a:t>
            </a:r>
            <a:r>
              <a:rPr lang="ko-KR" altLang="en-US" sz="1600" smtClean="0"/>
              <a:t>분석결과 웹서비스로 제공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58474" y="4006669"/>
            <a:ext cx="1637740" cy="97593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Beacon SDK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935083" y="4302843"/>
            <a:ext cx="1032851" cy="596997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UUID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생성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RAW Data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생성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69461" y="4535791"/>
            <a:ext cx="976066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863" y="4618099"/>
            <a:ext cx="12775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UUID + Raw Data</a:t>
            </a:r>
            <a:r>
              <a:rPr lang="ko-KR" altLang="en-US" sz="1050" dirty="0" smtClean="0"/>
              <a:t> </a:t>
            </a:r>
            <a:endParaRPr lang="en-US" altLang="ko-KR" sz="1050" dirty="0"/>
          </a:p>
          <a:p>
            <a:r>
              <a:rPr lang="ko-KR" altLang="en-US" sz="1050" dirty="0" smtClean="0"/>
              <a:t>전달</a:t>
            </a:r>
            <a:endParaRPr lang="en-US" sz="1050" dirty="0"/>
          </a:p>
        </p:txBody>
      </p:sp>
      <p:sp>
        <p:nvSpPr>
          <p:cNvPr id="217" name="Rounded Rectangle 216"/>
          <p:cNvSpPr/>
          <p:nvPr/>
        </p:nvSpPr>
        <p:spPr>
          <a:xfrm>
            <a:off x="457996" y="2582548"/>
            <a:ext cx="1638218" cy="97593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MICE Service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1451702" y="3559856"/>
            <a:ext cx="0" cy="40526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133226" y="3076854"/>
            <a:ext cx="976066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551660" y="365346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UUID</a:t>
            </a:r>
            <a:endParaRPr lang="en-US" sz="1050" dirty="0"/>
          </a:p>
        </p:txBody>
      </p:sp>
      <p:sp>
        <p:nvSpPr>
          <p:cNvPr id="221" name="TextBox 220"/>
          <p:cNvSpPr txBox="1"/>
          <p:nvPr/>
        </p:nvSpPr>
        <p:spPr>
          <a:xfrm>
            <a:off x="2114850" y="3146262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UUID + </a:t>
            </a:r>
            <a:r>
              <a:rPr lang="en-US" sz="1050" dirty="0" err="1" smtClean="0"/>
              <a:t>UserInfo</a:t>
            </a:r>
            <a:endParaRPr lang="en-US" sz="1050" dirty="0" smtClean="0"/>
          </a:p>
          <a:p>
            <a:r>
              <a:rPr lang="ko-KR" altLang="en-US" sz="1050" dirty="0" smtClean="0"/>
              <a:t>전달</a:t>
            </a:r>
            <a:endParaRPr lang="en-US" sz="1050" dirty="0"/>
          </a:p>
        </p:txBody>
      </p:sp>
      <p:sp>
        <p:nvSpPr>
          <p:cNvPr id="222" name="Rounded Rectangle 221"/>
          <p:cNvSpPr/>
          <p:nvPr/>
        </p:nvSpPr>
        <p:spPr>
          <a:xfrm>
            <a:off x="3238642" y="2582548"/>
            <a:ext cx="1045605" cy="97593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BackOffice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3238164" y="3957809"/>
            <a:ext cx="1046083" cy="97593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LBS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API Server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4673130" y="2570220"/>
            <a:ext cx="881334" cy="35170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DB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6" name="Can 225"/>
          <p:cNvSpPr/>
          <p:nvPr/>
        </p:nvSpPr>
        <p:spPr>
          <a:xfrm>
            <a:off x="4673130" y="3938025"/>
            <a:ext cx="881142" cy="45991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DB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357144" y="2713701"/>
            <a:ext cx="27190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4356660" y="4049466"/>
            <a:ext cx="27190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259623" y="2709603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저장</a:t>
            </a:r>
            <a:endParaRPr lang="en-US" sz="1050" dirty="0"/>
          </a:p>
        </p:txBody>
      </p:sp>
      <p:sp>
        <p:nvSpPr>
          <p:cNvPr id="238" name="TextBox 237"/>
          <p:cNvSpPr txBox="1"/>
          <p:nvPr/>
        </p:nvSpPr>
        <p:spPr>
          <a:xfrm>
            <a:off x="4264811" y="4058906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저장</a:t>
            </a:r>
            <a:endParaRPr lang="en-US" sz="1050" dirty="0"/>
          </a:p>
        </p:txBody>
      </p:sp>
      <p:sp>
        <p:nvSpPr>
          <p:cNvPr id="241" name="Can 240"/>
          <p:cNvSpPr/>
          <p:nvPr/>
        </p:nvSpPr>
        <p:spPr>
          <a:xfrm>
            <a:off x="7304995" y="3129217"/>
            <a:ext cx="1232316" cy="34971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UUID, </a:t>
            </a:r>
            <a:r>
              <a:rPr lang="en-US" sz="1000" dirty="0" err="1" smtClean="0">
                <a:solidFill>
                  <a:srgbClr val="000000"/>
                </a:solidFill>
              </a:rPr>
              <a:t>UserInfo</a:t>
            </a:r>
            <a:r>
              <a:rPr lang="en-US" sz="1000" dirty="0" smtClean="0">
                <a:solidFill>
                  <a:srgbClr val="000000"/>
                </a:solidFill>
              </a:rPr>
              <a:t>, ....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4" name="Can 243"/>
          <p:cNvSpPr/>
          <p:nvPr/>
        </p:nvSpPr>
        <p:spPr>
          <a:xfrm>
            <a:off x="8677224" y="3128335"/>
            <a:ext cx="1280749" cy="3506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UUID, </a:t>
            </a:r>
            <a:r>
              <a:rPr lang="en-US" sz="1000" dirty="0" err="1" smtClean="0">
                <a:solidFill>
                  <a:srgbClr val="000000"/>
                </a:solidFill>
              </a:rPr>
              <a:t>RawData</a:t>
            </a:r>
            <a:r>
              <a:rPr lang="en-US" sz="1000" dirty="0" smtClean="0">
                <a:solidFill>
                  <a:srgbClr val="000000"/>
                </a:solidFill>
              </a:rPr>
              <a:t>, …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5" name="Can 244"/>
          <p:cNvSpPr/>
          <p:nvPr/>
        </p:nvSpPr>
        <p:spPr>
          <a:xfrm>
            <a:off x="7740585" y="3792597"/>
            <a:ext cx="1727861" cy="37775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UUID, </a:t>
            </a:r>
            <a:r>
              <a:rPr lang="en-US" sz="1000" dirty="0" err="1" smtClean="0">
                <a:solidFill>
                  <a:srgbClr val="000000"/>
                </a:solidFill>
              </a:rPr>
              <a:t>UserInfo</a:t>
            </a:r>
            <a:r>
              <a:rPr lang="en-US" sz="1000" dirty="0" smtClean="0">
                <a:solidFill>
                  <a:srgbClr val="000000"/>
                </a:solidFill>
              </a:rPr>
              <a:t>, Raw Data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1" name="Elbow Connector 230"/>
          <p:cNvCxnSpPr>
            <a:stCxn id="241" idx="3"/>
            <a:endCxn id="245" idx="1"/>
          </p:cNvCxnSpPr>
          <p:nvPr/>
        </p:nvCxnSpPr>
        <p:spPr>
          <a:xfrm rot="16200000" flipH="1">
            <a:off x="8106003" y="3294084"/>
            <a:ext cx="313662" cy="68336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244" idx="3"/>
            <a:endCxn id="245" idx="1"/>
          </p:cNvCxnSpPr>
          <p:nvPr/>
        </p:nvCxnSpPr>
        <p:spPr>
          <a:xfrm rot="5400000">
            <a:off x="8804227" y="3279225"/>
            <a:ext cx="313662" cy="71308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7234128" y="1911879"/>
            <a:ext cx="3673758" cy="45153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LeoPhant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7208315" y="2774963"/>
            <a:ext cx="3699571" cy="1466279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Khiron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7" name="Elbow Connector 276"/>
          <p:cNvCxnSpPr>
            <a:stCxn id="273" idx="1"/>
            <a:endCxn id="8" idx="3"/>
          </p:cNvCxnSpPr>
          <p:nvPr/>
        </p:nvCxnSpPr>
        <p:spPr>
          <a:xfrm rot="10800000" flipV="1">
            <a:off x="6463680" y="2137643"/>
            <a:ext cx="770449" cy="91378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273" idx="1"/>
            <a:endCxn id="60" idx="3"/>
          </p:cNvCxnSpPr>
          <p:nvPr/>
        </p:nvCxnSpPr>
        <p:spPr>
          <a:xfrm rot="10800000" flipV="1">
            <a:off x="6468398" y="2137643"/>
            <a:ext cx="765731" cy="236074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9034448" y="2419474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저장</a:t>
            </a:r>
            <a:endParaRPr lang="en-US" sz="1050" dirty="0"/>
          </a:p>
        </p:txBody>
      </p:sp>
      <p:cxnSp>
        <p:nvCxnSpPr>
          <p:cNvPr id="285" name="Straight Arrow Connector 284"/>
          <p:cNvCxnSpPr>
            <a:stCxn id="273" idx="2"/>
            <a:endCxn id="275" idx="0"/>
          </p:cNvCxnSpPr>
          <p:nvPr/>
        </p:nvCxnSpPr>
        <p:spPr>
          <a:xfrm flipH="1">
            <a:off x="9058101" y="2363409"/>
            <a:ext cx="12906" cy="411554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Rectangle 327"/>
          <p:cNvSpPr>
            <a:spLocks noChangeArrowheads="1"/>
          </p:cNvSpPr>
          <p:nvPr/>
        </p:nvSpPr>
        <p:spPr bwMode="auto">
          <a:xfrm>
            <a:off x="3156575" y="2379579"/>
            <a:ext cx="3366366" cy="12700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9" name="AutoShape 332"/>
          <p:cNvSpPr>
            <a:spLocks noChangeArrowheads="1"/>
          </p:cNvSpPr>
          <p:nvPr/>
        </p:nvSpPr>
        <p:spPr bwMode="auto">
          <a:xfrm>
            <a:off x="3219004" y="2260049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OCN Server</a:t>
            </a:r>
          </a:p>
        </p:txBody>
      </p:sp>
      <p:sp>
        <p:nvSpPr>
          <p:cNvPr id="300" name="Rectangle 327"/>
          <p:cNvSpPr>
            <a:spLocks noChangeArrowheads="1"/>
          </p:cNvSpPr>
          <p:nvPr/>
        </p:nvSpPr>
        <p:spPr bwMode="auto">
          <a:xfrm>
            <a:off x="3175291" y="3788611"/>
            <a:ext cx="3347650" cy="12700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1" name="AutoShape 332"/>
          <p:cNvSpPr>
            <a:spLocks noChangeArrowheads="1"/>
          </p:cNvSpPr>
          <p:nvPr/>
        </p:nvSpPr>
        <p:spPr bwMode="auto">
          <a:xfrm>
            <a:off x="3237720" y="3669081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 Server</a:t>
            </a:r>
          </a:p>
        </p:txBody>
      </p:sp>
      <p:sp>
        <p:nvSpPr>
          <p:cNvPr id="302" name="AutoShape 332"/>
          <p:cNvSpPr>
            <a:spLocks noChangeArrowheads="1"/>
          </p:cNvSpPr>
          <p:nvPr/>
        </p:nvSpPr>
        <p:spPr bwMode="auto">
          <a:xfrm>
            <a:off x="7308864" y="1583607"/>
            <a:ext cx="2138013" cy="20776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BigData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Platform</a:t>
            </a:r>
          </a:p>
        </p:txBody>
      </p:sp>
      <p:sp>
        <p:nvSpPr>
          <p:cNvPr id="303" name="Rectangle 327"/>
          <p:cNvSpPr>
            <a:spLocks noChangeArrowheads="1"/>
          </p:cNvSpPr>
          <p:nvPr/>
        </p:nvSpPr>
        <p:spPr bwMode="auto">
          <a:xfrm>
            <a:off x="335761" y="2384926"/>
            <a:ext cx="1945413" cy="26416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4" name="AutoShape 332"/>
          <p:cNvSpPr>
            <a:spLocks noChangeArrowheads="1"/>
          </p:cNvSpPr>
          <p:nvPr/>
        </p:nvSpPr>
        <p:spPr bwMode="auto">
          <a:xfrm>
            <a:off x="398191" y="2265396"/>
            <a:ext cx="1036197" cy="23449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COEX 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4812" y="2564430"/>
            <a:ext cx="628867" cy="973990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수집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Agent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531612" y="4070756"/>
            <a:ext cx="29043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91138" y="273211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수집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5839782" y="4011396"/>
            <a:ext cx="628615" cy="973990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수집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Agent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82758" y="405313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수집</a:t>
            </a:r>
            <a:endParaRPr 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6526348" y="2789179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전달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531071" y="4241068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전달</a:t>
            </a:r>
            <a:endParaRPr 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9905382" y="3269376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가공</a:t>
            </a:r>
            <a:endParaRPr lang="en-US" sz="1050" dirty="0"/>
          </a:p>
        </p:txBody>
      </p:sp>
      <p:sp>
        <p:nvSpPr>
          <p:cNvPr id="23" name="Vertical Scroll 22"/>
          <p:cNvSpPr/>
          <p:nvPr/>
        </p:nvSpPr>
        <p:spPr>
          <a:xfrm>
            <a:off x="7410212" y="5125920"/>
            <a:ext cx="1034865" cy="834836"/>
          </a:xfrm>
          <a:prstGeom prst="verticalScroll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000000"/>
                </a:solidFill>
              </a:rPr>
              <a:t>분석</a:t>
            </a:r>
            <a:endParaRPr lang="en-US" altLang="ko-KR" sz="1050" dirty="0" smtClean="0">
              <a:solidFill>
                <a:srgbClr val="000000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rgbClr val="000000"/>
                </a:solidFill>
              </a:rPr>
              <a:t>알고리즘</a:t>
            </a:r>
            <a:endParaRPr lang="en-US" altLang="ko-KR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 Script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6" name="Folded Corner 75"/>
          <p:cNvSpPr/>
          <p:nvPr/>
        </p:nvSpPr>
        <p:spPr>
          <a:xfrm>
            <a:off x="7493003" y="4616599"/>
            <a:ext cx="881142" cy="361307"/>
          </a:xfrm>
          <a:prstGeom prst="foldedCorner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000000"/>
                </a:solidFill>
              </a:rPr>
              <a:t>CSV </a:t>
            </a:r>
            <a:endParaRPr lang="en-US" altLang="ko-KR" sz="1050" dirty="0">
              <a:solidFill>
                <a:srgbClr val="000000"/>
              </a:solidFill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</a:rPr>
              <a:t>File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7" name="Straight Arrow Connector 76"/>
          <p:cNvCxnSpPr>
            <a:endCxn id="76" idx="0"/>
          </p:cNvCxnSpPr>
          <p:nvPr/>
        </p:nvCxnSpPr>
        <p:spPr>
          <a:xfrm flipH="1">
            <a:off x="7933574" y="4258487"/>
            <a:ext cx="16818" cy="35811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3" idx="0"/>
            <a:endCxn id="76" idx="2"/>
          </p:cNvCxnSpPr>
          <p:nvPr/>
        </p:nvCxnSpPr>
        <p:spPr>
          <a:xfrm flipV="1">
            <a:off x="7927645" y="4977906"/>
            <a:ext cx="5929" cy="148014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1" idx="1"/>
          </p:cNvCxnSpPr>
          <p:nvPr/>
        </p:nvCxnSpPr>
        <p:spPr>
          <a:xfrm flipH="1">
            <a:off x="7903116" y="2729621"/>
            <a:ext cx="3155962" cy="17270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22" idx="1"/>
          </p:cNvCxnSpPr>
          <p:nvPr/>
        </p:nvCxnSpPr>
        <p:spPr>
          <a:xfrm flipH="1">
            <a:off x="7948470" y="3047456"/>
            <a:ext cx="3102708" cy="205564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301799" y="5411485"/>
            <a:ext cx="377810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4" name="Picture 263" descr="스크린샷 2015-09-03 오후 1.09.2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5733" y="4851294"/>
            <a:ext cx="810745" cy="50931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65" name="Picture 264" descr="스크린샷 2015-09-03 오후 1.10.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4395" y="5656915"/>
            <a:ext cx="838489" cy="45035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8" name="TextBox 117"/>
          <p:cNvSpPr txBox="1"/>
          <p:nvPr/>
        </p:nvSpPr>
        <p:spPr>
          <a:xfrm>
            <a:off x="9790804" y="5157865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Result</a:t>
            </a:r>
            <a:endParaRPr 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9807567" y="5963702"/>
            <a:ext cx="781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Data Result</a:t>
            </a:r>
            <a:endParaRPr lang="en-US" sz="900" dirty="0"/>
          </a:p>
        </p:txBody>
      </p:sp>
      <p:cxnSp>
        <p:nvCxnSpPr>
          <p:cNvPr id="128" name="Elbow Connector 127"/>
          <p:cNvCxnSpPr>
            <a:stCxn id="74" idx="3"/>
            <a:endCxn id="264" idx="3"/>
          </p:cNvCxnSpPr>
          <p:nvPr/>
        </p:nvCxnSpPr>
        <p:spPr>
          <a:xfrm rot="5400000">
            <a:off x="9440468" y="4226459"/>
            <a:ext cx="975502" cy="783482"/>
          </a:xfrm>
          <a:prstGeom prst="bentConnector2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74" idx="3"/>
            <a:endCxn id="265" idx="3"/>
          </p:cNvCxnSpPr>
          <p:nvPr/>
        </p:nvCxnSpPr>
        <p:spPr>
          <a:xfrm rot="5400000">
            <a:off x="9060601" y="4622732"/>
            <a:ext cx="1751643" cy="767076"/>
          </a:xfrm>
          <a:prstGeom prst="bentConnector2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5" idx="0"/>
            <a:endCxn id="298" idx="0"/>
          </p:cNvCxnSpPr>
          <p:nvPr/>
        </p:nvCxnSpPr>
        <p:spPr>
          <a:xfrm rot="16200000" flipH="1" flipV="1">
            <a:off x="8019487" y="-1047450"/>
            <a:ext cx="247300" cy="6606758"/>
          </a:xfrm>
          <a:prstGeom prst="bentConnector3">
            <a:avLst>
              <a:gd name="adj1" fmla="val -239178"/>
            </a:avLst>
          </a:prstGeom>
          <a:ln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5537068" y="2753716"/>
            <a:ext cx="29043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an 73"/>
          <p:cNvSpPr/>
          <p:nvPr/>
        </p:nvSpPr>
        <p:spPr>
          <a:xfrm>
            <a:off x="9855904" y="3752694"/>
            <a:ext cx="928111" cy="37775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</a:rPr>
              <a:t>Analyze</a:t>
            </a:r>
          </a:p>
          <a:p>
            <a:pPr algn="ctr"/>
            <a:r>
              <a:rPr lang="en-US" altLang="ko-KR" sz="1000" dirty="0" smtClean="0">
                <a:solidFill>
                  <a:srgbClr val="000000"/>
                </a:solidFill>
              </a:rPr>
              <a:t>Results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80" name="Straight Arrow Connector 79"/>
          <p:cNvCxnSpPr>
            <a:stCxn id="74" idx="1"/>
            <a:endCxn id="73" idx="1"/>
          </p:cNvCxnSpPr>
          <p:nvPr/>
        </p:nvCxnSpPr>
        <p:spPr>
          <a:xfrm flipV="1">
            <a:off x="10319960" y="3651821"/>
            <a:ext cx="736480" cy="100873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3" idx="1"/>
          </p:cNvCxnSpPr>
          <p:nvPr/>
        </p:nvCxnSpPr>
        <p:spPr>
          <a:xfrm flipH="1">
            <a:off x="10352286" y="3351999"/>
            <a:ext cx="699161" cy="163769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024613" y="2132279"/>
            <a:ext cx="843806" cy="1689779"/>
            <a:chOff x="7271484" y="4116818"/>
            <a:chExt cx="843806" cy="1689779"/>
          </a:xfrm>
        </p:grpSpPr>
        <p:sp>
          <p:nvSpPr>
            <p:cNvPr id="75" name="Rectangle 74"/>
            <p:cNvSpPr/>
            <p:nvPr/>
          </p:nvSpPr>
          <p:spPr>
            <a:xfrm>
              <a:off x="7271484" y="4116818"/>
              <a:ext cx="843806" cy="16897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Analy</a:t>
              </a:r>
              <a:r>
                <a:rPr lang="en-US" altLang="ko-KR" sz="1050" dirty="0">
                  <a:solidFill>
                    <a:schemeClr val="tx1"/>
                  </a:solidFill>
                </a:rPr>
                <a:t>z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305949" y="4605425"/>
              <a:ext cx="770916" cy="217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DB2CSV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298049" y="4905774"/>
              <a:ext cx="777924" cy="252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 Runner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98318" y="5210317"/>
              <a:ext cx="777924" cy="252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Result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Manager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303311" y="5510139"/>
              <a:ext cx="777924" cy="252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Analyze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Result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877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5.4.5</a:t>
            </a:r>
            <a:r>
              <a:rPr lang="ko-KR" altLang="en-US" dirty="0" smtClean="0"/>
              <a:t> </a:t>
            </a:r>
            <a:r>
              <a:rPr lang="en-US" altLang="ko-KR" dirty="0" smtClean="0"/>
              <a:t>LBS Platform Device UUID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72478" y="701163"/>
            <a:ext cx="10722959" cy="64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Android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Android ID/Device ID/USIM S/N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HashCode</a:t>
            </a:r>
            <a:r>
              <a:rPr lang="ko-KR" altLang="en-US" dirty="0" smtClean="0"/>
              <a:t>값 조합을 통해</a:t>
            </a:r>
            <a:r>
              <a:rPr lang="en-US" altLang="ko-KR" dirty="0" smtClean="0"/>
              <a:t> UUID</a:t>
            </a:r>
            <a:r>
              <a:rPr lang="ko-KR" altLang="en-US" dirty="0" smtClean="0"/>
              <a:t>를 구성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iOS</a:t>
            </a:r>
            <a:r>
              <a:rPr lang="ko-KR" altLang="en-US" dirty="0" smtClean="0"/>
              <a:t>는 최초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UUID</a:t>
            </a:r>
            <a:r>
              <a:rPr lang="ko-KR" altLang="en-US" dirty="0" smtClean="0"/>
              <a:t>를 생성하여 </a:t>
            </a:r>
            <a:r>
              <a:rPr lang="en-US" altLang="ko-KR" dirty="0" smtClean="0"/>
              <a:t>Keychain</a:t>
            </a:r>
            <a:r>
              <a:rPr lang="ko-KR" altLang="en-US" dirty="0" smtClean="0"/>
              <a:t>에 등록 및 공유하여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87"/>
          <p:cNvSpPr/>
          <p:nvPr/>
        </p:nvSpPr>
        <p:spPr>
          <a:xfrm>
            <a:off x="7286216" y="4171633"/>
            <a:ext cx="1016372" cy="4872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14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</a:p>
          <a:p>
            <a:pPr algn="r"/>
            <a:r>
              <a:rPr lang="en-US" altLang="ko-KR" sz="14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endParaRPr lang="ko-KR" altLang="en-US" sz="14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88"/>
          <p:cNvSpPr/>
          <p:nvPr/>
        </p:nvSpPr>
        <p:spPr>
          <a:xfrm>
            <a:off x="7286216" y="2515482"/>
            <a:ext cx="1016372" cy="4872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14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</a:p>
          <a:p>
            <a:pPr algn="r"/>
            <a:r>
              <a:rPr lang="en-US" altLang="ko-KR" sz="14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endParaRPr lang="ko-KR" altLang="en-US" sz="14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40"/>
          <p:cNvSpPr>
            <a:spLocks noChangeArrowheads="1"/>
          </p:cNvSpPr>
          <p:nvPr/>
        </p:nvSpPr>
        <p:spPr bwMode="auto">
          <a:xfrm>
            <a:off x="272480" y="1412776"/>
            <a:ext cx="450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Unique ID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발급 프로세스</a:t>
            </a: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35"/>
          <p:cNvSpPr>
            <a:spLocks noChangeArrowheads="1"/>
          </p:cNvSpPr>
          <p:nvPr/>
        </p:nvSpPr>
        <p:spPr bwMode="auto">
          <a:xfrm>
            <a:off x="5122417" y="1412776"/>
            <a:ext cx="450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LBS Device ID </a:t>
            </a:r>
            <a:r>
              <a:rPr lang="ko-KR" altLang="en-US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활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용</a:t>
            </a: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91"/>
          <p:cNvSpPr/>
          <p:nvPr/>
        </p:nvSpPr>
        <p:spPr>
          <a:xfrm>
            <a:off x="272480" y="1832162"/>
            <a:ext cx="4500000" cy="450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2"/>
          <p:cNvSpPr/>
          <p:nvPr/>
        </p:nvSpPr>
        <p:spPr>
          <a:xfrm>
            <a:off x="5122417" y="1832162"/>
            <a:ext cx="4500000" cy="450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474" y="2826088"/>
            <a:ext cx="380480" cy="2342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[iOS]</a:t>
            </a:r>
            <a:endParaRPr lang="ko-KR" altLang="en-US" sz="105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799" y="5083050"/>
            <a:ext cx="673829" cy="2342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[Android]</a:t>
            </a:r>
            <a:endParaRPr lang="ko-KR" altLang="en-US" sz="105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12" descr="http://mockuphone.com/static/images/phones/nexus4_portra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480" y="4241832"/>
            <a:ext cx="952468" cy="9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96"/>
          <p:cNvSpPr/>
          <p:nvPr/>
        </p:nvSpPr>
        <p:spPr>
          <a:xfrm>
            <a:off x="1928664" y="4529864"/>
            <a:ext cx="86009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100" b="1" baseline="30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App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’s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Beacon SDK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0088" y="4240424"/>
            <a:ext cx="1183585" cy="488201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Android ID/Device ID</a:t>
            </a: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/USIM S/N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Picture 12" descr="http://mockuphone.com/static/images/phones/nexus4_portra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480" y="1988840"/>
            <a:ext cx="952468" cy="9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99"/>
          <p:cNvSpPr/>
          <p:nvPr/>
        </p:nvSpPr>
        <p:spPr>
          <a:xfrm>
            <a:off x="1928664" y="2276872"/>
            <a:ext cx="860090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100" b="1" baseline="30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App’s</a:t>
            </a:r>
          </a:p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Beacon SDK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00"/>
          <p:cNvGrpSpPr/>
          <p:nvPr/>
        </p:nvGrpSpPr>
        <p:grpSpPr>
          <a:xfrm>
            <a:off x="456106" y="2275630"/>
            <a:ext cx="601695" cy="532341"/>
            <a:chOff x="5683021" y="2996952"/>
            <a:chExt cx="601695" cy="532341"/>
          </a:xfrm>
        </p:grpSpPr>
        <p:sp>
          <p:nvSpPr>
            <p:cNvPr id="19" name="순서도: 자기 디스크 101"/>
            <p:cNvSpPr/>
            <p:nvPr/>
          </p:nvSpPr>
          <p:spPr>
            <a:xfrm>
              <a:off x="5753326" y="2996952"/>
              <a:ext cx="432048" cy="360040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3074" y="3150448"/>
              <a:ext cx="119091" cy="18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683021" y="3302702"/>
              <a:ext cx="601695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K</a:t>
              </a:r>
              <a:r>
                <a:rPr lang="en-US" altLang="ko-KR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eychain</a:t>
              </a:r>
              <a:endPara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22" name="직선 화살표 연결선 104"/>
          <p:cNvCxnSpPr>
            <a:stCxn id="17" idx="1"/>
            <a:endCxn id="19" idx="4"/>
          </p:cNvCxnSpPr>
          <p:nvPr/>
        </p:nvCxnSpPr>
        <p:spPr>
          <a:xfrm flipH="1" flipV="1">
            <a:off x="958459" y="2455650"/>
            <a:ext cx="970205" cy="12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07326" y="1995411"/>
            <a:ext cx="1795932" cy="488201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UUID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S-LBS Device ID</a:t>
            </a: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3) S-LBS Device ID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(S-LBS Device ID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 전송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0088" y="1991795"/>
            <a:ext cx="997636" cy="488201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S-LBS Device ID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Keychain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grpSp>
        <p:nvGrpSpPr>
          <p:cNvPr id="25" name="그룹 107"/>
          <p:cNvGrpSpPr/>
          <p:nvPr/>
        </p:nvGrpSpPr>
        <p:grpSpPr>
          <a:xfrm>
            <a:off x="3177436" y="2299600"/>
            <a:ext cx="120862" cy="314584"/>
            <a:chOff x="3241206" y="2585417"/>
            <a:chExt cx="120862" cy="314584"/>
          </a:xfrm>
          <a:noFill/>
        </p:grpSpPr>
        <p:sp>
          <p:nvSpPr>
            <p:cNvPr id="26" name="직사각형 108"/>
            <p:cNvSpPr/>
            <p:nvPr/>
          </p:nvSpPr>
          <p:spPr>
            <a:xfrm>
              <a:off x="3241206" y="2585417"/>
              <a:ext cx="120862" cy="1236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직사각형 109"/>
            <p:cNvSpPr/>
            <p:nvPr/>
          </p:nvSpPr>
          <p:spPr>
            <a:xfrm>
              <a:off x="3241206" y="2776309"/>
              <a:ext cx="120862" cy="1236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0" name="직선 화살표 연결선 110"/>
          <p:cNvCxnSpPr>
            <a:stCxn id="14" idx="1"/>
          </p:cNvCxnSpPr>
          <p:nvPr/>
        </p:nvCxnSpPr>
        <p:spPr>
          <a:xfrm flipH="1">
            <a:off x="948804" y="4709884"/>
            <a:ext cx="9798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111"/>
          <p:cNvCxnSpPr>
            <a:endCxn id="17" idx="3"/>
          </p:cNvCxnSpPr>
          <p:nvPr/>
        </p:nvCxnSpPr>
        <p:spPr>
          <a:xfrm rot="16200000" flipV="1">
            <a:off x="3012635" y="2233011"/>
            <a:ext cx="703250" cy="1151012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112"/>
          <p:cNvCxnSpPr>
            <a:stCxn id="60" idx="2"/>
            <a:endCxn id="14" idx="3"/>
          </p:cNvCxnSpPr>
          <p:nvPr/>
        </p:nvCxnSpPr>
        <p:spPr>
          <a:xfrm rot="5400000">
            <a:off x="3006081" y="3776196"/>
            <a:ext cx="716361" cy="115101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07326" y="4700774"/>
            <a:ext cx="1827992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값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HashCode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 추출 및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조합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-&gt; S-LBS Device ID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S-LBS Device ID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(S-LBS Device ID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 전송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   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43497" y="2826088"/>
            <a:ext cx="380480" cy="2342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[iOS]</a:t>
            </a:r>
            <a:endParaRPr lang="ko-KR" altLang="en-US" sz="105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96822" y="5083050"/>
            <a:ext cx="673829" cy="2342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[Android]</a:t>
            </a:r>
            <a:endParaRPr lang="ko-KR" altLang="en-US" sz="105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3729" y="4109608"/>
            <a:ext cx="794054" cy="626701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Android ID</a:t>
            </a: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/Device ID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/USIM S/N</a:t>
            </a:r>
            <a:b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" name="Picture 12" descr="http://mockuphone.com/static/images/phones/nexus4_portra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7503" y="1988840"/>
            <a:ext cx="952468" cy="9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118"/>
          <p:cNvGrpSpPr/>
          <p:nvPr/>
        </p:nvGrpSpPr>
        <p:grpSpPr>
          <a:xfrm>
            <a:off x="5341128" y="2275630"/>
            <a:ext cx="601694" cy="532341"/>
            <a:chOff x="5683020" y="2996952"/>
            <a:chExt cx="601694" cy="532341"/>
          </a:xfrm>
        </p:grpSpPr>
        <p:sp>
          <p:nvSpPr>
            <p:cNvPr id="39" name="순서도: 자기 디스크 119"/>
            <p:cNvSpPr/>
            <p:nvPr/>
          </p:nvSpPr>
          <p:spPr>
            <a:xfrm>
              <a:off x="5753326" y="2996952"/>
              <a:ext cx="432048" cy="360040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3074" y="3150448"/>
              <a:ext cx="119091" cy="18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683020" y="3302702"/>
              <a:ext cx="601694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</a:t>
              </a:r>
              <a:r>
                <a:rPr lang="en-US" altLang="ko-KR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eychain</a:t>
              </a:r>
              <a:endPara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2" name="직선 화살표 연결선 122"/>
          <p:cNvCxnSpPr>
            <a:stCxn id="68" idx="1"/>
            <a:endCxn id="39" idx="4"/>
          </p:cNvCxnSpPr>
          <p:nvPr/>
        </p:nvCxnSpPr>
        <p:spPr>
          <a:xfrm flipH="1" flipV="1">
            <a:off x="5843482" y="2455650"/>
            <a:ext cx="967391" cy="124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92349" y="2133910"/>
            <a:ext cx="1786314" cy="349702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S-LBS Device ID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전송시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S-LBS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Device ID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3729" y="2128150"/>
            <a:ext cx="1032902" cy="349702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S-LBS Device ID</a:t>
            </a:r>
            <a:b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grpSp>
        <p:nvGrpSpPr>
          <p:cNvPr id="45" name="그룹 125"/>
          <p:cNvGrpSpPr/>
          <p:nvPr/>
        </p:nvGrpSpPr>
        <p:grpSpPr>
          <a:xfrm>
            <a:off x="8062459" y="2299600"/>
            <a:ext cx="120862" cy="314584"/>
            <a:chOff x="3241206" y="2585417"/>
            <a:chExt cx="120862" cy="314584"/>
          </a:xfrm>
          <a:noFill/>
        </p:grpSpPr>
        <p:sp>
          <p:nvSpPr>
            <p:cNvPr id="46" name="직사각형 126"/>
            <p:cNvSpPr/>
            <p:nvPr/>
          </p:nvSpPr>
          <p:spPr>
            <a:xfrm>
              <a:off x="3241206" y="2585417"/>
              <a:ext cx="120862" cy="1236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127"/>
            <p:cNvSpPr/>
            <p:nvPr/>
          </p:nvSpPr>
          <p:spPr>
            <a:xfrm>
              <a:off x="3241206" y="2776309"/>
              <a:ext cx="120862" cy="1236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8" name="직선 화살표 연결선 128"/>
          <p:cNvCxnSpPr>
            <a:stCxn id="71" idx="1"/>
          </p:cNvCxnSpPr>
          <p:nvPr/>
        </p:nvCxnSpPr>
        <p:spPr>
          <a:xfrm flipH="1">
            <a:off x="5784399" y="4709884"/>
            <a:ext cx="10264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129"/>
          <p:cNvCxnSpPr>
            <a:stCxn id="63" idx="0"/>
            <a:endCxn id="68" idx="3"/>
          </p:cNvCxnSpPr>
          <p:nvPr/>
        </p:nvCxnSpPr>
        <p:spPr>
          <a:xfrm rot="16200000" flipV="1">
            <a:off x="7960935" y="2166920"/>
            <a:ext cx="626410" cy="120635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130"/>
          <p:cNvCxnSpPr>
            <a:stCxn id="62" idx="2"/>
            <a:endCxn id="71" idx="3"/>
          </p:cNvCxnSpPr>
          <p:nvPr/>
        </p:nvCxnSpPr>
        <p:spPr>
          <a:xfrm rot="5400000">
            <a:off x="7879821" y="3707826"/>
            <a:ext cx="793201" cy="121091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92349" y="4700774"/>
            <a:ext cx="1786314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값 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HashCode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 추출 및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조합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S-LBS Device ID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S-LBS Device ID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전송시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S-LBS Device ID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132"/>
          <p:cNvGrpSpPr/>
          <p:nvPr/>
        </p:nvGrpSpPr>
        <p:grpSpPr>
          <a:xfrm>
            <a:off x="991411" y="2464984"/>
            <a:ext cx="916807" cy="361104"/>
            <a:chOff x="939849" y="2961504"/>
            <a:chExt cx="916807" cy="361104"/>
          </a:xfrm>
        </p:grpSpPr>
        <p:sp>
          <p:nvSpPr>
            <p:cNvPr id="53" name="모서리가 둥근 직사각형 133"/>
            <p:cNvSpPr/>
            <p:nvPr/>
          </p:nvSpPr>
          <p:spPr>
            <a:xfrm>
              <a:off x="1032979" y="3022907"/>
              <a:ext cx="823677" cy="299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>
                <a:lnSpc>
                  <a:spcPts val="1000"/>
                </a:lnSpc>
              </a:pPr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Beacon SDK</a:t>
              </a:r>
            </a:p>
            <a:p>
              <a:pPr algn="r">
                <a:lnSpc>
                  <a:spcPts val="1000"/>
                </a:lnSpc>
              </a:pPr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Access Group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49" y="2961504"/>
              <a:ext cx="2190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그룹 135"/>
          <p:cNvGrpSpPr/>
          <p:nvPr/>
        </p:nvGrpSpPr>
        <p:grpSpPr>
          <a:xfrm>
            <a:off x="5865353" y="2464984"/>
            <a:ext cx="916807" cy="361104"/>
            <a:chOff x="5813791" y="2961504"/>
            <a:chExt cx="916807" cy="361104"/>
          </a:xfrm>
        </p:grpSpPr>
        <p:sp>
          <p:nvSpPr>
            <p:cNvPr id="56" name="모서리가 둥근 직사각형 136"/>
            <p:cNvSpPr/>
            <p:nvPr/>
          </p:nvSpPr>
          <p:spPr>
            <a:xfrm>
              <a:off x="5906921" y="3022907"/>
              <a:ext cx="823677" cy="299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>
                <a:lnSpc>
                  <a:spcPts val="1000"/>
                </a:lnSpc>
              </a:pPr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Beacon SDK</a:t>
              </a:r>
            </a:p>
            <a:p>
              <a:pPr algn="r">
                <a:lnSpc>
                  <a:spcPts val="1000"/>
                </a:lnSpc>
              </a:pPr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Access Group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791" y="2961504"/>
              <a:ext cx="2190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TextBox 57"/>
          <p:cNvSpPr txBox="1"/>
          <p:nvPr/>
        </p:nvSpPr>
        <p:spPr>
          <a:xfrm>
            <a:off x="5133797" y="5450557"/>
            <a:ext cx="4488620" cy="88061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iOS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어떤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Beacon SDK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저장된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Keychain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S-LBS Device ID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조회하므로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같은 단말이면 항상 동일한 값 조회</a:t>
            </a:r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Android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어떤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Beacon SDK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매번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S-LBS Device ID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구성하지만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위한 값들이 변경되지 않으므로 매번 동일한 값 조회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2319" y="5450557"/>
            <a:ext cx="4488620" cy="88061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iOS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공장 초기화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Keychain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초기화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S-LBS Device ID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S-LBS Device ID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신규 생성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S-LBS Device ID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신규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등록</a:t>
            </a:r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Android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공장 초기화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Android ID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신규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S-LBS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Device ID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S-LBS Device ID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신규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등록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44156" y="3759237"/>
            <a:ext cx="991224" cy="2342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algn="ctr">
              <a:defRPr sz="105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 smtClean="0"/>
              <a:t>[S-LBS Servers]</a:t>
            </a:r>
            <a:endParaRPr lang="ko-KR" altLang="en-US" dirty="0"/>
          </a:p>
        </p:txBody>
      </p:sp>
      <p:grpSp>
        <p:nvGrpSpPr>
          <p:cNvPr id="61" name="그룹 143"/>
          <p:cNvGrpSpPr/>
          <p:nvPr/>
        </p:nvGrpSpPr>
        <p:grpSpPr>
          <a:xfrm>
            <a:off x="8386266" y="3083302"/>
            <a:ext cx="991224" cy="833381"/>
            <a:chOff x="8277038" y="3324742"/>
            <a:chExt cx="991224" cy="833381"/>
          </a:xfrm>
        </p:grpSpPr>
        <p:sp>
          <p:nvSpPr>
            <p:cNvPr id="62" name="TextBox 61"/>
            <p:cNvSpPr txBox="1"/>
            <p:nvPr/>
          </p:nvSpPr>
          <p:spPr>
            <a:xfrm>
              <a:off x="8277038" y="3923837"/>
              <a:ext cx="991224" cy="23428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>
              <a:defPPr>
                <a:defRPr lang="ko-KR"/>
              </a:defPPr>
              <a:lvl1pPr algn="ctr">
                <a:defRPr sz="1050" b="1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en-US" altLang="ko-KR" dirty="0" smtClean="0"/>
                <a:t>[S-LBS Servers]</a:t>
              </a:r>
              <a:endParaRPr lang="ko-KR" altLang="en-US" dirty="0"/>
            </a:p>
          </p:txBody>
        </p:sp>
        <p:sp>
          <p:nvSpPr>
            <p:cNvPr id="63" name="직사각형 146"/>
            <p:cNvSpPr/>
            <p:nvPr/>
          </p:nvSpPr>
          <p:spPr>
            <a:xfrm>
              <a:off x="8696080" y="3324742"/>
              <a:ext cx="144016" cy="1419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646404" y="2775722"/>
            <a:ext cx="657800" cy="195814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r>
              <a:rPr lang="en-US" altLang="ko-KR" sz="8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GetDeviceID</a:t>
            </a:r>
            <a:endParaRPr lang="ko-KR" altLang="en-US" sz="800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90204" y="2991668"/>
            <a:ext cx="1323045" cy="234286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S-LBS Device ID </a:t>
            </a:r>
            <a:r>
              <a:rPr lang="ko-KR" altLang="en-US" sz="105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cxnSp>
        <p:nvCxnSpPr>
          <p:cNvPr id="66" name="꺾인 연결선 151"/>
          <p:cNvCxnSpPr>
            <a:stCxn id="6" idx="1"/>
            <a:endCxn id="69" idx="2"/>
          </p:cNvCxnSpPr>
          <p:nvPr/>
        </p:nvCxnSpPr>
        <p:spPr>
          <a:xfrm rot="10800000">
            <a:off x="7045866" y="2636913"/>
            <a:ext cx="240351" cy="12218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152"/>
          <p:cNvGrpSpPr/>
          <p:nvPr/>
        </p:nvGrpSpPr>
        <p:grpSpPr>
          <a:xfrm>
            <a:off x="6810873" y="2276872"/>
            <a:ext cx="860090" cy="360040"/>
            <a:chOff x="6701645" y="2518312"/>
            <a:chExt cx="860090" cy="360040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68" name="모서리가 둥근 직사각형 153"/>
            <p:cNvSpPr/>
            <p:nvPr/>
          </p:nvSpPr>
          <p:spPr>
            <a:xfrm>
              <a:off x="6701645" y="2518312"/>
              <a:ext cx="860090" cy="36004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App’s</a:t>
              </a:r>
            </a:p>
            <a:p>
              <a:pPr algn="ctr"/>
              <a:r>
                <a:rPr lang="en-US" altLang="ko-KR" sz="9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Beacon SDK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154"/>
            <p:cNvSpPr/>
            <p:nvPr/>
          </p:nvSpPr>
          <p:spPr>
            <a:xfrm>
              <a:off x="6841978" y="2750639"/>
              <a:ext cx="189318" cy="127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0" name="그룹 155"/>
          <p:cNvGrpSpPr/>
          <p:nvPr/>
        </p:nvGrpSpPr>
        <p:grpSpPr>
          <a:xfrm>
            <a:off x="6810873" y="4529864"/>
            <a:ext cx="860090" cy="360040"/>
            <a:chOff x="6701645" y="4771304"/>
            <a:chExt cx="860090" cy="360040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71" name="모서리가 둥근 직사각형 156"/>
            <p:cNvSpPr/>
            <p:nvPr/>
          </p:nvSpPr>
          <p:spPr>
            <a:xfrm>
              <a:off x="6701645" y="4771304"/>
              <a:ext cx="860090" cy="360040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App’s</a:t>
              </a:r>
            </a:p>
            <a:p>
              <a:pPr algn="ctr"/>
              <a:r>
                <a:rPr lang="en-US" altLang="ko-KR" sz="9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Beacon SDK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157"/>
            <p:cNvSpPr/>
            <p:nvPr/>
          </p:nvSpPr>
          <p:spPr>
            <a:xfrm>
              <a:off x="6841978" y="4771304"/>
              <a:ext cx="189318" cy="127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3" name="꺾인 연결선 158"/>
          <p:cNvCxnSpPr>
            <a:stCxn id="5" idx="1"/>
            <a:endCxn id="72" idx="0"/>
          </p:cNvCxnSpPr>
          <p:nvPr/>
        </p:nvCxnSpPr>
        <p:spPr>
          <a:xfrm rot="10800000" flipV="1">
            <a:off x="7045866" y="4415246"/>
            <a:ext cx="240351" cy="11461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6404" y="4215376"/>
            <a:ext cx="657800" cy="195814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r>
              <a:rPr lang="en-US" altLang="ko-KR" sz="8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GetDeviceID</a:t>
            </a:r>
            <a:endParaRPr lang="ko-KR" altLang="en-US" sz="800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90204" y="3952429"/>
            <a:ext cx="1323045" cy="234286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S-LBS Device ID </a:t>
            </a:r>
            <a:r>
              <a:rPr lang="ko-KR" altLang="en-US" sz="105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pic>
        <p:nvPicPr>
          <p:cNvPr id="76" name="Picture 12" descr="http://mockuphone.com/static/images/phones/nexus4_portra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7503" y="4241832"/>
            <a:ext cx="952468" cy="9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3322524" y="2706556"/>
            <a:ext cx="1226865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등록 </a:t>
            </a:r>
            <a:r>
              <a:rPr lang="ko-KR" altLang="en-US" sz="9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endParaRPr lang="en-US" altLang="ko-KR" sz="9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900" b="1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PutDeviceInfo</a:t>
            </a:r>
            <a:r>
              <a:rPr lang="en-US" altLang="ko-KR" sz="9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API)</a:t>
            </a:r>
            <a:endParaRPr lang="ko-KR" altLang="en-US" sz="9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22524" y="4090076"/>
            <a:ext cx="1226865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등록 </a:t>
            </a:r>
            <a:r>
              <a:rPr lang="ko-KR" altLang="en-US" sz="9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endParaRPr lang="en-US" altLang="ko-KR" sz="9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900" b="1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PutDeviceInfo</a:t>
            </a:r>
            <a:r>
              <a:rPr lang="en-US" altLang="ko-KR" sz="9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API)</a:t>
            </a:r>
            <a:endParaRPr lang="ko-KR" altLang="en-US" sz="9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9" name="Picture 5" descr="C:\Users\건무와효실이\Desktop\1367611588_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54425" y="3106851"/>
            <a:ext cx="529897" cy="529897"/>
          </a:xfrm>
          <a:prstGeom prst="rect">
            <a:avLst/>
          </a:prstGeom>
          <a:noFill/>
        </p:spPr>
      </p:pic>
      <p:pic>
        <p:nvPicPr>
          <p:cNvPr id="80" name="Picture 5" descr="C:\Users\건무와효실이\Desktop\1367611588_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8305" y="3106851"/>
            <a:ext cx="529897" cy="529897"/>
          </a:xfrm>
          <a:prstGeom prst="rect">
            <a:avLst/>
          </a:prstGeom>
          <a:noFill/>
        </p:spPr>
      </p:pic>
      <p:pic>
        <p:nvPicPr>
          <p:cNvPr id="81" name="Picture 5" descr="C:\Users\건무와효실이\Desktop\1367611588_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78987" y="3208362"/>
            <a:ext cx="529897" cy="5298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31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5.4.5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Resource Update</a:t>
            </a:r>
            <a:endParaRPr lang="ko-KR" altLang="en-US" dirty="0"/>
          </a:p>
        </p:txBody>
      </p:sp>
      <p:sp>
        <p:nvSpPr>
          <p:cNvPr id="97" name="Rectangle 327"/>
          <p:cNvSpPr>
            <a:spLocks noChangeArrowheads="1"/>
          </p:cNvSpPr>
          <p:nvPr/>
        </p:nvSpPr>
        <p:spPr bwMode="auto">
          <a:xfrm>
            <a:off x="8987460" y="1422499"/>
            <a:ext cx="1227052" cy="4927753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875870" y="1926788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97294" y="1933641"/>
            <a:ext cx="1016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Instance </a:t>
            </a:r>
            <a:r>
              <a:rPr lang="ko-KR" altLang="en-US" sz="900" dirty="0" smtClean="0"/>
              <a:t>생성</a:t>
            </a:r>
            <a:endParaRPr lang="en-US" sz="900" dirty="0"/>
          </a:p>
        </p:txBody>
      </p:sp>
      <p:sp>
        <p:nvSpPr>
          <p:cNvPr id="100" name="Can 99"/>
          <p:cNvSpPr/>
          <p:nvPr/>
        </p:nvSpPr>
        <p:spPr>
          <a:xfrm>
            <a:off x="4366964" y="1472106"/>
            <a:ext cx="909115" cy="717637"/>
          </a:xfrm>
          <a:prstGeom prst="can">
            <a:avLst>
              <a:gd name="adj" fmla="val 163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전시회</a:t>
            </a:r>
            <a:endParaRPr lang="en-US" altLang="ko-KR" sz="800" dirty="0" smtClean="0">
              <a:solidFill>
                <a:srgbClr val="000000"/>
              </a:solidFill>
            </a:endParaRP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Hall</a:t>
            </a:r>
          </a:p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부스</a:t>
            </a:r>
            <a:endParaRPr lang="en-US" altLang="ko-KR" sz="800" dirty="0" smtClean="0">
              <a:solidFill>
                <a:srgbClr val="00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컨텐츠</a:t>
            </a:r>
            <a:r>
              <a:rPr lang="ko-KR" altLang="ko-KR" sz="800" dirty="0" smtClean="0">
                <a:solidFill>
                  <a:srgbClr val="000000"/>
                </a:solidFill>
              </a:rPr>
              <a:t>.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100"/>
          <p:cNvCxnSpPr>
            <a:stCxn id="104" idx="2"/>
          </p:cNvCxnSpPr>
          <p:nvPr/>
        </p:nvCxnSpPr>
        <p:spPr>
          <a:xfrm flipH="1">
            <a:off x="6899228" y="1587820"/>
            <a:ext cx="15234" cy="4696741"/>
          </a:xfrm>
          <a:prstGeom prst="straightConnector1">
            <a:avLst/>
          </a:prstGeom>
          <a:ln w="3175" cmpd="sng">
            <a:solidFill>
              <a:srgbClr val="7F7F7F"/>
            </a:solidFill>
            <a:prstDash val="sysDash"/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93745" y="766409"/>
            <a:ext cx="841434" cy="821411"/>
            <a:chOff x="243045" y="1495584"/>
            <a:chExt cx="1202816" cy="1174192"/>
          </a:xfrm>
        </p:grpSpPr>
        <p:grpSp>
          <p:nvGrpSpPr>
            <p:cNvPr id="103" name="Group 102"/>
            <p:cNvGrpSpPr/>
            <p:nvPr/>
          </p:nvGrpSpPr>
          <p:grpSpPr>
            <a:xfrm>
              <a:off x="479977" y="1495584"/>
              <a:ext cx="760242" cy="1008252"/>
              <a:chOff x="883574" y="2475010"/>
              <a:chExt cx="760242" cy="1008252"/>
            </a:xfrm>
          </p:grpSpPr>
          <p:sp>
            <p:nvSpPr>
              <p:cNvPr id="105" name="Block Arc 104"/>
              <p:cNvSpPr/>
              <p:nvPr/>
            </p:nvSpPr>
            <p:spPr>
              <a:xfrm>
                <a:off x="883574" y="2723019"/>
                <a:ext cx="760242" cy="760243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079886" y="2475010"/>
                <a:ext cx="367619" cy="367618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43045" y="2141823"/>
              <a:ext cx="1202816" cy="52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/>
                <a:t>MICE </a:t>
              </a:r>
              <a:r>
                <a:rPr lang="ko-KR" altLang="en-US" sz="900" dirty="0" smtClean="0"/>
                <a:t>관리자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전시주최자</a:t>
              </a:r>
              <a:endParaRPr lang="en-US" sz="9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452349" y="765526"/>
            <a:ext cx="761747" cy="705327"/>
            <a:chOff x="300000" y="1495584"/>
            <a:chExt cx="1088904" cy="1008252"/>
          </a:xfrm>
        </p:grpSpPr>
        <p:grpSp>
          <p:nvGrpSpPr>
            <p:cNvPr id="108" name="Group 107"/>
            <p:cNvGrpSpPr/>
            <p:nvPr/>
          </p:nvGrpSpPr>
          <p:grpSpPr>
            <a:xfrm>
              <a:off x="464327" y="1495584"/>
              <a:ext cx="760242" cy="1008252"/>
              <a:chOff x="867924" y="2475010"/>
              <a:chExt cx="760242" cy="1008252"/>
            </a:xfrm>
          </p:grpSpPr>
          <p:sp>
            <p:nvSpPr>
              <p:cNvPr id="110" name="Block Arc 109"/>
              <p:cNvSpPr/>
              <p:nvPr/>
            </p:nvSpPr>
            <p:spPr>
              <a:xfrm>
                <a:off x="867924" y="2723020"/>
                <a:ext cx="760242" cy="760242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064236" y="2475010"/>
                <a:ext cx="367619" cy="367619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300000" y="2141823"/>
              <a:ext cx="1088904" cy="329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/>
                <a:t>LBS </a:t>
              </a:r>
              <a:r>
                <a:rPr lang="ko-KR" altLang="en-US" sz="900" dirty="0" smtClean="0"/>
                <a:t>관리자</a:t>
              </a:r>
              <a:endParaRPr lang="en-US" sz="900" dirty="0"/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7861782" y="1587563"/>
            <a:ext cx="0" cy="4696116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805819" y="1717876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50607" y="1724729"/>
            <a:ext cx="931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smtClean="0"/>
              <a:t> 전시회</a:t>
            </a:r>
            <a:r>
              <a:rPr lang="ko-KR" altLang="ko-KR" sz="900" dirty="0" smtClean="0"/>
              <a:t> </a:t>
            </a:r>
            <a:r>
              <a:rPr lang="ko-KR" altLang="en-US" sz="900" dirty="0" smtClean="0"/>
              <a:t>생성</a:t>
            </a:r>
            <a:endParaRPr lang="en-US" altLang="ko-KR" sz="900" dirty="0" smtClean="0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5804947" y="2362973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794995" y="2369826"/>
            <a:ext cx="1564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900" dirty="0"/>
              <a:t>3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전시회</a:t>
            </a:r>
            <a:r>
              <a:rPr lang="en-US" altLang="ko-KR" sz="900" dirty="0" smtClean="0"/>
              <a:t>-Instance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ID </a:t>
            </a:r>
            <a:r>
              <a:rPr lang="ko-KR" altLang="en-US" sz="900" dirty="0" smtClean="0"/>
              <a:t>매핑</a:t>
            </a:r>
            <a:endParaRPr lang="en-US" altLang="ko-KR" sz="900" dirty="0" smtClean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794872" y="2692315"/>
            <a:ext cx="320440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806816" y="2677270"/>
            <a:ext cx="12303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4.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Instance List </a:t>
            </a:r>
            <a:r>
              <a:rPr lang="ko-KR" altLang="en-US" sz="900" dirty="0" smtClean="0"/>
              <a:t>조회</a:t>
            </a:r>
            <a:endParaRPr lang="en-US" sz="90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804948" y="3348361"/>
            <a:ext cx="320440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62152" y="3322368"/>
            <a:ext cx="103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Map List </a:t>
            </a:r>
            <a:r>
              <a:rPr lang="ko-KR" altLang="en-US" sz="900" dirty="0" smtClean="0"/>
              <a:t>조회</a:t>
            </a:r>
            <a:endParaRPr lang="en-US" sz="900" dirty="0"/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5793126" y="3051860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783174" y="3058713"/>
            <a:ext cx="12020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Hall – Map  </a:t>
            </a:r>
            <a:r>
              <a:rPr lang="ko-KR" altLang="en-US" sz="900" dirty="0" smtClean="0"/>
              <a:t>매핑</a:t>
            </a:r>
            <a:endParaRPr lang="en-US" altLang="ko-KR" sz="900" dirty="0" smtClean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782180" y="3982504"/>
            <a:ext cx="320440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39384" y="3956511"/>
            <a:ext cx="129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List </a:t>
            </a:r>
            <a:r>
              <a:rPr lang="ko-KR" altLang="en-US" sz="900" dirty="0" smtClean="0"/>
              <a:t>조회</a:t>
            </a:r>
            <a:endParaRPr lang="en-US" sz="9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5770358" y="3686003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760406" y="3692856"/>
            <a:ext cx="148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</a:t>
            </a:r>
            <a:r>
              <a:rPr lang="ko-KR" altLang="en-US" sz="900" dirty="0" smtClean="0"/>
              <a:t> 부스</a:t>
            </a:r>
            <a:r>
              <a:rPr lang="en-US" altLang="ko-KR" sz="900" dirty="0" smtClean="0"/>
              <a:t> –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매핑</a:t>
            </a:r>
            <a:endParaRPr lang="en-US" altLang="ko-KR" sz="900" dirty="0" smtClean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815023" y="4606581"/>
            <a:ext cx="320440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772227" y="4580588"/>
            <a:ext cx="13947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 List </a:t>
            </a:r>
            <a:r>
              <a:rPr lang="ko-KR" altLang="en-US" sz="900" dirty="0" smtClean="0"/>
              <a:t>조회</a:t>
            </a:r>
            <a:endParaRPr lang="en-US" sz="900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>
            <a:off x="5803201" y="4310080"/>
            <a:ext cx="1112462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793249" y="4316933"/>
            <a:ext cx="142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9.</a:t>
            </a:r>
            <a:r>
              <a:rPr lang="ko-KR" altLang="en-US" sz="900" dirty="0" smtClean="0"/>
              <a:t> 컨텐츠</a:t>
            </a:r>
            <a:r>
              <a:rPr lang="en-US" altLang="ko-KR" sz="900" dirty="0" smtClean="0"/>
              <a:t>l – Event  </a:t>
            </a:r>
            <a:r>
              <a:rPr lang="ko-KR" altLang="en-US" sz="900" dirty="0" smtClean="0"/>
              <a:t>매핑</a:t>
            </a:r>
            <a:endParaRPr lang="en-US" altLang="ko-KR" sz="900" dirty="0" smtClean="0"/>
          </a:p>
        </p:txBody>
      </p:sp>
      <p:sp>
        <p:nvSpPr>
          <p:cNvPr id="131" name="Can 130"/>
          <p:cNvSpPr/>
          <p:nvPr/>
        </p:nvSpPr>
        <p:spPr>
          <a:xfrm>
            <a:off x="9118407" y="1536913"/>
            <a:ext cx="909115" cy="1036035"/>
          </a:xfrm>
          <a:prstGeom prst="can">
            <a:avLst>
              <a:gd name="adj" fmla="val 163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Instance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Map</a:t>
            </a:r>
          </a:p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Beacon</a:t>
            </a:r>
          </a:p>
          <a:p>
            <a:pPr algn="ctr"/>
            <a:r>
              <a:rPr lang="en-US" altLang="ko-KR" sz="800" dirty="0" err="1" smtClean="0">
                <a:solidFill>
                  <a:srgbClr val="000000"/>
                </a:solidFill>
              </a:rPr>
              <a:t>Geofence</a:t>
            </a:r>
            <a:endParaRPr lang="en-US" altLang="ko-KR" sz="8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Event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endParaRPr lang="en-US" altLang="ko-KR" sz="800" dirty="0" smtClean="0">
              <a:solidFill>
                <a:srgbClr val="000000"/>
              </a:solidFill>
            </a:endParaRPr>
          </a:p>
          <a:p>
            <a:pPr algn="ctr"/>
            <a:r>
              <a:rPr lang="ko-KR" altLang="ko-KR" sz="800" dirty="0">
                <a:solidFill>
                  <a:srgbClr val="000000"/>
                </a:solidFill>
              </a:rPr>
              <a:t>.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  <p:sp>
        <p:nvSpPr>
          <p:cNvPr id="132" name="Can 131"/>
          <p:cNvSpPr/>
          <p:nvPr/>
        </p:nvSpPr>
        <p:spPr>
          <a:xfrm>
            <a:off x="4366964" y="3825199"/>
            <a:ext cx="909115" cy="433850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부스 </a:t>
            </a:r>
            <a:r>
              <a:rPr lang="en-US" altLang="ko-KR" sz="800" dirty="0" smtClean="0">
                <a:solidFill>
                  <a:srgbClr val="000000"/>
                </a:solidFill>
              </a:rPr>
              <a:t>-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</a:rPr>
              <a:t>Geofence</a:t>
            </a:r>
            <a:r>
              <a:rPr lang="en-US" altLang="ko-KR" sz="800" dirty="0" smtClean="0">
                <a:solidFill>
                  <a:srgbClr val="000000"/>
                </a:solidFill>
              </a:rPr>
              <a:t> ID</a:t>
            </a:r>
          </a:p>
        </p:txBody>
      </p:sp>
      <p:sp>
        <p:nvSpPr>
          <p:cNvPr id="133" name="Can 132"/>
          <p:cNvSpPr/>
          <p:nvPr/>
        </p:nvSpPr>
        <p:spPr>
          <a:xfrm>
            <a:off x="4366964" y="2554265"/>
            <a:ext cx="909115" cy="324366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000000"/>
                </a:solidFill>
              </a:rPr>
              <a:t>전시회 </a:t>
            </a:r>
            <a:r>
              <a:rPr lang="en-US" altLang="ko-KR" sz="800" dirty="0" smtClean="0">
                <a:solidFill>
                  <a:srgbClr val="000000"/>
                </a:solidFill>
              </a:rPr>
              <a:t>-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</a:rPr>
              <a:t>Instance ID</a:t>
            </a:r>
          </a:p>
        </p:txBody>
      </p:sp>
      <p:sp>
        <p:nvSpPr>
          <p:cNvPr id="134" name="Can 133"/>
          <p:cNvSpPr/>
          <p:nvPr/>
        </p:nvSpPr>
        <p:spPr>
          <a:xfrm>
            <a:off x="4366964" y="3320676"/>
            <a:ext cx="909115" cy="324366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Hall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</a:rPr>
              <a:t>-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</a:rPr>
              <a:t>Map ID</a:t>
            </a:r>
          </a:p>
        </p:txBody>
      </p:sp>
      <p:sp>
        <p:nvSpPr>
          <p:cNvPr id="135" name="Can 134"/>
          <p:cNvSpPr/>
          <p:nvPr/>
        </p:nvSpPr>
        <p:spPr>
          <a:xfrm>
            <a:off x="4366964" y="4471173"/>
            <a:ext cx="909115" cy="466696"/>
          </a:xfrm>
          <a:prstGeom prst="can">
            <a:avLst>
              <a:gd name="adj" fmla="val 3656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0000"/>
                </a:solidFill>
              </a:rPr>
              <a:t>Content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</a:rPr>
              <a:t>–</a:t>
            </a:r>
            <a:r>
              <a:rPr lang="ko-KR" altLang="en-US" sz="800" dirty="0" smtClean="0">
                <a:solidFill>
                  <a:srgbClr val="000000"/>
                </a:solidFill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</a:rPr>
              <a:t>Geofence</a:t>
            </a:r>
            <a:r>
              <a:rPr lang="en-US" altLang="ko-KR" sz="800" dirty="0" smtClean="0">
                <a:solidFill>
                  <a:srgbClr val="000000"/>
                </a:solidFill>
              </a:rPr>
              <a:t> Event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994757" y="732680"/>
            <a:ext cx="531830" cy="705327"/>
            <a:chOff x="464327" y="1495584"/>
            <a:chExt cx="760242" cy="1008252"/>
          </a:xfrm>
        </p:grpSpPr>
        <p:grpSp>
          <p:nvGrpSpPr>
            <p:cNvPr id="137" name="Group 136"/>
            <p:cNvGrpSpPr/>
            <p:nvPr/>
          </p:nvGrpSpPr>
          <p:grpSpPr>
            <a:xfrm>
              <a:off x="464327" y="1495584"/>
              <a:ext cx="760242" cy="1008252"/>
              <a:chOff x="867924" y="2475010"/>
              <a:chExt cx="760242" cy="1008252"/>
            </a:xfrm>
          </p:grpSpPr>
          <p:sp>
            <p:nvSpPr>
              <p:cNvPr id="139" name="Block Arc 138"/>
              <p:cNvSpPr/>
              <p:nvPr/>
            </p:nvSpPr>
            <p:spPr>
              <a:xfrm>
                <a:off x="867924" y="2723020"/>
                <a:ext cx="760242" cy="760242"/>
              </a:xfrm>
              <a:prstGeom prst="blockArc">
                <a:avLst>
                  <a:gd name="adj1" fmla="val 10800000"/>
                  <a:gd name="adj2" fmla="val 0"/>
                  <a:gd name="adj3" fmla="val 49570"/>
                </a:avLst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064236" y="2475010"/>
                <a:ext cx="367619" cy="367619"/>
              </a:xfrm>
              <a:prstGeom prst="ellipse">
                <a:avLst/>
              </a:prstGeom>
              <a:solidFill>
                <a:srgbClr val="B4C7E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464985" y="2141823"/>
              <a:ext cx="758934" cy="329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참관객</a:t>
              </a:r>
              <a:endParaRPr lang="en-US" sz="900" dirty="0"/>
            </a:p>
          </p:txBody>
        </p:sp>
      </p:grpSp>
      <p:sp>
        <p:nvSpPr>
          <p:cNvPr id="141" name="AutoShape 332"/>
          <p:cNvSpPr>
            <a:spLocks noChangeArrowheads="1"/>
          </p:cNvSpPr>
          <p:nvPr/>
        </p:nvSpPr>
        <p:spPr bwMode="auto">
          <a:xfrm>
            <a:off x="8983020" y="1286962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 Platform</a:t>
            </a:r>
          </a:p>
        </p:txBody>
      </p:sp>
      <p:sp>
        <p:nvSpPr>
          <p:cNvPr id="142" name="Rectangle 327"/>
          <p:cNvSpPr>
            <a:spLocks noChangeArrowheads="1"/>
          </p:cNvSpPr>
          <p:nvPr/>
        </p:nvSpPr>
        <p:spPr bwMode="auto">
          <a:xfrm>
            <a:off x="3864655" y="1390536"/>
            <a:ext cx="1941888" cy="3656821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3" name="AutoShape 332"/>
          <p:cNvSpPr>
            <a:spLocks noChangeArrowheads="1"/>
          </p:cNvSpPr>
          <p:nvPr/>
        </p:nvSpPr>
        <p:spPr bwMode="auto">
          <a:xfrm>
            <a:off x="3925902" y="1244049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OCN Server</a:t>
            </a:r>
          </a:p>
        </p:txBody>
      </p:sp>
      <p:sp>
        <p:nvSpPr>
          <p:cNvPr id="144" name="Rectangle 327"/>
          <p:cNvSpPr>
            <a:spLocks noChangeArrowheads="1"/>
          </p:cNvSpPr>
          <p:nvPr/>
        </p:nvSpPr>
        <p:spPr bwMode="auto">
          <a:xfrm>
            <a:off x="1432445" y="2686907"/>
            <a:ext cx="1600157" cy="348169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endParaRPr kumimoji="0" lang="ko-KR" altLang="ko-KR" sz="1000" b="1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5" name="AutoShape 332"/>
          <p:cNvSpPr>
            <a:spLocks noChangeArrowheads="1"/>
          </p:cNvSpPr>
          <p:nvPr/>
        </p:nvSpPr>
        <p:spPr bwMode="auto">
          <a:xfrm>
            <a:off x="1493694" y="2598782"/>
            <a:ext cx="989763" cy="2011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CoexApp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535992" y="5276734"/>
            <a:ext cx="1387131" cy="81076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Beacon SDK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535992" y="3316012"/>
            <a:ext cx="1387131" cy="81076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MICE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273398" y="1506085"/>
            <a:ext cx="0" cy="1044965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112604" y="3338284"/>
            <a:ext cx="65351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905588" y="3301341"/>
            <a:ext cx="11107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</a:t>
            </a:r>
            <a:r>
              <a:rPr lang="ko-KR" altLang="en-US" sz="900" dirty="0" smtClean="0"/>
              <a:t> 전시정보 요청</a:t>
            </a:r>
            <a:endParaRPr lang="en-US" sz="900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1905767" y="4193112"/>
            <a:ext cx="0" cy="1018475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977861" y="4176364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Instance ID </a:t>
            </a:r>
            <a:r>
              <a:rPr lang="ko-KR" altLang="en-US" sz="900" dirty="0" smtClean="0"/>
              <a:t>제공</a:t>
            </a:r>
            <a:endParaRPr lang="en-US" sz="9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2936563" y="5658536"/>
            <a:ext cx="6051770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057988" y="5687286"/>
            <a:ext cx="1351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Instance</a:t>
            </a:r>
            <a:r>
              <a:rPr lang="ko-KR" altLang="en-US" sz="900" dirty="0" smtClean="0"/>
              <a:t> 정보 요청</a:t>
            </a:r>
            <a:endParaRPr lang="en-US" sz="9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2474192" y="4170331"/>
            <a:ext cx="0" cy="1018475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433077" y="4996647"/>
            <a:ext cx="1192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Event</a:t>
            </a:r>
            <a:endParaRPr lang="en-US" sz="900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155524" y="3819146"/>
            <a:ext cx="65351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893767" y="3782203"/>
            <a:ext cx="1464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15.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Geofence</a:t>
            </a:r>
            <a:r>
              <a:rPr lang="en-US" altLang="ko-KR" sz="900" dirty="0" smtClean="0"/>
              <a:t> Event </a:t>
            </a:r>
            <a:r>
              <a:rPr lang="ko-KR" altLang="en-US" sz="900" dirty="0" smtClean="0"/>
              <a:t>전달</a:t>
            </a:r>
            <a:endParaRPr lang="en-US" sz="900" dirty="0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3100784" y="4344687"/>
            <a:ext cx="65351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981352" y="4351535"/>
            <a:ext cx="9952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16.</a:t>
            </a:r>
            <a:r>
              <a:rPr lang="ko-KR" altLang="en-US" sz="900" dirty="0" smtClean="0"/>
              <a:t> 컨텐츠 제공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5008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49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*별첨</a:t>
            </a: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BackOffice</a:t>
            </a:r>
            <a:r>
              <a:rPr lang="ko-KR" altLang="en-US" dirty="0" smtClean="0"/>
              <a:t> 기능리스트</a:t>
            </a:r>
            <a:endParaRPr lang="en-US" dirty="0"/>
          </a:p>
        </p:txBody>
      </p:sp>
      <p:graphicFrame>
        <p:nvGraphicFramePr>
          <p:cNvPr id="9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3540097"/>
              </p:ext>
            </p:extLst>
          </p:nvPr>
        </p:nvGraphicFramePr>
        <p:xfrm>
          <a:off x="272481" y="836713"/>
          <a:ext cx="9283033" cy="561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09"/>
                <a:gridCol w="1742950"/>
                <a:gridCol w="1678846"/>
                <a:gridCol w="4839028"/>
              </a:tblGrid>
              <a:tr h="43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구분 </a:t>
                      </a:r>
                      <a:endParaRPr lang="ko-KR" altLang="en-US" sz="1100" dirty="0"/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메뉴</a:t>
                      </a:r>
                      <a:endParaRPr lang="ko-KR" altLang="en-US" sz="1100" dirty="0"/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주요 기능 소개</a:t>
                      </a:r>
                      <a:endParaRPr lang="ko-KR" altLang="en-US" sz="1100" dirty="0"/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79342">
                <a:tc rowSpan="2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오렌지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코코넛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백오피스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포털관리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오렌지코코넛 포털 공지사항 관리</a:t>
                      </a:r>
                      <a:endParaRPr lang="en-US" altLang="ko-KR" sz="8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342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참관객이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등록한 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 내용 확인 및 </a:t>
                      </a: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답변 작성 후 전송</a:t>
                      </a:r>
                      <a:endParaRPr lang="en-US" altLang="ko-KR" sz="8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977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오렌지코코넛 이벤트 등록 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룰렛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스크래치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즉석당첨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상품 등록</a:t>
                      </a:r>
                      <a:endParaRPr lang="en-US" altLang="ko-KR" sz="8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발송 및 발송내역 확인 </a:t>
                      </a:r>
                      <a:endParaRPr lang="en-US" altLang="ko-KR" sz="8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342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기프티쇼상품관리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기프티쇼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상품 등록</a:t>
                      </a:r>
                      <a:endParaRPr lang="en-US" altLang="ko-KR" sz="8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342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당첨자발표관리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당첨자 발표 등록 </a:t>
                      </a:r>
                      <a:endParaRPr lang="en-US" altLang="ko-KR" sz="8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0001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전시회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전시회관리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전시회 등록 및 제휴 여부 관리 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전시회 별 티켓 발급 </a:t>
                      </a: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히스토리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발급내역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사용내역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b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전시회 별 분야 설정 관리  </a:t>
                      </a:r>
                      <a:b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템플릿타입 설정 </a:t>
                      </a:r>
                      <a:endParaRPr lang="en-US" altLang="ko-KR" sz="8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229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부스관리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en-US" altLang="ko-KR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전시회 별 부스 등록</a:t>
                      </a:r>
                      <a:endParaRPr lang="en-US" altLang="ko-KR" sz="80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l" fontAlgn="ctr">
                        <a:lnSpc>
                          <a:spcPct val="130000"/>
                        </a:lnSpc>
                      </a:pP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숨은 부스 설정 기능 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숨은 부스 이벤트 진행 시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342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부스 위치 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3D</a:t>
                      </a:r>
                      <a:r>
                        <a:rPr lang="en-US" altLang="ko-KR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지도를 활용한 부스 저작 </a:t>
                      </a:r>
                      <a:r>
                        <a:rPr lang="en-US" altLang="ko-KR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 구현</a:t>
                      </a:r>
                      <a:r>
                        <a:rPr lang="en-US" altLang="ko-KR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343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부스링크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브랜드와 부스 링크 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343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참관객관리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전시회 별 </a:t>
                      </a: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참관객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상세정보 및 참관 정보 제공 </a:t>
                      </a:r>
                      <a:endParaRPr lang="en-US" altLang="ko-KR" sz="8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참관객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메시지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전시회 별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참관객에게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PUSH/SMS/Email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전송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오렌지코코넛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에서의 티켓발급을 위한 설문 항목 등록</a:t>
                      </a: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343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부스저작도구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부스 저작 도구 안내 및 다운로드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343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참가기업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참여기업관리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참여업체 정보 등록 및 로고 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카달로그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동영상 등록</a:t>
                      </a:r>
                      <a:endParaRPr lang="en-US" altLang="ko-KR" sz="80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986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브랜드 정보 등록 및 소개 이미지 설정 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부스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참가업체정보 확인 및 설정한 템플릿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미리보기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 </a:t>
                      </a: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343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부스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참관객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부스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 방문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참관객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 전송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참가업체에게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SMS/Email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전송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415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메세지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브랜드이벤트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참가업체 별 이벤트 등록 및 </a:t>
                      </a: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참관객에게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알림 </a:t>
                      </a:r>
                      <a:r>
                        <a:rPr lang="en-US" altLang="ko-KR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PUSH 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전송 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모바일로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활용할 수 있도록 최적화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986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공지사항알림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전시회 별 공지사항 등록 및 </a:t>
                      </a: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참관객에게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알림 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PSU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전송 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343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 전송내역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전송한 메시지 내역을 확인 할 수 있는 기능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57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455475" y="908684"/>
            <a:ext cx="5260178" cy="523466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defRPr/>
            </a:pPr>
            <a:endParaRPr lang="en-US" altLang="ko-KR" sz="14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03" name="제목 9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목 차</a:t>
            </a:r>
          </a:p>
        </p:txBody>
      </p:sp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3790043" y="1146804"/>
            <a:ext cx="4608547" cy="2616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아키텍쳐 설계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 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솔루션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요구사항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하드웨어 구성</a:t>
            </a:r>
            <a:endParaRPr lang="en-US" altLang="ko-KR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소프트웨어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어플리케이션 아키텍쳐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보안방안</a:t>
            </a:r>
            <a:endParaRPr lang="en-US" altLang="ko-KR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장애 대비 방안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5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*별첨</a:t>
            </a: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BackOffice</a:t>
            </a:r>
            <a:r>
              <a:rPr lang="ko-KR" altLang="en-US" dirty="0" smtClean="0"/>
              <a:t> 기능리스트</a:t>
            </a:r>
            <a:endParaRPr lang="en-US" dirty="0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5194811"/>
              </p:ext>
            </p:extLst>
          </p:nvPr>
        </p:nvGraphicFramePr>
        <p:xfrm>
          <a:off x="232926" y="908720"/>
          <a:ext cx="9400595" cy="320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55"/>
                <a:gridCol w="1765023"/>
                <a:gridCol w="1700107"/>
                <a:gridCol w="4900310"/>
              </a:tblGrid>
              <a:tr h="457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구분 </a:t>
                      </a:r>
                      <a:endParaRPr lang="ko-KR" altLang="en-US" sz="1100" dirty="0"/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메뉴</a:t>
                      </a:r>
                      <a:endParaRPr lang="ko-KR" altLang="en-US" sz="1100" dirty="0"/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주요 기능 소개</a:t>
                      </a:r>
                      <a:endParaRPr lang="ko-KR" altLang="en-US" sz="1100" dirty="0"/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9634">
                <a:tc rowSpan="1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오렌지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코코넛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백오피스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성과관리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성과관리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전시회 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성과제표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참관객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방문정보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부스 방문정보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 중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실시간으로 전시 성과 및 현황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관측 가능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502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미팅관리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미팅예약현황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참가업체 별 미팅 예약 현황 확인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참관객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502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미팅알림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메시지 전송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예약자에게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SMS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 기능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502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전시장 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전시장 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및 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502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전시장 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및 관리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502"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참관객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오렌지 코코넛 회원 및 일반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참관객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참관객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메시지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오렌지코코넛 사용자에게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PUSH/SMS/Email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502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시스템사용자 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사용자 권한 관리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500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공통코드관리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공통코드관리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데이터버전관리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서버설정관리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/PUSH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서버설정관리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등록 및 설정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SQL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 SQL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및 설정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구분설정관리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구분설정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및 설정 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548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ko-KR" altLang="en-US" sz="8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675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SMS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전송내역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96" marR="3796" marT="350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SMS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전송내역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96" marR="3796" marT="350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62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* 별첨</a:t>
            </a: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COEX App</a:t>
            </a:r>
            <a:r>
              <a:rPr lang="ko-KR" altLang="en-US" dirty="0" smtClean="0"/>
              <a:t> 기능리스트</a:t>
            </a:r>
            <a:endParaRPr lang="en-US" dirty="0"/>
          </a:p>
        </p:txBody>
      </p:sp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5185336"/>
              </p:ext>
            </p:extLst>
          </p:nvPr>
        </p:nvGraphicFramePr>
        <p:xfrm>
          <a:off x="116462" y="717441"/>
          <a:ext cx="9595065" cy="566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820"/>
                <a:gridCol w="1228166"/>
                <a:gridCol w="1842252"/>
                <a:gridCol w="5398827"/>
              </a:tblGrid>
              <a:tr h="3435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구분 </a:t>
                      </a:r>
                      <a:endParaRPr lang="ko-KR" altLang="en-US" sz="1100" dirty="0"/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메뉴</a:t>
                      </a:r>
                      <a:endParaRPr lang="ko-KR" altLang="en-US" sz="1100" dirty="0"/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주요 기능 소개</a:t>
                      </a:r>
                      <a:endParaRPr lang="ko-KR" altLang="en-US" sz="1100" dirty="0"/>
                    </a:p>
                  </a:txBody>
                  <a:tcPr marL="99060" marR="9906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0011">
                <a:tc rowSpan="28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오렌지</a:t>
                      </a:r>
                      <a:r>
                        <a:rPr lang="en-US" altLang="ko-KR" sz="800" dirty="0" smtClean="0"/>
                        <a:t> </a:t>
                      </a:r>
                    </a:p>
                    <a:p>
                      <a:pPr algn="ctr"/>
                      <a:r>
                        <a:rPr lang="ko-KR" altLang="en-US" sz="800" dirty="0" smtClean="0"/>
                        <a:t>코코넛 </a:t>
                      </a:r>
                      <a:r>
                        <a:rPr lang="en-US" altLang="ko-KR" sz="800" dirty="0" smtClean="0"/>
                        <a:t>APP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포털 </a:t>
                      </a:r>
                      <a:r>
                        <a:rPr lang="en-US" altLang="ko-KR" sz="800" dirty="0" smtClean="0"/>
                        <a:t>APP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홈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오렌지 코코넛과의 제휴 전시 항목 제공 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전시정보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전시</a:t>
                      </a:r>
                      <a:r>
                        <a:rPr lang="ko-KR" altLang="en-US" sz="800" baseline="0" dirty="0" smtClean="0"/>
                        <a:t>소개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홍보동영상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이미지 등의 정보 제공 </a:t>
                      </a:r>
                      <a:r>
                        <a:rPr lang="en-US" altLang="ko-KR" sz="800" baseline="0" dirty="0" smtClean="0"/>
                        <a:t>+ </a:t>
                      </a:r>
                      <a:r>
                        <a:rPr lang="ko-KR" altLang="en-US" sz="800" baseline="0" dirty="0" smtClean="0"/>
                        <a:t>전시 공유 및 일정 등록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티켓발급 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간단한 설문을 통한 전시회 </a:t>
                      </a:r>
                      <a:r>
                        <a:rPr lang="ko-KR" altLang="en-US" sz="800" dirty="0" err="1" smtClean="0"/>
                        <a:t>모바일</a:t>
                      </a:r>
                      <a:r>
                        <a:rPr lang="ko-KR" altLang="en-US" sz="800" dirty="0" smtClean="0"/>
                        <a:t> 티켓 발급 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전시일정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월별 국내 전시 일정 제공 및 제휴 전시 알림 서비스 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검색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스마트 검색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지역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전시분야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전시장 별 검색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이벤트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오렌지 코코넛 </a:t>
                      </a:r>
                      <a:r>
                        <a:rPr lang="en-US" altLang="ko-KR" sz="800" dirty="0" smtClean="0"/>
                        <a:t>APP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서비스를 위한 이벤트 제공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err="1" smtClean="0"/>
                        <a:t>룰렛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err="1" smtClean="0"/>
                        <a:t>스크레치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등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내정보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사용자 프로필 입력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기능 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My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티켓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사용자가 발급 받은 티켓 내역 관리 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참여이벤트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사용자가 참가한 이벤트 관리 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방문기록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사용자가 참가한 전시회 </a:t>
                      </a:r>
                      <a:r>
                        <a:rPr lang="ko-KR" altLang="en-US" sz="800" dirty="0" err="1" smtClean="0"/>
                        <a:t>히스토리</a:t>
                      </a:r>
                      <a:r>
                        <a:rPr lang="ko-KR" altLang="en-US" sz="800" dirty="0" smtClean="0"/>
                        <a:t> 관리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방문 정보 및 내역 관리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공지사항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공지사항 안내 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문의사항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서비스관련 문의 사항 등록 기능 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도움말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서비스에 대한 도움말 가이드 제공 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알림 설정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신규 무료 티켓 및 이벤트 정보에 대한 알림 제공 </a:t>
                      </a:r>
                      <a:r>
                        <a:rPr lang="en-US" altLang="ko-KR" sz="800" dirty="0" smtClean="0"/>
                        <a:t>(PUSH)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전시 </a:t>
                      </a:r>
                      <a:r>
                        <a:rPr lang="en-US" altLang="ko-KR" sz="800" dirty="0" smtClean="0"/>
                        <a:t>APP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홈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개인화된 부스 추천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+ </a:t>
                      </a:r>
                      <a:r>
                        <a:rPr lang="ko-KR" altLang="en-US" sz="800" baseline="0" dirty="0" smtClean="0"/>
                        <a:t>미팅스케줄 및 방문정보 제공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검색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초성 부스 검색 </a:t>
                      </a:r>
                      <a:r>
                        <a:rPr lang="en-US" altLang="ko-KR" sz="800" dirty="0" smtClean="0"/>
                        <a:t>+ </a:t>
                      </a:r>
                      <a:r>
                        <a:rPr lang="ko-KR" altLang="en-US" sz="800" dirty="0" smtClean="0"/>
                        <a:t>관심분야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관람 목적에 따른 맞춤형 부스 검색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인포메이션</a:t>
                      </a: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참가한 업체 </a:t>
                      </a:r>
                      <a:r>
                        <a:rPr lang="ko-KR" altLang="en-US" sz="800" baseline="0" dirty="0" smtClean="0"/>
                        <a:t>정보 제공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미팅예약</a:t>
                      </a: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참가업체과</a:t>
                      </a:r>
                      <a:r>
                        <a:rPr kumimoji="0" lang="ko-KR" altLang="en-US" sz="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참관객간의</a:t>
                      </a:r>
                      <a:r>
                        <a:rPr kumimoji="0" lang="ko-KR" altLang="en-US" sz="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미팅 예약 기능 </a:t>
                      </a:r>
                      <a:r>
                        <a:rPr kumimoji="0" lang="en-US" altLang="ko-KR" sz="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(B2B</a:t>
                      </a:r>
                      <a:r>
                        <a:rPr kumimoji="0" lang="ko-KR" altLang="en-US" sz="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전용</a:t>
                      </a:r>
                      <a:r>
                        <a:rPr kumimoji="0" lang="en-US" altLang="ko-KR" sz="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비즈네트워킹</a:t>
                      </a:r>
                      <a:endParaRPr lang="ko-KR" altLang="en-US" sz="800" dirty="0" smtClean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전시장 내에 위치한 </a:t>
                      </a:r>
                      <a:r>
                        <a:rPr kumimoji="0" lang="ko-KR" altLang="en-US" sz="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참관객간의</a:t>
                      </a:r>
                      <a:r>
                        <a:rPr kumimoji="0" lang="ko-KR" altLang="en-US" sz="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쪽지 발송 기능 </a:t>
                      </a:r>
                      <a:r>
                        <a:rPr kumimoji="0" lang="en-US" altLang="ko-KR" sz="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(B2B</a:t>
                      </a:r>
                      <a:r>
                        <a:rPr kumimoji="0" lang="ko-KR" altLang="en-US" sz="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전용</a:t>
                      </a:r>
                      <a:r>
                        <a:rPr kumimoji="0" lang="en-US" altLang="ko-KR" sz="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이벤트</a:t>
                      </a: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참가업체가 부스에서 운영하는 각종 이벤트 정보 알림 제공 </a:t>
                      </a:r>
                      <a:r>
                        <a:rPr lang="en-US" altLang="ko-KR" sz="800" baseline="0" dirty="0" smtClean="0"/>
                        <a:t>(PUSH)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지도 </a:t>
                      </a:r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홀 별로 제공되는 부스 지도 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부스태깅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방문부스기록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각 부스에 설치된 </a:t>
                      </a:r>
                      <a:r>
                        <a:rPr lang="en-US" altLang="ko-KR" sz="800" dirty="0" smtClean="0"/>
                        <a:t>NFC/QR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코드를 활용한 방문 부스 기록 관리 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스케쥴</a:t>
                      </a:r>
                      <a:endParaRPr lang="ko-KR" altLang="en-US" sz="800" dirty="0" smtClean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전시기간 내 시간 별 미팅예약 스케줄 관리 제공 </a:t>
                      </a:r>
                      <a:r>
                        <a:rPr kumimoji="0" lang="en-US" altLang="ko-KR" sz="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(B2B</a:t>
                      </a:r>
                      <a:r>
                        <a:rPr kumimoji="0" lang="ko-KR" altLang="en-US" sz="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전용</a:t>
                      </a:r>
                      <a:r>
                        <a:rPr kumimoji="0" lang="en-US" altLang="ko-KR" sz="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My </a:t>
                      </a:r>
                      <a:r>
                        <a:rPr lang="ko-KR" altLang="en-US" sz="800" dirty="0" smtClean="0"/>
                        <a:t>기업 관리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내가 관심 있는 기업 및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방문 기업 항목 제공 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My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바이어 관리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내가 관심 있는 바이어 항목 제공  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My</a:t>
                      </a:r>
                      <a:r>
                        <a:rPr lang="ko-KR" altLang="en-US" sz="800" baseline="0" dirty="0" smtClean="0"/>
                        <a:t> 이벤트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내가 참가한 이벤트</a:t>
                      </a:r>
                      <a:r>
                        <a:rPr lang="ko-KR" altLang="en-US" sz="800" baseline="0" dirty="0" smtClean="0"/>
                        <a:t> 내역 조회 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공지사항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전시 주최자가 전달하는 전시에</a:t>
                      </a:r>
                      <a:r>
                        <a:rPr lang="ko-KR" altLang="en-US" sz="800" baseline="0" dirty="0" smtClean="0"/>
                        <a:t> 대한 공지사항 알림 제공 </a:t>
                      </a:r>
                      <a:r>
                        <a:rPr lang="en-US" altLang="ko-KR" sz="800" baseline="0" dirty="0" smtClean="0"/>
                        <a:t>(PUSH)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1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0675" marR="0" marT="0" marB="0" anchor="ctr">
                    <a:lnL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설정</a:t>
                      </a:r>
                      <a:endParaRPr lang="ko-KR" altLang="en-US" sz="800" dirty="0"/>
                    </a:p>
                  </a:txBody>
                  <a:tcPr marL="33231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자신의 프로필 공유 설정 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 미팅 </a:t>
                      </a:r>
                      <a:r>
                        <a:rPr lang="ko-KR" altLang="en-US" sz="800" dirty="0" err="1" smtClean="0"/>
                        <a:t>알람</a:t>
                      </a:r>
                      <a:r>
                        <a:rPr lang="ko-KR" altLang="en-US" sz="800" dirty="0" smtClean="0"/>
                        <a:t> 설정 </a:t>
                      </a:r>
                      <a:endParaRPr lang="ko-KR" altLang="en-US" sz="800" dirty="0"/>
                    </a:p>
                  </a:txBody>
                  <a:tcPr marL="8792" marR="8792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06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*별첨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위치기반플랫폼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380" y="922946"/>
            <a:ext cx="11400943" cy="54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64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*별첨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콘텐츠 이벤트 연동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959" y="868680"/>
            <a:ext cx="11011829" cy="55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87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Fence Event </a:t>
            </a:r>
            <a:r>
              <a:rPr lang="ko-KR" altLang="en-US" dirty="0" smtClean="0"/>
              <a:t>설정 프로세스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37" y="999308"/>
            <a:ext cx="12007325" cy="54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68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6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기술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아키텍처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5.4.5</a:t>
            </a:r>
            <a:r>
              <a:rPr lang="ko-KR" altLang="en-US" dirty="0" smtClean="0"/>
              <a:t> </a:t>
            </a:r>
            <a:r>
              <a:rPr lang="ko-KR" altLang="en-US" dirty="0" smtClean="0"/>
              <a:t>오렌지 코코넛 상세 구성도</a:t>
            </a:r>
            <a:endParaRPr lang="ko-KR" altLang="en-US" dirty="0"/>
          </a:p>
        </p:txBody>
      </p:sp>
      <p:sp>
        <p:nvSpPr>
          <p:cNvPr id="145" name="AutoShape 332"/>
          <p:cNvSpPr>
            <a:spLocks noChangeArrowheads="1"/>
          </p:cNvSpPr>
          <p:nvPr/>
        </p:nvSpPr>
        <p:spPr bwMode="auto">
          <a:xfrm>
            <a:off x="6159500" y="36274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 Front/API Was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8" name="AutoShape 332"/>
          <p:cNvSpPr>
            <a:spLocks noChangeArrowheads="1"/>
          </p:cNvSpPr>
          <p:nvPr/>
        </p:nvSpPr>
        <p:spPr bwMode="auto">
          <a:xfrm>
            <a:off x="6134100" y="24463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 B/O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9" name="AutoShape 332"/>
          <p:cNvSpPr>
            <a:spLocks noChangeArrowheads="1"/>
          </p:cNvSpPr>
          <p:nvPr/>
        </p:nvSpPr>
        <p:spPr bwMode="auto">
          <a:xfrm>
            <a:off x="8953500" y="24082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Android</a:t>
            </a:r>
          </a:p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IOS Apps.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1" name="AutoShape 332"/>
          <p:cNvSpPr>
            <a:spLocks noChangeArrowheads="1"/>
          </p:cNvSpPr>
          <p:nvPr/>
        </p:nvSpPr>
        <p:spPr bwMode="auto">
          <a:xfrm>
            <a:off x="228600" y="44910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Push Demon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2" name="AutoShape 332"/>
          <p:cNvSpPr>
            <a:spLocks noChangeArrowheads="1"/>
          </p:cNvSpPr>
          <p:nvPr/>
        </p:nvSpPr>
        <p:spPr bwMode="auto">
          <a:xfrm>
            <a:off x="2527300" y="13668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SMS Demon(LG U+)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3" name="AutoShape 332"/>
          <p:cNvSpPr>
            <a:spLocks noChangeArrowheads="1"/>
          </p:cNvSpPr>
          <p:nvPr/>
        </p:nvSpPr>
        <p:spPr bwMode="auto">
          <a:xfrm>
            <a:off x="6159500" y="54689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결제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이니시스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4" name="AutoShape 332"/>
          <p:cNvSpPr>
            <a:spLocks noChangeArrowheads="1"/>
          </p:cNvSpPr>
          <p:nvPr/>
        </p:nvSpPr>
        <p:spPr bwMode="auto">
          <a:xfrm>
            <a:off x="6146800" y="12779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 Manage</a:t>
            </a:r>
          </a:p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server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5" name="AutoShape 332"/>
          <p:cNvSpPr>
            <a:spLocks noChangeArrowheads="1"/>
          </p:cNvSpPr>
          <p:nvPr/>
        </p:nvSpPr>
        <p:spPr bwMode="auto">
          <a:xfrm>
            <a:off x="317500" y="21796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수집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Server 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6" name="AutoShape 332"/>
          <p:cNvSpPr>
            <a:spLocks noChangeArrowheads="1"/>
          </p:cNvSpPr>
          <p:nvPr/>
        </p:nvSpPr>
        <p:spPr bwMode="auto">
          <a:xfrm>
            <a:off x="330200" y="11636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 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분석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Server 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7" name="AutoShape 332"/>
          <p:cNvSpPr>
            <a:spLocks noChangeArrowheads="1"/>
          </p:cNvSpPr>
          <p:nvPr/>
        </p:nvSpPr>
        <p:spPr bwMode="auto">
          <a:xfrm>
            <a:off x="2540000" y="29543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DBMS</a:t>
            </a:r>
          </a:p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Mysql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 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80" name="Straight Arrow Connector 152"/>
          <p:cNvCxnSpPr>
            <a:stCxn id="145" idx="3"/>
            <a:endCxn id="69" idx="1"/>
          </p:cNvCxnSpPr>
          <p:nvPr/>
        </p:nvCxnSpPr>
        <p:spPr>
          <a:xfrm flipV="1">
            <a:off x="7658100" y="2690041"/>
            <a:ext cx="1295400" cy="12192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52"/>
          <p:cNvCxnSpPr>
            <a:stCxn id="69" idx="0"/>
            <a:endCxn id="214" idx="2"/>
          </p:cNvCxnSpPr>
          <p:nvPr/>
        </p:nvCxnSpPr>
        <p:spPr>
          <a:xfrm rot="5400000" flipH="1" flipV="1">
            <a:off x="9349559" y="2042341"/>
            <a:ext cx="719182" cy="127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52"/>
          <p:cNvCxnSpPr>
            <a:stCxn id="68" idx="0"/>
            <a:endCxn id="74" idx="2"/>
          </p:cNvCxnSpPr>
          <p:nvPr/>
        </p:nvCxnSpPr>
        <p:spPr>
          <a:xfrm rot="5400000" flipH="1" flipV="1">
            <a:off x="6587309" y="2137591"/>
            <a:ext cx="604882" cy="127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52"/>
          <p:cNvCxnSpPr>
            <a:stCxn id="74" idx="3"/>
            <a:endCxn id="69" idx="1"/>
          </p:cNvCxnSpPr>
          <p:nvPr/>
        </p:nvCxnSpPr>
        <p:spPr>
          <a:xfrm>
            <a:off x="7645400" y="1559741"/>
            <a:ext cx="1308100" cy="11303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52"/>
          <p:cNvCxnSpPr>
            <a:stCxn id="77" idx="3"/>
            <a:endCxn id="145" idx="1"/>
          </p:cNvCxnSpPr>
          <p:nvPr/>
        </p:nvCxnSpPr>
        <p:spPr>
          <a:xfrm>
            <a:off x="4038600" y="3236141"/>
            <a:ext cx="2120900" cy="6731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52"/>
          <p:cNvCxnSpPr>
            <a:stCxn id="77" idx="1"/>
            <a:endCxn id="75" idx="2"/>
          </p:cNvCxnSpPr>
          <p:nvPr/>
        </p:nvCxnSpPr>
        <p:spPr>
          <a:xfrm rot="10800000">
            <a:off x="1066800" y="2743201"/>
            <a:ext cx="1473200" cy="49294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52"/>
          <p:cNvCxnSpPr>
            <a:stCxn id="75" idx="0"/>
            <a:endCxn id="76" idx="2"/>
          </p:cNvCxnSpPr>
          <p:nvPr/>
        </p:nvCxnSpPr>
        <p:spPr>
          <a:xfrm rot="5400000" flipH="1" flipV="1">
            <a:off x="846909" y="1947091"/>
            <a:ext cx="452482" cy="127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AutoShape 332"/>
          <p:cNvSpPr>
            <a:spLocks noChangeArrowheads="1"/>
          </p:cNvSpPr>
          <p:nvPr/>
        </p:nvSpPr>
        <p:spPr bwMode="auto">
          <a:xfrm>
            <a:off x="2895600" y="42624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Google</a:t>
            </a:r>
          </a:p>
          <a:p>
            <a:pPr algn="ctr"/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gcm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9" name="AutoShape 332"/>
          <p:cNvSpPr>
            <a:spLocks noChangeArrowheads="1"/>
          </p:cNvSpPr>
          <p:nvPr/>
        </p:nvSpPr>
        <p:spPr bwMode="auto">
          <a:xfrm>
            <a:off x="2921000" y="51514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Apple </a:t>
            </a:r>
          </a:p>
          <a:p>
            <a:pPr algn="ctr"/>
            <a:r>
              <a:rPr lang="en-US" altLang="ko-KR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apns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90" name="Straight Arrow Connector 152"/>
          <p:cNvCxnSpPr>
            <a:stCxn id="71" idx="3"/>
            <a:endCxn id="188" idx="1"/>
          </p:cNvCxnSpPr>
          <p:nvPr/>
        </p:nvCxnSpPr>
        <p:spPr>
          <a:xfrm flipV="1">
            <a:off x="1727200" y="4544241"/>
            <a:ext cx="1168400" cy="2286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52"/>
          <p:cNvCxnSpPr>
            <a:stCxn id="71" idx="3"/>
            <a:endCxn id="189" idx="1"/>
          </p:cNvCxnSpPr>
          <p:nvPr/>
        </p:nvCxnSpPr>
        <p:spPr>
          <a:xfrm>
            <a:off x="1727200" y="4772841"/>
            <a:ext cx="1193800" cy="6604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52"/>
          <p:cNvCxnSpPr>
            <a:stCxn id="72" idx="2"/>
            <a:endCxn id="77" idx="0"/>
          </p:cNvCxnSpPr>
          <p:nvPr/>
        </p:nvCxnSpPr>
        <p:spPr>
          <a:xfrm rot="16200000" flipH="1">
            <a:off x="2770959" y="2436041"/>
            <a:ext cx="1023982" cy="127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2"/>
          <p:cNvCxnSpPr>
            <a:stCxn id="68" idx="2"/>
            <a:endCxn id="145" idx="0"/>
          </p:cNvCxnSpPr>
          <p:nvPr/>
        </p:nvCxnSpPr>
        <p:spPr>
          <a:xfrm rot="16200000" flipH="1">
            <a:off x="6587309" y="3305991"/>
            <a:ext cx="617582" cy="254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152"/>
          <p:cNvCxnSpPr>
            <a:stCxn id="145" idx="2"/>
            <a:endCxn id="73" idx="0"/>
          </p:cNvCxnSpPr>
          <p:nvPr/>
        </p:nvCxnSpPr>
        <p:spPr>
          <a:xfrm rot="5400000">
            <a:off x="6269809" y="4829991"/>
            <a:ext cx="1277982" cy="158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utoShape 332"/>
          <p:cNvSpPr>
            <a:spLocks noChangeArrowheads="1"/>
          </p:cNvSpPr>
          <p:nvPr/>
        </p:nvSpPr>
        <p:spPr bwMode="auto">
          <a:xfrm>
            <a:off x="8966200" y="1125582"/>
            <a:ext cx="1498600" cy="56351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5683B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비콘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1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블루투스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단말기</a:t>
            </a:r>
            <a:endParaRPr lang="en-US" altLang="ko-KR" sz="11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75" name="Straight Arrow Connector 152"/>
          <p:cNvCxnSpPr>
            <a:stCxn id="71" idx="0"/>
            <a:endCxn id="77" idx="1"/>
          </p:cNvCxnSpPr>
          <p:nvPr/>
        </p:nvCxnSpPr>
        <p:spPr>
          <a:xfrm rot="5400000" flipH="1" flipV="1">
            <a:off x="1131480" y="3082562"/>
            <a:ext cx="1254941" cy="15621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152"/>
          <p:cNvCxnSpPr>
            <a:stCxn id="77" idx="3"/>
            <a:endCxn id="68" idx="1"/>
          </p:cNvCxnSpPr>
          <p:nvPr/>
        </p:nvCxnSpPr>
        <p:spPr>
          <a:xfrm flipV="1">
            <a:off x="4038600" y="2728141"/>
            <a:ext cx="2095500" cy="5080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08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248"/>
          <p:cNvSpPr/>
          <p:nvPr/>
        </p:nvSpPr>
        <p:spPr>
          <a:xfrm>
            <a:off x="3954464" y="1819275"/>
            <a:ext cx="424338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Architecture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설계 시 고려사항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2529005" y="3556001"/>
            <a:ext cx="1660525" cy="1825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/>
          <a:lstStyle/>
          <a:p>
            <a:pPr indent="93629">
              <a:lnSpc>
                <a:spcPct val="150000"/>
              </a:lnSpc>
              <a:buFont typeface="Arial" pitchFamily="34" charset="0"/>
              <a:buChar char="•"/>
              <a:tabLst>
                <a:tab pos="176149" algn="l"/>
              </a:tabLst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IDC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가상 서버 구성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indent="93629">
              <a:lnSpc>
                <a:spcPct val="150000"/>
              </a:lnSpc>
              <a:buFont typeface="Arial" pitchFamily="34" charset="0"/>
              <a:buChar char="•"/>
              <a:tabLst>
                <a:tab pos="176149" algn="l"/>
              </a:tabLst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주요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서버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HA</a:t>
            </a:r>
          </a:p>
          <a:p>
            <a:pPr indent="93629">
              <a:lnSpc>
                <a:spcPct val="150000"/>
              </a:lnSpc>
              <a:buFont typeface="Arial" pitchFamily="34" charset="0"/>
              <a:buChar char="•"/>
              <a:tabLst>
                <a:tab pos="176149" algn="l"/>
              </a:tabLst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확장 가능 구성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(scale out)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4338755" y="3556001"/>
            <a:ext cx="1658937" cy="1825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/>
          <a:lstStyle/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Multi-tenancy</a:t>
            </a:r>
          </a:p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서버 모듈 재사용</a:t>
            </a:r>
          </a:p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내재화 대상</a:t>
            </a:r>
            <a:endParaRPr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ko-KR" altLang="en-US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148505" y="3556001"/>
            <a:ext cx="1658937" cy="1825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/>
          <a:lstStyle/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오픈소스기반의 외부 솔루션 설치</a:t>
            </a:r>
          </a:p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배치 처리</a:t>
            </a:r>
          </a:p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실시간 처리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7958254" y="3556001"/>
            <a:ext cx="1746250" cy="1825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/>
          <a:lstStyle/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외부 솔루션 도입 후 커스터마이징</a:t>
            </a:r>
          </a:p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비콘플랫폼을 사용</a:t>
            </a:r>
          </a:p>
          <a:p>
            <a:pPr indent="93629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2529005" y="3195639"/>
            <a:ext cx="1660525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서버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4338755" y="3195639"/>
            <a:ext cx="1658937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비콘 플랫폼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6148505" y="3195639"/>
            <a:ext cx="1658937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빅데이터 플랫폼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7958254" y="3195639"/>
            <a:ext cx="1746250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스마트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MICE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60" name="Shape 28"/>
          <p:cNvCxnSpPr>
            <a:stCxn id="249" idx="2"/>
            <a:endCxn id="255" idx="0"/>
          </p:cNvCxnSpPr>
          <p:nvPr/>
        </p:nvCxnSpPr>
        <p:spPr>
          <a:xfrm rot="5400000">
            <a:off x="4258131" y="1377612"/>
            <a:ext cx="919164" cy="271689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hape 28"/>
          <p:cNvCxnSpPr>
            <a:stCxn id="249" idx="2"/>
            <a:endCxn id="256" idx="0"/>
          </p:cNvCxnSpPr>
          <p:nvPr/>
        </p:nvCxnSpPr>
        <p:spPr>
          <a:xfrm rot="5400000">
            <a:off x="5162609" y="2282090"/>
            <a:ext cx="919164" cy="90793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hape 28"/>
          <p:cNvCxnSpPr>
            <a:stCxn id="249" idx="2"/>
            <a:endCxn id="257" idx="0"/>
          </p:cNvCxnSpPr>
          <p:nvPr/>
        </p:nvCxnSpPr>
        <p:spPr>
          <a:xfrm rot="16200000" flipH="1">
            <a:off x="6067484" y="2285149"/>
            <a:ext cx="919164" cy="90181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8"/>
          <p:cNvCxnSpPr>
            <a:stCxn id="249" idx="2"/>
            <a:endCxn id="258" idx="0"/>
          </p:cNvCxnSpPr>
          <p:nvPr/>
        </p:nvCxnSpPr>
        <p:spPr>
          <a:xfrm rot="16200000" flipH="1">
            <a:off x="6994186" y="1358446"/>
            <a:ext cx="919164" cy="275522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1.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아키텍쳐 설계 개요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kern="0" dirty="0" smtClean="0">
                <a:solidFill>
                  <a:srgbClr val="000000"/>
                </a:solidFill>
              </a:rPr>
              <a:t>시스템 구현 범위를 고려하여 구축을 위해 필요한 하드웨어</a:t>
            </a:r>
            <a:r>
              <a:rPr lang="en-US" altLang="ko-KR" kern="0" dirty="0" smtClean="0">
                <a:solidFill>
                  <a:srgbClr val="000000"/>
                </a:solidFill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</a:rPr>
              <a:t>소프트웨어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</a:rPr>
              <a:t>항목을 식별하고</a:t>
            </a:r>
            <a:r>
              <a:rPr lang="en-US" altLang="ko-KR" kern="0" dirty="0" smtClean="0">
                <a:solidFill>
                  <a:srgbClr val="000000"/>
                </a:solidFill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</a:rPr>
              <a:t>항목별 구성방안을 정의함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아키텍쳐 고려사항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01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</a:rPr>
              <a:t>솔루션 요구사항</a:t>
            </a:r>
            <a:endParaRPr lang="ko-KR" altLang="en-US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kern="0" dirty="0" smtClean="0">
                <a:solidFill>
                  <a:srgbClr val="000000"/>
                </a:solidFill>
              </a:rPr>
              <a:t>업무 영역별 요구사항 및 </a:t>
            </a:r>
            <a:r>
              <a:rPr lang="ko-KR" altLang="en-US" kern="0" smtClean="0">
                <a:solidFill>
                  <a:srgbClr val="000000"/>
                </a:solidFill>
              </a:rPr>
              <a:t>범위를 기반으로 </a:t>
            </a:r>
            <a:r>
              <a:rPr lang="en-US" altLang="ko-KR" kern="0" dirty="0" smtClean="0">
                <a:solidFill>
                  <a:srgbClr val="000000"/>
                </a:solidFill>
              </a:rPr>
              <a:t>ERP </a:t>
            </a:r>
            <a:r>
              <a:rPr lang="ko-KR" altLang="en-US" kern="0" dirty="0" smtClean="0">
                <a:solidFill>
                  <a:srgbClr val="000000"/>
                </a:solidFill>
              </a:rPr>
              <a:t>구축을 위해 필요한 솔루션들을 정의함</a:t>
            </a:r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36192" y="3466356"/>
            <a:ext cx="720080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36192" y="4685556"/>
            <a:ext cx="720080" cy="14077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36192" y="2132856"/>
            <a:ext cx="720080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60692" y="3466356"/>
            <a:ext cx="720080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760692" y="4685556"/>
            <a:ext cx="720080" cy="14077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60692" y="2132856"/>
            <a:ext cx="720080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 Box 361"/>
          <p:cNvSpPr txBox="1">
            <a:spLocks noChangeArrowheads="1"/>
          </p:cNvSpPr>
          <p:nvPr/>
        </p:nvSpPr>
        <p:spPr bwMode="auto">
          <a:xfrm>
            <a:off x="1616224" y="1387156"/>
            <a:ext cx="54374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구분</a:t>
            </a:r>
          </a:p>
        </p:txBody>
      </p:sp>
      <p:sp>
        <p:nvSpPr>
          <p:cNvPr id="43" name="Text Box 362"/>
          <p:cNvSpPr txBox="1">
            <a:spLocks noChangeArrowheads="1"/>
          </p:cNvSpPr>
          <p:nvPr/>
        </p:nvSpPr>
        <p:spPr bwMode="auto">
          <a:xfrm>
            <a:off x="4733538" y="1408700"/>
            <a:ext cx="1745992" cy="2862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주요 업무 요구사항</a:t>
            </a:r>
          </a:p>
        </p:txBody>
      </p:sp>
      <p:cxnSp>
        <p:nvCxnSpPr>
          <p:cNvPr id="44" name="직선 연결선 43"/>
          <p:cNvCxnSpPr>
            <a:cxnSpLocks noChangeShapeType="1"/>
          </p:cNvCxnSpPr>
          <p:nvPr/>
        </p:nvCxnSpPr>
        <p:spPr bwMode="auto">
          <a:xfrm>
            <a:off x="1415480" y="1706242"/>
            <a:ext cx="900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직선 연결선 54"/>
          <p:cNvCxnSpPr>
            <a:cxnSpLocks noChangeShapeType="1"/>
          </p:cNvCxnSpPr>
          <p:nvPr/>
        </p:nvCxnSpPr>
        <p:spPr bwMode="auto">
          <a:xfrm>
            <a:off x="4727847" y="1706242"/>
            <a:ext cx="176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Rectangle 397"/>
          <p:cNvSpPr>
            <a:spLocks noChangeArrowheads="1"/>
          </p:cNvSpPr>
          <p:nvPr/>
        </p:nvSpPr>
        <p:spPr bwMode="auto">
          <a:xfrm>
            <a:off x="1415480" y="1916833"/>
            <a:ext cx="1008000" cy="11521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위치기반 플랫폼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411"/>
          <p:cNvSpPr>
            <a:spLocks noChangeArrowheads="1"/>
          </p:cNvSpPr>
          <p:nvPr/>
        </p:nvSpPr>
        <p:spPr bwMode="auto">
          <a:xfrm>
            <a:off x="1415480" y="3212976"/>
            <a:ext cx="1008000" cy="11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빅데이터 플랫폼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415"/>
          <p:cNvSpPr>
            <a:spLocks noChangeArrowheads="1"/>
          </p:cNvSpPr>
          <p:nvPr/>
        </p:nvSpPr>
        <p:spPr bwMode="auto">
          <a:xfrm>
            <a:off x="1415480" y="4509120"/>
            <a:ext cx="1008000" cy="17281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스마트 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MICE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 Box 399"/>
          <p:cNvSpPr txBox="1">
            <a:spLocks noChangeArrowheads="1"/>
          </p:cNvSpPr>
          <p:nvPr/>
        </p:nvSpPr>
        <p:spPr bwMode="auto">
          <a:xfrm>
            <a:off x="2766740" y="1916832"/>
            <a:ext cx="5148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영역 맵 제공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POI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Geofencing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비콘 매핑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399"/>
          <p:cNvSpPr txBox="1">
            <a:spLocks noChangeArrowheads="1"/>
          </p:cNvSpPr>
          <p:nvPr/>
        </p:nvSpPr>
        <p:spPr bwMode="auto">
          <a:xfrm>
            <a:off x="2766740" y="2312896"/>
            <a:ext cx="5148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단말 위치 인식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이벤트 처리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 Box 399"/>
          <p:cNvSpPr txBox="1">
            <a:spLocks noChangeArrowheads="1"/>
          </p:cNvSpPr>
          <p:nvPr/>
        </p:nvSpPr>
        <p:spPr bwMode="auto">
          <a:xfrm>
            <a:off x="2766740" y="2708960"/>
            <a:ext cx="5148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신호 정규화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위치 측위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 Box 399"/>
          <p:cNvSpPr txBox="1">
            <a:spLocks noChangeArrowheads="1"/>
          </p:cNvSpPr>
          <p:nvPr/>
        </p:nvSpPr>
        <p:spPr bwMode="auto">
          <a:xfrm>
            <a:off x="2766740" y="3212976"/>
            <a:ext cx="5148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사후 분석 처리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 Box 399"/>
          <p:cNvSpPr txBox="1">
            <a:spLocks noChangeArrowheads="1"/>
          </p:cNvSpPr>
          <p:nvPr/>
        </p:nvSpPr>
        <p:spPr bwMode="auto">
          <a:xfrm>
            <a:off x="2766740" y="3608976"/>
            <a:ext cx="5148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실시간 분석 처리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 Box 399"/>
          <p:cNvSpPr txBox="1">
            <a:spLocks noChangeArrowheads="1"/>
          </p:cNvSpPr>
          <p:nvPr/>
        </p:nvSpPr>
        <p:spPr bwMode="auto">
          <a:xfrm>
            <a:off x="2766740" y="4004976"/>
            <a:ext cx="5148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모니터링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사용자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 Box 361"/>
          <p:cNvSpPr txBox="1">
            <a:spLocks noChangeArrowheads="1"/>
          </p:cNvSpPr>
          <p:nvPr/>
        </p:nvSpPr>
        <p:spPr bwMode="auto">
          <a:xfrm>
            <a:off x="8973368" y="1387156"/>
            <a:ext cx="11448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 솔루션</a:t>
            </a:r>
          </a:p>
        </p:txBody>
      </p:sp>
      <p:cxnSp>
        <p:nvCxnSpPr>
          <p:cNvPr id="60" name="직선 연결선 59"/>
          <p:cNvCxnSpPr>
            <a:cxnSpLocks noChangeShapeType="1"/>
          </p:cNvCxnSpPr>
          <p:nvPr/>
        </p:nvCxnSpPr>
        <p:spPr bwMode="auto">
          <a:xfrm>
            <a:off x="8721004" y="1706242"/>
            <a:ext cx="1623469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Rectangle 397"/>
          <p:cNvSpPr>
            <a:spLocks noChangeArrowheads="1"/>
          </p:cNvSpPr>
          <p:nvPr/>
        </p:nvSpPr>
        <p:spPr bwMode="auto">
          <a:xfrm>
            <a:off x="8328248" y="1916833"/>
            <a:ext cx="243517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p-Beacon Indoor LBS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기반 커스터마이징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415"/>
          <p:cNvSpPr>
            <a:spLocks noChangeArrowheads="1"/>
          </p:cNvSpPr>
          <p:nvPr/>
        </p:nvSpPr>
        <p:spPr bwMode="auto">
          <a:xfrm>
            <a:off x="8328248" y="4509120"/>
            <a:ext cx="2435176" cy="17281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모전스랩 오렌지코코넛 기반 커스터마이징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397"/>
          <p:cNvSpPr>
            <a:spLocks noChangeArrowheads="1"/>
          </p:cNvSpPr>
          <p:nvPr/>
        </p:nvSpPr>
        <p:spPr bwMode="auto">
          <a:xfrm>
            <a:off x="8328248" y="2312876"/>
            <a:ext cx="243517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p-Beacon Indoor LBS SDK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기반 커스터마이징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397"/>
          <p:cNvSpPr>
            <a:spLocks noChangeArrowheads="1"/>
          </p:cNvSpPr>
          <p:nvPr/>
        </p:nvSpPr>
        <p:spPr bwMode="auto">
          <a:xfrm>
            <a:off x="8328248" y="2708920"/>
            <a:ext cx="243517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p-Beacon Indoor LBS SDK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397"/>
          <p:cNvSpPr>
            <a:spLocks noChangeArrowheads="1"/>
          </p:cNvSpPr>
          <p:nvPr/>
        </p:nvSpPr>
        <p:spPr bwMode="auto">
          <a:xfrm>
            <a:off x="8328248" y="3224933"/>
            <a:ext cx="243517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카디날정보기술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Khiron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397"/>
          <p:cNvSpPr>
            <a:spLocks noChangeArrowheads="1"/>
          </p:cNvSpPr>
          <p:nvPr/>
        </p:nvSpPr>
        <p:spPr bwMode="auto">
          <a:xfrm>
            <a:off x="8328248" y="3620976"/>
            <a:ext cx="243517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카디날정보기술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LeoPhant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397"/>
          <p:cNvSpPr>
            <a:spLocks noChangeArrowheads="1"/>
          </p:cNvSpPr>
          <p:nvPr/>
        </p:nvSpPr>
        <p:spPr bwMode="auto">
          <a:xfrm>
            <a:off x="8328248" y="4017020"/>
            <a:ext cx="2435176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800" rIns="72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오픈소스기반 모니터링툴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 Box 416"/>
          <p:cNvSpPr txBox="1">
            <a:spLocks noChangeArrowheads="1"/>
          </p:cNvSpPr>
          <p:nvPr/>
        </p:nvSpPr>
        <p:spPr bwMode="auto">
          <a:xfrm>
            <a:off x="2766740" y="4509120"/>
            <a:ext cx="5148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참관객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참여기업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 Box 416"/>
          <p:cNvSpPr txBox="1">
            <a:spLocks noChangeArrowheads="1"/>
          </p:cNvSpPr>
          <p:nvPr/>
        </p:nvSpPr>
        <p:spPr bwMode="auto">
          <a:xfrm>
            <a:off x="2766740" y="5327932"/>
            <a:ext cx="5148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Push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메시지 및 이벤트 관리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 Box 416"/>
          <p:cNvSpPr txBox="1">
            <a:spLocks noChangeArrowheads="1"/>
          </p:cNvSpPr>
          <p:nvPr/>
        </p:nvSpPr>
        <p:spPr bwMode="auto">
          <a:xfrm>
            <a:off x="2766740" y="4910192"/>
            <a:ext cx="5148000" cy="378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티켓 발급 및 전시회 입장관리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 Box 416"/>
          <p:cNvSpPr txBox="1">
            <a:spLocks noChangeArrowheads="1"/>
          </p:cNvSpPr>
          <p:nvPr/>
        </p:nvSpPr>
        <p:spPr bwMode="auto">
          <a:xfrm>
            <a:off x="2766740" y="5733256"/>
            <a:ext cx="5148000" cy="504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 anchorCtr="0">
            <a:noAutofit/>
          </a:bodyPr>
          <a:lstStyle/>
          <a:p>
            <a:pPr marL="177800" indent="-177800">
              <a:buFont typeface="Wingdings" pitchFamily="2" charset="2"/>
              <a:buChar char="§"/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Beacon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이용한 위치기반 서비스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부스방문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및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현장등록 가이드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5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356"/>
          <p:cNvSpPr>
            <a:spLocks noChangeArrowheads="1"/>
          </p:cNvSpPr>
          <p:nvPr/>
        </p:nvSpPr>
        <p:spPr bwMode="auto">
          <a:xfrm>
            <a:off x="6540518" y="2256102"/>
            <a:ext cx="3142783" cy="344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서버군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4" name="Rectangle 1356"/>
          <p:cNvSpPr>
            <a:spLocks noChangeArrowheads="1"/>
          </p:cNvSpPr>
          <p:nvPr/>
        </p:nvSpPr>
        <p:spPr bwMode="auto">
          <a:xfrm>
            <a:off x="4502675" y="1303525"/>
            <a:ext cx="1676950" cy="44006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Application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서버군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239" name="TextBox 212"/>
          <p:cNvSpPr txBox="1">
            <a:spLocks noChangeArrowheads="1"/>
          </p:cNvSpPr>
          <p:nvPr/>
        </p:nvSpPr>
        <p:spPr bwMode="auto">
          <a:xfrm>
            <a:off x="159597" y="6278955"/>
            <a:ext cx="4416527" cy="4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7" tIns="45704" rIns="91407" bIns="45704"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구성도는 아키텍처 설계 시 변경될 수 </a:t>
            </a: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있음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구성도 상 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Spec.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최소 사양이며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Vendor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제공하는 구성 방식을 따름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2" name="직선 연결선 211"/>
          <p:cNvCxnSpPr/>
          <p:nvPr/>
        </p:nvCxnSpPr>
        <p:spPr bwMode="auto">
          <a:xfrm>
            <a:off x="1789766" y="888073"/>
            <a:ext cx="0" cy="517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</a:rPr>
              <a:t>하드웨어 구성</a:t>
            </a:r>
            <a:endParaRPr lang="ko-KR" altLang="en-US" dirty="0"/>
          </a:p>
        </p:txBody>
      </p:sp>
      <p:sp>
        <p:nvSpPr>
          <p:cNvPr id="120" name="텍스트 개체 틀 11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3.1 </a:t>
            </a:r>
            <a:r>
              <a:rPr lang="ko-KR" altLang="en-US" dirty="0" smtClean="0">
                <a:solidFill>
                  <a:srgbClr val="000000"/>
                </a:solidFill>
              </a:rPr>
              <a:t>하드웨어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구성도</a:t>
            </a:r>
            <a:r>
              <a:rPr lang="en-US" altLang="ko-KR" dirty="0" smtClean="0">
                <a:solidFill>
                  <a:srgbClr val="000000"/>
                </a:solidFill>
              </a:rPr>
              <a:t> (</a:t>
            </a:r>
            <a:r>
              <a:rPr lang="ko-KR" altLang="en-US" dirty="0" smtClean="0">
                <a:solidFill>
                  <a:srgbClr val="000000"/>
                </a:solidFill>
              </a:rPr>
              <a:t>운영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en-US" dirty="0"/>
          </a:p>
        </p:txBody>
      </p:sp>
      <p:cxnSp>
        <p:nvCxnSpPr>
          <p:cNvPr id="61" name="직선 연결선 211"/>
          <p:cNvCxnSpPr/>
          <p:nvPr/>
        </p:nvCxnSpPr>
        <p:spPr bwMode="auto">
          <a:xfrm>
            <a:off x="3985889" y="888073"/>
            <a:ext cx="0" cy="517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350"/>
          <p:cNvSpPr>
            <a:spLocks noChangeArrowheads="1"/>
          </p:cNvSpPr>
          <p:nvPr/>
        </p:nvSpPr>
        <p:spPr bwMode="auto">
          <a:xfrm>
            <a:off x="159597" y="1705709"/>
            <a:ext cx="699687" cy="1084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4" name="Rectangle 1350"/>
          <p:cNvSpPr>
            <a:spLocks noChangeArrowheads="1"/>
          </p:cNvSpPr>
          <p:nvPr/>
        </p:nvSpPr>
        <p:spPr bwMode="auto">
          <a:xfrm>
            <a:off x="311997" y="1858109"/>
            <a:ext cx="699687" cy="1084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5" name="Rectangle 1350"/>
          <p:cNvSpPr>
            <a:spLocks noChangeArrowheads="1"/>
          </p:cNvSpPr>
          <p:nvPr/>
        </p:nvSpPr>
        <p:spPr bwMode="auto">
          <a:xfrm>
            <a:off x="464397" y="2010509"/>
            <a:ext cx="699687" cy="1084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Mobile</a:t>
            </a:r>
          </a:p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Devices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5" name="TextBox 212"/>
          <p:cNvSpPr txBox="1">
            <a:spLocks noChangeArrowheads="1"/>
          </p:cNvSpPr>
          <p:nvPr/>
        </p:nvSpPr>
        <p:spPr bwMode="auto">
          <a:xfrm>
            <a:off x="1789766" y="6564725"/>
            <a:ext cx="1559976" cy="24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7" tIns="45704" rIns="91407" bIns="45704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1G outbound 7,000,000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1343"/>
          <p:cNvSpPr>
            <a:spLocks noChangeArrowheads="1"/>
          </p:cNvSpPr>
          <p:nvPr/>
        </p:nvSpPr>
        <p:spPr bwMode="auto">
          <a:xfrm>
            <a:off x="1523294" y="2997429"/>
            <a:ext cx="505641" cy="4568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</a:t>
            </a:r>
          </a:p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(L4)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0006" y="1810884"/>
            <a:ext cx="1444281" cy="899429"/>
            <a:chOff x="2532659" y="1844905"/>
            <a:chExt cx="1763922" cy="1250835"/>
          </a:xfrm>
        </p:grpSpPr>
        <p:sp>
          <p:nvSpPr>
            <p:cNvPr id="238" name="Rectangle 1343"/>
            <p:cNvSpPr>
              <a:spLocks noChangeArrowheads="1"/>
            </p:cNvSpPr>
            <p:nvPr/>
          </p:nvSpPr>
          <p:spPr bwMode="auto">
            <a:xfrm>
              <a:off x="2532659" y="1844905"/>
              <a:ext cx="1763922" cy="125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L-G-#1</a:t>
              </a:r>
            </a:p>
            <a:p>
              <a:pPr algn="ctr">
                <a:defRPr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spg1</a:t>
              </a:r>
            </a:p>
            <a:p>
              <a:pPr algn="ctr">
                <a:defRPr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4c/8G/200GB</a:t>
              </a:r>
            </a:p>
            <a:p>
              <a:pPr algn="ctr">
                <a:defRPr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>
                <a:defRPr/>
              </a:pPr>
              <a:endParaRPr lang="ko-KR" altLang="en-US" sz="105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78" name="Rectangle 1356"/>
            <p:cNvSpPr>
              <a:spLocks noChangeArrowheads="1"/>
            </p:cNvSpPr>
            <p:nvPr/>
          </p:nvSpPr>
          <p:spPr bwMode="auto">
            <a:xfrm>
              <a:off x="2573355" y="2834640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Gateway</a:t>
              </a:r>
              <a:endPara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69894" y="3793418"/>
            <a:ext cx="1426054" cy="901433"/>
            <a:chOff x="2533348" y="3441871"/>
            <a:chExt cx="1752216" cy="1302681"/>
          </a:xfrm>
        </p:grpSpPr>
        <p:sp>
          <p:nvSpPr>
            <p:cNvPr id="62" name="Rectangle 1343"/>
            <p:cNvSpPr>
              <a:spLocks noChangeArrowheads="1"/>
            </p:cNvSpPr>
            <p:nvPr/>
          </p:nvSpPr>
          <p:spPr bwMode="auto">
            <a:xfrm>
              <a:off x="2533348" y="3441871"/>
              <a:ext cx="1752216" cy="1302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L-G-#2</a:t>
              </a:r>
            </a:p>
            <a:p>
              <a:pPr algn="ctr">
                <a:defRPr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spg2</a:t>
              </a:r>
            </a:p>
            <a:p>
              <a:pPr algn="ctr">
                <a:defRPr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4c/8G/200GB</a:t>
              </a:r>
            </a:p>
            <a:p>
              <a:pPr algn="ctr">
                <a:defRPr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>
                <a:defRPr/>
              </a:pPr>
              <a:endPara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79" name="Rectangle 1356"/>
            <p:cNvSpPr>
              <a:spLocks noChangeArrowheads="1"/>
            </p:cNvSpPr>
            <p:nvPr/>
          </p:nvSpPr>
          <p:spPr bwMode="auto">
            <a:xfrm>
              <a:off x="2572216" y="4484763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Gateway</a:t>
              </a:r>
              <a:endPara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18970" y="1383750"/>
            <a:ext cx="1424590" cy="959105"/>
            <a:chOff x="5809538" y="918801"/>
            <a:chExt cx="1752311" cy="1179743"/>
          </a:xfrm>
        </p:grpSpPr>
        <p:sp>
          <p:nvSpPr>
            <p:cNvPr id="68" name="Rectangle 1350"/>
            <p:cNvSpPr>
              <a:spLocks noChangeArrowheads="1"/>
            </p:cNvSpPr>
            <p:nvPr/>
          </p:nvSpPr>
          <p:spPr bwMode="auto">
            <a:xfrm>
              <a:off x="5809538" y="918801"/>
              <a:ext cx="1752311" cy="1179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L-A1-#1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spa1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8c/32G/1000GB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1" name="Rectangle 1356"/>
            <p:cNvSpPr>
              <a:spLocks noChangeArrowheads="1"/>
            </p:cNvSpPr>
            <p:nvPr/>
          </p:nvSpPr>
          <p:spPr bwMode="auto">
            <a:xfrm>
              <a:off x="5854541" y="1825520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LBS</a:t>
              </a:r>
              <a:r>
                <a:rPr lang="en-US" altLang="ko-KR" sz="105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Platform </a:t>
              </a:r>
              <a:r>
                <a:rPr lang="ko-KR" altLang="en-US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서버</a:t>
              </a:r>
              <a:endParaRPr lang="ko-KR" altLang="en-US" sz="105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8340" y="2436094"/>
            <a:ext cx="1414536" cy="952336"/>
            <a:chOff x="5818908" y="2234267"/>
            <a:chExt cx="1752311" cy="1179743"/>
          </a:xfrm>
        </p:grpSpPr>
        <p:sp>
          <p:nvSpPr>
            <p:cNvPr id="67" name="Rectangle 1350"/>
            <p:cNvSpPr>
              <a:spLocks noChangeArrowheads="1"/>
            </p:cNvSpPr>
            <p:nvPr/>
          </p:nvSpPr>
          <p:spPr bwMode="auto">
            <a:xfrm>
              <a:off x="5818908" y="2234267"/>
              <a:ext cx="1752311" cy="1179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</a:t>
              </a: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A1-#2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spa2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8c/32G/1000GB</a:t>
              </a:r>
            </a:p>
            <a:p>
              <a:pPr algn="ctr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>
                <a:defRPr/>
              </a:pPr>
              <a:endPara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2" name="Rectangle 1356"/>
            <p:cNvSpPr>
              <a:spLocks noChangeArrowheads="1"/>
            </p:cNvSpPr>
            <p:nvPr/>
          </p:nvSpPr>
          <p:spPr bwMode="auto">
            <a:xfrm>
              <a:off x="5852894" y="3147397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LBS Platform </a:t>
              </a:r>
              <a:r>
                <a:rPr lang="ko-KR" altLang="en-US" sz="105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서버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28340" y="3481669"/>
            <a:ext cx="1392541" cy="937528"/>
            <a:chOff x="5818909" y="3536414"/>
            <a:chExt cx="1752311" cy="1179743"/>
          </a:xfrm>
        </p:grpSpPr>
        <p:sp>
          <p:nvSpPr>
            <p:cNvPr id="66" name="Rectangle 1350"/>
            <p:cNvSpPr>
              <a:spLocks noChangeArrowheads="1"/>
            </p:cNvSpPr>
            <p:nvPr/>
          </p:nvSpPr>
          <p:spPr bwMode="auto">
            <a:xfrm>
              <a:off x="5818909" y="3536414"/>
              <a:ext cx="1752311" cy="1179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</a:t>
              </a: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A1-#3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spa3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8c/32G/1000GB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3" name="Rectangle 1356"/>
            <p:cNvSpPr>
              <a:spLocks noChangeArrowheads="1"/>
            </p:cNvSpPr>
            <p:nvPr/>
          </p:nvSpPr>
          <p:spPr bwMode="auto">
            <a:xfrm>
              <a:off x="5854695" y="4446601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LBS Platform </a:t>
              </a:r>
              <a:r>
                <a:rPr lang="ko-KR" altLang="en-US" sz="105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서버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41158" y="4512435"/>
            <a:ext cx="1402402" cy="944167"/>
            <a:chOff x="5831726" y="4863966"/>
            <a:chExt cx="1752311" cy="1179743"/>
          </a:xfrm>
        </p:grpSpPr>
        <p:sp>
          <p:nvSpPr>
            <p:cNvPr id="239" name="Rectangle 1350"/>
            <p:cNvSpPr>
              <a:spLocks noChangeArrowheads="1"/>
            </p:cNvSpPr>
            <p:nvPr/>
          </p:nvSpPr>
          <p:spPr bwMode="auto">
            <a:xfrm>
              <a:off x="5831726" y="4863966"/>
              <a:ext cx="1752311" cy="1179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L-A2-</a:t>
              </a: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#1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spa4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8c/32G/1000GB</a:t>
              </a:r>
            </a:p>
            <a:p>
              <a:pPr algn="ctr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>
                <a:defRPr/>
              </a:pPr>
              <a:endPara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5" name="Rectangle 1356"/>
            <p:cNvSpPr>
              <a:spLocks noChangeArrowheads="1"/>
            </p:cNvSpPr>
            <p:nvPr/>
          </p:nvSpPr>
          <p:spPr bwMode="auto">
            <a:xfrm>
              <a:off x="5865558" y="5787506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OCN 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서버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6139" y="2376897"/>
            <a:ext cx="1424381" cy="958964"/>
            <a:chOff x="9993759" y="891326"/>
            <a:chExt cx="1752311" cy="1179743"/>
          </a:xfrm>
        </p:grpSpPr>
        <p:sp>
          <p:nvSpPr>
            <p:cNvPr id="72" name="Rectangle 1350"/>
            <p:cNvSpPr>
              <a:spLocks noChangeArrowheads="1"/>
            </p:cNvSpPr>
            <p:nvPr/>
          </p:nvSpPr>
          <p:spPr bwMode="auto">
            <a:xfrm>
              <a:off x="9993759" y="891326"/>
              <a:ext cx="1752311" cy="1179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L-B1-#1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spd1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8c/64G/8000GB</a:t>
              </a:r>
            </a:p>
            <a:p>
              <a:pPr algn="ctr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>
                <a:defRPr/>
              </a:pPr>
              <a:endPara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6" name="Rectangle 1356"/>
            <p:cNvSpPr>
              <a:spLocks noChangeArrowheads="1"/>
            </p:cNvSpPr>
            <p:nvPr/>
          </p:nvSpPr>
          <p:spPr bwMode="auto">
            <a:xfrm>
              <a:off x="10037115" y="1794566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Big Data</a:t>
              </a:r>
              <a:r>
                <a:rPr lang="ko-KR" altLang="en-US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서버</a:t>
              </a:r>
              <a:endParaRPr lang="ko-KR" altLang="en-US" sz="105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88929" y="2376897"/>
            <a:ext cx="1421656" cy="957129"/>
            <a:chOff x="10003129" y="2206792"/>
            <a:chExt cx="1752311" cy="1179743"/>
          </a:xfrm>
        </p:grpSpPr>
        <p:sp>
          <p:nvSpPr>
            <p:cNvPr id="71" name="Rectangle 1350"/>
            <p:cNvSpPr>
              <a:spLocks noChangeArrowheads="1"/>
            </p:cNvSpPr>
            <p:nvPr/>
          </p:nvSpPr>
          <p:spPr bwMode="auto">
            <a:xfrm>
              <a:off x="10003129" y="2206792"/>
              <a:ext cx="1752311" cy="1179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L-B1-#2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spd2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8c/64G/8000GB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7" name="Rectangle 1356"/>
            <p:cNvSpPr>
              <a:spLocks noChangeArrowheads="1"/>
            </p:cNvSpPr>
            <p:nvPr/>
          </p:nvSpPr>
          <p:spPr bwMode="auto">
            <a:xfrm>
              <a:off x="10049933" y="3110752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Big </a:t>
              </a:r>
              <a:r>
                <a:rPr lang="en-US" altLang="ko-KR" sz="1050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Data</a:t>
              </a:r>
              <a:r>
                <a:rPr lang="ko-KR" altLang="en-US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서버</a:t>
              </a:r>
              <a:endParaRPr lang="ko-KR" altLang="en-US" sz="105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24182" y="3429559"/>
            <a:ext cx="1424594" cy="959108"/>
            <a:chOff x="10003130" y="3508939"/>
            <a:chExt cx="1752311" cy="1179743"/>
          </a:xfrm>
        </p:grpSpPr>
        <p:sp>
          <p:nvSpPr>
            <p:cNvPr id="70" name="Rectangle 1350"/>
            <p:cNvSpPr>
              <a:spLocks noChangeArrowheads="1"/>
            </p:cNvSpPr>
            <p:nvPr/>
          </p:nvSpPr>
          <p:spPr bwMode="auto">
            <a:xfrm>
              <a:off x="10003130" y="3508939"/>
              <a:ext cx="1752311" cy="1179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L-B1-#3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spd3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8c/64G/8000GB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8" name="Rectangle 1356"/>
            <p:cNvSpPr>
              <a:spLocks noChangeArrowheads="1"/>
            </p:cNvSpPr>
            <p:nvPr/>
          </p:nvSpPr>
          <p:spPr bwMode="auto">
            <a:xfrm>
              <a:off x="10037115" y="4417306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Big </a:t>
              </a:r>
              <a:r>
                <a:rPr lang="en-US" altLang="ko-KR" sz="1050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Data</a:t>
              </a:r>
              <a:r>
                <a:rPr lang="ko-KR" altLang="en-US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서버</a:t>
              </a:r>
              <a:endParaRPr lang="ko-KR" altLang="en-US" sz="105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190408" y="3430304"/>
            <a:ext cx="1424861" cy="959288"/>
            <a:chOff x="10015947" y="4836491"/>
            <a:chExt cx="1752311" cy="1179743"/>
          </a:xfrm>
        </p:grpSpPr>
        <p:sp>
          <p:nvSpPr>
            <p:cNvPr id="69" name="Rectangle 1350"/>
            <p:cNvSpPr>
              <a:spLocks noChangeArrowheads="1"/>
            </p:cNvSpPr>
            <p:nvPr/>
          </p:nvSpPr>
          <p:spPr bwMode="auto">
            <a:xfrm>
              <a:off x="10015947" y="4836491"/>
              <a:ext cx="1752311" cy="1179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L-B1-#4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spd4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8c/64G/8000GB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9" name="Rectangle 1356"/>
            <p:cNvSpPr>
              <a:spLocks noChangeArrowheads="1"/>
            </p:cNvSpPr>
            <p:nvPr/>
          </p:nvSpPr>
          <p:spPr bwMode="auto">
            <a:xfrm>
              <a:off x="10044178" y="5749575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Big </a:t>
              </a:r>
              <a:r>
                <a:rPr lang="en-US" altLang="ko-KR" sz="1050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Data</a:t>
              </a:r>
              <a:r>
                <a:rPr lang="ko-KR" altLang="en-US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서버</a:t>
              </a:r>
              <a:endParaRPr lang="ko-KR" altLang="en-US" sz="105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4056" y="4474838"/>
            <a:ext cx="1415122" cy="952731"/>
            <a:chOff x="8154790" y="918800"/>
            <a:chExt cx="1752311" cy="1179743"/>
          </a:xfrm>
        </p:grpSpPr>
        <p:sp>
          <p:nvSpPr>
            <p:cNvPr id="73" name="Rectangle 1350"/>
            <p:cNvSpPr>
              <a:spLocks noChangeArrowheads="1"/>
            </p:cNvSpPr>
            <p:nvPr/>
          </p:nvSpPr>
          <p:spPr bwMode="auto">
            <a:xfrm>
              <a:off x="8154790" y="918800"/>
              <a:ext cx="1752311" cy="1179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L-B2-#1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spdm1</a:t>
              </a:r>
            </a:p>
            <a:p>
              <a:pPr algn="ctr"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4c/16G/1000GB</a:t>
              </a:r>
            </a:p>
            <a:p>
              <a:pPr algn="ctr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IP-TBD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algn="ctr">
                <a:defRPr/>
              </a:pPr>
              <a:endPara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4" name="Rectangle 1356"/>
            <p:cNvSpPr>
              <a:spLocks noChangeArrowheads="1"/>
            </p:cNvSpPr>
            <p:nvPr/>
          </p:nvSpPr>
          <p:spPr bwMode="auto">
            <a:xfrm>
              <a:off x="8199793" y="1814543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Big Data </a:t>
              </a:r>
              <a:r>
                <a:rPr lang="en-US" altLang="ko-KR" sz="105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Mgmt</a:t>
              </a:r>
              <a:r>
                <a:rPr lang="ko-KR" altLang="en-US" sz="105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서버</a:t>
              </a:r>
              <a:endParaRPr lang="ko-KR" altLang="en-US" sz="105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cxnSp>
        <p:nvCxnSpPr>
          <p:cNvPr id="95" name="직선 연결선 210"/>
          <p:cNvCxnSpPr>
            <a:stCxn id="65" idx="3"/>
            <a:endCxn id="77" idx="1"/>
          </p:cNvCxnSpPr>
          <p:nvPr/>
        </p:nvCxnSpPr>
        <p:spPr bwMode="auto">
          <a:xfrm>
            <a:off x="1164084" y="2552611"/>
            <a:ext cx="359210" cy="673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210"/>
          <p:cNvCxnSpPr>
            <a:stCxn id="77" idx="3"/>
            <a:endCxn id="238" idx="1"/>
          </p:cNvCxnSpPr>
          <p:nvPr/>
        </p:nvCxnSpPr>
        <p:spPr bwMode="auto">
          <a:xfrm flipV="1">
            <a:off x="2028935" y="2260599"/>
            <a:ext cx="211071" cy="9652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210"/>
          <p:cNvCxnSpPr>
            <a:stCxn id="77" idx="3"/>
            <a:endCxn id="62" idx="1"/>
          </p:cNvCxnSpPr>
          <p:nvPr/>
        </p:nvCxnSpPr>
        <p:spPr bwMode="auto">
          <a:xfrm>
            <a:off x="2028935" y="3225845"/>
            <a:ext cx="240959" cy="10182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210"/>
          <p:cNvCxnSpPr>
            <a:stCxn id="238" idx="3"/>
          </p:cNvCxnSpPr>
          <p:nvPr/>
        </p:nvCxnSpPr>
        <p:spPr bwMode="auto">
          <a:xfrm>
            <a:off x="3684287" y="2260599"/>
            <a:ext cx="8285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210"/>
          <p:cNvCxnSpPr/>
          <p:nvPr/>
        </p:nvCxnSpPr>
        <p:spPr bwMode="auto">
          <a:xfrm flipV="1">
            <a:off x="3689098" y="4321576"/>
            <a:ext cx="81238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210"/>
          <p:cNvCxnSpPr/>
          <p:nvPr/>
        </p:nvCxnSpPr>
        <p:spPr bwMode="auto">
          <a:xfrm>
            <a:off x="6192414" y="3819115"/>
            <a:ext cx="3367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8640" y="8847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외부망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617175" y="88479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DMZ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3420" y="884795"/>
            <a:ext cx="8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내부망</a:t>
            </a:r>
            <a:endParaRPr lang="en-US" dirty="0"/>
          </a:p>
        </p:txBody>
      </p:sp>
      <p:sp>
        <p:nvSpPr>
          <p:cNvPr id="49" name="Rectangle 1350"/>
          <p:cNvSpPr>
            <a:spLocks noChangeArrowheads="1"/>
          </p:cNvSpPr>
          <p:nvPr/>
        </p:nvSpPr>
        <p:spPr bwMode="auto">
          <a:xfrm>
            <a:off x="153255" y="3888009"/>
            <a:ext cx="699687" cy="1084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0" name="Rectangle 1350"/>
          <p:cNvSpPr>
            <a:spLocks noChangeArrowheads="1"/>
          </p:cNvSpPr>
          <p:nvPr/>
        </p:nvSpPr>
        <p:spPr bwMode="auto">
          <a:xfrm>
            <a:off x="305655" y="4040409"/>
            <a:ext cx="699687" cy="1084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1" name="Rectangle 1350"/>
          <p:cNvSpPr>
            <a:spLocks noChangeArrowheads="1"/>
          </p:cNvSpPr>
          <p:nvPr/>
        </p:nvSpPr>
        <p:spPr bwMode="auto">
          <a:xfrm>
            <a:off x="458055" y="4192809"/>
            <a:ext cx="699687" cy="1084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PC</a:t>
            </a:r>
          </a:p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Browser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52" name="직선 연결선 210"/>
          <p:cNvCxnSpPr>
            <a:stCxn id="51" idx="3"/>
            <a:endCxn id="77" idx="1"/>
          </p:cNvCxnSpPr>
          <p:nvPr/>
        </p:nvCxnSpPr>
        <p:spPr bwMode="auto">
          <a:xfrm flipV="1">
            <a:off x="1157742" y="3225845"/>
            <a:ext cx="365552" cy="1509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350"/>
          <p:cNvSpPr>
            <a:spLocks noChangeArrowheads="1"/>
          </p:cNvSpPr>
          <p:nvPr/>
        </p:nvSpPr>
        <p:spPr bwMode="auto">
          <a:xfrm>
            <a:off x="10259329" y="1422747"/>
            <a:ext cx="1424590" cy="959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COEX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4" name="Rectangle 1356"/>
          <p:cNvSpPr>
            <a:spLocks noChangeArrowheads="1"/>
          </p:cNvSpPr>
          <p:nvPr/>
        </p:nvSpPr>
        <p:spPr bwMode="auto">
          <a:xfrm>
            <a:off x="10318592" y="2137210"/>
            <a:ext cx="1369329" cy="1871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05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COEX </a:t>
            </a:r>
            <a:r>
              <a:rPr lang="ko-KR" altLang="en-US" sz="105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서버</a:t>
            </a:r>
            <a:endParaRPr lang="ko-KR" altLang="en-US" sz="105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96" name="직선 연결선 211"/>
          <p:cNvCxnSpPr/>
          <p:nvPr/>
        </p:nvCxnSpPr>
        <p:spPr bwMode="auto">
          <a:xfrm>
            <a:off x="9898378" y="938411"/>
            <a:ext cx="0" cy="517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210"/>
          <p:cNvCxnSpPr/>
          <p:nvPr/>
        </p:nvCxnSpPr>
        <p:spPr bwMode="auto">
          <a:xfrm>
            <a:off x="6183810" y="1800626"/>
            <a:ext cx="41004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475014" y="889772"/>
            <a:ext cx="8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35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TextBox 212"/>
          <p:cNvSpPr txBox="1">
            <a:spLocks noChangeArrowheads="1"/>
          </p:cNvSpPr>
          <p:nvPr/>
        </p:nvSpPr>
        <p:spPr bwMode="auto">
          <a:xfrm>
            <a:off x="1417638" y="6196102"/>
            <a:ext cx="72501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7" tIns="45704" rIns="91407" bIns="45704"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구성도는 아키텍처 설계 시 변경될 수 있음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구성도 상 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Spec.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최소 사양이며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Vendor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제공하는 구성 방식을 따름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직선 연결선 210"/>
          <p:cNvCxnSpPr>
            <a:stCxn id="65" idx="3"/>
            <a:endCxn id="238" idx="1"/>
          </p:cNvCxnSpPr>
          <p:nvPr/>
        </p:nvCxnSpPr>
        <p:spPr bwMode="auto">
          <a:xfrm flipV="1">
            <a:off x="1263237" y="3292916"/>
            <a:ext cx="961638" cy="61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 bwMode="auto">
          <a:xfrm>
            <a:off x="1789766" y="888073"/>
            <a:ext cx="0" cy="517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3. </a:t>
            </a:r>
            <a:r>
              <a:rPr lang="ko-KR" altLang="en-US" dirty="0">
                <a:solidFill>
                  <a:srgbClr val="000000"/>
                </a:solidFill>
              </a:rPr>
              <a:t>하드웨어 구성</a:t>
            </a:r>
            <a:endParaRPr lang="ko-KR" altLang="en-US" dirty="0"/>
          </a:p>
        </p:txBody>
      </p:sp>
      <p:sp>
        <p:nvSpPr>
          <p:cNvPr id="120" name="텍스트 개체 틀 11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3.1 </a:t>
            </a:r>
            <a:r>
              <a:rPr lang="ko-KR" altLang="en-US" dirty="0" smtClean="0">
                <a:solidFill>
                  <a:srgbClr val="000000"/>
                </a:solidFill>
              </a:rPr>
              <a:t>하드웨어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구성도</a:t>
            </a:r>
            <a:r>
              <a:rPr lang="en-US" altLang="ko-KR" dirty="0" smtClean="0">
                <a:solidFill>
                  <a:srgbClr val="000000"/>
                </a:solidFill>
              </a:rPr>
              <a:t> (</a:t>
            </a:r>
            <a:r>
              <a:rPr lang="ko-KR" altLang="en-US" dirty="0" smtClean="0">
                <a:solidFill>
                  <a:srgbClr val="000000"/>
                </a:solidFill>
              </a:rPr>
              <a:t>개발</a:t>
            </a:r>
            <a:r>
              <a:rPr lang="en-US" altLang="ko-KR" dirty="0" smtClean="0">
                <a:solidFill>
                  <a:srgbClr val="000000"/>
                </a:solidFill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</a:rPr>
              <a:t>테스트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en-US" dirty="0"/>
          </a:p>
        </p:txBody>
      </p:sp>
      <p:cxnSp>
        <p:nvCxnSpPr>
          <p:cNvPr id="61" name="직선 연결선 211"/>
          <p:cNvCxnSpPr/>
          <p:nvPr/>
        </p:nvCxnSpPr>
        <p:spPr bwMode="auto">
          <a:xfrm>
            <a:off x="4564178" y="888073"/>
            <a:ext cx="0" cy="517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350"/>
          <p:cNvSpPr>
            <a:spLocks noChangeArrowheads="1"/>
          </p:cNvSpPr>
          <p:nvPr/>
        </p:nvSpPr>
        <p:spPr bwMode="auto">
          <a:xfrm>
            <a:off x="258750" y="2452211"/>
            <a:ext cx="699687" cy="1084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4" name="Rectangle 1350"/>
          <p:cNvSpPr>
            <a:spLocks noChangeArrowheads="1"/>
          </p:cNvSpPr>
          <p:nvPr/>
        </p:nvSpPr>
        <p:spPr bwMode="auto">
          <a:xfrm>
            <a:off x="411150" y="2604611"/>
            <a:ext cx="699687" cy="1084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5" name="Rectangle 1350"/>
          <p:cNvSpPr>
            <a:spLocks noChangeArrowheads="1"/>
          </p:cNvSpPr>
          <p:nvPr/>
        </p:nvSpPr>
        <p:spPr bwMode="auto">
          <a:xfrm>
            <a:off x="563550" y="2757011"/>
            <a:ext cx="699687" cy="1084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Mobile</a:t>
            </a:r>
          </a:p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Devices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7" name="Rectangle 1350"/>
          <p:cNvSpPr>
            <a:spLocks noChangeArrowheads="1"/>
          </p:cNvSpPr>
          <p:nvPr/>
        </p:nvSpPr>
        <p:spPr bwMode="auto">
          <a:xfrm>
            <a:off x="5448897" y="3451440"/>
            <a:ext cx="1752311" cy="11797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L-A2-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#2</a:t>
            </a: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adev2/4c/16G/200GB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172.16.4.90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8" name="Rectangle 1350"/>
          <p:cNvSpPr>
            <a:spLocks noChangeArrowheads="1"/>
          </p:cNvSpPr>
          <p:nvPr/>
        </p:nvSpPr>
        <p:spPr bwMode="auto">
          <a:xfrm>
            <a:off x="5439527" y="2135974"/>
            <a:ext cx="1752311" cy="11797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L-A1-#1</a:t>
            </a: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adev1/4c/16G/200GB</a:t>
            </a: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172.16.4.89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0" name="Rectangle 1350"/>
          <p:cNvSpPr>
            <a:spLocks noChangeArrowheads="1"/>
          </p:cNvSpPr>
          <p:nvPr/>
        </p:nvSpPr>
        <p:spPr bwMode="auto">
          <a:xfrm>
            <a:off x="9080282" y="4028249"/>
            <a:ext cx="1752311" cy="11797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L-B1-#3</a:t>
            </a: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dpdev3/8c/32G/800GB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172.16.4.88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1" name="Rectangle 1350"/>
          <p:cNvSpPr>
            <a:spLocks noChangeArrowheads="1"/>
          </p:cNvSpPr>
          <p:nvPr/>
        </p:nvSpPr>
        <p:spPr bwMode="auto">
          <a:xfrm>
            <a:off x="9080281" y="2726102"/>
            <a:ext cx="1752311" cy="11797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L-B1-#2</a:t>
            </a: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dpdev2/8c/32G/800GB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172.16.4.87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2" name="Rectangle 1350"/>
          <p:cNvSpPr>
            <a:spLocks noChangeArrowheads="1"/>
          </p:cNvSpPr>
          <p:nvPr/>
        </p:nvSpPr>
        <p:spPr bwMode="auto">
          <a:xfrm>
            <a:off x="9070911" y="1410636"/>
            <a:ext cx="1752311" cy="11797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1407" tIns="45704" rIns="91407" bIns="45704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L-B1-#1</a:t>
            </a: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dpdev1/8c/32G/800GB</a:t>
            </a:r>
          </a:p>
          <a:p>
            <a:pPr algn="ctr"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172.16.4.86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24875" y="2667498"/>
            <a:ext cx="1763922" cy="1250835"/>
            <a:chOff x="2257926" y="2568345"/>
            <a:chExt cx="1763922" cy="1250835"/>
          </a:xfrm>
        </p:grpSpPr>
        <p:sp>
          <p:nvSpPr>
            <p:cNvPr id="238" name="Rectangle 1343"/>
            <p:cNvSpPr>
              <a:spLocks noChangeArrowheads="1"/>
            </p:cNvSpPr>
            <p:nvPr/>
          </p:nvSpPr>
          <p:spPr bwMode="auto">
            <a:xfrm>
              <a:off x="2257926" y="2568345"/>
              <a:ext cx="1763922" cy="125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91407" tIns="45704" rIns="91407" bIns="45704"/>
            <a:lstStyle/>
            <a:p>
              <a:pPr algn="ctr">
                <a:defRPr/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L-G-#1</a:t>
              </a:r>
            </a:p>
            <a:p>
              <a:pPr algn="ctr">
                <a:defRPr/>
              </a:pPr>
              <a:r>
                <a:rPr lang="en-US" altLang="ko-KR" sz="12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gdev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/4c/8G/200GB</a:t>
              </a:r>
            </a:p>
            <a:p>
              <a:pPr algn="ctr">
                <a:defRPr/>
              </a:pPr>
              <a:r>
                <a:rPr lang="en-US" altLang="ko-KR" sz="12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128.134.13.94</a:t>
              </a:r>
              <a:endPara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2" name="Rectangle 1356"/>
            <p:cNvSpPr>
              <a:spLocks noChangeArrowheads="1"/>
            </p:cNvSpPr>
            <p:nvPr/>
          </p:nvSpPr>
          <p:spPr bwMode="auto">
            <a:xfrm>
              <a:off x="2297718" y="3573720"/>
              <a:ext cx="1684338" cy="230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2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Gateway</a:t>
              </a:r>
              <a:endPara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23" name="Rectangle 1356"/>
          <p:cNvSpPr>
            <a:spLocks noChangeArrowheads="1"/>
          </p:cNvSpPr>
          <p:nvPr/>
        </p:nvSpPr>
        <p:spPr bwMode="auto">
          <a:xfrm>
            <a:off x="5471866" y="3065508"/>
            <a:ext cx="1684338" cy="2301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Platform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4" name="Rectangle 1356"/>
          <p:cNvSpPr>
            <a:spLocks noChangeArrowheads="1"/>
          </p:cNvSpPr>
          <p:nvPr/>
        </p:nvSpPr>
        <p:spPr bwMode="auto">
          <a:xfrm>
            <a:off x="5482883" y="4372637"/>
            <a:ext cx="1684338" cy="2301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LBS Platform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" name="Rectangle 1356"/>
          <p:cNvSpPr>
            <a:spLocks noChangeArrowheads="1"/>
          </p:cNvSpPr>
          <p:nvPr/>
        </p:nvSpPr>
        <p:spPr bwMode="auto">
          <a:xfrm>
            <a:off x="5482883" y="4117019"/>
            <a:ext cx="1684338" cy="2301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OCN 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Rectangle 1356"/>
          <p:cNvSpPr>
            <a:spLocks noChangeArrowheads="1"/>
          </p:cNvSpPr>
          <p:nvPr/>
        </p:nvSpPr>
        <p:spPr bwMode="auto">
          <a:xfrm>
            <a:off x="9116014" y="2324974"/>
            <a:ext cx="1684338" cy="2301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Data/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Khiron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Rectangle 1356"/>
          <p:cNvSpPr>
            <a:spLocks noChangeArrowheads="1"/>
          </p:cNvSpPr>
          <p:nvPr/>
        </p:nvSpPr>
        <p:spPr bwMode="auto">
          <a:xfrm>
            <a:off x="9115914" y="3653624"/>
            <a:ext cx="1684338" cy="2301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Data/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Khiron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Rectangle 1356"/>
          <p:cNvSpPr>
            <a:spLocks noChangeArrowheads="1"/>
          </p:cNvSpPr>
          <p:nvPr/>
        </p:nvSpPr>
        <p:spPr bwMode="auto">
          <a:xfrm>
            <a:off x="9115914" y="4955128"/>
            <a:ext cx="1684338" cy="2301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Data/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LeoPhant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Rectangle 1356"/>
          <p:cNvSpPr>
            <a:spLocks noChangeArrowheads="1"/>
          </p:cNvSpPr>
          <p:nvPr/>
        </p:nvSpPr>
        <p:spPr bwMode="auto">
          <a:xfrm>
            <a:off x="5471866" y="2809389"/>
            <a:ext cx="1684338" cy="2301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Big Data 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Mgmt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38" name="직선 연결선 210"/>
          <p:cNvCxnSpPr>
            <a:endCxn id="68" idx="1"/>
          </p:cNvCxnSpPr>
          <p:nvPr/>
        </p:nvCxnSpPr>
        <p:spPr bwMode="auto">
          <a:xfrm flipV="1">
            <a:off x="3988797" y="2725846"/>
            <a:ext cx="1450730" cy="567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210"/>
          <p:cNvCxnSpPr>
            <a:stCxn id="238" idx="3"/>
            <a:endCxn id="67" idx="1"/>
          </p:cNvCxnSpPr>
          <p:nvPr/>
        </p:nvCxnSpPr>
        <p:spPr bwMode="auto">
          <a:xfrm>
            <a:off x="3988797" y="3292916"/>
            <a:ext cx="1460100" cy="7483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210"/>
          <p:cNvCxnSpPr/>
          <p:nvPr/>
        </p:nvCxnSpPr>
        <p:spPr bwMode="auto">
          <a:xfrm flipV="1">
            <a:off x="7188807" y="2135974"/>
            <a:ext cx="1859234" cy="6389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210"/>
          <p:cNvCxnSpPr>
            <a:endCxn id="71" idx="1"/>
          </p:cNvCxnSpPr>
          <p:nvPr/>
        </p:nvCxnSpPr>
        <p:spPr bwMode="auto">
          <a:xfrm>
            <a:off x="7191838" y="2780932"/>
            <a:ext cx="1888443" cy="5350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210"/>
          <p:cNvCxnSpPr>
            <a:endCxn id="70" idx="1"/>
          </p:cNvCxnSpPr>
          <p:nvPr/>
        </p:nvCxnSpPr>
        <p:spPr bwMode="auto">
          <a:xfrm>
            <a:off x="7191838" y="2780932"/>
            <a:ext cx="1888444" cy="18371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210"/>
          <p:cNvCxnSpPr/>
          <p:nvPr/>
        </p:nvCxnSpPr>
        <p:spPr bwMode="auto">
          <a:xfrm flipV="1">
            <a:off x="7211677" y="2184933"/>
            <a:ext cx="1843987" cy="18233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210"/>
          <p:cNvCxnSpPr>
            <a:endCxn id="71" idx="1"/>
          </p:cNvCxnSpPr>
          <p:nvPr/>
        </p:nvCxnSpPr>
        <p:spPr bwMode="auto">
          <a:xfrm flipV="1">
            <a:off x="7214708" y="3315974"/>
            <a:ext cx="1865573" cy="698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210"/>
          <p:cNvCxnSpPr>
            <a:endCxn id="70" idx="1"/>
          </p:cNvCxnSpPr>
          <p:nvPr/>
        </p:nvCxnSpPr>
        <p:spPr bwMode="auto">
          <a:xfrm>
            <a:off x="7214708" y="4014292"/>
            <a:ext cx="1865574" cy="603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8640" y="941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외부망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83145" y="9414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DMZ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732617" y="941496"/>
            <a:ext cx="8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3. </a:t>
            </a:r>
            <a:r>
              <a:rPr lang="ko-KR" altLang="en-US" dirty="0">
                <a:solidFill>
                  <a:srgbClr val="000000"/>
                </a:solidFill>
              </a:rPr>
              <a:t>하드웨어 구성</a:t>
            </a:r>
            <a:endParaRPr lang="ko-KR" altLang="en-US" dirty="0"/>
          </a:p>
        </p:txBody>
      </p:sp>
      <p:sp>
        <p:nvSpPr>
          <p:cNvPr id="120" name="텍스트 개체 틀 11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</a:rPr>
              <a:t>.2 </a:t>
            </a:r>
            <a:r>
              <a:rPr lang="ko-KR" altLang="en-US" dirty="0" smtClean="0">
                <a:solidFill>
                  <a:srgbClr val="000000"/>
                </a:solidFill>
              </a:rPr>
              <a:t>하드웨어 주요사양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6783996"/>
              </p:ext>
            </p:extLst>
          </p:nvPr>
        </p:nvGraphicFramePr>
        <p:xfrm>
          <a:off x="365624" y="1320227"/>
          <a:ext cx="5598984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1562"/>
                <a:gridCol w="1188798"/>
                <a:gridCol w="771035"/>
                <a:gridCol w="19275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형태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세부사항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Gateway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Cloud (VM)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 (4core)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LBS Platform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Cloud (VM)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 (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OCN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Cloud (VM)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 (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BigData</a:t>
                      </a:r>
                      <a:endParaRPr lang="en-US" sz="1200" dirty="0" smtClean="0"/>
                    </a:p>
                    <a:p>
                      <a:pPr algn="l"/>
                      <a:r>
                        <a:rPr lang="en-US" sz="1200" baseline="0" dirty="0" smtClean="0"/>
                        <a:t>Management</a:t>
                      </a:r>
                      <a:r>
                        <a:rPr lang="ko-KR" altLang="en-US" sz="1200" baseline="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Cloud (VM)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 (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: </a:t>
                      </a:r>
                      <a:r>
                        <a:rPr lang="ko-KR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BigData</a:t>
                      </a:r>
                      <a:r>
                        <a:rPr lang="en-US" sz="1200" dirty="0" smtClean="0"/>
                        <a:t> Solution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Cloud (VM)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 (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: </a:t>
                      </a:r>
                      <a:r>
                        <a:rPr lang="ko-KR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8510810"/>
              </p:ext>
            </p:extLst>
          </p:nvPr>
        </p:nvGraphicFramePr>
        <p:xfrm>
          <a:off x="6198020" y="1308011"/>
          <a:ext cx="5598984" cy="3662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1562"/>
                <a:gridCol w="1188798"/>
                <a:gridCol w="771035"/>
                <a:gridCol w="19275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형태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세부사항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Gateway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Cloud (VM)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 (4core)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LBS Platform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altLang="ko-KR" sz="1200" dirty="0" smtClean="0"/>
                    </a:p>
                    <a:p>
                      <a:pPr algn="l"/>
                      <a:r>
                        <a:rPr lang="en-US" altLang="ko-KR" sz="1200" dirty="0" err="1" smtClean="0"/>
                        <a:t>BigData</a:t>
                      </a:r>
                      <a:r>
                        <a:rPr lang="en-US" altLang="ko-KR" sz="1200" dirty="0" smtClean="0"/>
                        <a:t> Management </a:t>
                      </a:r>
                      <a:r>
                        <a:rPr lang="ko-KR" altLang="en-US" sz="1200" dirty="0" smtClean="0"/>
                        <a:t>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Cloud (VM)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ko-KR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 (</a:t>
                      </a:r>
                      <a:r>
                        <a:rPr lang="ko-KR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OCN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Cloud (VM)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 (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BigData</a:t>
                      </a:r>
                      <a:r>
                        <a:rPr lang="en-US" sz="1200" dirty="0" smtClean="0"/>
                        <a:t> Solution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Cloud (VM)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 (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: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0GB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555" y="940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운영계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8710" y="9402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25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3. </a:t>
            </a:r>
            <a:r>
              <a:rPr lang="ko-KR" altLang="en-US" dirty="0">
                <a:solidFill>
                  <a:srgbClr val="000000"/>
                </a:solidFill>
              </a:rPr>
              <a:t>하드웨어 구성</a:t>
            </a:r>
            <a:endParaRPr lang="ko-KR" altLang="en-US" dirty="0"/>
          </a:p>
        </p:txBody>
      </p:sp>
      <p:sp>
        <p:nvSpPr>
          <p:cNvPr id="120" name="텍스트 개체 틀 11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3.2.1 Gateway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서버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6395876"/>
              </p:ext>
            </p:extLst>
          </p:nvPr>
        </p:nvGraphicFramePr>
        <p:xfrm>
          <a:off x="477143" y="1274136"/>
          <a:ext cx="5202128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4721"/>
                <a:gridCol w="641684"/>
                <a:gridCol w="1323474"/>
                <a:gridCol w="1350211"/>
                <a:gridCol w="512038"/>
              </a:tblGrid>
              <a:tr h="2244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HOSTNAME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Gateway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spg1</a:t>
                      </a:r>
                    </a:p>
                    <a:p>
                      <a:pPr algn="l"/>
                      <a:r>
                        <a:rPr lang="en-US" sz="1200" dirty="0" smtClean="0"/>
                        <a:t>spg2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128.134.135.94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gdev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1</a:t>
                      </a:r>
                      <a:r>
                        <a:rPr lang="ko-KR" altLang="en-US" sz="1200" baseline="0" dirty="0" smtClean="0"/>
                        <a:t>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2468677"/>
              </p:ext>
            </p:extLst>
          </p:nvPr>
        </p:nvGraphicFramePr>
        <p:xfrm>
          <a:off x="477143" y="2838254"/>
          <a:ext cx="5202127" cy="308238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60337"/>
                <a:gridCol w="2766657"/>
                <a:gridCol w="975133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설명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비고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CentOS</a:t>
                      </a:r>
                      <a:r>
                        <a:rPr lang="en-US" sz="1200" dirty="0" smtClean="0"/>
                        <a:t> 7.1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설치 </a:t>
                      </a:r>
                      <a:r>
                        <a:rPr lang="en-US" altLang="ko-KR" sz="1200" dirty="0" smtClean="0"/>
                        <a:t>S/W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err="1" smtClean="0"/>
                        <a:t>WebServer</a:t>
                      </a:r>
                      <a:r>
                        <a:rPr lang="en-US" sz="1200" baseline="0" dirty="0" smtClean="0"/>
                        <a:t> : </a:t>
                      </a:r>
                      <a:r>
                        <a:rPr lang="en-US" sz="1200" baseline="0" dirty="0" err="1" smtClean="0"/>
                        <a:t>Nginx</a:t>
                      </a:r>
                      <a:r>
                        <a:rPr lang="en-US" sz="1200" baseline="0" dirty="0" smtClean="0"/>
                        <a:t> 1.8.0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dirty="0" smtClean="0"/>
                        <a:t>SSH BFA : fail2ban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파일시스템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서버포트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80,8080(WEB-HTTP)</a:t>
                      </a:r>
                      <a:r>
                        <a:rPr lang="en-US" sz="1200" baseline="0" dirty="0" smtClean="0"/>
                        <a:t> 443(WEB-HTTPS)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커널파라미터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변경사항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TCP/IP </a:t>
                      </a:r>
                      <a:r>
                        <a:rPr lang="ko-KR" altLang="en-US" sz="1200" dirty="0" smtClean="0"/>
                        <a:t>파라미터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변경사함 없음</a:t>
                      </a:r>
                      <a:r>
                        <a:rPr lang="en-US" altLang="ko-KR" sz="1200" dirty="0" smtClean="0"/>
                        <a:t>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개발계 </a:t>
                      </a:r>
                      <a:r>
                        <a:rPr lang="en-US" altLang="ko-KR" sz="1200" dirty="0" smtClean="0"/>
                        <a:t>URL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http://</a:t>
                      </a:r>
                      <a:r>
                        <a:rPr lang="en-US" sz="1200" dirty="0" err="1" smtClean="0"/>
                        <a:t>playgdev.hsnc.co.kr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 </a:t>
                      </a:r>
                      <a:r>
                        <a:rPr lang="en-US" altLang="ko-KR" sz="1200" dirty="0" smtClean="0"/>
                        <a:t>URL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http://</a:t>
                      </a:r>
                      <a:r>
                        <a:rPr lang="en-US" sz="1200" dirty="0" err="1" smtClean="0"/>
                        <a:t>playg.hsnc.co.kr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10</a:t>
                      </a:r>
                      <a:r>
                        <a:rPr lang="ko-KR" altLang="en-US" sz="1200" dirty="0" smtClean="0"/>
                        <a:t>월중순적용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667" y="2435750"/>
            <a:ext cx="164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/>
              <a:t>2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운영체계구성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0667" y="857522"/>
            <a:ext cx="123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 smtClean="0"/>
              <a:t>1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환경구성</a:t>
            </a:r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3985500"/>
              </p:ext>
            </p:extLst>
          </p:nvPr>
        </p:nvGraphicFramePr>
        <p:xfrm>
          <a:off x="6346306" y="1274136"/>
          <a:ext cx="5202129" cy="14747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9585"/>
                <a:gridCol w="668421"/>
                <a:gridCol w="588211"/>
                <a:gridCol w="681789"/>
                <a:gridCol w="561474"/>
                <a:gridCol w="574842"/>
                <a:gridCol w="1147807"/>
              </a:tblGrid>
              <a:tr h="273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용도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구분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Group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HomeDIR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Gateway</a:t>
                      </a:r>
                      <a:r>
                        <a:rPr lang="ko-KR" altLang="en-US" sz="1200" dirty="0" smtClean="0"/>
                        <a:t> 서버</a:t>
                      </a:r>
                      <a:endParaRPr lang="en-US" sz="1200" dirty="0" smtClean="0"/>
                    </a:p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운영계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3">
                <a:tc v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개발계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smtClean="0"/>
                        <a:t>/home/dev1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63093" y="857522"/>
            <a:ext cx="258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사용자 및</a:t>
            </a:r>
            <a:r>
              <a:rPr lang="en-US" sz="1600" dirty="0"/>
              <a:t> Product </a:t>
            </a:r>
            <a:r>
              <a:rPr lang="ko-KR" altLang="en-US" sz="1600" dirty="0"/>
              <a:t>계정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250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00000"/>
          </a:solidFill>
          <a:headEnd type="none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47548</TotalTime>
  <Words>3941</Words>
  <Application>Microsoft Macintosh PowerPoint</Application>
  <PresentationFormat>사용자 지정</PresentationFormat>
  <Paragraphs>1655</Paragraphs>
  <Slides>35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슬라이드 1</vt:lpstr>
      <vt:lpstr>제/개정 이력</vt:lpstr>
      <vt:lpstr>목 차</vt:lpstr>
      <vt:lpstr>1. 아키텍쳐 설계 개요</vt:lpstr>
      <vt:lpstr>2. 솔루션 요구사항</vt:lpstr>
      <vt:lpstr>3. 하드웨어 구성</vt:lpstr>
      <vt:lpstr>3. 하드웨어 구성</vt:lpstr>
      <vt:lpstr>3. 하드웨어 구성</vt:lpstr>
      <vt:lpstr>3. 하드웨어 구성</vt:lpstr>
      <vt:lpstr>3. 하드웨어 구성</vt:lpstr>
      <vt:lpstr>3. 하드웨어 구성</vt:lpstr>
      <vt:lpstr>3. 하드웨어 구성</vt:lpstr>
      <vt:lpstr>3. 하드웨어 구성</vt:lpstr>
      <vt:lpstr>4. 소프트웨어 구성</vt:lpstr>
      <vt:lpstr>4. 소프트웨어 구성</vt:lpstr>
      <vt:lpstr>5. 어플리케이션 아키텍처</vt:lpstr>
      <vt:lpstr>5. 기술 아키텍처</vt:lpstr>
      <vt:lpstr>5. 기술 아키텍쳐</vt:lpstr>
      <vt:lpstr>5. 기술 아키텍처</vt:lpstr>
      <vt:lpstr>5. 기술 아키텍처</vt:lpstr>
      <vt:lpstr>5. 기술 아키텍처</vt:lpstr>
      <vt:lpstr>5. 기술 아키텍처</vt:lpstr>
      <vt:lpstr>5. 기술 아키텍처</vt:lpstr>
      <vt:lpstr>5. 기술 아키텍처</vt:lpstr>
      <vt:lpstr>5. 기술 아키텍처</vt:lpstr>
      <vt:lpstr>5. 기술 아키텍처</vt:lpstr>
      <vt:lpstr>5. 기술 아키텍처</vt:lpstr>
      <vt:lpstr>슬라이드 28</vt:lpstr>
      <vt:lpstr>*별첨</vt:lpstr>
      <vt:lpstr>*별첨</vt:lpstr>
      <vt:lpstr>* 별첨</vt:lpstr>
      <vt:lpstr>*별첨</vt:lpstr>
      <vt:lpstr>*별첨</vt:lpstr>
      <vt:lpstr>5. 기술 아키텍처</vt:lpstr>
      <vt:lpstr>6. 기술 아키텍처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ZAVAWORK</dc:creator>
  <cp:lastModifiedBy>오경석</cp:lastModifiedBy>
  <cp:revision>266</cp:revision>
  <dcterms:created xsi:type="dcterms:W3CDTF">2015-07-06T22:48:44Z</dcterms:created>
  <dcterms:modified xsi:type="dcterms:W3CDTF">2017-02-16T02:17:49Z</dcterms:modified>
</cp:coreProperties>
</file>