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obster-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0541aebc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0541aebc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0541aebc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0541aebc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50541aebc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50541aebc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workers requires distributed memory processing → automatically increases the timing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50541aebc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50541aebc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improve accuracy, these simulations require running many times starting with different initial conditions. Important physical results such as polarization along the X, Y, or Z access are then calculated and saved to a csv for each time step. Specifically, this csv contains M + 3 columns, where M is the number of time steps, and three columns, one which specifies simulation type, one which specifies simulation number, and one which gives the simulation time; as well as simnum * 4 rows, where simnum is the number of simulations run, with one row for each polarization axis, plus a row for the time steps.  For many simulation runs involving many random initial conditions, one might imagine this process would produce large amounts of data requiring sorting by X, Y, and Z, and then averaging, to produce three final averaged polarizations at each timestep.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Unfortunately, spark turned out to be less well-suited to this task than a serial python library called pandas. We can see based on this plot that the execution time for pandas was much less than local spark, which, in turn, was much less than the spark cluster. When submitting only 10 or 100 csv files to be averaged on the AWS machine (plot above), it took about 10 seconds using pyspark in local mode but only 0.9 seconds using the serial pandas version polz_avg_test_nospark.py. And even worse, it took 53 seconds on the spark cluster with 4 cores and 2 workers. There are several potential reasons for this.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 it is worth noting that the overhead for starting up spark is quite great.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It’s also important to note that spark is not well-suited for tasks involving a large number of columns. Spark will even crash when the number of columns is too large. For instance, when I tried running with 10,000 columns (from 10,000 time steps) I ran into an error that stated the constant pool had grown past JVM limit of 0xFFFF. It makes sense that the number of columns would be limited, though, since Spark is more suited for datasets with many rows rather than many columns.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Spark seems to be a bad tool for collating and averaging across the three polarization measurements when the number of time divisions is large (100 to 1000) and when the number of simulations run is relatively small (1000 or so). If we increased the number of simulations to average across, spark might become a better tool. However, because of the poor performance, we left the spark portion as a standalone and did not integrate with the rest of the code.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0541aebc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0541aeb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50541aeb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50541aeb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0541aebc_6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0541aebc_6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We’re planning to simulate quantum systems using classical computers. The main problem with quantum simulations is that adding one extra particle (spin), doubles the problem size, so it’s hard to simulate more than 20 spins at a time. We want to simulate larger systems and average them over different initial conditions. It’ll involve acceleration of matrix diagonalization, multiplication, Kronecker product and parallelize it across different nodes to perform a sweep over possible initial conditions.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0541aebc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0541aebc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50541aeb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50541aeb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50541aebc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50541aebc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50541aebc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50541aebc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a reminder, we designed our quantum simulator to fall under big compute and big data. The application is a GPU-type application that produces many 2^N (where is is number of qubits) by M (where M is number of timesteps) polarization values from quantum states which we sort by polarization, then average using PySpark on AWS. The types of parallelism we use are both many-core and multi-node, since we use GPU acceleration as well as a PySpark cluster. Our parallel execution model is single program multiple data, with a single program running on multiple nodes and multiple cores. We use task-level parallelism, where interrelated tasks within the application run in parallel, in order to run many simulations simultaneously, and then postprocess. We also use loop level parallelism, which parallelizes iterations within a loop, in order to speed up solving for eigenvalues as well as the matrix multiplication.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use the MATLAB programming language, the </a:t>
            </a:r>
            <a:r>
              <a:rPr lang="en">
                <a:solidFill>
                  <a:srgbClr val="212529"/>
                </a:solidFill>
              </a:rPr>
              <a:t>academic cluster (with slurm job manager), and AWS.</a:t>
            </a:r>
            <a:endParaRPr>
              <a:solidFill>
                <a:srgbClr val="212529"/>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0541aeb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0541aeb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529"/>
                </a:solidFill>
              </a:rPr>
              <a:t>Since diagonalization is a very time-consuming step for large spin numbers, we </a:t>
            </a:r>
            <a:r>
              <a:rPr lang="en">
                <a:solidFill>
                  <a:srgbClr val="212529"/>
                </a:solidFill>
              </a:rPr>
              <a:t>implemented GPU-accelerated and load-balancing. </a:t>
            </a:r>
            <a:r>
              <a:rPr lang="en">
                <a:solidFill>
                  <a:srgbClr val="212529"/>
                </a:solidFill>
              </a:rPr>
              <a:t>To improve the speed further, we take advantage of the block-diagonal form of the </a:t>
            </a:r>
            <a:r>
              <a:rPr lang="en">
                <a:solidFill>
                  <a:srgbClr val="212529"/>
                </a:solidFill>
              </a:rPr>
              <a:t>Hamiltonian matrix.</a:t>
            </a:r>
            <a:endParaRPr>
              <a:solidFill>
                <a:srgbClr val="212529"/>
              </a:solidFill>
            </a:endParaRPr>
          </a:p>
          <a:p>
            <a:pPr indent="0" lvl="0" marL="0" rtl="0" algn="l">
              <a:spcBef>
                <a:spcPts val="0"/>
              </a:spcBef>
              <a:spcAft>
                <a:spcPts val="0"/>
              </a:spcAft>
              <a:buNone/>
            </a:pPr>
            <a:r>
              <a:t/>
            </a:r>
            <a:endParaRPr>
              <a:solidFill>
                <a:srgbClr val="212529"/>
              </a:solidFill>
            </a:endParaRPr>
          </a:p>
          <a:p>
            <a:pPr indent="0" lvl="0" marL="0" rtl="0" algn="l">
              <a:spcBef>
                <a:spcPts val="0"/>
              </a:spcBef>
              <a:spcAft>
                <a:spcPts val="0"/>
              </a:spcAft>
              <a:buNone/>
            </a:pPr>
            <a:r>
              <a:rPr lang="en">
                <a:solidFill>
                  <a:srgbClr val="212529"/>
                </a:solidFill>
              </a:rPr>
              <a:t>First, we implement blocking and split up the block diagonal matrix into the individual blocks. This already reduces the matrix size significantly since we are discarding many of the off-diagonal elements. </a:t>
            </a:r>
            <a:endParaRPr>
              <a:solidFill>
                <a:srgbClr val="212529"/>
              </a:solidFill>
            </a:endParaRPr>
          </a:p>
          <a:p>
            <a:pPr indent="0" lvl="0" marL="0" rtl="0" algn="l">
              <a:spcBef>
                <a:spcPts val="0"/>
              </a:spcBef>
              <a:spcAft>
                <a:spcPts val="0"/>
              </a:spcAft>
              <a:buNone/>
            </a:pPr>
            <a:r>
              <a:t/>
            </a:r>
            <a:endParaRPr>
              <a:solidFill>
                <a:srgbClr val="212529"/>
              </a:solidFill>
            </a:endParaRPr>
          </a:p>
          <a:p>
            <a:pPr indent="0" lvl="0" marL="0" rtl="0" algn="l">
              <a:spcBef>
                <a:spcPts val="0"/>
              </a:spcBef>
              <a:spcAft>
                <a:spcPts val="0"/>
              </a:spcAft>
              <a:buNone/>
            </a:pPr>
            <a:r>
              <a:rPr lang="en">
                <a:solidFill>
                  <a:srgbClr val="212529"/>
                </a:solidFill>
              </a:rPr>
              <a:t>Next, we create a parallel pool in MATLAB, with a worker assigned to each available gpu. For ease of testing, we have carried out tests using 3 Tesla K80 gpus on the academic cluster. All the blocks are then run on the gpu parallel pool. Without any intervention, MATLAB assigns one block to a GPU, and waits for the computation on that block to complete before assigning a different block to that GPU. In the graphic on the right, each grey box represents a gpu worker, and each blue box represents a block of the matrix. MATLAB automatically assigns a single block to each gpu worker. If blocks are small, this involves a lot of data transfer between the CPU and GPU memory and a large communication overhead. </a:t>
            </a:r>
            <a:endParaRPr>
              <a:solidFill>
                <a:srgbClr val="212529"/>
              </a:solidFill>
            </a:endParaRPr>
          </a:p>
          <a:p>
            <a:pPr indent="0" lvl="0" marL="0" rtl="0" algn="l">
              <a:spcBef>
                <a:spcPts val="0"/>
              </a:spcBef>
              <a:spcAft>
                <a:spcPts val="0"/>
              </a:spcAft>
              <a:buNone/>
            </a:pPr>
            <a:r>
              <a:t/>
            </a:r>
            <a:endParaRPr>
              <a:solidFill>
                <a:srgbClr val="212529"/>
              </a:solidFill>
            </a:endParaRPr>
          </a:p>
          <a:p>
            <a:pPr indent="0" lvl="0" marL="0" rtl="0" algn="l">
              <a:spcBef>
                <a:spcPts val="0"/>
              </a:spcBef>
              <a:spcAft>
                <a:spcPts val="0"/>
              </a:spcAft>
              <a:buClr>
                <a:schemeClr val="dk1"/>
              </a:buClr>
              <a:buSzPts val="1100"/>
              <a:buFont typeface="Arial"/>
              <a:buNone/>
            </a:pPr>
            <a:r>
              <a:rPr lang="en">
                <a:solidFill>
                  <a:srgbClr val="212529"/>
                </a:solidFill>
              </a:rPr>
              <a:t>Therefore, we implemented manual load-balancing. This involves creating blocks of similar size to the largest size using all other smaller blocks. In the graphic here, we see that smaller blocks have been combined and run on a single gpu worker. This reduces the number of times data transfer occurs between the cpu and gpu and thus reduces the communication overhead.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50541aebc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50541aebc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quantify the performance of our GPU-accelerated </a:t>
            </a:r>
            <a:r>
              <a:rPr lang="en"/>
              <a:t>diagonalization</a:t>
            </a:r>
            <a:r>
              <a:rPr lang="en"/>
              <a:t>, we ran </a:t>
            </a:r>
            <a:r>
              <a:rPr lang="en">
                <a:solidFill>
                  <a:schemeClr val="dk1"/>
                </a:solidFill>
              </a:rPr>
              <a:t>serial versions of the matrix diagonalization which diagonalizes the full Hamiltonian matrix without any blocking or gpu acceleration.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 the speedup plot here, we can clearly see that the parallel code outperforms the serial version for larger problem sizes. </a:t>
            </a:r>
            <a:r>
              <a:rPr lang="en">
                <a:solidFill>
                  <a:schemeClr val="dk1"/>
                </a:solidFill>
              </a:rPr>
              <a:t>Specifically, without load-balancing, speedup becomes greater than 1 for N &gt; 10. The version with manual load-balancing improves this by having speedup greater than 1 for N &gt; 9. For smaller N, the serial version is actually faster, since data transfer between the CPU and GPU memory dominates for small problem sizes.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large problem sizes (10 spins or more), manual load balancing leads to better speed up. This is indicative of the importance of load balancing, which was mentioned in class but not heavily discussed.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0541aebc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0541aebc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evaluation, we were limited by 2 factors: GPU memory, and number of GPUs. Specifically, the code fails to run for more than 14 spins since the easily accessible GPUs on the cluster don’t have enough memory to hold the largest block of a 15-spin block-diagonal Hamiltonian. Also, this same memory limitation applies to load-balancing - there is an upper limit of the size of reconstructed combined blocks.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since requesting large numbers of GPUs is quite slow on the academic cluster, we could only effectively test our code with 3 GPUs.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blocking used in our problem is very specific to the underlying physics and mathematics of the problem, and finding a systematic way to load-balance was quite difficult mathematically since the block sizes involved factorials and combinatorics. There may be other ways to load-balance more effectively using mathematical tricks or other change-of-basis operations.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another challenge is that load-balancing alters the basis of the matrix blocks. This becomes relevant for subsequent steps, where altered basis requires different calculation steps that may reduce speed.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9.gif"/><Relationship Id="rId11" Type="http://schemas.openxmlformats.org/officeDocument/2006/relationships/image" Target="../media/image14.png"/><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C0000"/>
                </a:solidFill>
                <a:latin typeface="Lobster"/>
                <a:ea typeface="Lobster"/>
                <a:cs typeface="Lobster"/>
                <a:sym typeface="Lobster"/>
              </a:rPr>
              <a:t>Quantum System  Simulation</a:t>
            </a:r>
            <a:endParaRPr>
              <a:solidFill>
                <a:srgbClr val="CC0000"/>
              </a:solidFill>
              <a:latin typeface="Lobster"/>
              <a:ea typeface="Lobster"/>
              <a:cs typeface="Lobster"/>
              <a:sym typeface="Lobster"/>
            </a:endParaRPr>
          </a:p>
          <a:p>
            <a:pPr indent="0" lvl="0" marL="0" rtl="0" algn="ctr">
              <a:spcBef>
                <a:spcPts val="0"/>
              </a:spcBef>
              <a:spcAft>
                <a:spcPts val="0"/>
              </a:spcAft>
              <a:buNone/>
            </a:pPr>
            <a:r>
              <a:rPr lang="en">
                <a:solidFill>
                  <a:srgbClr val="CC0000"/>
                </a:solidFill>
                <a:latin typeface="Lobster"/>
                <a:ea typeface="Lobster"/>
                <a:cs typeface="Lobster"/>
                <a:sym typeface="Lobster"/>
              </a:rPr>
              <a:t>Final report</a:t>
            </a:r>
            <a:endParaRPr>
              <a:solidFill>
                <a:srgbClr val="CC0000"/>
              </a:solidFill>
              <a:latin typeface="Lobster"/>
              <a:ea typeface="Lobster"/>
              <a:cs typeface="Lobster"/>
              <a:sym typeface="Lobste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Clr>
                <a:schemeClr val="dk1"/>
              </a:buClr>
              <a:buSzPts val="275"/>
              <a:buFont typeface="Arial"/>
              <a:buNone/>
            </a:pPr>
            <a:r>
              <a:rPr lang="en" sz="10800"/>
              <a:t>Michelle Chalupnik, Oksana Makarova,</a:t>
            </a:r>
            <a:endParaRPr sz="10800"/>
          </a:p>
          <a:p>
            <a:pPr indent="0" lvl="0" marL="0" rtl="0" algn="ctr">
              <a:spcBef>
                <a:spcPts val="0"/>
              </a:spcBef>
              <a:spcAft>
                <a:spcPts val="0"/>
              </a:spcAft>
              <a:buClr>
                <a:schemeClr val="dk1"/>
              </a:buClr>
              <a:buSzPts val="275"/>
              <a:buFont typeface="Arial"/>
              <a:buNone/>
            </a:pPr>
            <a:r>
              <a:rPr lang="en" sz="10800"/>
              <a:t>Shelley Cheng, Gregory Cunningham</a:t>
            </a:r>
            <a:endParaRPr sz="10800"/>
          </a:p>
          <a:p>
            <a:pPr indent="0" lvl="0" marL="0" rtl="0" algn="ctr">
              <a:spcBef>
                <a:spcPts val="0"/>
              </a:spcBef>
              <a:spcAft>
                <a:spcPts val="0"/>
              </a:spcAft>
              <a:buClr>
                <a:schemeClr val="dk1"/>
              </a:buClr>
              <a:buSzPts val="275"/>
              <a:buFont typeface="Arial"/>
              <a:buNone/>
            </a:pPr>
            <a:r>
              <a:rPr b="1" lang="en" sz="10800">
                <a:solidFill>
                  <a:schemeClr val="dk1"/>
                </a:solidFill>
              </a:rPr>
              <a:t>CS 205 Group 9</a:t>
            </a:r>
            <a:endParaRPr b="1" sz="108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2"/>
          <p:cNvPicPr preferRelativeResize="0"/>
          <p:nvPr/>
        </p:nvPicPr>
        <p:blipFill>
          <a:blip r:embed="rId3">
            <a:alphaModFix/>
          </a:blip>
          <a:stretch>
            <a:fillRect/>
          </a:stretch>
        </p:blipFill>
        <p:spPr>
          <a:xfrm>
            <a:off x="3570600" y="1382737"/>
            <a:ext cx="5566501" cy="3108264"/>
          </a:xfrm>
          <a:prstGeom prst="rect">
            <a:avLst/>
          </a:prstGeom>
          <a:noFill/>
          <a:ln>
            <a:noFill/>
          </a:ln>
        </p:spPr>
      </p:pic>
      <p:sp>
        <p:nvSpPr>
          <p:cNvPr id="176" name="Google Shape;176;p22"/>
          <p:cNvSpPr txBox="1"/>
          <p:nvPr>
            <p:ph type="title"/>
          </p:nvPr>
        </p:nvSpPr>
        <p:spPr>
          <a:xfrm>
            <a:off x="311700" y="445025"/>
            <a:ext cx="8931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Parallelization of Matrix Ops: MATLAB’s Toolbox</a:t>
            </a:r>
            <a:endParaRPr sz="3600">
              <a:solidFill>
                <a:srgbClr val="CC0000"/>
              </a:solidFill>
              <a:latin typeface="Lobster"/>
              <a:ea typeface="Lobster"/>
              <a:cs typeface="Lobster"/>
              <a:sym typeface="Lobster"/>
            </a:endParaRPr>
          </a:p>
        </p:txBody>
      </p:sp>
      <p:sp>
        <p:nvSpPr>
          <p:cNvPr id="177" name="Google Shape;177;p22"/>
          <p:cNvSpPr txBox="1"/>
          <p:nvPr>
            <p:ph idx="1" type="body"/>
          </p:nvPr>
        </p:nvSpPr>
        <p:spPr>
          <a:xfrm>
            <a:off x="311700" y="1152475"/>
            <a:ext cx="33204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 parallel pool</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Workers → CPUs or GPUs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1 thread per worker</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Methods: “parfeval”, distributed arrays</a:t>
            </a:r>
            <a:endParaRPr sz="1500">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Metrics</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Granularity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Synchronization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Matrix Block Sizing</a:t>
            </a:r>
            <a:endParaRPr sz="1500">
              <a:solidFill>
                <a:schemeClr val="dk1"/>
              </a:solidFill>
            </a:endParaRPr>
          </a:p>
        </p:txBody>
      </p:sp>
      <p:sp>
        <p:nvSpPr>
          <p:cNvPr id="178" name="Google Shape;178;p22"/>
          <p:cNvSpPr txBox="1"/>
          <p:nvPr/>
        </p:nvSpPr>
        <p:spPr>
          <a:xfrm>
            <a:off x="102975" y="4703625"/>
            <a:ext cx="8814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MATLAB documentation, digital image, accessed 9 May 2021, &lt;https://www.mathworks.com/help/parallel-computing/run-code-on-parallel-pools.html&gt;</a:t>
            </a:r>
            <a:endParaRPr sz="1100"/>
          </a:p>
        </p:txBody>
      </p:sp>
      <p:sp>
        <p:nvSpPr>
          <p:cNvPr id="179" name="Google Shape;17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600">
                <a:solidFill>
                  <a:srgbClr val="CC0000"/>
                </a:solidFill>
                <a:latin typeface="Lobster"/>
                <a:ea typeface="Lobster"/>
                <a:cs typeface="Lobster"/>
                <a:sym typeface="Lobster"/>
              </a:rPr>
              <a:t>Matrix Multiplication: To GPU or not to GPU</a:t>
            </a:r>
            <a:endParaRPr sz="3600">
              <a:solidFill>
                <a:srgbClr val="CC0000"/>
              </a:solidFill>
              <a:latin typeface="Lobster"/>
              <a:ea typeface="Lobster"/>
              <a:cs typeface="Lobster"/>
              <a:sym typeface="Lobster"/>
            </a:endParaRPr>
          </a:p>
          <a:p>
            <a:pPr indent="0" lvl="0" marL="0" rtl="0" algn="l">
              <a:spcBef>
                <a:spcPts val="0"/>
              </a:spcBef>
              <a:spcAft>
                <a:spcPts val="0"/>
              </a:spcAft>
              <a:buNone/>
            </a:pPr>
            <a:r>
              <a:t/>
            </a:r>
            <a:endParaRPr/>
          </a:p>
        </p:txBody>
      </p:sp>
      <p:sp>
        <p:nvSpPr>
          <p:cNvPr id="185" name="Google Shape;185;p23"/>
          <p:cNvSpPr txBox="1"/>
          <p:nvPr>
            <p:ph idx="1" type="body"/>
          </p:nvPr>
        </p:nvSpPr>
        <p:spPr>
          <a:xfrm>
            <a:off x="311700" y="1152475"/>
            <a:ext cx="32244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Clr>
                <a:schemeClr val="dk1"/>
              </a:buClr>
              <a:buSzPct val="100000"/>
              <a:buChar char="●"/>
            </a:pPr>
            <a:r>
              <a:rPr lang="en" sz="1900">
                <a:solidFill>
                  <a:schemeClr val="dk1"/>
                </a:solidFill>
              </a:rPr>
              <a:t>Serial</a:t>
            </a:r>
            <a:endParaRPr sz="1900">
              <a:solidFill>
                <a:schemeClr val="dk1"/>
              </a:solidFill>
            </a:endParaRPr>
          </a:p>
          <a:p>
            <a:pPr indent="-323056" lvl="1" marL="914400" rtl="0" algn="l">
              <a:spcBef>
                <a:spcPts val="0"/>
              </a:spcBef>
              <a:spcAft>
                <a:spcPts val="0"/>
              </a:spcAft>
              <a:buClr>
                <a:schemeClr val="dk1"/>
              </a:buClr>
              <a:buSzPct val="100000"/>
              <a:buChar char="○"/>
            </a:pPr>
            <a:r>
              <a:rPr lang="en" sz="1750">
                <a:solidFill>
                  <a:schemeClr val="dk1"/>
                </a:solidFill>
              </a:rPr>
              <a:t> 1 core, no GPUs</a:t>
            </a:r>
            <a:endParaRPr sz="1750">
              <a:solidFill>
                <a:schemeClr val="dk1"/>
              </a:solidFill>
            </a:endParaRPr>
          </a:p>
          <a:p>
            <a:pPr indent="0" lvl="0" marL="0" rtl="0" algn="l">
              <a:spcBef>
                <a:spcPts val="1200"/>
              </a:spcBef>
              <a:spcAft>
                <a:spcPts val="0"/>
              </a:spcAft>
              <a:buNone/>
            </a:pPr>
            <a:r>
              <a:t/>
            </a:r>
            <a:endParaRPr sz="1500">
              <a:solidFill>
                <a:schemeClr val="dk1"/>
              </a:solidFill>
            </a:endParaRPr>
          </a:p>
          <a:p>
            <a:pPr indent="-331152" lvl="0" marL="457200" rtl="0" algn="l">
              <a:spcBef>
                <a:spcPts val="1200"/>
              </a:spcBef>
              <a:spcAft>
                <a:spcPts val="0"/>
              </a:spcAft>
              <a:buClr>
                <a:schemeClr val="dk1"/>
              </a:buClr>
              <a:buSzPct val="100000"/>
              <a:buChar char="●"/>
            </a:pPr>
            <a:r>
              <a:rPr lang="en" sz="1900">
                <a:solidFill>
                  <a:schemeClr val="dk1"/>
                </a:solidFill>
              </a:rPr>
              <a:t>Distributed arrays (blue)</a:t>
            </a:r>
            <a:endParaRPr sz="1900">
              <a:solidFill>
                <a:schemeClr val="dk1"/>
              </a:solidFill>
            </a:endParaRPr>
          </a:p>
          <a:p>
            <a:pPr indent="-323056" lvl="1" marL="914400" rtl="0" algn="l">
              <a:spcBef>
                <a:spcPts val="0"/>
              </a:spcBef>
              <a:spcAft>
                <a:spcPts val="0"/>
              </a:spcAft>
              <a:buClr>
                <a:schemeClr val="dk1"/>
              </a:buClr>
              <a:buSzPct val="100000"/>
              <a:buChar char="○"/>
            </a:pPr>
            <a:r>
              <a:rPr lang="en" sz="1750">
                <a:solidFill>
                  <a:schemeClr val="dk1"/>
                </a:solidFill>
              </a:rPr>
              <a:t>4 cores, no GPUs</a:t>
            </a:r>
            <a:endParaRPr sz="1750">
              <a:solidFill>
                <a:schemeClr val="dk1"/>
              </a:solidFill>
            </a:endParaRPr>
          </a:p>
          <a:p>
            <a:pPr indent="-323056" lvl="1" marL="914400" rtl="0" algn="l">
              <a:spcBef>
                <a:spcPts val="0"/>
              </a:spcBef>
              <a:spcAft>
                <a:spcPts val="0"/>
              </a:spcAft>
              <a:buClr>
                <a:schemeClr val="dk1"/>
              </a:buClr>
              <a:buSzPct val="100000"/>
              <a:buChar char="○"/>
            </a:pPr>
            <a:r>
              <a:rPr lang="en" sz="1750">
                <a:solidFill>
                  <a:schemeClr val="dk1"/>
                </a:solidFill>
              </a:rPr>
              <a:t>Data split unevenly amongst workers</a:t>
            </a:r>
            <a:endParaRPr sz="1750">
              <a:solidFill>
                <a:schemeClr val="dk1"/>
              </a:solidFill>
            </a:endParaRPr>
          </a:p>
          <a:p>
            <a:pPr indent="0" lvl="0" marL="0" rtl="0" algn="l">
              <a:spcBef>
                <a:spcPts val="1200"/>
              </a:spcBef>
              <a:spcAft>
                <a:spcPts val="0"/>
              </a:spcAft>
              <a:buNone/>
            </a:pPr>
            <a:r>
              <a:t/>
            </a:r>
            <a:endParaRPr sz="1600">
              <a:solidFill>
                <a:schemeClr val="dk1"/>
              </a:solidFill>
            </a:endParaRPr>
          </a:p>
          <a:p>
            <a:pPr indent="-331152" lvl="0" marL="457200" rtl="0" algn="l">
              <a:spcBef>
                <a:spcPts val="1200"/>
              </a:spcBef>
              <a:spcAft>
                <a:spcPts val="0"/>
              </a:spcAft>
              <a:buClr>
                <a:schemeClr val="dk1"/>
              </a:buClr>
              <a:buSzPct val="100000"/>
              <a:buChar char="●"/>
            </a:pPr>
            <a:r>
              <a:rPr lang="en" sz="1900">
                <a:solidFill>
                  <a:schemeClr val="dk1"/>
                </a:solidFill>
              </a:rPr>
              <a:t>Parfeval (orange, green)</a:t>
            </a:r>
            <a:endParaRPr sz="1900">
              <a:solidFill>
                <a:schemeClr val="dk1"/>
              </a:solidFill>
            </a:endParaRPr>
          </a:p>
          <a:p>
            <a:pPr indent="-323056" lvl="1" marL="914400" rtl="0" algn="l">
              <a:spcBef>
                <a:spcPts val="0"/>
              </a:spcBef>
              <a:spcAft>
                <a:spcPts val="0"/>
              </a:spcAft>
              <a:buClr>
                <a:schemeClr val="dk1"/>
              </a:buClr>
              <a:buSzPct val="100000"/>
              <a:buChar char="○"/>
            </a:pPr>
            <a:r>
              <a:rPr lang="en" sz="1750">
                <a:solidFill>
                  <a:schemeClr val="dk1"/>
                </a:solidFill>
              </a:rPr>
              <a:t>4 cores, 4 GPUs</a:t>
            </a:r>
            <a:endParaRPr sz="1750">
              <a:solidFill>
                <a:schemeClr val="dk1"/>
              </a:solidFill>
            </a:endParaRPr>
          </a:p>
          <a:p>
            <a:pPr indent="-323056" lvl="1" marL="914400" rtl="0" algn="l">
              <a:spcBef>
                <a:spcPts val="0"/>
              </a:spcBef>
              <a:spcAft>
                <a:spcPts val="0"/>
              </a:spcAft>
              <a:buClr>
                <a:schemeClr val="dk1"/>
              </a:buClr>
              <a:buSzPct val="100000"/>
              <a:buChar char="○"/>
            </a:pPr>
            <a:r>
              <a:rPr lang="en" sz="1750">
                <a:solidFill>
                  <a:schemeClr val="dk1"/>
                </a:solidFill>
              </a:rPr>
              <a:t>Each worker uses a GPU</a:t>
            </a:r>
            <a:endParaRPr sz="1750">
              <a:solidFill>
                <a:schemeClr val="dk1"/>
              </a:solidFill>
            </a:endParaRPr>
          </a:p>
        </p:txBody>
      </p:sp>
      <p:pic>
        <p:nvPicPr>
          <p:cNvPr id="186" name="Google Shape;186;p23"/>
          <p:cNvPicPr preferRelativeResize="0"/>
          <p:nvPr/>
        </p:nvPicPr>
        <p:blipFill rotWithShape="1">
          <a:blip r:embed="rId3">
            <a:alphaModFix/>
          </a:blip>
          <a:srcRect b="0" l="278" r="278" t="0"/>
          <a:stretch/>
        </p:blipFill>
        <p:spPr>
          <a:xfrm>
            <a:off x="3536100" y="1313022"/>
            <a:ext cx="5545626" cy="29932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Speed Up: Overall Code</a:t>
            </a:r>
            <a:endParaRPr sz="3600">
              <a:solidFill>
                <a:srgbClr val="CC0000"/>
              </a:solidFill>
              <a:latin typeface="Lobster"/>
              <a:ea typeface="Lobster"/>
              <a:cs typeface="Lobster"/>
              <a:sym typeface="Lobster"/>
            </a:endParaRPr>
          </a:p>
        </p:txBody>
      </p:sp>
      <p:sp>
        <p:nvSpPr>
          <p:cNvPr id="192" name="Google Shape;192;p24"/>
          <p:cNvSpPr txBox="1"/>
          <p:nvPr>
            <p:ph idx="1" type="body"/>
          </p:nvPr>
        </p:nvSpPr>
        <p:spPr>
          <a:xfrm>
            <a:off x="311700" y="1152475"/>
            <a:ext cx="3150000" cy="3810300"/>
          </a:xfrm>
          <a:prstGeom prst="rect">
            <a:avLst/>
          </a:prstGeom>
        </p:spPr>
        <p:txBody>
          <a:bodyPr anchorCtr="0" anchor="t" bIns="91425" lIns="91425" spcFirstLastPara="1" rIns="91425" wrap="square" tIns="91425">
            <a:normAutofit fontScale="47500" lnSpcReduction="20000"/>
          </a:bodyPr>
          <a:lstStyle/>
          <a:p>
            <a:pPr indent="-326628" lvl="0" marL="457200" rtl="0" algn="l">
              <a:spcBef>
                <a:spcPts val="0"/>
              </a:spcBef>
              <a:spcAft>
                <a:spcPts val="0"/>
              </a:spcAft>
              <a:buClr>
                <a:schemeClr val="dk1"/>
              </a:buClr>
              <a:buSzPct val="100000"/>
              <a:buChar char="●"/>
            </a:pPr>
            <a:r>
              <a:rPr lang="en" sz="3250">
                <a:solidFill>
                  <a:schemeClr val="dk1"/>
                </a:solidFill>
              </a:rPr>
              <a:t>Method </a:t>
            </a:r>
            <a:r>
              <a:rPr lang="en" sz="3250">
                <a:solidFill>
                  <a:schemeClr val="dk1"/>
                </a:solidFill>
              </a:rPr>
              <a:t>approaches</a:t>
            </a:r>
            <a:r>
              <a:rPr lang="en" sz="3250">
                <a:solidFill>
                  <a:schemeClr val="dk1"/>
                </a:solidFill>
              </a:rPr>
              <a:t> MATLAB’s black box optimization for CPUs</a:t>
            </a:r>
            <a:endParaRPr sz="3250">
              <a:solidFill>
                <a:schemeClr val="dk1"/>
              </a:solidFill>
            </a:endParaRPr>
          </a:p>
          <a:p>
            <a:pPr indent="0" lvl="0" marL="457200" rtl="0" algn="l">
              <a:spcBef>
                <a:spcPts val="1200"/>
              </a:spcBef>
              <a:spcAft>
                <a:spcPts val="0"/>
              </a:spcAft>
              <a:buNone/>
            </a:pPr>
            <a:r>
              <a:t/>
            </a:r>
            <a:endParaRPr sz="3250">
              <a:solidFill>
                <a:schemeClr val="dk1"/>
              </a:solidFill>
            </a:endParaRPr>
          </a:p>
          <a:p>
            <a:pPr indent="-326628" lvl="0" marL="457200" rtl="0" algn="l">
              <a:spcBef>
                <a:spcPts val="1200"/>
              </a:spcBef>
              <a:spcAft>
                <a:spcPts val="0"/>
              </a:spcAft>
              <a:buClr>
                <a:schemeClr val="dk1"/>
              </a:buClr>
              <a:buSzPct val="100000"/>
              <a:buChar char="●"/>
            </a:pPr>
            <a:r>
              <a:rPr lang="en" sz="3250">
                <a:solidFill>
                  <a:schemeClr val="dk1"/>
                </a:solidFill>
              </a:rPr>
              <a:t>Load-balanced optimization method hindered by change of basis postprocessing </a:t>
            </a:r>
            <a:endParaRPr sz="3250">
              <a:solidFill>
                <a:schemeClr val="dk1"/>
              </a:solidFill>
            </a:endParaRPr>
          </a:p>
          <a:p>
            <a:pPr indent="0" lvl="0" marL="457200" rtl="0" algn="l">
              <a:spcBef>
                <a:spcPts val="1200"/>
              </a:spcBef>
              <a:spcAft>
                <a:spcPts val="0"/>
              </a:spcAft>
              <a:buNone/>
            </a:pPr>
            <a:r>
              <a:t/>
            </a:r>
            <a:endParaRPr sz="3250">
              <a:solidFill>
                <a:schemeClr val="dk1"/>
              </a:solidFill>
            </a:endParaRPr>
          </a:p>
          <a:p>
            <a:pPr indent="-326628" lvl="0" marL="457200" rtl="0" algn="l">
              <a:spcBef>
                <a:spcPts val="1200"/>
              </a:spcBef>
              <a:spcAft>
                <a:spcPts val="0"/>
              </a:spcAft>
              <a:buClr>
                <a:schemeClr val="dk1"/>
              </a:buClr>
              <a:buSzPct val="100000"/>
              <a:buChar char="●"/>
            </a:pPr>
            <a:r>
              <a:rPr lang="en" sz="3250">
                <a:solidFill>
                  <a:schemeClr val="dk1"/>
                </a:solidFill>
              </a:rPr>
              <a:t>Setting up workers requires distributed memory processing, so it might be slower than default version</a:t>
            </a:r>
            <a:endParaRPr sz="3250">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grpSp>
        <p:nvGrpSpPr>
          <p:cNvPr id="193" name="Google Shape;193;p24"/>
          <p:cNvGrpSpPr/>
          <p:nvPr/>
        </p:nvGrpSpPr>
        <p:grpSpPr>
          <a:xfrm>
            <a:off x="3461675" y="1325725"/>
            <a:ext cx="5696250" cy="2980550"/>
            <a:chOff x="3385475" y="1325725"/>
            <a:chExt cx="5696250" cy="2980550"/>
          </a:xfrm>
        </p:grpSpPr>
        <p:pic>
          <p:nvPicPr>
            <p:cNvPr id="194" name="Google Shape;194;p24"/>
            <p:cNvPicPr preferRelativeResize="0"/>
            <p:nvPr/>
          </p:nvPicPr>
          <p:blipFill rotWithShape="1">
            <a:blip r:embed="rId3">
              <a:alphaModFix/>
            </a:blip>
            <a:srcRect b="1522" l="0" r="0" t="1531"/>
            <a:stretch/>
          </p:blipFill>
          <p:spPr>
            <a:xfrm>
              <a:off x="3385475" y="1325725"/>
              <a:ext cx="5696250" cy="2980550"/>
            </a:xfrm>
            <a:prstGeom prst="rect">
              <a:avLst/>
            </a:prstGeom>
            <a:noFill/>
            <a:ln>
              <a:noFill/>
            </a:ln>
          </p:spPr>
        </p:pic>
        <p:pic>
          <p:nvPicPr>
            <p:cNvPr id="195" name="Google Shape;195;p24"/>
            <p:cNvPicPr preferRelativeResize="0"/>
            <p:nvPr/>
          </p:nvPicPr>
          <p:blipFill>
            <a:blip r:embed="rId4">
              <a:alphaModFix/>
            </a:blip>
            <a:stretch>
              <a:fillRect/>
            </a:stretch>
          </p:blipFill>
          <p:spPr>
            <a:xfrm>
              <a:off x="4107775" y="2012050"/>
              <a:ext cx="2120824" cy="17073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600">
                <a:solidFill>
                  <a:srgbClr val="CC0000"/>
                </a:solidFill>
                <a:latin typeface="Lobster"/>
                <a:ea typeface="Lobster"/>
                <a:cs typeface="Lobster"/>
                <a:sym typeface="Lobster"/>
              </a:rPr>
              <a:t>PySpark and Big Data</a:t>
            </a:r>
            <a:endParaRPr/>
          </a:p>
        </p:txBody>
      </p:sp>
      <p:sp>
        <p:nvSpPr>
          <p:cNvPr id="201" name="Google Shape;201;p25"/>
          <p:cNvSpPr txBox="1"/>
          <p:nvPr>
            <p:ph idx="1" type="body"/>
          </p:nvPr>
        </p:nvSpPr>
        <p:spPr>
          <a:xfrm>
            <a:off x="311700" y="1152475"/>
            <a:ext cx="3530700" cy="366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Matlab code outputs CSVs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[timesteps] + 3 rows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of sims] * 4 columns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CSVs processed by sorting and averaging polarizations Large slowdown when using Spark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We are not quite in the regime of big data!</a:t>
            </a:r>
            <a:endParaRPr>
              <a:solidFill>
                <a:srgbClr val="000000"/>
              </a:solidFill>
            </a:endParaRPr>
          </a:p>
        </p:txBody>
      </p:sp>
      <p:pic>
        <p:nvPicPr>
          <p:cNvPr id="202" name="Google Shape;202;p25"/>
          <p:cNvPicPr preferRelativeResize="0"/>
          <p:nvPr/>
        </p:nvPicPr>
        <p:blipFill>
          <a:blip r:embed="rId3">
            <a:alphaModFix/>
          </a:blip>
          <a:stretch>
            <a:fillRect/>
          </a:stretch>
        </p:blipFill>
        <p:spPr>
          <a:xfrm>
            <a:off x="4069525" y="1152475"/>
            <a:ext cx="4996800" cy="333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Conclusion</a:t>
            </a:r>
            <a:endParaRPr sz="3600">
              <a:solidFill>
                <a:srgbClr val="CC0000"/>
              </a:solidFill>
              <a:latin typeface="Lobster"/>
              <a:ea typeface="Lobster"/>
              <a:cs typeface="Lobster"/>
              <a:sym typeface="Lobster"/>
            </a:endParaRPr>
          </a:p>
        </p:txBody>
      </p:sp>
      <p:sp>
        <p:nvSpPr>
          <p:cNvPr id="208" name="Google Shape;20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Even default MATLAB code is very good at Big Compute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GPU acceleration</a:t>
            </a:r>
            <a:r>
              <a:rPr lang="en">
                <a:solidFill>
                  <a:schemeClr val="dk1"/>
                </a:solidFill>
              </a:rPr>
              <a:t> leads to </a:t>
            </a:r>
            <a:r>
              <a:rPr lang="en">
                <a:solidFill>
                  <a:schemeClr val="dk1"/>
                </a:solidFill>
              </a:rPr>
              <a:t>significant speed improvements in matrix diagonalization and multiplication</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Load balancing</a:t>
            </a:r>
            <a:r>
              <a:rPr lang="en">
                <a:solidFill>
                  <a:schemeClr val="dk1"/>
                </a:solidFill>
              </a:rPr>
              <a:t> contributes a small speed increase for diagonalization, but ultimately slows down overall performance due to postprocessing</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PySpark</a:t>
            </a:r>
            <a:r>
              <a:rPr lang="en">
                <a:solidFill>
                  <a:schemeClr val="dk1"/>
                </a:solidFill>
              </a:rPr>
              <a:t> is not well-suited for data analysis for this particular problem</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600">
                <a:solidFill>
                  <a:srgbClr val="CC0000"/>
                </a:solidFill>
                <a:latin typeface="Lobster"/>
                <a:ea typeface="Lobster"/>
                <a:cs typeface="Lobster"/>
                <a:sym typeface="Lobster"/>
              </a:rPr>
              <a:t>Matrix Multiplication: To GPU or not to GPU</a:t>
            </a:r>
            <a:endParaRPr sz="3600">
              <a:solidFill>
                <a:srgbClr val="CC0000"/>
              </a:solidFill>
              <a:latin typeface="Lobster"/>
              <a:ea typeface="Lobster"/>
              <a:cs typeface="Lobster"/>
              <a:sym typeface="Lobster"/>
            </a:endParaRPr>
          </a:p>
        </p:txBody>
      </p:sp>
      <p:sp>
        <p:nvSpPr>
          <p:cNvPr id="214" name="Google Shape;214;p27"/>
          <p:cNvSpPr txBox="1"/>
          <p:nvPr>
            <p:ph idx="1" type="body"/>
          </p:nvPr>
        </p:nvSpPr>
        <p:spPr>
          <a:xfrm>
            <a:off x="371975" y="1225075"/>
            <a:ext cx="3154200" cy="1419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dk1"/>
                </a:solidFill>
              </a:rPr>
              <a:t>Challenge: GPU acceleration not supported with some toolbox methods</a:t>
            </a:r>
            <a:endParaRPr sz="1600">
              <a:solidFill>
                <a:schemeClr val="dk1"/>
              </a:solidFill>
            </a:endParaRPr>
          </a:p>
          <a:p>
            <a:pPr indent="0" lvl="0" marL="0" rtl="0" algn="l">
              <a:lnSpc>
                <a:spcPct val="95000"/>
              </a:lnSpc>
              <a:spcBef>
                <a:spcPts val="1200"/>
              </a:spcBef>
              <a:spcAft>
                <a:spcPts val="1200"/>
              </a:spcAft>
              <a:buNone/>
            </a:pPr>
            <a:r>
              <a:t/>
            </a:r>
            <a:endParaRPr sz="1600">
              <a:solidFill>
                <a:schemeClr val="dk1"/>
              </a:solidFill>
            </a:endParaRPr>
          </a:p>
        </p:txBody>
      </p:sp>
      <p:pic>
        <p:nvPicPr>
          <p:cNvPr id="215" name="Google Shape;215;p27"/>
          <p:cNvPicPr preferRelativeResize="0"/>
          <p:nvPr/>
        </p:nvPicPr>
        <p:blipFill rotWithShape="1">
          <a:blip r:embed="rId3">
            <a:alphaModFix/>
          </a:blip>
          <a:srcRect b="31124" l="0" r="0" t="0"/>
          <a:stretch/>
        </p:blipFill>
        <p:spPr>
          <a:xfrm>
            <a:off x="903770" y="2644375"/>
            <a:ext cx="7336468" cy="971400"/>
          </a:xfrm>
          <a:prstGeom prst="rect">
            <a:avLst/>
          </a:prstGeom>
          <a:noFill/>
          <a:ln>
            <a:noFill/>
          </a:ln>
        </p:spPr>
      </p:pic>
      <p:sp>
        <p:nvSpPr>
          <p:cNvPr id="216" name="Google Shape;216;p27"/>
          <p:cNvSpPr txBox="1"/>
          <p:nvPr>
            <p:ph idx="1" type="body"/>
          </p:nvPr>
        </p:nvSpPr>
        <p:spPr>
          <a:xfrm>
            <a:off x="5095250" y="1121400"/>
            <a:ext cx="33333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629">
                <a:solidFill>
                  <a:schemeClr val="dk1"/>
                </a:solidFill>
              </a:rPr>
              <a:t>Strategy: time each method when used for random matrix multiplication (2^N x 2^N, N=12)</a:t>
            </a:r>
            <a:endParaRPr sz="1629">
              <a:solidFill>
                <a:schemeClr val="dk1"/>
              </a:solidFill>
            </a:endParaRPr>
          </a:p>
          <a:p>
            <a:pPr indent="0" lvl="0" marL="0" rtl="0" algn="l">
              <a:spcBef>
                <a:spcPts val="1200"/>
              </a:spcBef>
              <a:spcAft>
                <a:spcPts val="1200"/>
              </a:spcAft>
              <a:buSzPts val="935"/>
              <a:buNone/>
            </a:pPr>
            <a:r>
              <a:t/>
            </a:r>
            <a:endParaRPr sz="1629">
              <a:solidFill>
                <a:schemeClr val="dk1"/>
              </a:solidFill>
            </a:endParaRPr>
          </a:p>
        </p:txBody>
      </p:sp>
      <p:sp>
        <p:nvSpPr>
          <p:cNvPr id="217" name="Google Shape;217;p27"/>
          <p:cNvSpPr txBox="1"/>
          <p:nvPr>
            <p:ph idx="1" type="body"/>
          </p:nvPr>
        </p:nvSpPr>
        <p:spPr>
          <a:xfrm>
            <a:off x="91650" y="4035250"/>
            <a:ext cx="8960700" cy="971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solidFill>
                  <a:schemeClr val="dk1"/>
                </a:solidFill>
              </a:rPr>
              <a:t>Outcome: matrix multiplication is bottlenecked by communication over computation</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CC0000"/>
                </a:solidFill>
                <a:latin typeface="Lobster"/>
                <a:ea typeface="Lobster"/>
                <a:cs typeface="Lobster"/>
                <a:sym typeface="Lobster"/>
              </a:rPr>
              <a:t>Quantum simulations (Overview)</a:t>
            </a:r>
            <a:endParaRPr sz="3500">
              <a:solidFill>
                <a:srgbClr val="CC0000"/>
              </a:solidFill>
              <a:latin typeface="Lobster"/>
              <a:ea typeface="Lobster"/>
              <a:cs typeface="Lobster"/>
              <a:sym typeface="Lobster"/>
            </a:endParaRPr>
          </a:p>
        </p:txBody>
      </p:sp>
      <p:pic>
        <p:nvPicPr>
          <p:cNvPr id="61" name="Google Shape;61;p14"/>
          <p:cNvPicPr preferRelativeResize="0"/>
          <p:nvPr/>
        </p:nvPicPr>
        <p:blipFill>
          <a:blip r:embed="rId3">
            <a:alphaModFix/>
          </a:blip>
          <a:stretch>
            <a:fillRect/>
          </a:stretch>
        </p:blipFill>
        <p:spPr>
          <a:xfrm>
            <a:off x="3717475" y="1164488"/>
            <a:ext cx="1657350" cy="2047875"/>
          </a:xfrm>
          <a:prstGeom prst="rect">
            <a:avLst/>
          </a:prstGeom>
          <a:noFill/>
          <a:ln>
            <a:noFill/>
          </a:ln>
        </p:spPr>
      </p:pic>
      <p:sp>
        <p:nvSpPr>
          <p:cNvPr id="62" name="Google Shape;62;p14"/>
          <p:cNvSpPr txBox="1"/>
          <p:nvPr>
            <p:ph idx="1" type="body"/>
          </p:nvPr>
        </p:nvSpPr>
        <p:spPr>
          <a:xfrm>
            <a:off x="311700" y="4130325"/>
            <a:ext cx="22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
              <a:buFont typeface="Arial"/>
              <a:buNone/>
            </a:pPr>
            <a:r>
              <a:rPr lang="en" sz="1820"/>
              <a:t>N particles</a:t>
            </a:r>
            <a:endParaRPr sz="1820"/>
          </a:p>
          <a:p>
            <a:pPr indent="0" lvl="0" marL="0" rtl="0" algn="ctr">
              <a:spcBef>
                <a:spcPts val="1200"/>
              </a:spcBef>
              <a:spcAft>
                <a:spcPts val="0"/>
              </a:spcAft>
              <a:buClr>
                <a:schemeClr val="dk1"/>
              </a:buClr>
              <a:buSzPts val="440"/>
              <a:buFont typeface="Arial"/>
              <a:buNone/>
            </a:pPr>
            <a:r>
              <a:rPr lang="en" sz="1820"/>
              <a:t>(State Preparation)</a:t>
            </a:r>
            <a:endParaRPr sz="1820"/>
          </a:p>
          <a:p>
            <a:pPr indent="0" lvl="0" marL="0" rtl="0" algn="ctr">
              <a:spcBef>
                <a:spcPts val="1200"/>
              </a:spcBef>
              <a:spcAft>
                <a:spcPts val="1200"/>
              </a:spcAft>
              <a:buSzPts val="440"/>
              <a:buNone/>
            </a:pPr>
            <a:r>
              <a:t/>
            </a:r>
            <a:endParaRPr sz="1820"/>
          </a:p>
        </p:txBody>
      </p:sp>
      <p:sp>
        <p:nvSpPr>
          <p:cNvPr id="63" name="Google Shape;63;p14"/>
          <p:cNvSpPr txBox="1"/>
          <p:nvPr>
            <p:ph idx="1" type="body"/>
          </p:nvPr>
        </p:nvSpPr>
        <p:spPr>
          <a:xfrm>
            <a:off x="3572425" y="4130325"/>
            <a:ext cx="203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
              <a:buFont typeface="Arial"/>
              <a:buNone/>
            </a:pPr>
            <a:r>
              <a:rPr lang="en" sz="1820"/>
              <a:t>Let ‘em interact</a:t>
            </a:r>
            <a:endParaRPr sz="1820"/>
          </a:p>
          <a:p>
            <a:pPr indent="0" lvl="0" marL="0" rtl="0" algn="ctr">
              <a:spcBef>
                <a:spcPts val="1200"/>
              </a:spcBef>
              <a:spcAft>
                <a:spcPts val="0"/>
              </a:spcAft>
              <a:buClr>
                <a:schemeClr val="dk1"/>
              </a:buClr>
              <a:buSzPts val="440"/>
              <a:buFont typeface="Arial"/>
              <a:buNone/>
            </a:pPr>
            <a:r>
              <a:rPr lang="en" sz="1820"/>
              <a:t>(Time Evolution)</a:t>
            </a:r>
            <a:endParaRPr sz="1820"/>
          </a:p>
          <a:p>
            <a:pPr indent="0" lvl="0" marL="0" rtl="0" algn="ctr">
              <a:spcBef>
                <a:spcPts val="1200"/>
              </a:spcBef>
              <a:spcAft>
                <a:spcPts val="1200"/>
              </a:spcAft>
              <a:buSzPts val="440"/>
              <a:buNone/>
            </a:pPr>
            <a:r>
              <a:t/>
            </a:r>
            <a:endParaRPr sz="1820"/>
          </a:p>
        </p:txBody>
      </p:sp>
      <p:sp>
        <p:nvSpPr>
          <p:cNvPr id="64" name="Google Shape;64;p14"/>
          <p:cNvSpPr txBox="1"/>
          <p:nvPr>
            <p:ph idx="1" type="body"/>
          </p:nvPr>
        </p:nvSpPr>
        <p:spPr>
          <a:xfrm>
            <a:off x="6660675" y="4207150"/>
            <a:ext cx="203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440"/>
              <a:buNone/>
            </a:pPr>
            <a:r>
              <a:rPr lang="en" sz="1820"/>
              <a:t>Final state</a:t>
            </a:r>
            <a:endParaRPr sz="1820"/>
          </a:p>
          <a:p>
            <a:pPr indent="0" lvl="0" marL="0" rtl="0" algn="ctr">
              <a:spcBef>
                <a:spcPts val="1200"/>
              </a:spcBef>
              <a:spcAft>
                <a:spcPts val="1200"/>
              </a:spcAft>
              <a:buSzPts val="440"/>
              <a:buNone/>
            </a:pPr>
            <a:r>
              <a:rPr lang="en" sz="1820"/>
              <a:t>post-processing</a:t>
            </a:r>
            <a:endParaRPr sz="1820"/>
          </a:p>
        </p:txBody>
      </p:sp>
      <p:pic>
        <p:nvPicPr>
          <p:cNvPr id="65" name="Google Shape;65;p14"/>
          <p:cNvPicPr preferRelativeResize="0"/>
          <p:nvPr/>
        </p:nvPicPr>
        <p:blipFill>
          <a:blip r:embed="rId4">
            <a:alphaModFix/>
          </a:blip>
          <a:stretch>
            <a:fillRect/>
          </a:stretch>
        </p:blipFill>
        <p:spPr>
          <a:xfrm>
            <a:off x="-3550" y="1547813"/>
            <a:ext cx="2196000" cy="2196000"/>
          </a:xfrm>
          <a:prstGeom prst="rect">
            <a:avLst/>
          </a:prstGeom>
          <a:noFill/>
          <a:ln>
            <a:noFill/>
          </a:ln>
        </p:spPr>
      </p:pic>
      <p:pic>
        <p:nvPicPr>
          <p:cNvPr id="66" name="Google Shape;66;p14"/>
          <p:cNvPicPr preferRelativeResize="0"/>
          <p:nvPr/>
        </p:nvPicPr>
        <p:blipFill>
          <a:blip r:embed="rId5">
            <a:alphaModFix/>
          </a:blip>
          <a:stretch>
            <a:fillRect/>
          </a:stretch>
        </p:blipFill>
        <p:spPr>
          <a:xfrm>
            <a:off x="6281575" y="1141650"/>
            <a:ext cx="2789189" cy="2179566"/>
          </a:xfrm>
          <a:prstGeom prst="rect">
            <a:avLst/>
          </a:prstGeom>
          <a:noFill/>
          <a:ln>
            <a:noFill/>
          </a:ln>
        </p:spPr>
      </p:pic>
      <p:sp>
        <p:nvSpPr>
          <p:cNvPr id="67" name="Google Shape;67;p14"/>
          <p:cNvSpPr/>
          <p:nvPr/>
        </p:nvSpPr>
        <p:spPr>
          <a:xfrm>
            <a:off x="2644063" y="4492125"/>
            <a:ext cx="884100" cy="210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848400" y="4492125"/>
            <a:ext cx="884100" cy="210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 type="body"/>
          </p:nvPr>
        </p:nvSpPr>
        <p:spPr>
          <a:xfrm>
            <a:off x="2100850" y="2287675"/>
            <a:ext cx="104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3220"/>
              <a:t>x N</a:t>
            </a:r>
            <a:endParaRPr sz="3220"/>
          </a:p>
        </p:txBody>
      </p:sp>
      <p:pic>
        <p:nvPicPr>
          <p:cNvPr id="70" name="Google Shape;70;p14"/>
          <p:cNvPicPr preferRelativeResize="0"/>
          <p:nvPr/>
        </p:nvPicPr>
        <p:blipFill>
          <a:blip r:embed="rId6">
            <a:alphaModFix/>
          </a:blip>
          <a:stretch>
            <a:fillRect/>
          </a:stretch>
        </p:blipFill>
        <p:spPr>
          <a:xfrm>
            <a:off x="7262913" y="3492375"/>
            <a:ext cx="666750" cy="666750"/>
          </a:xfrm>
          <a:prstGeom prst="rect">
            <a:avLst/>
          </a:prstGeom>
          <a:noFill/>
          <a:ln>
            <a:noFill/>
          </a:ln>
        </p:spPr>
      </p:pic>
      <p:pic>
        <p:nvPicPr>
          <p:cNvPr id="71" name="Google Shape;71;p14"/>
          <p:cNvPicPr preferRelativeResize="0"/>
          <p:nvPr/>
        </p:nvPicPr>
        <p:blipFill>
          <a:blip r:embed="rId7">
            <a:alphaModFix/>
          </a:blip>
          <a:stretch>
            <a:fillRect/>
          </a:stretch>
        </p:blipFill>
        <p:spPr>
          <a:xfrm>
            <a:off x="970675" y="3549525"/>
            <a:ext cx="790575" cy="609600"/>
          </a:xfrm>
          <a:prstGeom prst="rect">
            <a:avLst/>
          </a:prstGeom>
          <a:noFill/>
          <a:ln>
            <a:noFill/>
          </a:ln>
        </p:spPr>
      </p:pic>
      <p:pic>
        <p:nvPicPr>
          <p:cNvPr id="72" name="Google Shape;72;p14"/>
          <p:cNvPicPr preferRelativeResize="0"/>
          <p:nvPr/>
        </p:nvPicPr>
        <p:blipFill>
          <a:blip r:embed="rId8">
            <a:alphaModFix/>
          </a:blip>
          <a:stretch>
            <a:fillRect/>
          </a:stretch>
        </p:blipFill>
        <p:spPr>
          <a:xfrm>
            <a:off x="2802050" y="3426350"/>
            <a:ext cx="3337285" cy="609600"/>
          </a:xfrm>
          <a:prstGeom prst="rect">
            <a:avLst/>
          </a:prstGeom>
          <a:noFill/>
          <a:ln>
            <a:noFill/>
          </a:ln>
        </p:spPr>
      </p:pic>
      <p:grpSp>
        <p:nvGrpSpPr>
          <p:cNvPr id="73" name="Google Shape;73;p14"/>
          <p:cNvGrpSpPr/>
          <p:nvPr/>
        </p:nvGrpSpPr>
        <p:grpSpPr>
          <a:xfrm>
            <a:off x="90975" y="133906"/>
            <a:ext cx="8962065" cy="4073238"/>
            <a:chOff x="90975" y="133906"/>
            <a:chExt cx="8962065" cy="4073238"/>
          </a:xfrm>
        </p:grpSpPr>
        <p:grpSp>
          <p:nvGrpSpPr>
            <p:cNvPr id="74" name="Google Shape;74;p14"/>
            <p:cNvGrpSpPr/>
            <p:nvPr/>
          </p:nvGrpSpPr>
          <p:grpSpPr>
            <a:xfrm>
              <a:off x="90975" y="2218060"/>
              <a:ext cx="8962065" cy="1989084"/>
              <a:chOff x="90975" y="2218060"/>
              <a:chExt cx="8962065" cy="1989084"/>
            </a:xfrm>
          </p:grpSpPr>
          <p:grpSp>
            <p:nvGrpSpPr>
              <p:cNvPr id="75" name="Google Shape;75;p14"/>
              <p:cNvGrpSpPr/>
              <p:nvPr/>
            </p:nvGrpSpPr>
            <p:grpSpPr>
              <a:xfrm>
                <a:off x="90975" y="2218060"/>
                <a:ext cx="8962065" cy="1989084"/>
                <a:chOff x="66902" y="2093676"/>
                <a:chExt cx="9020700" cy="1949700"/>
              </a:xfrm>
            </p:grpSpPr>
            <p:sp>
              <p:nvSpPr>
                <p:cNvPr id="76" name="Google Shape;76;p14"/>
                <p:cNvSpPr/>
                <p:nvPr/>
              </p:nvSpPr>
              <p:spPr>
                <a:xfrm>
                  <a:off x="66902" y="2093676"/>
                  <a:ext cx="9020700" cy="1949700"/>
                </a:xfrm>
                <a:prstGeom prst="rect">
                  <a:avLst/>
                </a:prstGeom>
                <a:solidFill>
                  <a:srgbClr val="FFFFFF"/>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117063" y="2208991"/>
                  <a:ext cx="8858152" cy="1711252"/>
                  <a:chOff x="158838" y="2140841"/>
                  <a:chExt cx="8858152" cy="1711252"/>
                </a:xfrm>
              </p:grpSpPr>
              <p:pic>
                <p:nvPicPr>
                  <p:cNvPr id="78" name="Google Shape;78;p14"/>
                  <p:cNvPicPr preferRelativeResize="0"/>
                  <p:nvPr/>
                </p:nvPicPr>
                <p:blipFill>
                  <a:blip r:embed="rId9">
                    <a:alphaModFix/>
                  </a:blip>
                  <a:stretch>
                    <a:fillRect/>
                  </a:stretch>
                </p:blipFill>
                <p:spPr>
                  <a:xfrm>
                    <a:off x="158838" y="2140841"/>
                    <a:ext cx="8858152" cy="1009959"/>
                  </a:xfrm>
                  <a:prstGeom prst="rect">
                    <a:avLst/>
                  </a:prstGeom>
                  <a:noFill/>
                  <a:ln>
                    <a:noFill/>
                  </a:ln>
                </p:spPr>
              </p:pic>
              <p:pic>
                <p:nvPicPr>
                  <p:cNvPr id="79" name="Google Shape;79;p14"/>
                  <p:cNvPicPr preferRelativeResize="0"/>
                  <p:nvPr/>
                </p:nvPicPr>
                <p:blipFill>
                  <a:blip r:embed="rId10">
                    <a:alphaModFix/>
                  </a:blip>
                  <a:stretch>
                    <a:fillRect/>
                  </a:stretch>
                </p:blipFill>
                <p:spPr>
                  <a:xfrm>
                    <a:off x="3235688" y="3077882"/>
                    <a:ext cx="2552800" cy="774210"/>
                  </a:xfrm>
                  <a:prstGeom prst="rect">
                    <a:avLst/>
                  </a:prstGeom>
                  <a:noFill/>
                  <a:ln>
                    <a:noFill/>
                  </a:ln>
                </p:spPr>
              </p:pic>
            </p:grpSp>
          </p:grpSp>
          <p:sp>
            <p:nvSpPr>
              <p:cNvPr id="80" name="Google Shape;80;p14"/>
              <p:cNvSpPr/>
              <p:nvPr/>
            </p:nvSpPr>
            <p:spPr>
              <a:xfrm>
                <a:off x="5152675" y="3414250"/>
                <a:ext cx="436500" cy="51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4"/>
            <p:cNvPicPr preferRelativeResize="0"/>
            <p:nvPr/>
          </p:nvPicPr>
          <p:blipFill>
            <a:blip r:embed="rId11">
              <a:alphaModFix/>
            </a:blip>
            <a:stretch>
              <a:fillRect/>
            </a:stretch>
          </p:blipFill>
          <p:spPr>
            <a:xfrm>
              <a:off x="6622513" y="133906"/>
              <a:ext cx="2288100" cy="1993739"/>
            </a:xfrm>
            <a:prstGeom prst="rect">
              <a:avLst/>
            </a:prstGeom>
            <a:noFill/>
            <a:ln>
              <a:noFill/>
            </a:ln>
          </p:spPr>
        </p:pic>
      </p:grpSp>
      <p:grpSp>
        <p:nvGrpSpPr>
          <p:cNvPr id="82" name="Google Shape;82;p14"/>
          <p:cNvGrpSpPr/>
          <p:nvPr/>
        </p:nvGrpSpPr>
        <p:grpSpPr>
          <a:xfrm>
            <a:off x="1910550" y="2448575"/>
            <a:ext cx="3320138" cy="1483275"/>
            <a:chOff x="1910550" y="2448575"/>
            <a:chExt cx="3320138" cy="1483275"/>
          </a:xfrm>
        </p:grpSpPr>
        <p:sp>
          <p:nvSpPr>
            <p:cNvPr id="83" name="Google Shape;83;p14"/>
            <p:cNvSpPr/>
            <p:nvPr/>
          </p:nvSpPr>
          <p:spPr>
            <a:xfrm>
              <a:off x="3439688" y="2448575"/>
              <a:ext cx="1791000" cy="572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1910550" y="2448575"/>
              <a:ext cx="436500" cy="572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3717475" y="3359150"/>
              <a:ext cx="1435200" cy="572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Necessary computations for N particles</a:t>
            </a:r>
            <a:endParaRPr sz="3600">
              <a:solidFill>
                <a:srgbClr val="CC0000"/>
              </a:solidFill>
              <a:latin typeface="Lobster"/>
              <a:ea typeface="Lobster"/>
              <a:cs typeface="Lobster"/>
              <a:sym typeface="Lobster"/>
            </a:endParaRPr>
          </a:p>
        </p:txBody>
      </p:sp>
      <p:sp>
        <p:nvSpPr>
          <p:cNvPr id="91" name="Google Shape;91;p15"/>
          <p:cNvSpPr/>
          <p:nvPr/>
        </p:nvSpPr>
        <p:spPr>
          <a:xfrm>
            <a:off x="1222150" y="1289875"/>
            <a:ext cx="3587100" cy="9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C0000"/>
                </a:solidFill>
              </a:rPr>
              <a:t>Prepare initial state</a:t>
            </a:r>
            <a:endParaRPr b="1" sz="1500">
              <a:solidFill>
                <a:srgbClr val="CC0000"/>
              </a:solidFill>
            </a:endParaRPr>
          </a:p>
          <a:p>
            <a:pPr indent="0" lvl="0" marL="0" rtl="0" algn="ctr">
              <a:spcBef>
                <a:spcPts val="0"/>
              </a:spcBef>
              <a:spcAft>
                <a:spcPts val="0"/>
              </a:spcAft>
              <a:buNone/>
            </a:pPr>
            <a:r>
              <a:rPr lang="en" sz="1500"/>
              <a:t>Make a large system of spins and its H (Hamiltonian)</a:t>
            </a:r>
            <a:endParaRPr sz="1500"/>
          </a:p>
          <a:p>
            <a:pPr indent="0" lvl="0" marL="0" rtl="0" algn="ctr">
              <a:spcBef>
                <a:spcPts val="0"/>
              </a:spcBef>
              <a:spcAft>
                <a:spcPts val="0"/>
              </a:spcAft>
              <a:buNone/>
            </a:pPr>
            <a:r>
              <a:rPr b="1" lang="en" sz="1500"/>
              <a:t>Kronecker product</a:t>
            </a:r>
            <a:endParaRPr b="1" sz="1500"/>
          </a:p>
        </p:txBody>
      </p:sp>
      <p:grpSp>
        <p:nvGrpSpPr>
          <p:cNvPr id="92" name="Google Shape;92;p15"/>
          <p:cNvGrpSpPr/>
          <p:nvPr/>
        </p:nvGrpSpPr>
        <p:grpSpPr>
          <a:xfrm>
            <a:off x="311700" y="1219675"/>
            <a:ext cx="825425" cy="3639600"/>
            <a:chOff x="251450" y="1040875"/>
            <a:chExt cx="825425" cy="3639600"/>
          </a:xfrm>
        </p:grpSpPr>
        <p:sp>
          <p:nvSpPr>
            <p:cNvPr id="93" name="Google Shape;93;p15"/>
            <p:cNvSpPr/>
            <p:nvPr/>
          </p:nvSpPr>
          <p:spPr>
            <a:xfrm rot="10800000">
              <a:off x="736675" y="1525225"/>
              <a:ext cx="340200" cy="2670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rot="-5400000">
              <a:off x="-1368250" y="2660575"/>
              <a:ext cx="36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average over different locations of spins</a:t>
              </a:r>
              <a:endParaRPr b="1">
                <a:solidFill>
                  <a:srgbClr val="CC0000"/>
                </a:solidFill>
              </a:endParaRPr>
            </a:p>
          </p:txBody>
        </p:sp>
      </p:grpSp>
      <p:grpSp>
        <p:nvGrpSpPr>
          <p:cNvPr id="95" name="Google Shape;95;p15"/>
          <p:cNvGrpSpPr/>
          <p:nvPr/>
        </p:nvGrpSpPr>
        <p:grpSpPr>
          <a:xfrm>
            <a:off x="1222150" y="3637050"/>
            <a:ext cx="7282799" cy="1169275"/>
            <a:chOff x="1161900" y="3458250"/>
            <a:chExt cx="7282799" cy="1169275"/>
          </a:xfrm>
        </p:grpSpPr>
        <p:sp>
          <p:nvSpPr>
            <p:cNvPr id="96" name="Google Shape;96;p15"/>
            <p:cNvSpPr/>
            <p:nvPr/>
          </p:nvSpPr>
          <p:spPr>
            <a:xfrm>
              <a:off x="1161900" y="3705325"/>
              <a:ext cx="35871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C0000"/>
                  </a:solidFill>
                </a:rPr>
                <a:t>Get final state</a:t>
              </a:r>
              <a:endParaRPr b="1" sz="1500">
                <a:solidFill>
                  <a:srgbClr val="CC0000"/>
                </a:solidFill>
              </a:endParaRPr>
            </a:p>
            <a:p>
              <a:pPr indent="0" lvl="0" marL="0" rtl="0" algn="ctr">
                <a:spcBef>
                  <a:spcPts val="0"/>
                </a:spcBef>
                <a:spcAft>
                  <a:spcPts val="0"/>
                </a:spcAft>
                <a:buNone/>
              </a:pPr>
              <a:r>
                <a:rPr lang="en" sz="1500"/>
                <a:t>Apply new H to the spins</a:t>
              </a:r>
              <a:endParaRPr sz="1500"/>
            </a:p>
            <a:p>
              <a:pPr indent="0" lvl="0" marL="0" rtl="0" algn="ctr">
                <a:spcBef>
                  <a:spcPts val="0"/>
                </a:spcBef>
                <a:spcAft>
                  <a:spcPts val="0"/>
                </a:spcAft>
                <a:buNone/>
              </a:pPr>
              <a:r>
                <a:rPr b="1" lang="en" sz="1500"/>
                <a:t>Matrix multiplication</a:t>
              </a:r>
              <a:endParaRPr b="1" sz="1500"/>
            </a:p>
          </p:txBody>
        </p:sp>
        <p:sp>
          <p:nvSpPr>
            <p:cNvPr id="97" name="Google Shape;97;p15"/>
            <p:cNvSpPr/>
            <p:nvPr/>
          </p:nvSpPr>
          <p:spPr>
            <a:xfrm>
              <a:off x="2615400" y="3458250"/>
              <a:ext cx="680100" cy="16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5"/>
            <p:cNvPicPr preferRelativeResize="0"/>
            <p:nvPr/>
          </p:nvPicPr>
          <p:blipFill>
            <a:blip r:embed="rId3">
              <a:alphaModFix/>
            </a:blip>
            <a:stretch>
              <a:fillRect/>
            </a:stretch>
          </p:blipFill>
          <p:spPr>
            <a:xfrm>
              <a:off x="5022925" y="3943400"/>
              <a:ext cx="3421775" cy="653594"/>
            </a:xfrm>
            <a:prstGeom prst="rect">
              <a:avLst/>
            </a:prstGeom>
            <a:noFill/>
            <a:ln>
              <a:noFill/>
            </a:ln>
          </p:spPr>
        </p:pic>
      </p:grpSp>
      <p:grpSp>
        <p:nvGrpSpPr>
          <p:cNvPr id="99" name="Google Shape;99;p15"/>
          <p:cNvGrpSpPr/>
          <p:nvPr/>
        </p:nvGrpSpPr>
        <p:grpSpPr>
          <a:xfrm>
            <a:off x="1222150" y="2337975"/>
            <a:ext cx="7232010" cy="1217900"/>
            <a:chOff x="1161900" y="2159175"/>
            <a:chExt cx="7232010" cy="1217900"/>
          </a:xfrm>
        </p:grpSpPr>
        <p:sp>
          <p:nvSpPr>
            <p:cNvPr id="100" name="Google Shape;100;p15"/>
            <p:cNvSpPr/>
            <p:nvPr/>
          </p:nvSpPr>
          <p:spPr>
            <a:xfrm>
              <a:off x="1161900" y="2454875"/>
              <a:ext cx="35871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CC0000"/>
                  </a:solidFill>
                </a:rPr>
                <a:t>Time evolution</a:t>
              </a:r>
              <a:endParaRPr b="1" sz="1500">
                <a:solidFill>
                  <a:srgbClr val="CC0000"/>
                </a:solidFill>
              </a:endParaRPr>
            </a:p>
            <a:p>
              <a:pPr indent="0" lvl="0" marL="0" rtl="0" algn="ctr">
                <a:spcBef>
                  <a:spcPts val="0"/>
                </a:spcBef>
                <a:spcAft>
                  <a:spcPts val="0"/>
                </a:spcAft>
                <a:buNone/>
              </a:pPr>
              <a:r>
                <a:rPr lang="en" sz="1500"/>
                <a:t>Find H in a new basis</a:t>
              </a:r>
              <a:endParaRPr sz="1500"/>
            </a:p>
            <a:p>
              <a:pPr indent="0" lvl="0" marL="0" rtl="0" algn="ctr">
                <a:spcBef>
                  <a:spcPts val="0"/>
                </a:spcBef>
                <a:spcAft>
                  <a:spcPts val="0"/>
                </a:spcAft>
                <a:buNone/>
              </a:pPr>
              <a:r>
                <a:rPr b="1" lang="en" sz="1500"/>
                <a:t>Solve eigensystem</a:t>
              </a:r>
              <a:endParaRPr b="1" sz="1500"/>
            </a:p>
          </p:txBody>
        </p:sp>
        <p:sp>
          <p:nvSpPr>
            <p:cNvPr id="101" name="Google Shape;101;p15"/>
            <p:cNvSpPr/>
            <p:nvPr/>
          </p:nvSpPr>
          <p:spPr>
            <a:xfrm>
              <a:off x="2615400" y="2159175"/>
              <a:ext cx="680100" cy="16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5"/>
            <p:cNvPicPr preferRelativeResize="0"/>
            <p:nvPr/>
          </p:nvPicPr>
          <p:blipFill>
            <a:blip r:embed="rId4">
              <a:alphaModFix/>
            </a:blip>
            <a:stretch>
              <a:fillRect/>
            </a:stretch>
          </p:blipFill>
          <p:spPr>
            <a:xfrm>
              <a:off x="5109190" y="2636075"/>
              <a:ext cx="3284719" cy="572700"/>
            </a:xfrm>
            <a:prstGeom prst="rect">
              <a:avLst/>
            </a:prstGeom>
            <a:noFill/>
            <a:ln>
              <a:noFill/>
            </a:ln>
          </p:spPr>
        </p:pic>
      </p:grpSp>
      <p:pic>
        <p:nvPicPr>
          <p:cNvPr id="103" name="Google Shape;103;p15"/>
          <p:cNvPicPr preferRelativeResize="0"/>
          <p:nvPr/>
        </p:nvPicPr>
        <p:blipFill>
          <a:blip r:embed="rId5">
            <a:alphaModFix/>
          </a:blip>
          <a:stretch>
            <a:fillRect/>
          </a:stretch>
        </p:blipFill>
        <p:spPr>
          <a:xfrm>
            <a:off x="4886812" y="1430625"/>
            <a:ext cx="3710177" cy="653600"/>
          </a:xfrm>
          <a:prstGeom prst="rect">
            <a:avLst/>
          </a:prstGeom>
          <a:noFill/>
          <a:ln>
            <a:noFill/>
          </a:ln>
        </p:spPr>
      </p:pic>
      <p:sp>
        <p:nvSpPr>
          <p:cNvPr id="104" name="Google Shape;104;p15"/>
          <p:cNvSpPr txBox="1"/>
          <p:nvPr/>
        </p:nvSpPr>
        <p:spPr>
          <a:xfrm>
            <a:off x="5008025" y="2676300"/>
            <a:ext cx="3710100" cy="2223600"/>
          </a:xfrm>
          <a:prstGeom prst="rect">
            <a:avLst/>
          </a:prstGeom>
          <a:noFill/>
          <a:ln cap="flat" cmpd="sng" w="38100">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5"/>
          <p:cNvSpPr txBox="1"/>
          <p:nvPr/>
        </p:nvSpPr>
        <p:spPr>
          <a:xfrm>
            <a:off x="117650" y="1289875"/>
            <a:ext cx="950700" cy="3639600"/>
          </a:xfrm>
          <a:prstGeom prst="rect">
            <a:avLst/>
          </a:prstGeom>
          <a:noFill/>
          <a:ln cap="flat" cmpd="sng" w="38100">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CC0000"/>
                </a:solidFill>
                <a:latin typeface="Lobster"/>
                <a:ea typeface="Lobster"/>
                <a:cs typeface="Lobster"/>
                <a:sym typeface="Lobster"/>
              </a:rPr>
              <a:t>B</a:t>
            </a:r>
            <a:r>
              <a:rPr lang="en" sz="3600">
                <a:solidFill>
                  <a:srgbClr val="CC0000"/>
                </a:solidFill>
                <a:latin typeface="Lobster"/>
                <a:ea typeface="Lobster"/>
                <a:cs typeface="Lobster"/>
                <a:sym typeface="Lobster"/>
              </a:rPr>
              <a:t>ase c</a:t>
            </a:r>
            <a:r>
              <a:rPr lang="en" sz="3600">
                <a:solidFill>
                  <a:srgbClr val="CC0000"/>
                </a:solidFill>
                <a:latin typeface="Lobster"/>
                <a:ea typeface="Lobster"/>
                <a:cs typeface="Lobster"/>
                <a:sym typeface="Lobster"/>
              </a:rPr>
              <a:t>ode structure</a:t>
            </a:r>
            <a:endParaRPr sz="3600">
              <a:solidFill>
                <a:srgbClr val="CC0000"/>
              </a:solidFill>
              <a:latin typeface="Lobster"/>
              <a:ea typeface="Lobster"/>
              <a:cs typeface="Lobster"/>
              <a:sym typeface="Lobster"/>
            </a:endParaRPr>
          </a:p>
        </p:txBody>
      </p:sp>
      <p:pic>
        <p:nvPicPr>
          <p:cNvPr id="111" name="Google Shape;111;p16"/>
          <p:cNvPicPr preferRelativeResize="0"/>
          <p:nvPr/>
        </p:nvPicPr>
        <p:blipFill rotWithShape="1">
          <a:blip r:embed="rId3">
            <a:alphaModFix/>
          </a:blip>
          <a:srcRect b="39921" l="0" r="0" t="0"/>
          <a:stretch/>
        </p:blipFill>
        <p:spPr>
          <a:xfrm>
            <a:off x="539650" y="1257901"/>
            <a:ext cx="8064727" cy="2079576"/>
          </a:xfrm>
          <a:prstGeom prst="rect">
            <a:avLst/>
          </a:prstGeom>
          <a:noFill/>
          <a:ln>
            <a:noFill/>
          </a:ln>
        </p:spPr>
      </p:pic>
      <p:pic>
        <p:nvPicPr>
          <p:cNvPr id="112" name="Google Shape;112;p16"/>
          <p:cNvPicPr preferRelativeResize="0"/>
          <p:nvPr/>
        </p:nvPicPr>
        <p:blipFill rotWithShape="1">
          <a:blip r:embed="rId3">
            <a:alphaModFix/>
          </a:blip>
          <a:srcRect b="0" l="0" r="0" t="60079"/>
          <a:stretch/>
        </p:blipFill>
        <p:spPr>
          <a:xfrm>
            <a:off x="539638" y="3337476"/>
            <a:ext cx="8064727" cy="138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7499"/>
              <a:buFont typeface="Arial"/>
              <a:buNone/>
            </a:pPr>
            <a:r>
              <a:rPr lang="en" sz="3600">
                <a:solidFill>
                  <a:srgbClr val="CC0000"/>
                </a:solidFill>
                <a:latin typeface="Lobster"/>
                <a:ea typeface="Lobster"/>
                <a:cs typeface="Lobster"/>
                <a:sym typeface="Lobster"/>
              </a:rPr>
              <a:t>Benchmarking “serial”</a:t>
            </a:r>
            <a:r>
              <a:rPr lang="en" sz="3600">
                <a:solidFill>
                  <a:srgbClr val="CC0000"/>
                </a:solidFill>
                <a:latin typeface="Lobster"/>
                <a:ea typeface="Lobster"/>
                <a:cs typeface="Lobster"/>
                <a:sym typeface="Lobster"/>
              </a:rPr>
              <a:t> code</a:t>
            </a:r>
            <a:endParaRPr/>
          </a:p>
        </p:txBody>
      </p:sp>
      <p:sp>
        <p:nvSpPr>
          <p:cNvPr id="118" name="Google Shape;118;p17"/>
          <p:cNvSpPr txBox="1"/>
          <p:nvPr>
            <p:ph idx="1" type="body"/>
          </p:nvPr>
        </p:nvSpPr>
        <p:spPr>
          <a:xfrm>
            <a:off x="311700" y="4041275"/>
            <a:ext cx="8520600" cy="876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700">
                <a:solidFill>
                  <a:srgbClr val="000000"/>
                </a:solidFill>
              </a:rPr>
              <a:t>MATLAB built-in functions and operations are multithreaded by default and can run on multiple cores-&gt; even the base serial code version can run on multiple cores</a:t>
            </a:r>
            <a:endParaRPr sz="2200">
              <a:solidFill>
                <a:srgbClr val="000000"/>
              </a:solidFill>
            </a:endParaRPr>
          </a:p>
        </p:txBody>
      </p:sp>
      <p:pic>
        <p:nvPicPr>
          <p:cNvPr id="119" name="Google Shape;119;p17"/>
          <p:cNvPicPr preferRelativeResize="0"/>
          <p:nvPr/>
        </p:nvPicPr>
        <p:blipFill>
          <a:blip r:embed="rId3">
            <a:alphaModFix/>
          </a:blip>
          <a:stretch>
            <a:fillRect/>
          </a:stretch>
        </p:blipFill>
        <p:spPr>
          <a:xfrm>
            <a:off x="655200" y="1170125"/>
            <a:ext cx="3377219" cy="2718749"/>
          </a:xfrm>
          <a:prstGeom prst="rect">
            <a:avLst/>
          </a:prstGeom>
          <a:noFill/>
          <a:ln>
            <a:noFill/>
          </a:ln>
        </p:spPr>
      </p:pic>
      <p:pic>
        <p:nvPicPr>
          <p:cNvPr id="120" name="Google Shape;120;p17"/>
          <p:cNvPicPr preferRelativeResize="0"/>
          <p:nvPr/>
        </p:nvPicPr>
        <p:blipFill>
          <a:blip r:embed="rId4">
            <a:alphaModFix/>
          </a:blip>
          <a:stretch>
            <a:fillRect/>
          </a:stretch>
        </p:blipFill>
        <p:spPr>
          <a:xfrm>
            <a:off x="4465044" y="1170125"/>
            <a:ext cx="3449029" cy="2718750"/>
          </a:xfrm>
          <a:prstGeom prst="rect">
            <a:avLst/>
          </a:prstGeom>
          <a:noFill/>
          <a:ln>
            <a:noFill/>
          </a:ln>
        </p:spPr>
      </p:pic>
      <p:pic>
        <p:nvPicPr>
          <p:cNvPr id="121" name="Google Shape;121;p17"/>
          <p:cNvPicPr preferRelativeResize="0"/>
          <p:nvPr/>
        </p:nvPicPr>
        <p:blipFill>
          <a:blip r:embed="rId5">
            <a:alphaModFix/>
          </a:blip>
          <a:stretch>
            <a:fillRect/>
          </a:stretch>
        </p:blipFill>
        <p:spPr>
          <a:xfrm>
            <a:off x="619288" y="1170125"/>
            <a:ext cx="3449026" cy="2718750"/>
          </a:xfrm>
          <a:prstGeom prst="rect">
            <a:avLst/>
          </a:prstGeom>
          <a:noFill/>
          <a:ln>
            <a:noFill/>
          </a:ln>
        </p:spPr>
      </p:pic>
      <p:sp>
        <p:nvSpPr>
          <p:cNvPr id="122" name="Google Shape;122;p17"/>
          <p:cNvSpPr txBox="1"/>
          <p:nvPr/>
        </p:nvSpPr>
        <p:spPr>
          <a:xfrm>
            <a:off x="5439475" y="617525"/>
            <a:ext cx="31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T_serial_total = 1300 s for 15 spins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Software design</a:t>
            </a:r>
            <a:endParaRPr sz="3600">
              <a:solidFill>
                <a:srgbClr val="CC0000"/>
              </a:solidFill>
              <a:latin typeface="Lobster"/>
              <a:ea typeface="Lobster"/>
              <a:cs typeface="Lobster"/>
              <a:sym typeface="Lobster"/>
            </a:endParaRPr>
          </a:p>
        </p:txBody>
      </p:sp>
      <p:sp>
        <p:nvSpPr>
          <p:cNvPr id="128" name="Google Shape;128;p18"/>
          <p:cNvSpPr txBox="1"/>
          <p:nvPr>
            <p:ph idx="1" type="body"/>
          </p:nvPr>
        </p:nvSpPr>
        <p:spPr>
          <a:xfrm>
            <a:off x="311700" y="1152475"/>
            <a:ext cx="5604000" cy="380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Big Compute and Big Data</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GPU</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Many-core, and multi-node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SPMD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Levels of parallelism: </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Task level </a:t>
            </a:r>
            <a:endParaRPr>
              <a:solidFill>
                <a:schemeClr val="dk1"/>
              </a:solidFill>
            </a:endParaRPr>
          </a:p>
          <a:p>
            <a:pPr indent="-342900" lvl="0" marL="1371600" rtl="0" algn="l">
              <a:spcBef>
                <a:spcPts val="0"/>
              </a:spcBef>
              <a:spcAft>
                <a:spcPts val="0"/>
              </a:spcAft>
              <a:buClr>
                <a:schemeClr val="dk1"/>
              </a:buClr>
              <a:buSzPts val="1800"/>
              <a:buChar char="●"/>
            </a:pPr>
            <a:r>
              <a:rPr lang="en">
                <a:solidFill>
                  <a:schemeClr val="dk1"/>
                </a:solidFill>
              </a:rPr>
              <a:t>Multi-node for postprocessing</a:t>
            </a:r>
            <a:endParaRPr>
              <a:solidFill>
                <a:schemeClr val="dk1"/>
              </a:solidFill>
            </a:endParaRPr>
          </a:p>
          <a:p>
            <a:pPr indent="-342900" lvl="0" marL="1371600" rtl="0" algn="l">
              <a:spcBef>
                <a:spcPts val="0"/>
              </a:spcBef>
              <a:spcAft>
                <a:spcPts val="0"/>
              </a:spcAft>
              <a:buClr>
                <a:schemeClr val="dk1"/>
              </a:buClr>
              <a:buSzPts val="1800"/>
              <a:buChar char="●"/>
            </a:pPr>
            <a:r>
              <a:rPr lang="en">
                <a:solidFill>
                  <a:schemeClr val="dk1"/>
                </a:solidFill>
              </a:rPr>
              <a:t>PySpark</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Loop level </a:t>
            </a:r>
            <a:endParaRPr>
              <a:solidFill>
                <a:schemeClr val="dk1"/>
              </a:solidFill>
            </a:endParaRPr>
          </a:p>
          <a:p>
            <a:pPr indent="-342900" lvl="0" marL="1371600" rtl="0" algn="l">
              <a:spcBef>
                <a:spcPts val="0"/>
              </a:spcBef>
              <a:spcAft>
                <a:spcPts val="0"/>
              </a:spcAft>
              <a:buClr>
                <a:schemeClr val="dk1"/>
              </a:buClr>
              <a:buSzPts val="1800"/>
              <a:buChar char="●"/>
            </a:pPr>
            <a:r>
              <a:rPr lang="en">
                <a:solidFill>
                  <a:schemeClr val="dk1"/>
                </a:solidFill>
              </a:rPr>
              <a:t>Many-core for matrix ops</a:t>
            </a:r>
            <a:endParaRPr>
              <a:solidFill>
                <a:schemeClr val="dk1"/>
              </a:solidFill>
            </a:endParaRPr>
          </a:p>
          <a:p>
            <a:pPr indent="-342900" lvl="0" marL="1371600" rtl="0" algn="l">
              <a:spcBef>
                <a:spcPts val="0"/>
              </a:spcBef>
              <a:spcAft>
                <a:spcPts val="0"/>
              </a:spcAft>
              <a:buClr>
                <a:schemeClr val="dk1"/>
              </a:buClr>
              <a:buSzPts val="1800"/>
              <a:buChar char="●"/>
            </a:pPr>
            <a:r>
              <a:rPr lang="en">
                <a:solidFill>
                  <a:schemeClr val="dk1"/>
                </a:solidFill>
              </a:rPr>
              <a:t>GPU</a:t>
            </a:r>
            <a:endParaRPr>
              <a:solidFill>
                <a:schemeClr val="dk1"/>
              </a:solidFill>
            </a:endParaRPr>
          </a:p>
          <a:p>
            <a:pPr indent="0" lvl="0" marL="0" rtl="0" algn="l">
              <a:spcBef>
                <a:spcPts val="1200"/>
              </a:spcBef>
              <a:spcAft>
                <a:spcPts val="1200"/>
              </a:spcAft>
              <a:buNone/>
            </a:pPr>
            <a:r>
              <a:t/>
            </a:r>
            <a:endParaRPr/>
          </a:p>
        </p:txBody>
      </p:sp>
      <p:pic>
        <p:nvPicPr>
          <p:cNvPr id="129" name="Google Shape;129;p18"/>
          <p:cNvPicPr preferRelativeResize="0"/>
          <p:nvPr/>
        </p:nvPicPr>
        <p:blipFill>
          <a:blip r:embed="rId3">
            <a:alphaModFix/>
          </a:blip>
          <a:stretch>
            <a:fillRect/>
          </a:stretch>
        </p:blipFill>
        <p:spPr>
          <a:xfrm>
            <a:off x="5526263" y="445026"/>
            <a:ext cx="3179100" cy="2680450"/>
          </a:xfrm>
          <a:prstGeom prst="rect">
            <a:avLst/>
          </a:prstGeom>
          <a:noFill/>
          <a:ln>
            <a:noFill/>
          </a:ln>
        </p:spPr>
      </p:pic>
      <p:pic>
        <p:nvPicPr>
          <p:cNvPr id="130" name="Google Shape;130;p18"/>
          <p:cNvPicPr preferRelativeResize="0"/>
          <p:nvPr/>
        </p:nvPicPr>
        <p:blipFill>
          <a:blip r:embed="rId4">
            <a:alphaModFix/>
          </a:blip>
          <a:stretch>
            <a:fillRect/>
          </a:stretch>
        </p:blipFill>
        <p:spPr>
          <a:xfrm>
            <a:off x="5915700" y="3432224"/>
            <a:ext cx="1912574" cy="107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GPU-accelerated diagonalization: load balancing</a:t>
            </a:r>
            <a:endParaRPr sz="3600">
              <a:solidFill>
                <a:srgbClr val="CC0000"/>
              </a:solidFill>
              <a:latin typeface="Lobster"/>
              <a:ea typeface="Lobster"/>
              <a:cs typeface="Lobster"/>
              <a:sym typeface="Lobster"/>
            </a:endParaRPr>
          </a:p>
        </p:txBody>
      </p:sp>
      <p:sp>
        <p:nvSpPr>
          <p:cNvPr id="136" name="Google Shape;136;p19"/>
          <p:cNvSpPr txBox="1"/>
          <p:nvPr>
            <p:ph idx="1" type="body"/>
          </p:nvPr>
        </p:nvSpPr>
        <p:spPr>
          <a:xfrm>
            <a:off x="311700" y="1152475"/>
            <a:ext cx="5101200" cy="341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Blocking: separate block-diagonal matrix into the diagonal blocks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Creates a parallel pool of workers across </a:t>
            </a:r>
            <a:r>
              <a:rPr lang="en">
                <a:solidFill>
                  <a:schemeClr val="dk1"/>
                </a:solidFill>
              </a:rPr>
              <a:t>available GPUs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Runs blocks on GPUs iteratively</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Automatically: assigns 1 block to each GPU</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Manual load balancing: combine smaller blocks into bigger blocks, reducing communication time</a:t>
            </a:r>
            <a:endParaRPr sz="1800">
              <a:solidFill>
                <a:schemeClr val="dk1"/>
              </a:solidFill>
            </a:endParaRPr>
          </a:p>
        </p:txBody>
      </p:sp>
      <p:grpSp>
        <p:nvGrpSpPr>
          <p:cNvPr id="137" name="Google Shape;137;p19"/>
          <p:cNvGrpSpPr/>
          <p:nvPr/>
        </p:nvGrpSpPr>
        <p:grpSpPr>
          <a:xfrm>
            <a:off x="5668000" y="1063000"/>
            <a:ext cx="2953075" cy="2611925"/>
            <a:chOff x="5668000" y="1063000"/>
            <a:chExt cx="2953075" cy="2611925"/>
          </a:xfrm>
        </p:grpSpPr>
        <p:grpSp>
          <p:nvGrpSpPr>
            <p:cNvPr id="138" name="Google Shape;138;p19"/>
            <p:cNvGrpSpPr/>
            <p:nvPr/>
          </p:nvGrpSpPr>
          <p:grpSpPr>
            <a:xfrm>
              <a:off x="5734725" y="1463200"/>
              <a:ext cx="2886350" cy="758700"/>
              <a:chOff x="5734725" y="1152475"/>
              <a:chExt cx="2886350" cy="758700"/>
            </a:xfrm>
          </p:grpSpPr>
          <p:sp>
            <p:nvSpPr>
              <p:cNvPr id="139" name="Google Shape;139;p19"/>
              <p:cNvSpPr/>
              <p:nvPr/>
            </p:nvSpPr>
            <p:spPr>
              <a:xfrm>
                <a:off x="5734725" y="1152475"/>
                <a:ext cx="876900" cy="7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6739450" y="1152475"/>
                <a:ext cx="876900" cy="7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7744175" y="1152475"/>
                <a:ext cx="876900" cy="7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9"/>
            <p:cNvGrpSpPr/>
            <p:nvPr/>
          </p:nvGrpSpPr>
          <p:grpSpPr>
            <a:xfrm>
              <a:off x="5734725" y="2916225"/>
              <a:ext cx="2886350" cy="758700"/>
              <a:chOff x="5734725" y="1152475"/>
              <a:chExt cx="2886350" cy="758700"/>
            </a:xfrm>
          </p:grpSpPr>
          <p:sp>
            <p:nvSpPr>
              <p:cNvPr id="143" name="Google Shape;143;p19"/>
              <p:cNvSpPr/>
              <p:nvPr/>
            </p:nvSpPr>
            <p:spPr>
              <a:xfrm>
                <a:off x="5734725" y="1152475"/>
                <a:ext cx="876900" cy="7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6739450" y="1152475"/>
                <a:ext cx="876900" cy="7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7744175" y="1152475"/>
                <a:ext cx="876900" cy="7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9"/>
            <p:cNvSpPr/>
            <p:nvPr/>
          </p:nvSpPr>
          <p:spPr>
            <a:xfrm>
              <a:off x="5990900" y="1700050"/>
              <a:ext cx="187200" cy="1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47" name="Google Shape;147;p19"/>
            <p:cNvSpPr/>
            <p:nvPr/>
          </p:nvSpPr>
          <p:spPr>
            <a:xfrm>
              <a:off x="7894000" y="1630750"/>
              <a:ext cx="616200" cy="423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48" name="Google Shape;148;p19"/>
            <p:cNvSpPr/>
            <p:nvPr/>
          </p:nvSpPr>
          <p:spPr>
            <a:xfrm>
              <a:off x="6964450" y="1694650"/>
              <a:ext cx="426900" cy="29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49" name="Google Shape;149;p19"/>
            <p:cNvSpPr/>
            <p:nvPr/>
          </p:nvSpPr>
          <p:spPr>
            <a:xfrm>
              <a:off x="6869800" y="3083775"/>
              <a:ext cx="616200" cy="423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50" name="Google Shape;150;p19"/>
            <p:cNvSpPr/>
            <p:nvPr/>
          </p:nvSpPr>
          <p:spPr>
            <a:xfrm>
              <a:off x="5847700" y="3083775"/>
              <a:ext cx="187200" cy="1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51" name="Google Shape;151;p19"/>
            <p:cNvSpPr/>
            <p:nvPr/>
          </p:nvSpPr>
          <p:spPr>
            <a:xfrm>
              <a:off x="6034900" y="3241575"/>
              <a:ext cx="426900" cy="29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52" name="Google Shape;152;p19"/>
            <p:cNvSpPr/>
            <p:nvPr/>
          </p:nvSpPr>
          <p:spPr>
            <a:xfrm>
              <a:off x="7894000" y="3083775"/>
              <a:ext cx="102900" cy="88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53" name="Google Shape;153;p19"/>
            <p:cNvSpPr txBox="1"/>
            <p:nvPr/>
          </p:nvSpPr>
          <p:spPr>
            <a:xfrm>
              <a:off x="5668000" y="2531625"/>
              <a:ext cx="11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Manual</a:t>
              </a:r>
              <a:endParaRPr/>
            </a:p>
          </p:txBody>
        </p:sp>
        <p:sp>
          <p:nvSpPr>
            <p:cNvPr id="154" name="Google Shape;154;p19"/>
            <p:cNvSpPr txBox="1"/>
            <p:nvPr/>
          </p:nvSpPr>
          <p:spPr>
            <a:xfrm>
              <a:off x="5668000" y="1063000"/>
              <a:ext cx="11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Automatic</a:t>
              </a:r>
              <a:endParaRPr/>
            </a:p>
          </p:txBody>
        </p:sp>
        <p:sp>
          <p:nvSpPr>
            <p:cNvPr id="155" name="Google Shape;155;p19"/>
            <p:cNvSpPr/>
            <p:nvPr/>
          </p:nvSpPr>
          <p:spPr>
            <a:xfrm>
              <a:off x="7996900" y="3171975"/>
              <a:ext cx="187200" cy="1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56" name="Google Shape;156;p19"/>
            <p:cNvSpPr/>
            <p:nvPr/>
          </p:nvSpPr>
          <p:spPr>
            <a:xfrm>
              <a:off x="8184100" y="3329775"/>
              <a:ext cx="227700" cy="207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GPU-accelerated diagonalization: performance</a:t>
            </a:r>
            <a:endParaRPr sz="3600">
              <a:solidFill>
                <a:srgbClr val="CC0000"/>
              </a:solidFill>
              <a:latin typeface="Lobster"/>
              <a:ea typeface="Lobster"/>
              <a:cs typeface="Lobster"/>
              <a:sym typeface="Lobster"/>
            </a:endParaRPr>
          </a:p>
        </p:txBody>
      </p:sp>
      <p:sp>
        <p:nvSpPr>
          <p:cNvPr id="162" name="Google Shape;162;p20"/>
          <p:cNvSpPr txBox="1"/>
          <p:nvPr>
            <p:ph idx="1" type="body"/>
          </p:nvPr>
        </p:nvSpPr>
        <p:spPr>
          <a:xfrm>
            <a:off x="311700" y="1152475"/>
            <a:ext cx="4368000" cy="349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For larger problem sizes, GPU-accelerated diagonalization always faster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Without load-balancing: speedup &gt; 1 for N &gt; 10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With load-balancing: speedup &gt; 1 for N &gt; 9</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Starting from N = 10, manual load balancing is faster than no load-balancing</a:t>
            </a:r>
            <a:endParaRPr>
              <a:solidFill>
                <a:schemeClr val="dk1"/>
              </a:solidFill>
            </a:endParaRPr>
          </a:p>
        </p:txBody>
      </p:sp>
      <p:pic>
        <p:nvPicPr>
          <p:cNvPr id="163" name="Google Shape;163;p20"/>
          <p:cNvPicPr preferRelativeResize="0"/>
          <p:nvPr/>
        </p:nvPicPr>
        <p:blipFill>
          <a:blip r:embed="rId3">
            <a:alphaModFix/>
          </a:blip>
          <a:stretch>
            <a:fillRect/>
          </a:stretch>
        </p:blipFill>
        <p:spPr>
          <a:xfrm>
            <a:off x="4776100" y="1005075"/>
            <a:ext cx="4367900" cy="332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CC0000"/>
                </a:solidFill>
                <a:latin typeface="Lobster"/>
                <a:ea typeface="Lobster"/>
                <a:cs typeface="Lobster"/>
                <a:sym typeface="Lobster"/>
              </a:rPr>
              <a:t>GPU-accelerated diagonalization: challenges</a:t>
            </a:r>
            <a:endParaRPr/>
          </a:p>
        </p:txBody>
      </p:sp>
      <p:sp>
        <p:nvSpPr>
          <p:cNvPr id="169" name="Google Shape;169;p21"/>
          <p:cNvSpPr txBox="1"/>
          <p:nvPr>
            <p:ph idx="1" type="body"/>
          </p:nvPr>
        </p:nvSpPr>
        <p:spPr>
          <a:xfrm>
            <a:off x="311700" y="1152475"/>
            <a:ext cx="53448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212529"/>
              </a:buClr>
              <a:buSzPts val="1800"/>
              <a:buChar char="●"/>
            </a:pPr>
            <a:r>
              <a:rPr lang="en">
                <a:solidFill>
                  <a:srgbClr val="212529"/>
                </a:solidFill>
              </a:rPr>
              <a:t>GPU memory</a:t>
            </a:r>
            <a:endParaRPr>
              <a:solidFill>
                <a:srgbClr val="212529"/>
              </a:solidFill>
            </a:endParaRPr>
          </a:p>
          <a:p>
            <a:pPr indent="-342900" lvl="1" marL="914400" rtl="0" algn="l">
              <a:spcBef>
                <a:spcPts val="0"/>
              </a:spcBef>
              <a:spcAft>
                <a:spcPts val="0"/>
              </a:spcAft>
              <a:buClr>
                <a:srgbClr val="212529"/>
              </a:buClr>
              <a:buSzPts val="1800"/>
              <a:buChar char="○"/>
            </a:pPr>
            <a:r>
              <a:rPr lang="en" sz="1800">
                <a:solidFill>
                  <a:srgbClr val="212529"/>
                </a:solidFill>
              </a:rPr>
              <a:t>Limits number to spin to a maximum of N=14</a:t>
            </a:r>
            <a:endParaRPr sz="1800">
              <a:solidFill>
                <a:srgbClr val="212529"/>
              </a:solidFill>
            </a:endParaRPr>
          </a:p>
          <a:p>
            <a:pPr indent="-342900" lvl="1" marL="914400" rtl="0" algn="l">
              <a:spcBef>
                <a:spcPts val="0"/>
              </a:spcBef>
              <a:spcAft>
                <a:spcPts val="0"/>
              </a:spcAft>
              <a:buClr>
                <a:srgbClr val="212529"/>
              </a:buClr>
              <a:buSzPts val="1800"/>
              <a:buChar char="○"/>
            </a:pPr>
            <a:r>
              <a:rPr lang="en" sz="1800">
                <a:solidFill>
                  <a:srgbClr val="212529"/>
                </a:solidFill>
              </a:rPr>
              <a:t>Limits size of recombined blocks in load-balancing</a:t>
            </a:r>
            <a:endParaRPr sz="1800">
              <a:solidFill>
                <a:srgbClr val="212529"/>
              </a:solidFill>
            </a:endParaRPr>
          </a:p>
          <a:p>
            <a:pPr indent="-342900" lvl="0" marL="457200" rtl="0" algn="l">
              <a:spcBef>
                <a:spcPts val="0"/>
              </a:spcBef>
              <a:spcAft>
                <a:spcPts val="0"/>
              </a:spcAft>
              <a:buClr>
                <a:srgbClr val="212529"/>
              </a:buClr>
              <a:buSzPts val="1800"/>
              <a:buChar char="●"/>
            </a:pPr>
            <a:r>
              <a:rPr lang="en">
                <a:solidFill>
                  <a:srgbClr val="212529"/>
                </a:solidFill>
              </a:rPr>
              <a:t>Number of GPUs</a:t>
            </a:r>
            <a:endParaRPr>
              <a:solidFill>
                <a:srgbClr val="212529"/>
              </a:solidFill>
            </a:endParaRPr>
          </a:p>
          <a:p>
            <a:pPr indent="-342900" lvl="1" marL="914400" rtl="0" algn="l">
              <a:spcBef>
                <a:spcPts val="0"/>
              </a:spcBef>
              <a:spcAft>
                <a:spcPts val="0"/>
              </a:spcAft>
              <a:buClr>
                <a:srgbClr val="212529"/>
              </a:buClr>
              <a:buSzPts val="1800"/>
              <a:buChar char="○"/>
            </a:pPr>
            <a:r>
              <a:rPr lang="en" sz="1800">
                <a:solidFill>
                  <a:srgbClr val="212529"/>
                </a:solidFill>
              </a:rPr>
              <a:t>Restriction on academic cluster</a:t>
            </a:r>
            <a:endParaRPr sz="1800">
              <a:solidFill>
                <a:srgbClr val="212529"/>
              </a:solidFill>
            </a:endParaRPr>
          </a:p>
          <a:p>
            <a:pPr indent="-342900" lvl="0" marL="457200" rtl="0" algn="l">
              <a:spcBef>
                <a:spcPts val="0"/>
              </a:spcBef>
              <a:spcAft>
                <a:spcPts val="0"/>
              </a:spcAft>
              <a:buClr>
                <a:srgbClr val="212529"/>
              </a:buClr>
              <a:buSzPts val="1800"/>
              <a:buChar char="●"/>
            </a:pPr>
            <a:r>
              <a:rPr lang="en">
                <a:solidFill>
                  <a:srgbClr val="212529"/>
                </a:solidFill>
              </a:rPr>
              <a:t>Blocking</a:t>
            </a:r>
            <a:endParaRPr>
              <a:solidFill>
                <a:srgbClr val="212529"/>
              </a:solidFill>
            </a:endParaRPr>
          </a:p>
          <a:p>
            <a:pPr indent="-342900" lvl="1" marL="914400" rtl="0" algn="l">
              <a:spcBef>
                <a:spcPts val="0"/>
              </a:spcBef>
              <a:spcAft>
                <a:spcPts val="0"/>
              </a:spcAft>
              <a:buClr>
                <a:srgbClr val="212529"/>
              </a:buClr>
              <a:buSzPts val="1800"/>
              <a:buChar char="○"/>
            </a:pPr>
            <a:r>
              <a:rPr lang="en" sz="1800">
                <a:solidFill>
                  <a:srgbClr val="212529"/>
                </a:solidFill>
              </a:rPr>
              <a:t>Mathematically complex: factorials and combinatorics</a:t>
            </a:r>
            <a:endParaRPr sz="1800">
              <a:solidFill>
                <a:srgbClr val="212529"/>
              </a:solidFill>
            </a:endParaRPr>
          </a:p>
          <a:p>
            <a:pPr indent="-342900" lvl="0" marL="457200" rtl="0" algn="l">
              <a:spcBef>
                <a:spcPts val="0"/>
              </a:spcBef>
              <a:spcAft>
                <a:spcPts val="0"/>
              </a:spcAft>
              <a:buClr>
                <a:srgbClr val="212529"/>
              </a:buClr>
              <a:buSzPts val="1800"/>
              <a:buChar char="●"/>
            </a:pPr>
            <a:r>
              <a:rPr lang="en">
                <a:solidFill>
                  <a:srgbClr val="212529"/>
                </a:solidFill>
              </a:rPr>
              <a:t>Load-balancing leads to a change of basis</a:t>
            </a:r>
            <a:endParaRPr sz="1800">
              <a:solidFill>
                <a:srgbClr val="212529"/>
              </a:solidFill>
            </a:endParaRPr>
          </a:p>
        </p:txBody>
      </p:sp>
      <p:pic>
        <p:nvPicPr>
          <p:cNvPr id="170" name="Google Shape;170;p21"/>
          <p:cNvPicPr preferRelativeResize="0"/>
          <p:nvPr/>
        </p:nvPicPr>
        <p:blipFill>
          <a:blip r:embed="rId3">
            <a:alphaModFix/>
          </a:blip>
          <a:stretch>
            <a:fillRect/>
          </a:stretch>
        </p:blipFill>
        <p:spPr>
          <a:xfrm>
            <a:off x="5887850" y="1971675"/>
            <a:ext cx="2743200" cy="120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