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3" r:id="rId18"/>
    <p:sldId id="282" r:id="rId19"/>
    <p:sldId id="281" r:id="rId20"/>
    <p:sldId id="273" r:id="rId21"/>
    <p:sldId id="274" r:id="rId22"/>
    <p:sldId id="284" r:id="rId23"/>
    <p:sldId id="278" r:id="rId24"/>
    <p:sldId id="276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3F5-F114-4B22-B932-CBB1911F470C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631DC-71CB-42B4-BEF9-2C00BC2A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2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1DC-71CB-42B4-BEF9-2C00BC2AF6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5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8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8497EEF-8717-426E-A73B-19054A570D60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5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82F2-5CE9-411A-BA93-C982ADD5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069149"/>
            <a:ext cx="8380521" cy="135402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Bookman Old Style" panose="02050604050505020204" pitchFamily="18" charset="0"/>
              </a:rPr>
              <a:t>Проект по предмету «теория конечных графов и ее приложения»</a:t>
            </a:r>
            <a:br>
              <a:rPr lang="ru-RU" sz="3600" dirty="0">
                <a:latin typeface="Bookman Old Style" panose="02050604050505020204" pitchFamily="18" charset="0"/>
              </a:rPr>
            </a:br>
            <a:br>
              <a:rPr lang="en-US" sz="1400" dirty="0">
                <a:latin typeface="Bookman Old Style" panose="02050604050505020204" pitchFamily="18" charset="0"/>
              </a:rPr>
            </a:br>
            <a:r>
              <a:rPr lang="ru-RU" sz="3600" dirty="0">
                <a:latin typeface="Bookman Old Style" panose="02050604050505020204" pitchFamily="18" charset="0"/>
              </a:rPr>
              <a:t>анализ Карты города </a:t>
            </a:r>
            <a:r>
              <a:rPr lang="ru-RU" sz="3600" dirty="0" err="1">
                <a:latin typeface="Bookman Old Style" panose="02050604050505020204" pitchFamily="18" charset="0"/>
              </a:rPr>
              <a:t>уфа</a:t>
            </a:r>
            <a:r>
              <a:rPr lang="en-US" sz="3600" dirty="0">
                <a:latin typeface="Bookman Old Style" panose="02050604050505020204" pitchFamily="18" charset="0"/>
              </a:rPr>
              <a:t> (</a:t>
            </a:r>
            <a:r>
              <a:rPr lang="en-US" sz="3600" dirty="0" err="1">
                <a:latin typeface="Bookman Old Style" panose="02050604050505020204" pitchFamily="18" charset="0"/>
              </a:rPr>
              <a:t>openstreetmap</a:t>
            </a:r>
            <a:r>
              <a:rPr lang="en-US" sz="3600" dirty="0">
                <a:latin typeface="Bookman Old Style" panose="02050604050505020204" pitchFamily="18" charset="0"/>
              </a:rPr>
              <a:t>)</a:t>
            </a:r>
            <a:r>
              <a:rPr lang="ru-RU" sz="36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652D5-569D-49CB-92EA-352191DC3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63031" cy="146304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Выполнили студенты 331 группы: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Ахметов Аскар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Сокол Милена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Щелкина Оксана </a:t>
            </a:r>
          </a:p>
        </p:txBody>
      </p:sp>
    </p:spTree>
    <p:extLst>
      <p:ext uri="{BB962C8B-B14F-4D97-AF65-F5344CB8AC3E}">
        <p14:creationId xmlns:p14="http://schemas.microsoft.com/office/powerpoint/2010/main" val="28408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3B22-93D5-4095-897A-A63E44DE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Матрица кратчайших путей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334A8C-D855-4137-A538-2438764F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На основе результатов алгоритма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посмотрим матрицу кратчайших путей для </a:t>
            </a:r>
            <a:r>
              <a:rPr lang="en-US" sz="1800" dirty="0">
                <a:latin typeface="Bookman Old Style" panose="02050604050505020204" pitchFamily="18" charset="0"/>
              </a:rPr>
              <a:t>N + M </a:t>
            </a:r>
            <a:r>
              <a:rPr lang="ru-RU" sz="1800" dirty="0">
                <a:latin typeface="Bookman Old Style" panose="02050604050505020204" pitchFamily="18" charset="0"/>
              </a:rPr>
              <a:t>вершин и сохраним ее в </a:t>
            </a:r>
            <a:r>
              <a:rPr lang="en-US" sz="1800" dirty="0">
                <a:latin typeface="Bookman Old Style" panose="02050604050505020204" pitchFamily="18" charset="0"/>
              </a:rPr>
              <a:t>csv.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3E43FB-DA02-4E7D-9D72-E95D04EC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66" y="3149977"/>
            <a:ext cx="4658375" cy="1676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94930B-0E7B-4255-A6C2-ECF3F5AE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12" y="3149977"/>
            <a:ext cx="4738787" cy="1499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8E312E-D518-4F78-B02C-5185AE84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71" y="5027779"/>
            <a:ext cx="4620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0E1A-B563-4E98-ADEF-0D4710C6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4980"/>
            <a:ext cx="9720072" cy="149961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Дерево кратчайших путей из произвольной вершины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35A4E-1013-4EE8-8076-C2754A964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Для начала выполним визуализацию дерева кратчайших путей для одной вершины – первой в списке выбранных нами вершин.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Будем использовать функции из библиотеки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en-US" sz="1800" dirty="0">
                <a:latin typeface="Bookman Old Style" panose="02050604050505020204" pitchFamily="18" charset="0"/>
              </a:rPr>
              <a:t>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3CC404-D574-4B32-B1BF-D441690FC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286000"/>
            <a:ext cx="4754562" cy="11156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39B3E-5015-40D2-8BDA-80F0D69A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2543"/>
            <a:ext cx="3949999" cy="28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8B68-BAAA-4EDF-AAB2-C3E8E402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20726"/>
            <a:ext cx="10845317" cy="1499616"/>
          </a:xfrm>
        </p:spPr>
        <p:txBody>
          <a:bodyPr>
            <a:no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визуализация кратчайшего пути для произвольной вершины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C7AEC-877A-4AEF-87CE-92089A49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3334322"/>
            <a:ext cx="4754880" cy="297503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Изобразим кратчайших путь между двумя произвольными вершинами из списка на исходном графе города.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Конец и начало пути обозначены красными жирными точками, сам путь – красной линией.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D9B707-1756-4962-B9FF-949F8DF4E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142"/>
          <a:stretch/>
        </p:blipFill>
        <p:spPr>
          <a:xfrm>
            <a:off x="7833299" y="1902861"/>
            <a:ext cx="3280193" cy="4596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3E4D1-7AE4-4703-9EE3-A7E8D3BB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12" y="2286000"/>
            <a:ext cx="6829887" cy="8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8B68-BAAA-4EDF-AAB2-C3E8E402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0726"/>
            <a:ext cx="6273317" cy="149961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Визуализация дерева кратчайшего пути на графе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C7AEC-877A-4AEF-87CE-92089A49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92656"/>
            <a:ext cx="4754880" cy="149961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routes </a:t>
            </a:r>
            <a:r>
              <a:rPr lang="ru-RU" sz="1800" dirty="0">
                <a:latin typeface="Bookman Old Style" panose="02050604050505020204" pitchFamily="18" charset="0"/>
              </a:rPr>
              <a:t>представляет собой лист из листов, каждый из которых является путём на исходном графе.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Поскольку нам необходимо дерево, в </a:t>
            </a:r>
            <a:r>
              <a:rPr lang="en-US" sz="1800" dirty="0">
                <a:latin typeface="Bookman Old Style" panose="02050604050505020204" pitchFamily="18" charset="0"/>
              </a:rPr>
              <a:t>routes</a:t>
            </a:r>
            <a:r>
              <a:rPr lang="ru-RU" sz="1800" dirty="0">
                <a:latin typeface="Bookman Old Style" panose="02050604050505020204" pitchFamily="18" charset="0"/>
              </a:rPr>
              <a:t> лежит 109 листов-путей.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CFA22D-C9C2-4AD3-B81E-63C6C8CC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464205"/>
            <a:ext cx="5534797" cy="962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E378C3-8274-4DE4-A0A5-B296443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961396"/>
            <a:ext cx="2772162" cy="1333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C46FE4-CDD5-47BB-B480-2AA45CC5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687" y="3961396"/>
            <a:ext cx="1095528" cy="638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2AF58B-1AC8-437E-B66B-B5D219CBD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44" y="0"/>
            <a:ext cx="4292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B574-1001-47D9-8395-3C5E09A1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BE8C9-9FA3-4EC3-800C-AF821770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5999"/>
            <a:ext cx="4860036" cy="4129549"/>
          </a:xfrm>
        </p:spPr>
        <p:txBody>
          <a:bodyPr>
            <a:no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1.а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каждого дома определить ближайший от узла объект (путь “туда”), ближайший к объекту узел (путь “обратно”), объект, расстояние до которого и обратно минимально (“туда и обратно”).</a:t>
            </a:r>
          </a:p>
          <a:p>
            <a:r>
              <a:rPr lang="en-US" sz="1800" dirty="0" err="1">
                <a:latin typeface="Bookman Old Style" panose="02050604050505020204" pitchFamily="18" charset="0"/>
              </a:rPr>
              <a:t>nearest_hosp_list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ru-RU" sz="1800" dirty="0">
                <a:latin typeface="Bookman Old Style" panose="02050604050505020204" pitchFamily="18" charset="0"/>
              </a:rPr>
              <a:t>представляет собой лист из листов, каждый из которых соответствует одному из выбранных ста домов и хранить в себе все необходимые вычисленные значения.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Левый столбец – «туда», столбец по середине – «обратно», правый столбец – «туда и обратно».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FCCA5-DAD9-44D8-8226-BD8F8A0F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729035"/>
            <a:ext cx="588727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1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B195D-A66B-45EA-B36B-B4288BD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AFAF5-B1C4-4393-84E1-F510757E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270543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1.b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каждого дома определить объекты, расположенные не далее, чем в X км для каждого из трех вариантов “туда”, “обратно”, “туда и обратно”.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0FE3C0-81C3-4F51-8B79-B6733CFD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61" y="1637094"/>
            <a:ext cx="6496957" cy="2753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AE2AD-3705-4D45-8FF9-DC531BB4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361" y="4773169"/>
            <a:ext cx="5715798" cy="4477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92127-A788-4139-80FA-94B752B2F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22" y="4586209"/>
            <a:ext cx="378195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189538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какой из объектов расположен так, что расстояние между ним и самым дальним домом минимально (“туда”, “обратно”, “туда и обратно”).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881CE7-17F2-43F0-9D72-4854BC3F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5545"/>
            <a:ext cx="5496542" cy="6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4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1"/>
            <a:ext cx="4754880" cy="407928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Видно, что оптимальная точка (красная на графе) находится примерно в центре графа.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F35942-3258-439C-848A-81DC15E7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28" y="2822629"/>
            <a:ext cx="5992061" cy="4477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71E49C-DFD4-4B9F-A560-B2B3E59E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28" y="3586133"/>
            <a:ext cx="3124636" cy="990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3A56B9-D373-4C38-B734-F977A839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054" y="0"/>
            <a:ext cx="4334559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B66AB-A56A-40F2-BEB1-9D76F925A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328" y="4805057"/>
            <a:ext cx="469648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8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59101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3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для какого объекта инфраструктуры сумма кратчайших расстояний от него до всех домов минимальна.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A0CDC9-2D8C-4BDF-908F-6C1EC132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5" y="2084832"/>
            <a:ext cx="4601217" cy="32580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C1F375-C56C-4B68-87C7-CA23BFAF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55" y="5663099"/>
            <a:ext cx="422016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189538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4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для какого объекта инфраструктуры построенное дерево кратчайших путей имеет минимальный вес.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AFB6DB-1CAB-4245-BE70-BDA288D1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382551"/>
            <a:ext cx="5153744" cy="2152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1BF86D-A07D-411E-A0AF-26A0F096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11" y="224701"/>
            <a:ext cx="2905530" cy="42106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D4F8F9-AA6F-46C4-BE33-4323A341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8" y="4525445"/>
            <a:ext cx="509658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7AD1F-050F-4A25-BBE7-206DAD25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88874" cy="149961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89036-F084-45C9-86E9-788983F1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Язык программирования </a:t>
            </a:r>
            <a:r>
              <a:rPr lang="en-US" sz="1800" dirty="0">
                <a:latin typeface="Bookman Old Style" panose="02050604050505020204" pitchFamily="18" charset="0"/>
              </a:rPr>
              <a:t>Python 3.7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Среда разработки: </a:t>
            </a:r>
            <a:r>
              <a:rPr lang="en-US" sz="1800" dirty="0">
                <a:latin typeface="Bookman Old Style" panose="02050604050505020204" pitchFamily="18" charset="0"/>
              </a:rPr>
              <a:t>Anaconda </a:t>
            </a:r>
            <a:r>
              <a:rPr lang="en-US" sz="1800" dirty="0" err="1">
                <a:latin typeface="Bookman Old Style" panose="02050604050505020204" pitchFamily="18" charset="0"/>
              </a:rPr>
              <a:t>Jupyter</a:t>
            </a:r>
            <a:r>
              <a:rPr lang="en-US" sz="1800" dirty="0">
                <a:latin typeface="Bookman Old Style" panose="02050604050505020204" pitchFamily="18" charset="0"/>
              </a:rPr>
              <a:t> Notebook, Google </a:t>
            </a:r>
            <a:r>
              <a:rPr lang="en-US" sz="1800" dirty="0" err="1">
                <a:latin typeface="Bookman Old Style" panose="02050604050505020204" pitchFamily="18" charset="0"/>
              </a:rPr>
              <a:t>Colab</a:t>
            </a:r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Библиотеки: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osmnx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networkx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numpy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random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csv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heapq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scipy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5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7C34-1719-4130-9112-6A0C4E35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59BB189-0977-4C36-AB41-1F2B2427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В качестве метода кластеризации было предложено использовать метод полной связи (</a:t>
            </a:r>
            <a:r>
              <a:rPr lang="ru-RU" sz="1800" dirty="0" err="1">
                <a:latin typeface="Bookman Old Style" panose="02050604050505020204" pitchFamily="18" charset="0"/>
              </a:rPr>
              <a:t>сomplete-linkage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clustering</a:t>
            </a:r>
            <a:r>
              <a:rPr lang="ru-RU" sz="1800" dirty="0">
                <a:latin typeface="Bookman Old Style" panose="02050604050505020204" pitchFamily="18" charset="0"/>
              </a:rPr>
              <a:t>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этого нами была использована библиотека </a:t>
            </a:r>
            <a:r>
              <a:rPr lang="en-US" sz="1800" dirty="0" err="1">
                <a:latin typeface="Bookman Old Style" panose="02050604050505020204" pitchFamily="18" charset="0"/>
              </a:rPr>
              <a:t>scipy.cluster.hierarchy</a:t>
            </a:r>
            <a:r>
              <a:rPr lang="en-US" sz="1800" dirty="0">
                <a:latin typeface="Bookman Old Style" panose="02050604050505020204" pitchFamily="18" charset="0"/>
              </a:rPr>
              <a:t>.</a:t>
            </a:r>
            <a:r>
              <a:rPr lang="ru-RU" sz="1800" dirty="0">
                <a:latin typeface="Bookman Old Style" panose="02050604050505020204" pitchFamily="18" charset="0"/>
              </a:rPr>
              <a:t> и методы </a:t>
            </a:r>
            <a:r>
              <a:rPr lang="en-US" sz="1800" dirty="0">
                <a:latin typeface="Bookman Old Style" panose="02050604050505020204" pitchFamily="18" charset="0"/>
              </a:rPr>
              <a:t>linkage (method='complete’) (</a:t>
            </a:r>
            <a:r>
              <a:rPr lang="ru-RU" sz="1800" dirty="0">
                <a:latin typeface="Bookman Old Style" panose="02050604050505020204" pitchFamily="18" charset="0"/>
              </a:rPr>
              <a:t>для выполнения второго пункта задания) и </a:t>
            </a:r>
            <a:r>
              <a:rPr lang="en-US" sz="1800" dirty="0" err="1">
                <a:latin typeface="Bookman Old Style" panose="02050604050505020204" pitchFamily="18" charset="0"/>
              </a:rPr>
              <a:t>fcluster</a:t>
            </a:r>
            <a:r>
              <a:rPr lang="en-US" sz="1800" dirty="0">
                <a:latin typeface="Bookman Old Style" panose="02050604050505020204" pitchFamily="18" charset="0"/>
              </a:rPr>
              <a:t>(Z, k, criterion = '</a:t>
            </a:r>
            <a:r>
              <a:rPr lang="en-US" sz="1800" dirty="0" err="1">
                <a:latin typeface="Bookman Old Style" panose="02050604050505020204" pitchFamily="18" charset="0"/>
              </a:rPr>
              <a:t>maxclust</a:t>
            </a:r>
            <a:r>
              <a:rPr lang="en-US" sz="1800" dirty="0">
                <a:latin typeface="Bookman Old Style" panose="02050604050505020204" pitchFamily="18" charset="0"/>
              </a:rPr>
              <a:t>’)</a:t>
            </a:r>
            <a:r>
              <a:rPr lang="ru-RU" sz="1800" dirty="0">
                <a:latin typeface="Bookman Old Style" panose="02050604050505020204" pitchFamily="18" charset="0"/>
              </a:rPr>
              <a:t> (для выполнения 3 и 4 пунктов).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построение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дендрограммы</a:t>
            </a:r>
            <a:r>
              <a:rPr lang="ru-RU" sz="1800" dirty="0">
                <a:latin typeface="Bookman Old Style" panose="02050604050505020204" pitchFamily="18" charset="0"/>
              </a:rPr>
              <a:t> также использовалась встроенная функция </a:t>
            </a:r>
            <a:r>
              <a:rPr lang="en-US" sz="1800" dirty="0">
                <a:latin typeface="Bookman Old Style" panose="02050604050505020204" pitchFamily="18" charset="0"/>
              </a:rPr>
              <a:t>dendrogram</a:t>
            </a:r>
            <a:r>
              <a:rPr lang="ru-RU" sz="1800" dirty="0">
                <a:latin typeface="Bookman Old Style" panose="020506040505050202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8026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Построить дерево кратчайших путей от объекта до выбранных узлов. Вычислить общую длину дерева, а также сумму кратчайших расстояний от объекта до всех заданных узлов.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3B6EB2-32A8-47CB-B9E9-4B64744C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8" y="4255511"/>
            <a:ext cx="3524742" cy="4382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E8318F-C55A-4877-B878-6B99C397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94" y="1139630"/>
            <a:ext cx="5306165" cy="31055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1DC67B-D8AB-49B7-9948-7DA976A3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94" y="4308777"/>
            <a:ext cx="542048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3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 Результаты.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76A39-1F61-4C2E-ADB3-56DEEF7D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74" y="2916362"/>
            <a:ext cx="151468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9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Разбить выбранные узлы на кластеры, используя метод полной связи (</a:t>
            </a:r>
            <a:r>
              <a:rPr lang="ru-RU" sz="1800" dirty="0" err="1">
                <a:latin typeface="Bookman Old Style" panose="02050604050505020204" pitchFamily="18" charset="0"/>
              </a:rPr>
              <a:t>сomplete-linkage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clustering</a:t>
            </a:r>
            <a:r>
              <a:rPr lang="ru-RU" sz="1800" dirty="0">
                <a:latin typeface="Bookman Old Style" panose="02050604050505020204" pitchFamily="18" charset="0"/>
              </a:rPr>
              <a:t>). Построить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дендрограмму</a:t>
            </a:r>
            <a:r>
              <a:rPr lang="ru-RU" sz="1800" dirty="0">
                <a:latin typeface="Bookman Old Style" panose="02050604050505020204" pitchFamily="18" charset="0"/>
              </a:rPr>
              <a:t> разбиения узлов.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Зададим матрицу путей между выбранными узлами.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18A15F-8595-4835-9F06-E30058D2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109712"/>
            <a:ext cx="4020111" cy="12765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0CC6C0-CA62-4532-9F7F-56A9DA78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5"/>
          <a:stretch/>
        </p:blipFill>
        <p:spPr>
          <a:xfrm>
            <a:off x="6096000" y="2663301"/>
            <a:ext cx="4115374" cy="3465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8F9EDB-B29F-41B7-99D4-B98C11A7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9829"/>
            <a:ext cx="570627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F7B82-70E0-4B5D-A7C4-000E4E0D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t="10270" r="8544" b="8723"/>
          <a:stretch/>
        </p:blipFill>
        <p:spPr>
          <a:xfrm>
            <a:off x="890474" y="2636668"/>
            <a:ext cx="10394955" cy="4111783"/>
          </a:xfrm>
          <a:prstGeom prst="rect">
            <a:avLst/>
          </a:prstGeom>
        </p:spPr>
      </p:pic>
      <p:sp>
        <p:nvSpPr>
          <p:cNvPr id="7" name="Объект 3">
            <a:extLst>
              <a:ext uri="{FF2B5EF4-FFF2-40B4-BE49-F238E27FC236}">
                <a16:creationId xmlns:a16="http://schemas.microsoft.com/office/drawing/2014/main" id="{1F5DEE77-B475-4538-BE84-49EBF75AF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Bookman Old Style" panose="02050604050505020204" pitchFamily="18" charset="0"/>
              </a:rPr>
              <a:t>Пункт 2. Полученная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дендрограмма</a:t>
            </a:r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3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Пусть узлы разбиты на k кластеров.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Найти расположение центра масс (</a:t>
            </a:r>
            <a:r>
              <a:rPr lang="ru-RU" dirty="0" err="1">
                <a:latin typeface="Bookman Old Style" panose="02050604050505020204" pitchFamily="18" charset="0"/>
              </a:rPr>
              <a:t>центроида</a:t>
            </a:r>
            <a:r>
              <a:rPr lang="ru-RU" dirty="0">
                <a:latin typeface="Bookman Old Style" panose="02050604050505020204" pitchFamily="18" charset="0"/>
              </a:rPr>
              <a:t>) для каждого кластера;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Построить дерево кратчайших путей от объекта до </a:t>
            </a:r>
            <a:r>
              <a:rPr lang="ru-RU" dirty="0" err="1">
                <a:latin typeface="Bookman Old Style" panose="02050604050505020204" pitchFamily="18" charset="0"/>
              </a:rPr>
              <a:t>центроидов</a:t>
            </a:r>
            <a:r>
              <a:rPr lang="ru-RU" dirty="0">
                <a:latin typeface="Bookman Old Style" panose="020506040505050202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Для каждого кластера построить дерево кратчайших путей от </a:t>
            </a:r>
            <a:r>
              <a:rPr lang="ru-RU" dirty="0" err="1">
                <a:latin typeface="Bookman Old Style" panose="02050604050505020204" pitchFamily="18" charset="0"/>
              </a:rPr>
              <a:t>центроида</a:t>
            </a:r>
            <a:r>
              <a:rPr lang="ru-RU" dirty="0">
                <a:latin typeface="Bookman Old Style" panose="02050604050505020204" pitchFamily="18" charset="0"/>
              </a:rPr>
              <a:t> до всех вершин кластера.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Найти длину построенного дерева и сумму кратчайших расстояний от объекта до всех заданных узлов.</a:t>
            </a:r>
          </a:p>
        </p:txBody>
      </p:sp>
    </p:spTree>
    <p:extLst>
      <p:ext uri="{BB962C8B-B14F-4D97-AF65-F5344CB8AC3E}">
        <p14:creationId xmlns:p14="http://schemas.microsoft.com/office/powerpoint/2010/main" val="33046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279018" cy="427459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Для построения разбиения на </a:t>
            </a:r>
            <a:r>
              <a:rPr lang="en-US" sz="1800" dirty="0">
                <a:latin typeface="Bookman Old Style" panose="02050604050505020204" pitchFamily="18" charset="0"/>
              </a:rPr>
              <a:t>k </a:t>
            </a:r>
            <a:r>
              <a:rPr lang="ru-RU" sz="1800" dirty="0">
                <a:latin typeface="Bookman Old Style" panose="02050604050505020204" pitchFamily="18" charset="0"/>
              </a:rPr>
              <a:t>кластеров будем использовать уже упомянутую ранее функцию </a:t>
            </a:r>
            <a:r>
              <a:rPr lang="en-US" sz="1800" dirty="0" err="1">
                <a:latin typeface="Bookman Old Style" panose="02050604050505020204" pitchFamily="18" charset="0"/>
              </a:rPr>
              <a:t>fclusters</a:t>
            </a:r>
            <a:r>
              <a:rPr lang="en-US" sz="1800" dirty="0">
                <a:latin typeface="Bookman Old Style" panose="02050604050505020204" pitchFamily="18" charset="0"/>
              </a:rPr>
              <a:t>().</a:t>
            </a:r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В зависимости от </a:t>
            </a:r>
            <a:r>
              <a:rPr lang="en-US" sz="1800" dirty="0">
                <a:latin typeface="Bookman Old Style" panose="02050604050505020204" pitchFamily="18" charset="0"/>
              </a:rPr>
              <a:t>k </a:t>
            </a:r>
            <a:r>
              <a:rPr lang="ru-RU" sz="1800" dirty="0">
                <a:latin typeface="Bookman Old Style" panose="02050604050505020204" pitchFamily="18" charset="0"/>
              </a:rPr>
              <a:t>мы получаем различные результаты, здесь проиллюстрируем для </a:t>
            </a:r>
            <a:r>
              <a:rPr lang="en-US" sz="1800" dirty="0">
                <a:latin typeface="Bookman Old Style" panose="02050604050505020204" pitchFamily="18" charset="0"/>
              </a:rPr>
              <a:t>k = 5.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48D6AF-E807-41CC-B424-67D4D088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54" y="3243511"/>
            <a:ext cx="4117227" cy="237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CAA813-5F55-45A7-9783-19C3108A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54" y="4773169"/>
            <a:ext cx="4871829" cy="847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AEA6B-DFF1-4996-B241-CFE456D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96" y="2286000"/>
            <a:ext cx="553479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5051-BB15-4FBB-8B2C-96BE36EC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619C9A-BCB4-4985-BDAE-8F3639E5F0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dirty="0">
                    <a:latin typeface="Bookman Old Style" panose="02050604050505020204" pitchFamily="18" charset="0"/>
                  </a:rPr>
                  <a:t>В качестве города была выбрана Уфа (население: 1128787 (на 2020 год), площадь: 707,93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к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>
                  <a:latin typeface="Bookman Old Style" panose="02050604050505020204" pitchFamily="18" charset="0"/>
                </a:endParaRPr>
              </a:p>
              <a:p>
                <a:r>
                  <a:rPr lang="ru-RU" sz="1800" b="0" dirty="0">
                    <a:latin typeface="Bookman Old Style" panose="02050604050505020204" pitchFamily="18" charset="0"/>
                  </a:rPr>
                  <a:t>Для получения графа города использовалась библиотека </a:t>
                </a:r>
                <a:r>
                  <a:rPr lang="en-US" sz="1800" b="0" dirty="0" err="1">
                    <a:latin typeface="Bookman Old Style" panose="02050604050505020204" pitchFamily="18" charset="0"/>
                  </a:rPr>
                  <a:t>osmnx</a:t>
                </a:r>
                <a:r>
                  <a:rPr lang="en-US" sz="1800" dirty="0">
                    <a:latin typeface="Bookman Old Style" panose="02050604050505020204" pitchFamily="18" charset="0"/>
                  </a:rPr>
                  <a:t>. 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place = {'city' : '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Ufa','country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'Russia'}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ox.graph_from_place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(place,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network_type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='drive', simplify=False)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fig, ax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ox.plot_graph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</a:t>
                </a:r>
                <a:r>
                  <a:rPr lang="ru-RU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619C9A-BCB4-4985-BDAE-8F3639E5F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1364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FC4A7D4C-ABBE-4940-B06D-871BA55177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70" y="1478623"/>
            <a:ext cx="3216134" cy="5140821"/>
          </a:xfrm>
        </p:spPr>
      </p:pic>
    </p:spTree>
    <p:extLst>
      <p:ext uri="{BB962C8B-B14F-4D97-AF65-F5344CB8AC3E}">
        <p14:creationId xmlns:p14="http://schemas.microsoft.com/office/powerpoint/2010/main" val="15301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D6F9D52-321A-47E4-9676-0396F803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13ED35-795A-4A4A-B482-1044B52C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2109537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Сохраним узлы полученного дерева: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r>
              <a:rPr lang="ru-RU" dirty="0">
                <a:latin typeface="Bookman Old Style" panose="02050604050505020204" pitchFamily="18" charset="0"/>
                <a:cs typeface="Courier New" panose="02070309020205020404" pitchFamily="49" charset="0"/>
              </a:rPr>
              <a:t>Создадим и сохраним список смежности и матрицу смежности всего графа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D21BB-BB33-46CB-89D8-AFBF2FBB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9" y="4027739"/>
            <a:ext cx="8706972" cy="17268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35E7AF-5263-43CF-AFC0-11077651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59" y="2668685"/>
            <a:ext cx="5196009" cy="613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25A024-536A-40ED-8E95-24C1357F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59" y="5918328"/>
            <a:ext cx="5917903" cy="6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D941-684E-4623-89D3-87D8A75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9AE5E-C40C-46A2-827F-2494A557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В качестве объектов возьмем больницы (</a:t>
            </a:r>
            <a:r>
              <a:rPr lang="en-US" sz="1800" dirty="0">
                <a:latin typeface="Bookman Old Style" panose="02050604050505020204" pitchFamily="18" charset="0"/>
              </a:rPr>
              <a:t>hospitals).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Выберем их всех существующих зданий 10 больниц и 100 многоквартирных домов (</a:t>
            </a:r>
            <a:r>
              <a:rPr lang="en-US" sz="1800" dirty="0">
                <a:latin typeface="Bookman Old Style" panose="02050604050505020204" pitchFamily="18" charset="0"/>
              </a:rPr>
              <a:t>apartments).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EF763-2060-4ECB-9C78-F93F5642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96529"/>
            <a:ext cx="881185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0E12-E0BD-45CE-87A5-07BD490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93C59-C690-4C28-86C4-F7712A4B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049484" cy="24863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F5105C-37A4-4055-BDFF-18ED542D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739481"/>
            <a:ext cx="5344271" cy="9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397B6-31EC-474A-A0DE-E3275E2A843F}"/>
              </a:ext>
            </a:extLst>
          </p:cNvPr>
          <p:cNvSpPr txBox="1"/>
          <p:nvPr/>
        </p:nvSpPr>
        <p:spPr>
          <a:xfrm>
            <a:off x="944229" y="5860391"/>
            <a:ext cx="1139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{89665061: 7512139535, 95408906: 1237275154, </a:t>
            </a:r>
            <a:r>
              <a:rPr lang="en-US" dirty="0">
                <a:latin typeface="Bookman Old Style" panose="02050604050505020204" pitchFamily="18" charset="0"/>
              </a:rPr>
              <a:t>….</a:t>
            </a:r>
            <a:r>
              <a:rPr lang="ru-RU" dirty="0">
                <a:latin typeface="Bookman Old Style" panose="02050604050505020204" pitchFamily="18" charset="0"/>
              </a:rPr>
              <a:t>101312101: 1393833498} </a:t>
            </a:r>
            <a:r>
              <a:rPr lang="en-US" dirty="0">
                <a:latin typeface="Bookman Old Style" panose="02050604050505020204" pitchFamily="18" charset="0"/>
              </a:rPr>
              <a:t>- </a:t>
            </a:r>
            <a:r>
              <a:rPr lang="ru-RU" dirty="0">
                <a:latin typeface="Bookman Old Style" panose="02050604050505020204" pitchFamily="18" charset="0"/>
              </a:rPr>
              <a:t>больницы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{89400291: 2145263454, 101472176: 1186962359</a:t>
            </a:r>
            <a:r>
              <a:rPr lang="en-US" dirty="0">
                <a:latin typeface="Bookman Old Style" panose="02050604050505020204" pitchFamily="18" charset="0"/>
              </a:rPr>
              <a:t>……..</a:t>
            </a:r>
            <a:r>
              <a:rPr lang="ru-RU" dirty="0">
                <a:latin typeface="Bookman Old Style" panose="02050604050505020204" pitchFamily="18" charset="0"/>
              </a:rPr>
              <a:t>104988570: 1210433183} - дома</a:t>
            </a:r>
          </a:p>
        </p:txBody>
      </p:sp>
    </p:spTree>
    <p:extLst>
      <p:ext uri="{BB962C8B-B14F-4D97-AF65-F5344CB8AC3E}">
        <p14:creationId xmlns:p14="http://schemas.microsoft.com/office/powerpoint/2010/main" val="8384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9EA82-C654-4809-835E-E3DA5EA5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Поиск кратчайших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80C22-21F9-48B0-9DE0-77D2DEACE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В качества алгоритма для поиска кратчайших путей из заданной функции мы взяли алгоритм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(поскольку в исходном графе отсутствуют ребра отрицательного веса).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Было сделано несколько реализаций, но в итоге самой быстрой оказалась последняя – использующая пирамиду (</a:t>
            </a:r>
            <a:r>
              <a:rPr lang="en-US" sz="1800" dirty="0">
                <a:latin typeface="Bookman Old Style" panose="02050604050505020204" pitchFamily="18" charset="0"/>
              </a:rPr>
              <a:t>heap)</a:t>
            </a:r>
            <a:r>
              <a:rPr lang="ru-RU" sz="1800" dirty="0">
                <a:latin typeface="Bookman Old Style" panose="02050604050505020204" pitchFamily="18" charset="0"/>
              </a:rPr>
              <a:t>. В качестве опоры мы использовали реализацию данного алгоритма в библиотеке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, с которым сравнивали итоговые результаты, чтобы убедиться в правильности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FE4DFF-3CA0-4CA8-9257-92584460D5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576" y="1612429"/>
            <a:ext cx="5183614" cy="52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460CF-96F6-495B-A6B1-CFA25B2D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9899D-7E3D-42E2-9397-3369FEB3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9720071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Поскольку реализация нашего алгоритма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основывалась на реализации одноимённого алгоритма из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 (</a:t>
            </a:r>
            <a:r>
              <a:rPr lang="en-US" sz="1800" dirty="0" err="1">
                <a:latin typeface="Bookman Old Style" panose="02050604050505020204" pitchFamily="18" charset="0"/>
              </a:rPr>
              <a:t>nx.dijkstra_path</a:t>
            </a:r>
            <a:r>
              <a:rPr lang="ru-RU" sz="1800" dirty="0">
                <a:latin typeface="Bookman Old Style" panose="02050604050505020204" pitchFamily="18" charset="0"/>
              </a:rPr>
              <a:t>)</a:t>
            </a:r>
            <a:r>
              <a:rPr lang="en-US" sz="1800" dirty="0">
                <a:latin typeface="Bookman Old Style" panose="02050604050505020204" pitchFamily="18" charset="0"/>
              </a:rPr>
              <a:t>, </a:t>
            </a:r>
            <a:r>
              <a:rPr lang="ru-RU" sz="1800" dirty="0">
                <a:latin typeface="Bookman Old Style" panose="02050604050505020204" pitchFamily="18" charset="0"/>
              </a:rPr>
              <a:t>то производительность и точность у алгоритмов практически совпадает. В отличии от алгоритма из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 реализованный нами алгоритм возвращает не только лист кратчайших путей от </a:t>
            </a:r>
            <a:r>
              <a:rPr lang="en-US" sz="1800" dirty="0">
                <a:latin typeface="Bookman Old Style" panose="02050604050505020204" pitchFamily="18" charset="0"/>
              </a:rPr>
              <a:t>source </a:t>
            </a:r>
            <a:r>
              <a:rPr lang="ru-RU" sz="1800" dirty="0">
                <a:latin typeface="Bookman Old Style" panose="02050604050505020204" pitchFamily="18" charset="0"/>
              </a:rPr>
              <a:t>до </a:t>
            </a:r>
            <a:r>
              <a:rPr lang="en-US" sz="1800" dirty="0">
                <a:latin typeface="Bookman Old Style" panose="02050604050505020204" pitchFamily="18" charset="0"/>
              </a:rPr>
              <a:t>target, </a:t>
            </a:r>
            <a:r>
              <a:rPr lang="ru-RU" sz="1800" dirty="0">
                <a:latin typeface="Bookman Old Style" panose="02050604050505020204" pitchFamily="18" charset="0"/>
              </a:rPr>
              <a:t>а так же и длину данного пути (для этого в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ru-RU" sz="1800" dirty="0">
                <a:latin typeface="Bookman Old Style" panose="02050604050505020204" pitchFamily="18" charset="0"/>
              </a:rPr>
              <a:t>есть отдельная функция </a:t>
            </a:r>
            <a:r>
              <a:rPr lang="en-US" sz="1800" dirty="0" err="1">
                <a:latin typeface="Bookman Old Style" panose="02050604050505020204" pitchFamily="18" charset="0"/>
              </a:rPr>
              <a:t>nx.dijkstra_path</a:t>
            </a:r>
            <a:r>
              <a:rPr lang="ru-RU" sz="1800" dirty="0">
                <a:latin typeface="Bookman Old Style" panose="02050604050505020204" pitchFamily="18" charset="0"/>
              </a:rPr>
              <a:t>_</a:t>
            </a:r>
            <a:r>
              <a:rPr lang="en-US" sz="1800" dirty="0">
                <a:latin typeface="Bookman Old Style" panose="02050604050505020204" pitchFamily="18" charset="0"/>
              </a:rPr>
              <a:t>length</a:t>
            </a:r>
            <a:r>
              <a:rPr lang="ru-RU" sz="1800" dirty="0">
                <a:latin typeface="Bookman Old Style" panose="02050604050505020204" pitchFamily="18" charset="0"/>
              </a:rPr>
              <a:t>, возвращающая только длину пути</a:t>
            </a:r>
            <a:r>
              <a:rPr lang="en-US" sz="1800" dirty="0">
                <a:latin typeface="Bookman Old Style" panose="02050604050505020204" pitchFamily="18" charset="0"/>
              </a:rPr>
              <a:t>).</a:t>
            </a:r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Например, для нахождения 110 путей из выбранных вершин до всех остальных, алгоритм затрачивает </a:t>
            </a:r>
            <a:r>
              <a:rPr lang="en-US" sz="1800" dirty="0">
                <a:latin typeface="Bookman Old Style" panose="02050604050505020204" pitchFamily="18" charset="0"/>
              </a:rPr>
              <a:t>~</a:t>
            </a:r>
            <a:r>
              <a:rPr lang="ru-RU" sz="1800" dirty="0">
                <a:latin typeface="Bookman Old Style" panose="02050604050505020204" pitchFamily="18" charset="0"/>
              </a:rPr>
              <a:t>40 секунд, что является очень хорошим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14906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9F0BA9-0637-4535-A3F5-3DEFDA68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Сокращение путей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43DD11-A122-4FB0-9FE2-099E57CA4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284" y="2286000"/>
            <a:ext cx="4754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Поскольку алгоритм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строит пути по всему графу, они включают вершины, которых нет в списках домов или больниц.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Мы решили удалять лишние вершины так, чтобы расстояние все равно сохранялось.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CD91F-8935-49DF-800A-30642A74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95" y="4297680"/>
            <a:ext cx="3820058" cy="2462556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1C5B41D-B1DF-489E-9B22-6324B9AA6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5020" y="1873188"/>
            <a:ext cx="2988927" cy="45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1183</TotalTime>
  <Words>994</Words>
  <Application>Microsoft Office PowerPoint</Application>
  <PresentationFormat>Широкоэкранный</PresentationFormat>
  <Paragraphs>110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Bookman Old Style</vt:lpstr>
      <vt:lpstr>Calibri</vt:lpstr>
      <vt:lpstr>Cambria Math</vt:lpstr>
      <vt:lpstr>Courier New</vt:lpstr>
      <vt:lpstr>Tw Cen MT</vt:lpstr>
      <vt:lpstr>Tw Cen MT Condensed</vt:lpstr>
      <vt:lpstr>Wingdings 3</vt:lpstr>
      <vt:lpstr>Интеграл</vt:lpstr>
      <vt:lpstr>Проект по предмету «теория конечных графов и ее приложения»  анализ Карты города уфа (openstreetmap) </vt:lpstr>
      <vt:lpstr>ИСПОЛЬЗОВАННЫЕ ТЕХНОЛОГИИ</vt:lpstr>
      <vt:lpstr>Подготовительный этап</vt:lpstr>
      <vt:lpstr>Подготовительный этап</vt:lpstr>
      <vt:lpstr>Подготовительный этап</vt:lpstr>
      <vt:lpstr>Подготовительный этап</vt:lpstr>
      <vt:lpstr>Поиск кратчайших путей</vt:lpstr>
      <vt:lpstr>Производительность</vt:lpstr>
      <vt:lpstr>Сокращение путей</vt:lpstr>
      <vt:lpstr>Матрица кратчайших путей</vt:lpstr>
      <vt:lpstr>Дерево кратчайших путей из произвольной вершины</vt:lpstr>
      <vt:lpstr>визуализация кратчайшего пути для произвольной вершины</vt:lpstr>
      <vt:lpstr>Визуализация дерева кратчайшего пути на графе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Задание 2</vt:lpstr>
      <vt:lpstr>Задание 2</vt:lpstr>
      <vt:lpstr>Задание 2</vt:lpstr>
      <vt:lpstr>Задание 2</vt:lpstr>
      <vt:lpstr>Задание 2</vt:lpstr>
      <vt:lpstr>Задание 2</vt:lpstr>
      <vt:lpstr>Задание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 «теория конечных графов и ее приложения»  анализ Карты города уфа (openstreetmap) </dc:title>
  <dc:creator>Oksana Schelkina</dc:creator>
  <cp:lastModifiedBy>Oksana Schelkina</cp:lastModifiedBy>
  <cp:revision>35</cp:revision>
  <dcterms:created xsi:type="dcterms:W3CDTF">2020-06-04T11:31:04Z</dcterms:created>
  <dcterms:modified xsi:type="dcterms:W3CDTF">2020-06-05T18:42:49Z</dcterms:modified>
</cp:coreProperties>
</file>