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0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C5BC-50E4-480B-AFE7-81F523475D4C}" type="datetimeFigureOut">
              <a:rPr lang="uk-UA" smtClean="0"/>
              <a:t>24.12.2020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98E41D5-9AAA-4334-BE70-303ACB11206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6333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C5BC-50E4-480B-AFE7-81F523475D4C}" type="datetimeFigureOut">
              <a:rPr lang="uk-UA" smtClean="0"/>
              <a:t>24.12.2020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98E41D5-9AAA-4334-BE70-303ACB11206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6458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C5BC-50E4-480B-AFE7-81F523475D4C}" type="datetimeFigureOut">
              <a:rPr lang="uk-UA" smtClean="0"/>
              <a:t>24.12.2020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98E41D5-9AAA-4334-BE70-303ACB112065}" type="slidenum">
              <a:rPr lang="uk-UA" smtClean="0"/>
              <a:t>‹#›</a:t>
            </a:fld>
            <a:endParaRPr lang="uk-U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0475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C5BC-50E4-480B-AFE7-81F523475D4C}" type="datetimeFigureOut">
              <a:rPr lang="uk-UA" smtClean="0"/>
              <a:t>24.12.2020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98E41D5-9AAA-4334-BE70-303ACB11206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52280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C5BC-50E4-480B-AFE7-81F523475D4C}" type="datetimeFigureOut">
              <a:rPr lang="uk-UA" smtClean="0"/>
              <a:t>24.12.2020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98E41D5-9AAA-4334-BE70-303ACB112065}" type="slidenum">
              <a:rPr lang="uk-UA" smtClean="0"/>
              <a:t>‹#›</a:t>
            </a:fld>
            <a:endParaRPr lang="uk-U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0580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C5BC-50E4-480B-AFE7-81F523475D4C}" type="datetimeFigureOut">
              <a:rPr lang="uk-UA" smtClean="0"/>
              <a:t>24.12.2020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98E41D5-9AAA-4334-BE70-303ACB11206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859316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C5BC-50E4-480B-AFE7-81F523475D4C}" type="datetimeFigureOut">
              <a:rPr lang="uk-UA" smtClean="0"/>
              <a:t>24.12.2020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41D5-9AAA-4334-BE70-303ACB11206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75334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C5BC-50E4-480B-AFE7-81F523475D4C}" type="datetimeFigureOut">
              <a:rPr lang="uk-UA" smtClean="0"/>
              <a:t>24.12.2020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41D5-9AAA-4334-BE70-303ACB11206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5437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C5BC-50E4-480B-AFE7-81F523475D4C}" type="datetimeFigureOut">
              <a:rPr lang="uk-UA" smtClean="0"/>
              <a:t>24.12.2020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41D5-9AAA-4334-BE70-303ACB11206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879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C5BC-50E4-480B-AFE7-81F523475D4C}" type="datetimeFigureOut">
              <a:rPr lang="uk-UA" smtClean="0"/>
              <a:t>24.12.2020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98E41D5-9AAA-4334-BE70-303ACB11206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6556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C5BC-50E4-480B-AFE7-81F523475D4C}" type="datetimeFigureOut">
              <a:rPr lang="uk-UA" smtClean="0"/>
              <a:t>24.12.2020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98E41D5-9AAA-4334-BE70-303ACB11206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68304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C5BC-50E4-480B-AFE7-81F523475D4C}" type="datetimeFigureOut">
              <a:rPr lang="uk-UA" smtClean="0"/>
              <a:t>24.12.2020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98E41D5-9AAA-4334-BE70-303ACB11206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1866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C5BC-50E4-480B-AFE7-81F523475D4C}" type="datetimeFigureOut">
              <a:rPr lang="uk-UA" smtClean="0"/>
              <a:t>24.12.2020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41D5-9AAA-4334-BE70-303ACB11206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9380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C5BC-50E4-480B-AFE7-81F523475D4C}" type="datetimeFigureOut">
              <a:rPr lang="uk-UA" smtClean="0"/>
              <a:t>24.12.2020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41D5-9AAA-4334-BE70-303ACB11206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9760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C5BC-50E4-480B-AFE7-81F523475D4C}" type="datetimeFigureOut">
              <a:rPr lang="uk-UA" smtClean="0"/>
              <a:t>24.12.2020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41D5-9AAA-4334-BE70-303ACB11206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07991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C5BC-50E4-480B-AFE7-81F523475D4C}" type="datetimeFigureOut">
              <a:rPr lang="uk-UA" smtClean="0"/>
              <a:t>24.12.2020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98E41D5-9AAA-4334-BE70-303ACB11206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7074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2C5BC-50E4-480B-AFE7-81F523475D4C}" type="datetimeFigureOut">
              <a:rPr lang="uk-UA" smtClean="0"/>
              <a:t>24.12.2020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98E41D5-9AAA-4334-BE70-303ACB11206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14368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jpeg"/><Relationship Id="rId5" Type="http://schemas.openxmlformats.org/officeDocument/2006/relationships/image" Target="../media/image1.emf"/><Relationship Id="rId4" Type="http://schemas.openxmlformats.org/officeDocument/2006/relationships/package" Target="../embeddings/_____Microsoft_Excel1.xls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package" Target="../embeddings/_____Microsoft_Excel2.xlsx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62983" y="1155818"/>
            <a:ext cx="9981487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 smtClean="0"/>
              <a:t>Проект на тему</a:t>
            </a:r>
            <a:br>
              <a:rPr lang="uk-UA" dirty="0" smtClean="0"/>
            </a:br>
            <a:r>
              <a:rPr lang="uk-UA" dirty="0" smtClean="0"/>
              <a:t>«Оцінка кредитоспроможності клієнтів банку»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uk-UA" dirty="0" smtClean="0"/>
              <a:t>Підготувала студентка КМ-73</a:t>
            </a:r>
          </a:p>
          <a:p>
            <a:pPr algn="r"/>
            <a:r>
              <a:rPr lang="uk-UA" dirty="0" smtClean="0"/>
              <a:t>Музика Оксана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98240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808450"/>
          </a:xfrm>
        </p:spPr>
        <p:txBody>
          <a:bodyPr/>
          <a:lstStyle/>
          <a:p>
            <a:r>
              <a:rPr lang="uk-UA" dirty="0" smtClean="0"/>
              <a:t>Приклад роботи програми</a:t>
            </a:r>
            <a:endParaRPr lang="uk-UA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22167" t="22741" r="22416" b="22741"/>
          <a:stretch/>
        </p:blipFill>
        <p:spPr>
          <a:xfrm>
            <a:off x="2592924" y="2022434"/>
            <a:ext cx="7526436" cy="416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704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869410"/>
          </a:xfrm>
        </p:spPr>
        <p:txBody>
          <a:bodyPr/>
          <a:lstStyle/>
          <a:p>
            <a:r>
              <a:rPr lang="uk-UA" dirty="0"/>
              <a:t>Приклад роботи програми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29250" t="27926" r="29250" b="28074"/>
          <a:stretch/>
        </p:blipFill>
        <p:spPr>
          <a:xfrm>
            <a:off x="2592924" y="1783080"/>
            <a:ext cx="7589520" cy="452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66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 роботи програми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29583" t="30148" r="29583" b="30148"/>
          <a:stretch/>
        </p:blipFill>
        <p:spPr>
          <a:xfrm>
            <a:off x="2592924" y="1905000"/>
            <a:ext cx="7467600" cy="408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243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 роботи програми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29917" t="29111" r="30000" b="29407"/>
          <a:stretch/>
        </p:blipFill>
        <p:spPr>
          <a:xfrm>
            <a:off x="2592924" y="1645920"/>
            <a:ext cx="6947316" cy="40441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92924" y="5897880"/>
            <a:ext cx="9111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Програма видає тільки результат без будь-якого пояснення. Вважаю, що не доцільно саму рейтингову систему оцінки кредитоспроможності показувати для користувача. 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612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35000" t="4518" r="10667" b="9704"/>
          <a:stretch/>
        </p:blipFill>
        <p:spPr>
          <a:xfrm>
            <a:off x="5501640" y="744960"/>
            <a:ext cx="6283118" cy="55796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46960" y="2934615"/>
            <a:ext cx="2834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Вся інформація про анкетування клієнтів зберігається в текстовому документі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555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Виснов</a:t>
            </a:r>
            <a:r>
              <a:rPr lang="ru-RU" dirty="0" err="1" smtClean="0"/>
              <a:t>ки</a:t>
            </a:r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2743200" y="1905000"/>
            <a:ext cx="71475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оцінки кредитоспроможності клієнтів банку було створено програмне забезпечення, яке працює за системою </a:t>
            </a:r>
            <a:r>
              <a:rPr lang="uk-U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скорингу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рейтингового накопичення балів. Програма здійснює анкетування клієнтів за критеріями, кожен з яких оцінюється в певну кількість балів. За сумою балів і системою оцінки результати ПЗ видає вердикт банку.  Головною перевагою цієї програми є її цінова політика. Більшість провідних програм, які займаються аналітикою коштують досить дорого.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041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Актуальність теми</a:t>
            </a:r>
            <a:endParaRPr lang="uk-UA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92924" y="1734398"/>
            <a:ext cx="6531836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умовах політичної й економічної кризи коректне вирішення задач виявлення кредитоспроможних клієнтів перетворюється для фінансових установ в завдання прямого виживання на ринку кредитних послуг. Незважаючи на те, що кредитування фізичних осіб є одним з найбільш прибуткових видів банківської діяльності, воно водночас є найбільш ризикованим, оскільки багато банків зіштовхуються з проблемою неповернення виданих фізичним особам кредитів . У зв’язку з цим, є критичними застосування та розробка нових більш досконалих методів оцінювання кредитних ризиків і кредитоспроможності осіб за умови нинішніх кризових явищ у банківській сфері. 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441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Актуальність теми</a:t>
            </a:r>
            <a:endParaRPr lang="uk-UA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92924" y="2016698"/>
            <a:ext cx="63010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Ефективним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заходом,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зменшує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ризик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фінансових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дозволяє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оптимально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вирішувати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завдання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оцінювання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кредитоспроможності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клієнтів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є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кредитний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скоринг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Кредитний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скоринг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математична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статистична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модель, яка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допомагає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банківським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установам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визначити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ймовірність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повернення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кредиту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потенційним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клієнтом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встановлений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строк.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Кредитний 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скоринг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допомагає оптимізувати процес прийняття рішень щодо надання споживчих кредитів, що й визначає актуальність даного дослідження.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097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Що таке кредитний </a:t>
            </a:r>
            <a:r>
              <a:rPr lang="uk-UA" dirty="0" err="1" smtClean="0"/>
              <a:t>скоринг</a:t>
            </a:r>
            <a:r>
              <a:rPr lang="uk-UA" dirty="0" smtClean="0"/>
              <a:t>?</a:t>
            </a:r>
            <a:endParaRPr lang="uk-UA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92924" y="2035268"/>
            <a:ext cx="702964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Кредитний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скоринг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метод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оцінки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кредитоспроможності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людини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основі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статистичних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по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кредитній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історії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банку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оцінює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ймовірність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неповернення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коштів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потенційним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позичальником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виходячи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його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соціально-демографічних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ознак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таких як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вік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стать,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освіта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посада,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трудовий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стаж,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термін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проживання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регіоні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тощо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Маючи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базу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виплачених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гарних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і не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виплачених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поганих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кредитів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банківська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допомогою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статистичного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аналізу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має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змогу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виявити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фактори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впливають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можливість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позичальника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повернути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борг.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405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3120" y="624110"/>
            <a:ext cx="10088880" cy="762730"/>
          </a:xfrm>
        </p:spPr>
        <p:txBody>
          <a:bodyPr/>
          <a:lstStyle/>
          <a:p>
            <a:r>
              <a:rPr lang="uk-UA" dirty="0" smtClean="0"/>
              <a:t>Системи, які виконують кредитний </a:t>
            </a:r>
            <a:r>
              <a:rPr lang="uk-UA" dirty="0" err="1" smtClean="0"/>
              <a:t>скоринг</a:t>
            </a:r>
            <a:endParaRPr lang="uk-UA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03120" y="1913096"/>
            <a:ext cx="7086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SAS Enterprise Miner (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рис. 1.4) – є спеціалізованим інструментом компанії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SAS Institute,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який коштує близько 100 000, і вирішує такі задачі як задачі прогнозного моделювання, виявлення структур даних та інші задач інтелектуального аналізу даних. </a:t>
            </a:r>
          </a:p>
          <a:p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SAS Enterprise Miner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використовується для виявлення в масивах даних інформації, яку використовують для прийняття рішень. Оскільки основною спеціалізацією продукту є пошук та аналіз прихованих закономірностей в даних 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mining) Enterprise Miner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складається з: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методів статистичного аналізу;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методології виконання проектів дослідження даних 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SEMMA) </a:t>
            </a:r>
            <a:endParaRPr lang="uk-U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графічного інтерфейсу користувача. 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66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Запропоноване рішення</a:t>
            </a:r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2478279" y="1905000"/>
            <a:ext cx="816978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Програмне забезпечення, реалізоване на мові програмування 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середовищі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Visual Studio 2019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яке допоможе банківській установі збирати і зберігати інформацію про тих, то хоче отримати кредит. Основними критеріями для введення 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бально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-рейтингової 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сиситеми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є: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Вік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Сімейний стан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Кількість дітей в сім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ї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Сфера, в якій працює клієнт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Кваліфікація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Стаж роботи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Середньомісячний дохід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Наявність активів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Житло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Автомобіль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Кредитна історія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334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803038"/>
          </a:xfrm>
        </p:spPr>
        <p:txBody>
          <a:bodyPr/>
          <a:lstStyle/>
          <a:p>
            <a:r>
              <a:rPr lang="uk-UA" dirty="0" smtClean="0"/>
              <a:t>Рейтингова таблиця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2592924" y="1594742"/>
            <a:ext cx="3705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оцінки рейтингу клієнтів було </a:t>
            </a: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використано наступну систему: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138109"/>
              </p:ext>
            </p:extLst>
          </p:nvPr>
        </p:nvGraphicFramePr>
        <p:xfrm>
          <a:off x="7707311" y="133350"/>
          <a:ext cx="3797300" cy="672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Лист" r:id="rId4" imgW="4549034" imgH="8062023" progId="Excel.Sheet.12">
                  <p:embed/>
                </p:oleObj>
              </mc:Choice>
              <mc:Fallback>
                <p:oleObj name="Лист" r:id="rId4" imgW="4549034" imgH="806202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707311" y="133350"/>
                        <a:ext cx="3797300" cy="672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8" name="Picture 4" descr="Как открыть собственный банк: 7 ключевых составляющих для собственного  оффшорного банкинга | InternationalWealth.inf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4" y="3495675"/>
            <a:ext cx="4589092" cy="1743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92924" y="6355633"/>
            <a:ext cx="4785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uk-UA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оля *0 </a:t>
            </a:r>
            <a:r>
              <a:rPr lang="uk-UA" sz="1200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унеможливлють</a:t>
            </a:r>
            <a:r>
              <a:rPr lang="uk-UA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видачу кредиту, усі бали множаться на нуль </a:t>
            </a:r>
            <a:endParaRPr lang="uk-UA" sz="12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987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85946"/>
          </a:xfrm>
        </p:spPr>
        <p:txBody>
          <a:bodyPr/>
          <a:lstStyle/>
          <a:p>
            <a:r>
              <a:rPr lang="uk-UA" dirty="0" smtClean="0"/>
              <a:t>Система оцінки результатів</a:t>
            </a:r>
            <a:endParaRPr lang="uk-UA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781127"/>
              </p:ext>
            </p:extLst>
          </p:nvPr>
        </p:nvGraphicFramePr>
        <p:xfrm>
          <a:off x="2746582" y="2003291"/>
          <a:ext cx="5629497" cy="1876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Лист" r:id="rId4" imgW="3314806" imgH="1104813" progId="Excel.Sheet.12">
                  <p:embed/>
                </p:oleObj>
              </mc:Choice>
              <mc:Fallback>
                <p:oleObj name="Лист" r:id="rId4" imgW="3314806" imgH="110481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46582" y="2003291"/>
                        <a:ext cx="5629497" cy="18764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46581" y="4888194"/>
            <a:ext cx="56294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 такою таблицею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програмне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забезпечення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буде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видавати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банку для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ієнтів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які хочуть отримати банк. В останній колонці сума, яку банк може видати як кредит при деякому рейтингу.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399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22250" t="22742" r="22416" b="23036"/>
          <a:stretch/>
        </p:blipFill>
        <p:spPr>
          <a:xfrm>
            <a:off x="2941320" y="2057078"/>
            <a:ext cx="7376160" cy="4065775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32250"/>
          </a:xfrm>
        </p:spPr>
        <p:txBody>
          <a:bodyPr/>
          <a:lstStyle/>
          <a:p>
            <a:r>
              <a:rPr lang="uk-UA" dirty="0" smtClean="0"/>
              <a:t>Інтерфейс програми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34627603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134</TotalTime>
  <Words>597</Words>
  <Application>Microsoft Office PowerPoint</Application>
  <PresentationFormat>Широкоэкранный</PresentationFormat>
  <Paragraphs>44</Paragraphs>
  <Slides>15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Century Gothic</vt:lpstr>
      <vt:lpstr>Times New Roman</vt:lpstr>
      <vt:lpstr>Wingdings 3</vt:lpstr>
      <vt:lpstr>Легкий дым</vt:lpstr>
      <vt:lpstr>Лист</vt:lpstr>
      <vt:lpstr>Проект на тему «Оцінка кредитоспроможності клієнтів банку»</vt:lpstr>
      <vt:lpstr>Актуальність теми</vt:lpstr>
      <vt:lpstr>Актуальність теми</vt:lpstr>
      <vt:lpstr>Що таке кредитний скоринг?</vt:lpstr>
      <vt:lpstr>Системи, які виконують кредитний скоринг</vt:lpstr>
      <vt:lpstr>Запропоноване рішення</vt:lpstr>
      <vt:lpstr>Рейтингова таблиця</vt:lpstr>
      <vt:lpstr>Система оцінки результатів</vt:lpstr>
      <vt:lpstr>Інтерфейс програми</vt:lpstr>
      <vt:lpstr>Приклад роботи програми</vt:lpstr>
      <vt:lpstr>Приклад роботи програми</vt:lpstr>
      <vt:lpstr>Приклад роботи програми</vt:lpstr>
      <vt:lpstr>Приклад роботи програми</vt:lpstr>
      <vt:lpstr>Презентация PowerPoint</vt:lpstr>
      <vt:lpstr>Висновки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на тему «Оцінка кредитоспроможності клієнтів банку»</dc:title>
  <dc:creator>Ksusha</dc:creator>
  <cp:lastModifiedBy>Ksusha</cp:lastModifiedBy>
  <cp:revision>12</cp:revision>
  <dcterms:created xsi:type="dcterms:W3CDTF">2020-12-23T20:56:09Z</dcterms:created>
  <dcterms:modified xsi:type="dcterms:W3CDTF">2020-12-23T23:14:20Z</dcterms:modified>
</cp:coreProperties>
</file>