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63" r:id="rId2"/>
    <p:sldId id="315" r:id="rId3"/>
    <p:sldId id="295" r:id="rId4"/>
    <p:sldId id="269" r:id="rId5"/>
    <p:sldId id="414" r:id="rId6"/>
    <p:sldId id="391" r:id="rId7"/>
    <p:sldId id="396" r:id="rId8"/>
    <p:sldId id="270" r:id="rId9"/>
    <p:sldId id="392" r:id="rId10"/>
    <p:sldId id="271" r:id="rId11"/>
    <p:sldId id="272" r:id="rId12"/>
    <p:sldId id="397" r:id="rId13"/>
    <p:sldId id="415" r:id="rId14"/>
    <p:sldId id="393" r:id="rId15"/>
    <p:sldId id="371" r:id="rId16"/>
    <p:sldId id="274" r:id="rId17"/>
    <p:sldId id="411" r:id="rId18"/>
    <p:sldId id="409" r:id="rId19"/>
    <p:sldId id="398" r:id="rId20"/>
    <p:sldId id="309" r:id="rId21"/>
    <p:sldId id="376" r:id="rId22"/>
    <p:sldId id="380" r:id="rId23"/>
    <p:sldId id="377" r:id="rId24"/>
    <p:sldId id="403" r:id="rId25"/>
    <p:sldId id="381" r:id="rId26"/>
    <p:sldId id="378" r:id="rId27"/>
    <p:sldId id="382" r:id="rId28"/>
    <p:sldId id="416" r:id="rId29"/>
    <p:sldId id="383" r:id="rId30"/>
    <p:sldId id="367" r:id="rId31"/>
    <p:sldId id="402" r:id="rId32"/>
    <p:sldId id="368" r:id="rId33"/>
    <p:sldId id="328" r:id="rId34"/>
    <p:sldId id="404" r:id="rId35"/>
    <p:sldId id="276" r:id="rId36"/>
    <p:sldId id="394" r:id="rId37"/>
    <p:sldId id="352" r:id="rId38"/>
    <p:sldId id="336" r:id="rId39"/>
    <p:sldId id="277" r:id="rId40"/>
    <p:sldId id="379" r:id="rId41"/>
    <p:sldId id="281" r:id="rId42"/>
    <p:sldId id="332" r:id="rId43"/>
    <p:sldId id="410" r:id="rId44"/>
    <p:sldId id="275" r:id="rId45"/>
    <p:sldId id="412" r:id="rId46"/>
    <p:sldId id="395" r:id="rId47"/>
    <p:sldId id="399" r:id="rId48"/>
    <p:sldId id="339" r:id="rId49"/>
    <p:sldId id="385" r:id="rId50"/>
    <p:sldId id="386" r:id="rId51"/>
    <p:sldId id="278" r:id="rId52"/>
    <p:sldId id="279" r:id="rId53"/>
    <p:sldId id="405" r:id="rId54"/>
    <p:sldId id="406" r:id="rId55"/>
    <p:sldId id="407" r:id="rId56"/>
    <p:sldId id="408" r:id="rId57"/>
    <p:sldId id="400" r:id="rId58"/>
    <p:sldId id="401" r:id="rId59"/>
    <p:sldId id="287" r:id="rId60"/>
    <p:sldId id="362" r:id="rId61"/>
    <p:sldId id="361" r:id="rId62"/>
    <p:sldId id="294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295"/>
            <p14:sldId id="269"/>
            <p14:sldId id="414"/>
            <p14:sldId id="391"/>
            <p14:sldId id="396"/>
            <p14:sldId id="270"/>
            <p14:sldId id="392"/>
            <p14:sldId id="271"/>
            <p14:sldId id="272"/>
            <p14:sldId id="397"/>
            <p14:sldId id="415"/>
            <p14:sldId id="393"/>
            <p14:sldId id="371"/>
            <p14:sldId id="274"/>
            <p14:sldId id="411"/>
            <p14:sldId id="409"/>
            <p14:sldId id="398"/>
            <p14:sldId id="309"/>
            <p14:sldId id="376"/>
            <p14:sldId id="380"/>
            <p14:sldId id="377"/>
            <p14:sldId id="403"/>
            <p14:sldId id="381"/>
            <p14:sldId id="378"/>
            <p14:sldId id="382"/>
            <p14:sldId id="416"/>
            <p14:sldId id="383"/>
            <p14:sldId id="367"/>
            <p14:sldId id="402"/>
            <p14:sldId id="368"/>
            <p14:sldId id="328"/>
            <p14:sldId id="404"/>
            <p14:sldId id="276"/>
            <p14:sldId id="394"/>
            <p14:sldId id="352"/>
            <p14:sldId id="336"/>
            <p14:sldId id="277"/>
            <p14:sldId id="379"/>
            <p14:sldId id="281"/>
            <p14:sldId id="332"/>
            <p14:sldId id="410"/>
            <p14:sldId id="275"/>
            <p14:sldId id="412"/>
            <p14:sldId id="395"/>
            <p14:sldId id="399"/>
            <p14:sldId id="339"/>
            <p14:sldId id="385"/>
            <p14:sldId id="386"/>
            <p14:sldId id="278"/>
            <p14:sldId id="279"/>
            <p14:sldId id="405"/>
            <p14:sldId id="406"/>
            <p14:sldId id="407"/>
            <p14:sldId id="408"/>
            <p14:sldId id="400"/>
            <p14:sldId id="401"/>
            <p14:sldId id="287"/>
            <p14:sldId id="362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" initials="S" lastIdx="1" clrIdx="0">
    <p:extLst>
      <p:ext uri="{19B8F6BF-5375-455C-9EA6-DF929625EA0E}">
        <p15:presenceInfo xmlns:p15="http://schemas.microsoft.com/office/powerpoint/2012/main" userId="SW" providerId="None"/>
      </p:ext>
    </p:extLst>
  </p:cmAuthor>
  <p:cmAuthor id="2" name="성 나영" initials="성나" lastIdx="2" clrIdx="1">
    <p:extLst>
      <p:ext uri="{19B8F6BF-5375-455C-9EA6-DF929625EA0E}">
        <p15:presenceInfo xmlns:p15="http://schemas.microsoft.com/office/powerpoint/2012/main" userId="c9b7af4f0fafd2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9F3"/>
    <a:srgbClr val="8BD4F1"/>
    <a:srgbClr val="3B5AA8"/>
    <a:srgbClr val="FF5050"/>
    <a:srgbClr val="89AAD3"/>
    <a:srgbClr val="F7D453"/>
    <a:srgbClr val="B3C9E3"/>
    <a:srgbClr val="C0504D"/>
    <a:srgbClr val="77787B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238" autoAdjust="0"/>
  </p:normalViewPr>
  <p:slideViewPr>
    <p:cSldViewPr>
      <p:cViewPr>
        <p:scale>
          <a:sx n="68" d="100"/>
          <a:sy n="68" d="100"/>
        </p:scale>
        <p:origin x="2844" y="111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6934108491062198"/>
          <c:y val="5.00777585353004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노인 사고 유형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9D-4244-B440-89F93C3DCA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9D-4244-B440-89F93C3DCA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9D-4244-B440-89F93C3DCA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9D-4244-B440-89F93C3DCA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전도</c:v>
                </c:pt>
                <c:pt idx="1">
                  <c:v>미끌어짐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0.38</c:v>
                </c:pt>
                <c:pt idx="1">
                  <c:v>0.31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2-4AB2-A88B-6FBCE040B3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solidFill>
          <a:schemeClr val="bg1">
            <a:alpha val="2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E3F273-9360-4CD1-976F-5DF3CC9AF3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C81307-4834-440A-8371-B61D399683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C80C-3163-4991-B835-A4FA3C8FAA0C}" type="datetimeFigureOut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760DE6-C523-4927-9FD3-2A31A728D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F50AD1-1B74-42FD-8D0F-1A202348E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FCA50-1E80-43BF-B01D-ECDD831FFC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767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36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77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3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88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6682-1877-428B-B846-1FC4AED59EAD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876B-1A12-45F6-B9D9-963C8F7BAE0D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3D0C-1564-4CF0-B9BF-CFBAAF60D5E7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EBA-0E73-4B46-880E-8E0EB2512E53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8E-F096-4EBC-85CD-CABFC1FEC6F8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2A22-5D0A-4AC2-A738-F16D3C80A9A0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C2F9-3083-436C-A1BA-27714F733348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2EEE-5569-4296-AFA5-AF212CF0516A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5F28-144C-448D-99B1-A6215976E4BE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B8CF-1509-434F-A470-ACC12DB7731F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44B3-4C68-43D9-A883-9AD3290346B3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3CF5-9E20-48DB-A83B-3F990D612E02}" type="datetime1">
              <a:rPr lang="ko-KR" altLang="en-US" smtClean="0"/>
              <a:t>2021-10-18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2.png"/><Relationship Id="rId7" Type="http://schemas.openxmlformats.org/officeDocument/2006/relationships/image" Target="../media/image36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 설계서</a:t>
            </a: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4D9A5-336C-4FCA-94BA-92C3749B5216}"/>
              </a:ext>
            </a:extLst>
          </p:cNvPr>
          <p:cNvSpPr txBox="1"/>
          <p:nvPr/>
        </p:nvSpPr>
        <p:spPr>
          <a:xfrm>
            <a:off x="2053642" y="4472373"/>
            <a:ext cx="6144362" cy="91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77787B"/>
                </a:solidFill>
                <a:effectLst/>
                <a:latin typeface="맑은 고딕" panose="020B0503020000020004" pitchFamily="50" charset="-127"/>
              </a:rPr>
              <a:t>Safety Bar and Emergency Call System for Responding to emergency Situations for The Elderly and The Weak</a:t>
            </a:r>
            <a:endParaRPr lang="en-US" altLang="ko-KR" sz="1800" kern="0" spc="0" dirty="0">
              <a:solidFill>
                <a:srgbClr val="77787B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925D5-6682-4A46-87E7-36B15478B5B8}"/>
              </a:ext>
            </a:extLst>
          </p:cNvPr>
          <p:cNvSpPr txBox="1"/>
          <p:nvPr/>
        </p:nvSpPr>
        <p:spPr>
          <a:xfrm>
            <a:off x="330699" y="3366253"/>
            <a:ext cx="787447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노약자의 응급상황 대응을 위한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77787B"/>
                </a:solidFill>
              </a:rPr>
              <a:t>안전바 및 응급호출 시스템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97BB41-3D43-43F7-8485-954AB994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F5005-6102-4DD6-896B-B809C3D6D0D3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49CC82-3D17-4CB2-AC13-306F2796EDC3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1A6EF9F-6A91-4D2C-AD2D-E2787110AB9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98348C8C-5569-41A8-AF8B-CBD3116CDF7F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6938861-0D48-4017-859B-052F92EF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C7D07-E5E0-4D7F-8071-6F5EB7A1493B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17A5CD3-9CE6-44F1-BC1D-49B05AE1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2" y="3437709"/>
            <a:ext cx="836502" cy="8365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2D809CB-822B-423B-9E07-449B43FCE781}"/>
              </a:ext>
            </a:extLst>
          </p:cNvPr>
          <p:cNvSpPr txBox="1"/>
          <p:nvPr/>
        </p:nvSpPr>
        <p:spPr>
          <a:xfrm>
            <a:off x="843182" y="4398068"/>
            <a:ext cx="836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88C366-134B-4F7D-B7C5-4E651AF2A6BD}"/>
              </a:ext>
            </a:extLst>
          </p:cNvPr>
          <p:cNvSpPr/>
          <p:nvPr/>
        </p:nvSpPr>
        <p:spPr>
          <a:xfrm>
            <a:off x="1779229" y="1920253"/>
            <a:ext cx="5506272" cy="3846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41E24C1-6D75-4F65-94B0-AADD1E56E7A6}"/>
              </a:ext>
            </a:extLst>
          </p:cNvPr>
          <p:cNvCxnSpPr>
            <a:cxnSpLocks/>
            <a:stCxn id="39" idx="3"/>
            <a:endCxn id="48" idx="2"/>
          </p:cNvCxnSpPr>
          <p:nvPr/>
        </p:nvCxnSpPr>
        <p:spPr>
          <a:xfrm flipV="1">
            <a:off x="1674324" y="3843270"/>
            <a:ext cx="2282286" cy="1269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1A56BB-2325-4813-9F70-F464D4CFF1DF}"/>
              </a:ext>
            </a:extLst>
          </p:cNvPr>
          <p:cNvCxnSpPr>
            <a:cxnSpLocks/>
            <a:stCxn id="39" idx="3"/>
            <a:endCxn id="54" idx="2"/>
          </p:cNvCxnSpPr>
          <p:nvPr/>
        </p:nvCxnSpPr>
        <p:spPr>
          <a:xfrm>
            <a:off x="1674324" y="3855960"/>
            <a:ext cx="2282286" cy="115871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004112-F863-4482-BB6A-9FEB1A5CA0C4}"/>
              </a:ext>
            </a:extLst>
          </p:cNvPr>
          <p:cNvSpPr/>
          <p:nvPr/>
        </p:nvSpPr>
        <p:spPr>
          <a:xfrm>
            <a:off x="1779229" y="1563550"/>
            <a:ext cx="1598804" cy="345998"/>
          </a:xfrm>
          <a:prstGeom prst="rect">
            <a:avLst/>
          </a:prstGeom>
          <a:solidFill>
            <a:srgbClr val="3B5AA8"/>
          </a:solidFill>
          <a:ln>
            <a:solidFill>
              <a:srgbClr val="3B5A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응급호출 안전바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6AA370-4DB4-4D98-8379-5A7B796D0052}"/>
              </a:ext>
            </a:extLst>
          </p:cNvPr>
          <p:cNvGrpSpPr/>
          <p:nvPr/>
        </p:nvGrpSpPr>
        <p:grpSpPr>
          <a:xfrm>
            <a:off x="3956610" y="2419319"/>
            <a:ext cx="1230780" cy="2847902"/>
            <a:chOff x="2854256" y="2419319"/>
            <a:chExt cx="1230780" cy="284790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6999919-996E-4F0A-8286-C2F11C8DAFA4}"/>
                </a:ext>
              </a:extLst>
            </p:cNvPr>
            <p:cNvSpPr/>
            <p:nvPr/>
          </p:nvSpPr>
          <p:spPr>
            <a:xfrm>
              <a:off x="2854256" y="3590721"/>
              <a:ext cx="1230780" cy="50509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출입감지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6C6C45C-6983-4961-8876-A36494117063}"/>
                </a:ext>
              </a:extLst>
            </p:cNvPr>
            <p:cNvSpPr/>
            <p:nvPr/>
          </p:nvSpPr>
          <p:spPr>
            <a:xfrm>
              <a:off x="2854256" y="2419319"/>
              <a:ext cx="1230780" cy="50509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응급호출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524E498-5A5C-4A61-A46C-7CC4E02B7308}"/>
                </a:ext>
              </a:extLst>
            </p:cNvPr>
            <p:cNvSpPr/>
            <p:nvPr/>
          </p:nvSpPr>
          <p:spPr>
            <a:xfrm>
              <a:off x="2854256" y="4762123"/>
              <a:ext cx="1230780" cy="50509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안전바</a:t>
              </a: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52181E3C-A894-4318-A857-3336127ED7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33" y="3447904"/>
            <a:ext cx="816112" cy="816112"/>
          </a:xfrm>
          <a:prstGeom prst="rect">
            <a:avLst/>
          </a:prstGeom>
          <a:ln w="25400">
            <a:noFill/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50E5FED-C907-4DDD-925B-8691DF2D6CD1}"/>
              </a:ext>
            </a:extLst>
          </p:cNvPr>
          <p:cNvSpPr txBox="1"/>
          <p:nvPr/>
        </p:nvSpPr>
        <p:spPr>
          <a:xfrm>
            <a:off x="7236573" y="4398068"/>
            <a:ext cx="1217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데이터 베이스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FEBFF62-E2F0-48B3-942B-01EFBA4C4D9C}"/>
              </a:ext>
            </a:extLst>
          </p:cNvPr>
          <p:cNvCxnSpPr>
            <a:cxnSpLocks/>
            <a:stCxn id="39" idx="3"/>
            <a:endCxn id="49" idx="2"/>
          </p:cNvCxnSpPr>
          <p:nvPr/>
        </p:nvCxnSpPr>
        <p:spPr>
          <a:xfrm flipV="1">
            <a:off x="1674324" y="2671868"/>
            <a:ext cx="2282286" cy="118409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10CDCC9-D64E-423F-A028-BA82C710C6DB}"/>
              </a:ext>
            </a:extLst>
          </p:cNvPr>
          <p:cNvCxnSpPr>
            <a:cxnSpLocks/>
            <a:stCxn id="66" idx="1"/>
            <a:endCxn id="48" idx="6"/>
          </p:cNvCxnSpPr>
          <p:nvPr/>
        </p:nvCxnSpPr>
        <p:spPr>
          <a:xfrm flipH="1" flipV="1">
            <a:off x="5187390" y="3843270"/>
            <a:ext cx="2249643" cy="1269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E36FD92-7003-4CE5-8402-222DE732C8CB}"/>
              </a:ext>
            </a:extLst>
          </p:cNvPr>
          <p:cNvCxnSpPr>
            <a:cxnSpLocks/>
            <a:stCxn id="49" idx="6"/>
            <a:endCxn id="66" idx="1"/>
          </p:cNvCxnSpPr>
          <p:nvPr/>
        </p:nvCxnSpPr>
        <p:spPr>
          <a:xfrm>
            <a:off x="5187390" y="2671868"/>
            <a:ext cx="2249643" cy="118409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649B68-4D96-4F39-8F7F-0A6F8C77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17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F5005-6102-4DD6-896B-B809C3D6D0D3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49CC82-3D17-4CB2-AC13-306F2796EDC3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1A6EF9F-6A91-4D2C-AD2D-E2787110AB9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98348C8C-5569-41A8-AF8B-CBD3116CDF7F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6938861-0D48-4017-859B-052F92EF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01634AA-9644-441D-80F2-9A1D9A3869FC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1" name="표 16">
            <a:extLst>
              <a:ext uri="{FF2B5EF4-FFF2-40B4-BE49-F238E27FC236}">
                <a16:creationId xmlns:a16="http://schemas.microsoft.com/office/drawing/2014/main" id="{0E0AEAC4-3796-4B50-9897-9D8000453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7393"/>
              </p:ext>
            </p:extLst>
          </p:nvPr>
        </p:nvGraphicFramePr>
        <p:xfrm>
          <a:off x="792479" y="1323017"/>
          <a:ext cx="7559039" cy="4842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97">
                  <a:extLst>
                    <a:ext uri="{9D8B030D-6E8A-4147-A177-3AD203B41FA5}">
                      <a16:colId xmlns:a16="http://schemas.microsoft.com/office/drawing/2014/main" val="2673692388"/>
                    </a:ext>
                  </a:extLst>
                </a:gridCol>
                <a:gridCol w="1209319">
                  <a:extLst>
                    <a:ext uri="{9D8B030D-6E8A-4147-A177-3AD203B41FA5}">
                      <a16:colId xmlns:a16="http://schemas.microsoft.com/office/drawing/2014/main" val="188181689"/>
                    </a:ext>
                  </a:extLst>
                </a:gridCol>
                <a:gridCol w="2101412">
                  <a:extLst>
                    <a:ext uri="{9D8B030D-6E8A-4147-A177-3AD203B41FA5}">
                      <a16:colId xmlns:a16="http://schemas.microsoft.com/office/drawing/2014/main" val="3109134398"/>
                    </a:ext>
                  </a:extLst>
                </a:gridCol>
                <a:gridCol w="3317411">
                  <a:extLst>
                    <a:ext uri="{9D8B030D-6E8A-4147-A177-3AD203B41FA5}">
                      <a16:colId xmlns:a16="http://schemas.microsoft.com/office/drawing/2014/main" val="528278213"/>
                    </a:ext>
                  </a:extLst>
                </a:gridCol>
              </a:tblGrid>
              <a:tr h="273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94883"/>
                  </a:ext>
                </a:extLst>
              </a:tr>
              <a:tr h="273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개요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응급상황 발생시 사용자가 응급호출 버튼을 눌러 관리자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보호자에게 응급상황을 알릴 수 있다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467514"/>
                  </a:ext>
                </a:extLst>
              </a:tr>
              <a:tr h="2737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관련 액터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주 액터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026869"/>
                  </a:ext>
                </a:extLst>
              </a:tr>
              <a:tr h="2737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보조 액터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보호자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070185"/>
                  </a:ext>
                </a:extLst>
              </a:tr>
              <a:tr h="27376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우선순위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중요도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492389"/>
                  </a:ext>
                </a:extLst>
              </a:tr>
              <a:tr h="4106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난이도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아두이노를 와이파이로 클라우드 서버에 연결하고 데이터를 송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수신 할 수 있는 개발능력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9786"/>
                  </a:ext>
                </a:extLst>
              </a:tr>
              <a:tr h="273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선행조건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화장실 내부에 사용자가 존재하고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낙상 사고가 발생하여 응급호출이 이루어진 경우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082646"/>
                  </a:ext>
                </a:extLst>
              </a:tr>
              <a:tr h="273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후행조건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허브와 와이파이가 연결되어 있어야 하며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클라우드 서버와 데이터 송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수신이 가능해야 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833127"/>
                  </a:ext>
                </a:extLst>
              </a:tr>
              <a:tr h="718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기본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시나리오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28600" indent="-228600" algn="just" latinLnBrk="1">
                        <a:buFont typeface="+mj-lt"/>
                        <a:buAutoNum type="arabicPeriod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응급호출을 활성화한다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just" latinLnBrk="1">
                        <a:buFont typeface="+mj-lt"/>
                        <a:buAutoNum type="arabicPeriod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아두이노는 오작동 확인을 위해 사용자에게 취소버튼을 안내한다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just" latinLnBrk="1">
                        <a:buFont typeface="+mj-lt"/>
                        <a:buAutoNum type="arabicPeriod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취소버튼이 눌리지 않았을 경우 응급상황 데이터를 클라우드 서버로 전송한다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60705"/>
                  </a:ext>
                </a:extLst>
              </a:tr>
              <a:tr h="17966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대안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시나리오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A1 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움직일 수 없는 상황이어서 응급호출이 불가능한 경우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라즈베리파이의 자동 낙상감지 시스템을 이용한다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A2 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오작동인 경우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오작동인지 확인하기 위해 사용자에게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초 이내에 취소버튼을 누르도록 안내한다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클라우드 서버로 응급상황 데이터를 보내지 않는다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A3 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네트워크 연결 지연 시</a:t>
                      </a: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초 이상 클라우드 서버나 와이파이에 연결되지 않을 경우 연결이 이루어질 때 까지 계속해서 연결을 시도한다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네트워크 연결이 된 경우 응급상황 데이터와 지연된 만큼의 시간 데이터를 클라우드 서버에 함께 전송한다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45668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183C32-1E4B-4E5E-AFA1-4E7CB3C2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5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48317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아키텍처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8902" y="4725144"/>
            <a:ext cx="638986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서비스 구성도</a:t>
            </a:r>
            <a:r>
              <a:rPr lang="en-US" altLang="ko-KR" sz="2400" b="1" spc="-150" dirty="0">
                <a:solidFill>
                  <a:srgbClr val="77787B"/>
                </a:solidFill>
              </a:rPr>
              <a:t>(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시스템 구성도</a:t>
            </a:r>
            <a:r>
              <a:rPr lang="en-US" altLang="ko-KR" sz="2400" b="1" spc="-150" dirty="0">
                <a:solidFill>
                  <a:srgbClr val="77787B"/>
                </a:solidFill>
              </a:rPr>
              <a:t>)</a:t>
            </a: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en-US" altLang="ko-KR" sz="2400" b="1" spc="-150" dirty="0">
                <a:solidFill>
                  <a:srgbClr val="77787B"/>
                </a:solidFill>
              </a:rPr>
              <a:t>UI/UX</a:t>
            </a:r>
            <a:r>
              <a:rPr lang="ko-KR" altLang="en-US" sz="2400" b="1" spc="-150" dirty="0">
                <a:solidFill>
                  <a:srgbClr val="77787B"/>
                </a:solidFill>
              </a:rPr>
              <a:t> 정의서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하드웨어</a:t>
            </a:r>
            <a:r>
              <a:rPr lang="en-US" altLang="ko-KR" sz="2400" b="1" spc="-150" dirty="0">
                <a:solidFill>
                  <a:srgbClr val="77787B"/>
                </a:solidFill>
              </a:rPr>
              <a:t>/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센서 구성도</a:t>
            </a: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8BBEEC-58EB-41D0-A937-5B82F25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03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248C50-9350-47BF-B517-927531710F1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DA0492-0788-4AE9-BB90-12ABCBC9A51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6D63D3-AAE5-4516-8A48-0031FC1C4D8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53BDBB6E-590F-4255-9581-2B2269C9990F}"/>
              </a:ext>
            </a:extLst>
          </p:cNvPr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833D05C-7EA3-4DB8-914B-A459BFE7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D79D34-2F98-4A28-BADA-B8836D7C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BC4706-479A-4BC4-B6F0-59916A4A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521BA6-553E-47B7-A304-09C972282FF4}"/>
              </a:ext>
            </a:extLst>
          </p:cNvPr>
          <p:cNvSpPr/>
          <p:nvPr/>
        </p:nvSpPr>
        <p:spPr>
          <a:xfrm>
            <a:off x="802379" y="6382635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EF07E8-B3A6-4C52-8336-6352D838D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" y="1500338"/>
            <a:ext cx="9093884" cy="48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8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248C50-9350-47BF-B517-927531710F1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DA0492-0788-4AE9-BB90-12ABCBC9A51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6D63D3-AAE5-4516-8A48-0031FC1C4D8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53BDBB6E-590F-4255-9581-2B2269C9990F}"/>
              </a:ext>
            </a:extLst>
          </p:cNvPr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833D05C-7EA3-4DB8-914B-A459BFE7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D79D34-2F98-4A28-BADA-B8836D7C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F25131-8606-491A-95EE-0DA41DFD941A}"/>
              </a:ext>
            </a:extLst>
          </p:cNvPr>
          <p:cNvSpPr/>
          <p:nvPr/>
        </p:nvSpPr>
        <p:spPr>
          <a:xfrm>
            <a:off x="802379" y="6382635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58036F-7465-4EB2-BC55-210C969D5BC5}"/>
              </a:ext>
            </a:extLst>
          </p:cNvPr>
          <p:cNvSpPr/>
          <p:nvPr/>
        </p:nvSpPr>
        <p:spPr>
          <a:xfrm>
            <a:off x="433258" y="1402716"/>
            <a:ext cx="1907314" cy="5120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출입 감지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86C201-F566-4B73-83FD-DC639C5AA60B}"/>
              </a:ext>
            </a:extLst>
          </p:cNvPr>
          <p:cNvSpPr/>
          <p:nvPr/>
        </p:nvSpPr>
        <p:spPr>
          <a:xfrm>
            <a:off x="452905" y="2966042"/>
            <a:ext cx="1907314" cy="5120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응급 호출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902E4-3D36-4CA8-A327-AA00C291E5EA}"/>
              </a:ext>
            </a:extLst>
          </p:cNvPr>
          <p:cNvSpPr txBox="1"/>
          <p:nvPr/>
        </p:nvSpPr>
        <p:spPr>
          <a:xfrm>
            <a:off x="433259" y="1918065"/>
            <a:ext cx="75590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사용자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사용자가 화장실을 출입한다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6F1D72-C206-4C9C-857D-315B735CDC5D}"/>
              </a:ext>
            </a:extLst>
          </p:cNvPr>
          <p:cNvSpPr txBox="1"/>
          <p:nvPr/>
        </p:nvSpPr>
        <p:spPr>
          <a:xfrm>
            <a:off x="452906" y="3478082"/>
            <a:ext cx="75590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사용자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버튼으로 응급호출을 활성화하여 응급상황을 알린다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1DA91-9A89-430E-9F04-C7BD4B7C506A}"/>
              </a:ext>
            </a:extLst>
          </p:cNvPr>
          <p:cNvSpPr txBox="1"/>
          <p:nvPr/>
        </p:nvSpPr>
        <p:spPr>
          <a:xfrm>
            <a:off x="433257" y="2332089"/>
            <a:ext cx="7940529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안전바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사용자의 화장실 출입을 감지하여 </a:t>
            </a:r>
            <a:r>
              <a:rPr lang="en-US" altLang="ko-KR" sz="1400" dirty="0">
                <a:latin typeface="+mn-ea"/>
              </a:rPr>
              <a:t>IoT Core</a:t>
            </a:r>
            <a:r>
              <a:rPr lang="ko-KR" altLang="en-US" sz="1400" dirty="0">
                <a:latin typeface="+mn-ea"/>
              </a:rPr>
              <a:t>에 디바이스 섀도우를 기록한다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71BE01-2CBD-4543-ABD5-C775EB3534C3}"/>
              </a:ext>
            </a:extLst>
          </p:cNvPr>
          <p:cNvSpPr txBox="1"/>
          <p:nvPr/>
        </p:nvSpPr>
        <p:spPr>
          <a:xfrm>
            <a:off x="450856" y="3898090"/>
            <a:ext cx="7870569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안전바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보호자가 응급상황을 인지하지 못한 경우 일정시간 이후 앱에서 응급신고센터로 직접 신고가 이루어지도록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5AEB87-8A52-424A-B2DA-1D48C0709A00}"/>
              </a:ext>
            </a:extLst>
          </p:cNvPr>
          <p:cNvSpPr/>
          <p:nvPr/>
        </p:nvSpPr>
        <p:spPr>
          <a:xfrm>
            <a:off x="452905" y="4874261"/>
            <a:ext cx="1907314" cy="5120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낙상 감지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CD0E2-3566-4100-B5D6-F2A4900C0666}"/>
              </a:ext>
            </a:extLst>
          </p:cNvPr>
          <p:cNvSpPr txBox="1"/>
          <p:nvPr/>
        </p:nvSpPr>
        <p:spPr>
          <a:xfrm>
            <a:off x="480913" y="5406049"/>
            <a:ext cx="755904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사용자</a:t>
            </a:r>
            <a:r>
              <a:rPr lang="en-US" altLang="ko-KR" sz="1400" dirty="0">
                <a:latin typeface="+mn-ea"/>
              </a:rPr>
              <a:t>) : Body Detection</a:t>
            </a:r>
            <a:r>
              <a:rPr lang="ko-KR" altLang="en-US" sz="1400" dirty="0">
                <a:latin typeface="+mn-ea"/>
              </a:rPr>
              <a:t>에서 가로의 길이 </a:t>
            </a:r>
            <a:r>
              <a:rPr lang="en-US" altLang="ko-KR" sz="1400" dirty="0">
                <a:latin typeface="+mn-ea"/>
              </a:rPr>
              <a:t>&gt; </a:t>
            </a:r>
            <a:r>
              <a:rPr lang="ko-KR" altLang="en-US" sz="1400" dirty="0">
                <a:latin typeface="+mn-ea"/>
              </a:rPr>
              <a:t>세로의 길이가 일정시간 유지된다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E441D-69F5-427F-B211-6F6A61B113B0}"/>
              </a:ext>
            </a:extLst>
          </p:cNvPr>
          <p:cNvSpPr txBox="1"/>
          <p:nvPr/>
        </p:nvSpPr>
        <p:spPr>
          <a:xfrm>
            <a:off x="450856" y="5835267"/>
            <a:ext cx="8051461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안전바</a:t>
            </a:r>
            <a:r>
              <a:rPr lang="en-US" altLang="ko-KR" sz="1400" dirty="0">
                <a:latin typeface="+mn-ea"/>
              </a:rPr>
              <a:t>) : </a:t>
            </a:r>
            <a:r>
              <a:rPr lang="ko-KR" altLang="en-US" sz="1400" dirty="0">
                <a:latin typeface="+mn-ea"/>
              </a:rPr>
              <a:t>안전바에 내장된 라즈베리 카메라 모듈이 응급상황을 감지하고</a:t>
            </a:r>
            <a:r>
              <a:rPr lang="en-US" altLang="ko-KR" sz="1400" dirty="0">
                <a:latin typeface="+mn-ea"/>
              </a:rPr>
              <a:t>, IoT Core</a:t>
            </a:r>
            <a:r>
              <a:rPr lang="ko-KR" altLang="en-US" sz="1400" dirty="0">
                <a:latin typeface="+mn-ea"/>
              </a:rPr>
              <a:t>에 전송한 뒤</a:t>
            </a:r>
            <a:r>
              <a:rPr lang="en-US" altLang="ko-KR" sz="1400" dirty="0"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IoT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Rule</a:t>
            </a:r>
            <a:r>
              <a:rPr lang="ko-KR" altLang="en-US" sz="1400" dirty="0">
                <a:latin typeface="+mn-ea"/>
              </a:rPr>
              <a:t>을 통해 </a:t>
            </a:r>
            <a:r>
              <a:rPr lang="en-US" altLang="ko-KR" sz="1400" dirty="0">
                <a:latin typeface="+mn-ea"/>
              </a:rPr>
              <a:t>lambda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트리거한다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8E59E5-6552-455A-A44D-0F8C4E50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55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0963" y="1216024"/>
            <a:ext cx="8892256" cy="60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회원가입창</a:t>
            </a:r>
            <a:r>
              <a:rPr lang="ko-KR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노약자 정보수집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화장실 응급시간 등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보호자 정보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, ID/PW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입력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스크롤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) &gt;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 성공 팝업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+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가입 축하 화면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90" name="Google Shape;188;p22">
            <a:extLst>
              <a:ext uri="{FF2B5EF4-FFF2-40B4-BE49-F238E27FC236}">
                <a16:creationId xmlns:a16="http://schemas.microsoft.com/office/drawing/2014/main" id="{E69273DC-5335-456C-92CE-351CE9870E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8080728-D6FB-4229-8DD9-AADF380B1B0C}"/>
              </a:ext>
            </a:extLst>
          </p:cNvPr>
          <p:cNvSpPr/>
          <p:nvPr/>
        </p:nvSpPr>
        <p:spPr>
          <a:xfrm>
            <a:off x="971600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73409-B279-4230-92CE-34668130639B}"/>
              </a:ext>
            </a:extLst>
          </p:cNvPr>
          <p:cNvSpPr txBox="1"/>
          <p:nvPr/>
        </p:nvSpPr>
        <p:spPr>
          <a:xfrm>
            <a:off x="619238" y="635778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회원가입 페이지 </a:t>
            </a: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ED12255E-BA05-4109-B3BE-0B1A79868CF1}"/>
              </a:ext>
            </a:extLst>
          </p:cNvPr>
          <p:cNvSpPr/>
          <p:nvPr/>
        </p:nvSpPr>
        <p:spPr>
          <a:xfrm rot="5400000">
            <a:off x="2907173" y="3395171"/>
            <a:ext cx="432048" cy="609926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2" name="화살표: 위쪽 91">
            <a:extLst>
              <a:ext uri="{FF2B5EF4-FFF2-40B4-BE49-F238E27FC236}">
                <a16:creationId xmlns:a16="http://schemas.microsoft.com/office/drawing/2014/main" id="{DCD33464-6042-40FF-A3B8-48E6C9660572}"/>
              </a:ext>
            </a:extLst>
          </p:cNvPr>
          <p:cNvSpPr/>
          <p:nvPr/>
        </p:nvSpPr>
        <p:spPr>
          <a:xfrm rot="5400000">
            <a:off x="6084870" y="3492073"/>
            <a:ext cx="432048" cy="609926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06950-B95E-4909-9126-15CB3F39E57F}"/>
              </a:ext>
            </a:extLst>
          </p:cNvPr>
          <p:cNvSpPr txBox="1"/>
          <p:nvPr/>
        </p:nvSpPr>
        <p:spPr>
          <a:xfrm>
            <a:off x="2603156" y="3916158"/>
            <a:ext cx="98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스크롤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1E23D-BD3D-4A5E-991A-0EDCDE3BD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0" y="1840282"/>
            <a:ext cx="2126314" cy="438662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99F1118-8CAD-4C8E-A901-C90B1320BA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97" y="1832932"/>
            <a:ext cx="2093911" cy="439397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D993991-B980-4A79-B887-E5B5F56D6C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31" y="1840282"/>
            <a:ext cx="1973983" cy="43866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395501-94FF-45E2-8B94-870F752B0251}"/>
              </a:ext>
            </a:extLst>
          </p:cNvPr>
          <p:cNvSpPr txBox="1"/>
          <p:nvPr/>
        </p:nvSpPr>
        <p:spPr>
          <a:xfrm>
            <a:off x="6300192" y="6316727"/>
            <a:ext cx="267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회원가입 완료 페이지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D6E5DE-022B-4A80-BE38-3B615321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80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12F341-AEEF-457C-B1A7-29C571061DCD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5C17B4-5432-47DB-9D26-80DF137B9C7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71AAA2-8AB9-4855-BF3D-B9F36DC1342B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>
            <a:extLst>
              <a:ext uri="{FF2B5EF4-FFF2-40B4-BE49-F238E27FC236}">
                <a16:creationId xmlns:a16="http://schemas.microsoft.com/office/drawing/2014/main" id="{E56509A2-01E8-4A2A-9C6E-1A4725749E6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CBC23103-C412-4348-902D-4E96F4C9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BFDCD5C-6B7A-4162-90F9-6F920422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3169E-050D-46B3-A2D6-02757604AC10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6FA752-C38A-48EC-AA03-DCB07EE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11270-7124-4AD2-93EF-EF0B1A1FBF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7"/>
          <a:stretch/>
        </p:blipFill>
        <p:spPr>
          <a:xfrm>
            <a:off x="745632" y="1218198"/>
            <a:ext cx="7482287" cy="53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12F341-AEEF-457C-B1A7-29C571061DCD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5C17B4-5432-47DB-9D26-80DF137B9C7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71AAA2-8AB9-4855-BF3D-B9F36DC1342B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>
            <a:extLst>
              <a:ext uri="{FF2B5EF4-FFF2-40B4-BE49-F238E27FC236}">
                <a16:creationId xmlns:a16="http://schemas.microsoft.com/office/drawing/2014/main" id="{E56509A2-01E8-4A2A-9C6E-1A4725749E6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CBC23103-C412-4348-902D-4E96F4C9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BFDCD5C-6B7A-4162-90F9-6F920422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3169E-050D-46B3-A2D6-02757604AC10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10936-673E-4D67-8E2A-733F8418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2252575"/>
            <a:ext cx="4438650" cy="367665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3573D2-AFD4-4336-B60B-3223315EC082}"/>
              </a:ext>
            </a:extLst>
          </p:cNvPr>
          <p:cNvSpPr/>
          <p:nvPr/>
        </p:nvSpPr>
        <p:spPr>
          <a:xfrm>
            <a:off x="1385156" y="1312619"/>
            <a:ext cx="6373688" cy="512040"/>
          </a:xfrm>
          <a:prstGeom prst="roundRect">
            <a:avLst>
              <a:gd name="adj" fmla="val 50000"/>
            </a:avLst>
          </a:prstGeom>
          <a:solidFill>
            <a:srgbClr val="3B5AA8">
              <a:alpha val="4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낙상감지를 위한 라즈베리파이 본체와 카메라 모듈을 연결한 모습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EF7E2BFB-4707-454B-B608-CE2EFAEEDD87}"/>
              </a:ext>
            </a:extLst>
          </p:cNvPr>
          <p:cNvSpPr/>
          <p:nvPr/>
        </p:nvSpPr>
        <p:spPr>
          <a:xfrm>
            <a:off x="179512" y="4090900"/>
            <a:ext cx="2669709" cy="1556798"/>
          </a:xfrm>
          <a:prstGeom prst="wedgeRoundRectCallout">
            <a:avLst>
              <a:gd name="adj1" fmla="val 41649"/>
              <a:gd name="adj2" fmla="val -64343"/>
              <a:gd name="adj3" fmla="val 16667"/>
            </a:avLst>
          </a:prstGeom>
          <a:solidFill>
            <a:srgbClr val="DCE6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ysClr val="windowText" lastClr="000000"/>
                </a:solidFill>
              </a:rPr>
              <a:t>고사양의 카메라 모듈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보다 더 정확하게 낙상감지 기능 구현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DEE51A45-B073-4AB5-9E59-DDD22B77C5A2}"/>
              </a:ext>
            </a:extLst>
          </p:cNvPr>
          <p:cNvSpPr/>
          <p:nvPr/>
        </p:nvSpPr>
        <p:spPr>
          <a:xfrm>
            <a:off x="6294779" y="2200258"/>
            <a:ext cx="2669709" cy="1911117"/>
          </a:xfrm>
          <a:prstGeom prst="wedgeRoundRectCallout">
            <a:avLst>
              <a:gd name="adj1" fmla="val -68302"/>
              <a:gd name="adj2" fmla="val -1394"/>
              <a:gd name="adj3" fmla="val 16667"/>
            </a:avLst>
          </a:prstGeom>
          <a:solidFill>
            <a:srgbClr val="B3C9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ysClr val="windowText" lastClr="000000"/>
                </a:solidFill>
              </a:rPr>
              <a:t>SD</a:t>
            </a:r>
            <a:r>
              <a:rPr lang="ko-KR" altLang="en-US" b="1" dirty="0">
                <a:solidFill>
                  <a:sysClr val="windowText" lastClr="000000"/>
                </a:solidFill>
              </a:rPr>
              <a:t>카드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영상 녹화의 저장 매개체로 정보를 저장하고 코드를 업로드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0FE301C5-C526-480A-ABB6-64524C154B8D}"/>
              </a:ext>
            </a:extLst>
          </p:cNvPr>
          <p:cNvSpPr/>
          <p:nvPr/>
        </p:nvSpPr>
        <p:spPr>
          <a:xfrm>
            <a:off x="5417467" y="4907129"/>
            <a:ext cx="3258989" cy="1402192"/>
          </a:xfrm>
          <a:prstGeom prst="wedgeRoundRectCallout">
            <a:avLst>
              <a:gd name="adj1" fmla="val -51013"/>
              <a:gd name="adj2" fmla="val -135796"/>
              <a:gd name="adj3" fmla="val 16667"/>
            </a:avLst>
          </a:prstGeom>
          <a:solidFill>
            <a:srgbClr val="B3C9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ysClr val="windowText" lastClr="000000"/>
                </a:solidFill>
              </a:rPr>
              <a:t>쿨러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-&gt; 2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번 핀과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번 핀에 각각 연결하여 과열을 방지함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7D4E59-1BE5-4875-9719-F33BA124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38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12F341-AEEF-457C-B1A7-29C571061DCD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5C17B4-5432-47DB-9D26-80DF137B9C7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71AAA2-8AB9-4855-BF3D-B9F36DC1342B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>
            <a:extLst>
              <a:ext uri="{FF2B5EF4-FFF2-40B4-BE49-F238E27FC236}">
                <a16:creationId xmlns:a16="http://schemas.microsoft.com/office/drawing/2014/main" id="{E56509A2-01E8-4A2A-9C6E-1A4725749E6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CBC23103-C412-4348-902D-4E96F4C9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BFDCD5C-6B7A-4162-90F9-6F920422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3169E-050D-46B3-A2D6-02757604AC10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9A90CBD-FCA3-4E59-8564-C923214C3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22451"/>
              </p:ext>
            </p:extLst>
          </p:nvPr>
        </p:nvGraphicFramePr>
        <p:xfrm>
          <a:off x="792483" y="1380575"/>
          <a:ext cx="7559033" cy="5008202"/>
        </p:xfrm>
        <a:graphic>
          <a:graphicData uri="http://schemas.openxmlformats.org/drawingml/2006/table">
            <a:tbl>
              <a:tblPr/>
              <a:tblGrid>
                <a:gridCol w="1602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0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79" marR="58279" marT="16112" marB="161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79" marR="58279" marT="16112" marB="161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79" marR="58279" marT="16112" marB="161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</a:rPr>
                        <a:t>입력 버튼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GND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VCC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5V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D2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핀에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2775"/>
                  </a:ext>
                </a:extLst>
              </a:tr>
              <a:tr h="4612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PIR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센서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GND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1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VCC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5V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607966"/>
                  </a:ext>
                </a:extLst>
              </a:tr>
              <a:tr h="461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D3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핀에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2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부저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GND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92098"/>
                  </a:ext>
                </a:extLst>
              </a:tr>
              <a:tr h="461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D4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핀에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2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LED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GND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320348"/>
                  </a:ext>
                </a:extLst>
              </a:tr>
              <a:tr h="461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D5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핀에 연결</a:t>
                      </a:r>
                    </a:p>
                  </a:txBody>
                  <a:tcPr marL="58279" marR="58279" marT="16112" marB="161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00725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BF8823-E60B-4178-A561-1E2A1492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10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35878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4.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기능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046" y="4535367"/>
            <a:ext cx="426572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메뉴 구성도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화면 설계서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엔티티 관계도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기능 처리도</a:t>
            </a:r>
            <a:r>
              <a:rPr lang="en-US" altLang="ko-KR" sz="2400" b="1" spc="-150" dirty="0">
                <a:solidFill>
                  <a:srgbClr val="77787B"/>
                </a:solidFill>
              </a:rPr>
              <a:t>(</a:t>
            </a:r>
            <a:r>
              <a:rPr lang="ko-KR" altLang="en-US" sz="2400" b="1" spc="-150" dirty="0">
                <a:solidFill>
                  <a:srgbClr val="77787B"/>
                </a:solidFill>
              </a:rPr>
              <a:t>기능 흐름도</a:t>
            </a:r>
            <a:r>
              <a:rPr lang="en-US" altLang="ko-KR" sz="2400" b="1" spc="-150" dirty="0">
                <a:solidFill>
                  <a:srgbClr val="77787B"/>
                </a:solidFill>
              </a:rPr>
              <a:t>)</a:t>
            </a: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91401-5581-46AA-B29D-66FF4C58F5A9}"/>
              </a:ext>
            </a:extLst>
          </p:cNvPr>
          <p:cNvSpPr txBox="1"/>
          <p:nvPr/>
        </p:nvSpPr>
        <p:spPr>
          <a:xfrm>
            <a:off x="4358240" y="4998102"/>
            <a:ext cx="4577714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77787B"/>
                </a:solidFill>
              </a:rPr>
              <a:t>5.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알고리즘 명세서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77787B"/>
                </a:solidFill>
              </a:rPr>
              <a:t>6.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알고리즘 설명서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77787B"/>
                </a:solidFill>
              </a:rPr>
              <a:t>7.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하드웨어 설계도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E9948B-2605-4C85-9D89-3D81EB3A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21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Google Shape;188;p22">
            <a:extLst>
              <a:ext uri="{FF2B5EF4-FFF2-40B4-BE49-F238E27FC236}">
                <a16:creationId xmlns:a16="http://schemas.microsoft.com/office/drawing/2014/main" id="{0418396A-F661-4547-8B88-E78B355F20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609A00-9F25-4890-A09D-7AADA5C09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47921"/>
              </p:ext>
            </p:extLst>
          </p:nvPr>
        </p:nvGraphicFramePr>
        <p:xfrm>
          <a:off x="899592" y="1250697"/>
          <a:ext cx="7416824" cy="52334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601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effectLst/>
                          <a:latin typeface="+mj-lt"/>
                          <a:ea typeface="+mn-ea"/>
                        </a:rPr>
                        <a:t>단계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effectLst/>
                          <a:latin typeface="+mj-lt"/>
                          <a:ea typeface="+mn-ea"/>
                        </a:rPr>
                        <a:t>산출물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SW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HW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effectLst/>
                          <a:latin typeface="+mj-lt"/>
                          <a:ea typeface="+mn-ea"/>
                        </a:rPr>
                        <a:t>앱</a:t>
                      </a:r>
                      <a:r>
                        <a:rPr lang="en-US" altLang="ko-KR" sz="1400" b="0" kern="0" spc="0" dirty="0"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400" b="0" kern="0" spc="0" dirty="0">
                          <a:effectLst/>
                          <a:latin typeface="+mj-lt"/>
                          <a:ea typeface="+mn-ea"/>
                        </a:rPr>
                        <a:t>서버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effectLst/>
                          <a:latin typeface="+mj-lt"/>
                          <a:ea typeface="+mn-ea"/>
                        </a:rPr>
                        <a:t>안전바 구현</a:t>
                      </a:r>
                      <a:endParaRPr lang="en-US" altLang="ko-KR" sz="1400" b="0" kern="0" spc="0" dirty="0">
                        <a:effectLst/>
                        <a:latin typeface="+mj-lt"/>
                        <a:ea typeface="+mn-ea"/>
                      </a:endParaRPr>
                    </a:p>
                    <a:p>
                      <a:pPr marL="0" marR="0" indent="-171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IOT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환경 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시장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기술 환경 분석서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설문조사 결과서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인터뷰 결과서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5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유즈케이스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5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아키텍처 설계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서비스 구성도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시스템 구성도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서비스 흐름도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데이터 흐름도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  <a:latin typeface="+mn-ea"/>
                          <a:ea typeface="+mn-ea"/>
                        </a:rPr>
                        <a:t>UI/UX 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하드웨어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센서 구성도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15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기능 설계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메뉴 구성도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화면 설계서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엔티티 관계도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기능 처리도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기능 흐름도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알고리즘 명세서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설명서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데이터 수집처리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하드웨어 설계도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1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프로그램 목록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테이블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1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핵심 소스코드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marL="46460" marR="46460" marT="12845" marB="1284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3AEF87-0E84-4030-9F5A-3C74D06A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6A67DC3B-EE2B-4E43-8CAB-2EC40DBD8E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7A000E-91BC-486F-97E6-E206658AC396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D3238A-C600-4E77-BE3A-2BEBF37367E1}"/>
              </a:ext>
            </a:extLst>
          </p:cNvPr>
          <p:cNvSpPr/>
          <p:nvPr/>
        </p:nvSpPr>
        <p:spPr>
          <a:xfrm>
            <a:off x="94234" y="1400015"/>
            <a:ext cx="11892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메인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FA07AA-806D-41E2-A375-DC38042AFE5E}"/>
              </a:ext>
            </a:extLst>
          </p:cNvPr>
          <p:cNvSpPr/>
          <p:nvPr/>
        </p:nvSpPr>
        <p:spPr>
          <a:xfrm>
            <a:off x="1587042" y="2091027"/>
            <a:ext cx="11892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회원 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73C6FF-58F4-40C6-A578-C3B725ED78E9}"/>
              </a:ext>
            </a:extLst>
          </p:cNvPr>
          <p:cNvSpPr/>
          <p:nvPr/>
        </p:nvSpPr>
        <p:spPr>
          <a:xfrm>
            <a:off x="1600154" y="1400015"/>
            <a:ext cx="11892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260B25-F32D-41FC-B0D8-767C50A39F43}"/>
              </a:ext>
            </a:extLst>
          </p:cNvPr>
          <p:cNvSpPr/>
          <p:nvPr/>
        </p:nvSpPr>
        <p:spPr>
          <a:xfrm>
            <a:off x="3106074" y="1400015"/>
            <a:ext cx="11892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73505B-8095-452C-B8FB-69F94E320181}"/>
              </a:ext>
            </a:extLst>
          </p:cNvPr>
          <p:cNvSpPr/>
          <p:nvPr/>
        </p:nvSpPr>
        <p:spPr>
          <a:xfrm>
            <a:off x="3106074" y="4224173"/>
            <a:ext cx="11892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8A2589-E258-4782-80FB-90297BC0FC41}"/>
              </a:ext>
            </a:extLst>
          </p:cNvPr>
          <p:cNvSpPr/>
          <p:nvPr/>
        </p:nvSpPr>
        <p:spPr>
          <a:xfrm>
            <a:off x="4679958" y="4224173"/>
            <a:ext cx="16789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회원정보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B32193-E857-4615-B48B-86A144FF18C3}"/>
              </a:ext>
            </a:extLst>
          </p:cNvPr>
          <p:cNvSpPr/>
          <p:nvPr/>
        </p:nvSpPr>
        <p:spPr>
          <a:xfrm>
            <a:off x="4679958" y="4906220"/>
            <a:ext cx="16789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회원 탈퇴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ADFE35-B5E0-4801-AD7F-76EF9B0B18A1}"/>
              </a:ext>
            </a:extLst>
          </p:cNvPr>
          <p:cNvSpPr/>
          <p:nvPr/>
        </p:nvSpPr>
        <p:spPr>
          <a:xfrm>
            <a:off x="4679958" y="5588267"/>
            <a:ext cx="16789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문의하기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8EE856-2EA7-4060-9A41-3A240B62E8CC}"/>
              </a:ext>
            </a:extLst>
          </p:cNvPr>
          <p:cNvSpPr/>
          <p:nvPr/>
        </p:nvSpPr>
        <p:spPr>
          <a:xfrm>
            <a:off x="4679958" y="1394622"/>
            <a:ext cx="16789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서비스 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3AE74C-23DC-45BE-9A66-94DE145CB8DA}"/>
              </a:ext>
            </a:extLst>
          </p:cNvPr>
          <p:cNvSpPr/>
          <p:nvPr/>
        </p:nvSpPr>
        <p:spPr>
          <a:xfrm>
            <a:off x="4679958" y="2040064"/>
            <a:ext cx="1678972" cy="720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화장실 이용시간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F2F223-BA9B-45A6-9454-E3AD9CA15433}"/>
              </a:ext>
            </a:extLst>
          </p:cNvPr>
          <p:cNvSpPr/>
          <p:nvPr/>
        </p:nvSpPr>
        <p:spPr>
          <a:xfrm>
            <a:off x="4679958" y="3000858"/>
            <a:ext cx="1678972" cy="46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알림 목록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909EB3-7BA3-4D4F-9F6F-3ED7BDCB2FEB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1283506" y="1634625"/>
            <a:ext cx="316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222BB8E-D2D2-48A7-A5C2-3AC48D74281A}"/>
              </a:ext>
            </a:extLst>
          </p:cNvPr>
          <p:cNvCxnSpPr>
            <a:cxnSpLocks/>
          </p:cNvCxnSpPr>
          <p:nvPr/>
        </p:nvCxnSpPr>
        <p:spPr>
          <a:xfrm>
            <a:off x="2836010" y="1634625"/>
            <a:ext cx="273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3BE236-B31F-46C6-A395-E6D2967C373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276838" y="1629232"/>
            <a:ext cx="403120" cy="5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511221-FAFB-4F52-92B2-5128CFD2C95F}"/>
              </a:ext>
            </a:extLst>
          </p:cNvPr>
          <p:cNvCxnSpPr>
            <a:cxnSpLocks/>
          </p:cNvCxnSpPr>
          <p:nvPr/>
        </p:nvCxnSpPr>
        <p:spPr>
          <a:xfrm>
            <a:off x="4398174" y="2353518"/>
            <a:ext cx="273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17D467-C91F-49BB-BA2C-FEE971CF453B}"/>
              </a:ext>
            </a:extLst>
          </p:cNvPr>
          <p:cNvCxnSpPr>
            <a:cxnSpLocks/>
          </p:cNvCxnSpPr>
          <p:nvPr/>
        </p:nvCxnSpPr>
        <p:spPr>
          <a:xfrm>
            <a:off x="4398174" y="3243155"/>
            <a:ext cx="273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D3DCA2-7B30-4542-AB71-3EB1013224D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295346" y="4458783"/>
            <a:ext cx="384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8288B4-51D1-48B3-AADB-281B2CE80B99}"/>
              </a:ext>
            </a:extLst>
          </p:cNvPr>
          <p:cNvCxnSpPr>
            <a:cxnSpLocks/>
          </p:cNvCxnSpPr>
          <p:nvPr/>
        </p:nvCxnSpPr>
        <p:spPr>
          <a:xfrm>
            <a:off x="4427984" y="5126478"/>
            <a:ext cx="273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916C25-1C77-490D-A1DA-78290531DA96}"/>
              </a:ext>
            </a:extLst>
          </p:cNvPr>
          <p:cNvCxnSpPr>
            <a:cxnSpLocks/>
          </p:cNvCxnSpPr>
          <p:nvPr/>
        </p:nvCxnSpPr>
        <p:spPr>
          <a:xfrm>
            <a:off x="4427984" y="5849483"/>
            <a:ext cx="243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D3BC9D2-DFF5-4ECB-A743-3F11FC503202}"/>
              </a:ext>
            </a:extLst>
          </p:cNvPr>
          <p:cNvCxnSpPr>
            <a:cxnSpLocks/>
          </p:cNvCxnSpPr>
          <p:nvPr/>
        </p:nvCxnSpPr>
        <p:spPr>
          <a:xfrm>
            <a:off x="1446150" y="2307051"/>
            <a:ext cx="136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3E1E180-2D9C-40DF-B311-034F95ED675B}"/>
              </a:ext>
            </a:extLst>
          </p:cNvPr>
          <p:cNvCxnSpPr>
            <a:cxnSpLocks/>
          </p:cNvCxnSpPr>
          <p:nvPr/>
        </p:nvCxnSpPr>
        <p:spPr>
          <a:xfrm>
            <a:off x="1446150" y="1638577"/>
            <a:ext cx="0" cy="688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1E0871-CC59-46FC-ABDF-96BE2B022871}"/>
              </a:ext>
            </a:extLst>
          </p:cNvPr>
          <p:cNvCxnSpPr>
            <a:cxnSpLocks/>
          </p:cNvCxnSpPr>
          <p:nvPr/>
        </p:nvCxnSpPr>
        <p:spPr>
          <a:xfrm>
            <a:off x="4391926" y="1646264"/>
            <a:ext cx="0" cy="1596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E77D17A-7B9E-498D-A9FE-848F09C9112B}"/>
              </a:ext>
            </a:extLst>
          </p:cNvPr>
          <p:cNvCxnSpPr>
            <a:cxnSpLocks/>
          </p:cNvCxnSpPr>
          <p:nvPr/>
        </p:nvCxnSpPr>
        <p:spPr>
          <a:xfrm>
            <a:off x="2976902" y="1638577"/>
            <a:ext cx="0" cy="279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98E937C-FA2A-4297-A95E-B4C9292583E5}"/>
              </a:ext>
            </a:extLst>
          </p:cNvPr>
          <p:cNvCxnSpPr>
            <a:cxnSpLocks/>
          </p:cNvCxnSpPr>
          <p:nvPr/>
        </p:nvCxnSpPr>
        <p:spPr>
          <a:xfrm>
            <a:off x="2976902" y="4432177"/>
            <a:ext cx="115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7FFD136-8B15-49FF-B067-FFF2727A669F}"/>
              </a:ext>
            </a:extLst>
          </p:cNvPr>
          <p:cNvCxnSpPr>
            <a:cxnSpLocks/>
          </p:cNvCxnSpPr>
          <p:nvPr/>
        </p:nvCxnSpPr>
        <p:spPr>
          <a:xfrm>
            <a:off x="4427984" y="4458783"/>
            <a:ext cx="0" cy="139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DF79367A-148B-4DC1-BD21-263F32CD861E}"/>
              </a:ext>
            </a:extLst>
          </p:cNvPr>
          <p:cNvSpPr/>
          <p:nvPr/>
        </p:nvSpPr>
        <p:spPr>
          <a:xfrm>
            <a:off x="6656211" y="637754"/>
            <a:ext cx="2306224" cy="2271623"/>
          </a:xfrm>
          <a:prstGeom prst="wedgeRoundRectCallout">
            <a:avLst>
              <a:gd name="adj1" fmla="val -70062"/>
              <a:gd name="adj2" fmla="val 32822"/>
              <a:gd name="adj3" fmla="val 16667"/>
            </a:avLst>
          </a:prstGeom>
          <a:solidFill>
            <a:srgbClr val="DCE6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인체감지센서를 통해 노약자가 화장실 안에 있다면 그 시간을 측정해서 서버로 전송한다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화장실 응급시간의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50%,100%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초과 여부를 확인할 수 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A60C43D1-0D72-4BDD-BC65-90030E83324B}"/>
              </a:ext>
            </a:extLst>
          </p:cNvPr>
          <p:cNvSpPr/>
          <p:nvPr/>
        </p:nvSpPr>
        <p:spPr>
          <a:xfrm>
            <a:off x="6692269" y="2876561"/>
            <a:ext cx="2306224" cy="3857142"/>
          </a:xfrm>
          <a:prstGeom prst="wedgeRoundRectCallout">
            <a:avLst>
              <a:gd name="adj1" fmla="val -70062"/>
              <a:gd name="adj2" fmla="val -35415"/>
              <a:gd name="adj3" fmla="val 16667"/>
            </a:avLst>
          </a:prstGeom>
          <a:solidFill>
            <a:srgbClr val="839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알림이 수신되는 경우는 아래와 같다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노약자가 화장실에 머무르는 시간이 화장실 응급시간의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50%,100%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이상 경과된 경우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노약자가 안전바의 응급호출 버튼을 누른 경우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노약자의 낙상사고가 감지된 경우</a:t>
            </a:r>
          </a:p>
        </p:txBody>
      </p:sp>
      <p:sp>
        <p:nvSpPr>
          <p:cNvPr id="52" name="말풍선: 모서리가 둥근 사각형 51">
            <a:extLst>
              <a:ext uri="{FF2B5EF4-FFF2-40B4-BE49-F238E27FC236}">
                <a16:creationId xmlns:a16="http://schemas.microsoft.com/office/drawing/2014/main" id="{B32BC3B4-176A-4B01-BBB2-AB4BF1A4EED9}"/>
              </a:ext>
            </a:extLst>
          </p:cNvPr>
          <p:cNvSpPr/>
          <p:nvPr/>
        </p:nvSpPr>
        <p:spPr>
          <a:xfrm>
            <a:off x="330753" y="2948313"/>
            <a:ext cx="2306224" cy="561602"/>
          </a:xfrm>
          <a:prstGeom prst="wedgeRoundRectCallout">
            <a:avLst>
              <a:gd name="adj1" fmla="val 35988"/>
              <a:gd name="adj2" fmla="val -136458"/>
              <a:gd name="adj3" fmla="val 16667"/>
            </a:avLst>
          </a:prstGeom>
          <a:solidFill>
            <a:srgbClr val="DCE6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이메일 계정으로 회원 가입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2446B-7533-4F2D-90CD-00489760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5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06528"/>
              </p:ext>
            </p:extLst>
          </p:nvPr>
        </p:nvGraphicFramePr>
        <p:xfrm>
          <a:off x="539552" y="1340768"/>
          <a:ext cx="7992888" cy="451448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4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로딩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로딩화면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초 동안 지속된다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시작화면으로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앱을 실행하면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초 동안 로딩화면이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보여지고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페이지로 넘어가게 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4795FA-A768-4CCF-A8EE-EFE262C58A57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631FE4-FF42-4D83-BAF7-41358ECA15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21" y="1582589"/>
            <a:ext cx="1840509" cy="409002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BDF2E0-5A4A-45C3-9FFA-27E785B2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975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7843"/>
              </p:ext>
            </p:extLst>
          </p:nvPr>
        </p:nvGraphicFramePr>
        <p:xfrm>
          <a:off x="539552" y="1340767"/>
          <a:ext cx="7992888" cy="475252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665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초의 로딩화면 후 첫 화면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이미 가입되어 있는 회원은 바로 로그인을 진행하고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신규회원은 회원가입을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ID / PW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입력 후 로그인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신규회원은 회원가입 버튼 클릭 후 가입 진행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96F756-7E32-4E63-A539-9F9F187768F4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1674B4-F884-415C-82AF-CABC584DA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0" y="1476184"/>
            <a:ext cx="2005472" cy="44566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90DE2F-A7BB-4C9C-AF5D-8BC8040F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45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78231"/>
              </p:ext>
            </p:extLst>
          </p:nvPr>
        </p:nvGraphicFramePr>
        <p:xfrm>
          <a:off x="130382" y="1124744"/>
          <a:ext cx="8856984" cy="5288684"/>
        </p:xfrm>
        <a:graphic>
          <a:graphicData uri="http://schemas.openxmlformats.org/drawingml/2006/table">
            <a:tbl>
              <a:tblPr/>
              <a:tblGrid>
                <a:gridCol w="396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179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LOG-01-03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2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고객의 개인정보를 수집하는 회원가입 화면이다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응급상황이 발생되면 자동으로 신고가 접수되어 구조대가 출동 해야 하기 때문에 정확하게 노약자의 자택주소를 기입해야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6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2DC32E7A-9DB7-4C95-9046-25D1AF15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13315"/>
              </p:ext>
            </p:extLst>
          </p:nvPr>
        </p:nvGraphicFramePr>
        <p:xfrm>
          <a:off x="4939273" y="2825837"/>
          <a:ext cx="3949848" cy="353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841">
                  <a:extLst>
                    <a:ext uri="{9D8B030D-6E8A-4147-A177-3AD203B41FA5}">
                      <a16:colId xmlns:a16="http://schemas.microsoft.com/office/drawing/2014/main" val="816396456"/>
                    </a:ext>
                  </a:extLst>
                </a:gridCol>
                <a:gridCol w="3333007">
                  <a:extLst>
                    <a:ext uri="{9D8B030D-6E8A-4147-A177-3AD203B41FA5}">
                      <a16:colId xmlns:a16="http://schemas.microsoft.com/office/drawing/2014/main" val="2797122843"/>
                    </a:ext>
                  </a:extLst>
                </a:gridCol>
              </a:tblGrid>
              <a:tr h="31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남자 체크 할 수 있도록 구현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049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생년월일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자리로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46129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자택주소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상세주소까지 자세히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713"/>
                  </a:ext>
                </a:extLst>
              </a:tr>
              <a:tr h="31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전화번호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X) =&gt;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노약자의 핸드폰이 없는 경우를 위해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594629"/>
                  </a:ext>
                </a:extLst>
              </a:tr>
              <a:tr h="292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화장실 응급시간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화장실에 머무른 시간이 해당시간을 초과했을 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응급상황으로 인지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44160"/>
                  </a:ext>
                </a:extLst>
              </a:tr>
              <a:tr h="201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이메일 형식의 아이디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13390"/>
                  </a:ext>
                </a:extLst>
              </a:tr>
              <a:tr h="546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전화 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응급상황을 위한 보호자 핸드폰 번호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66262"/>
                  </a:ext>
                </a:extLst>
              </a:tr>
              <a:tr h="319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자 이상의 비밀번호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70133"/>
                  </a:ext>
                </a:extLst>
              </a:tr>
              <a:tr h="43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비밀번호를 한번 더 입력하여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562810"/>
                  </a:ext>
                </a:extLst>
              </a:tr>
              <a:tr h="401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개인정보 수집에 동의 후 회원가입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654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96F756-7E32-4E63-A539-9F9F187768F4}"/>
              </a:ext>
            </a:extLst>
          </p:cNvPr>
          <p:cNvSpPr/>
          <p:nvPr/>
        </p:nvSpPr>
        <p:spPr>
          <a:xfrm>
            <a:off x="1164079" y="6490748"/>
            <a:ext cx="7200800" cy="33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DFEFED-9373-4BCA-9196-27611832F6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9" y="1811206"/>
            <a:ext cx="1940857" cy="391279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BC9503-348C-45FE-BD90-1EA1D50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74B424-2D97-4D1A-AFBC-79C0353C41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46" y="1811205"/>
            <a:ext cx="1947800" cy="391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6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7609"/>
              </p:ext>
            </p:extLst>
          </p:nvPr>
        </p:nvGraphicFramePr>
        <p:xfrm>
          <a:off x="539552" y="1340767"/>
          <a:ext cx="7992888" cy="475252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665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로그아웃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로그아웃 버튼을 누르면 로그아웃 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메뉴 페이지의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LOGOUT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눌렀을 때 나타나는 페이지이다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로그아웃을 하려는 의도가 맞는지 한번 더 물어보고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로그아웃 버튼을 누르면 최종적으로 로그아웃 되며 로그인 페이지로 이동하게 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96F756-7E32-4E63-A539-9F9F187768F4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7083D3-4A53-42B3-B2C1-46F82B96B2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0" y="1407309"/>
            <a:ext cx="2043887" cy="454197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5A072B-B73B-4836-8C9E-C60C87D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626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10353"/>
              </p:ext>
            </p:extLst>
          </p:nvPr>
        </p:nvGraphicFramePr>
        <p:xfrm>
          <a:off x="539552" y="1124744"/>
          <a:ext cx="7992888" cy="4861677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813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Main-01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홈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이후 사용자가 보게 될 홈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메뉴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응급상황 알림 목록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여태까지 알림이 어떤 이유로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언제 발생됐는지 한 눈에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화장실 이용시간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노약자가 화장실에 머무른 시간을 실시간으로 볼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화장실에 있지 않을 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화장실에 있지 않음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으로 표시된다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- 30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분 초과 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60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분 초과 시 어플로 팝업과 알림이 전송된다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어플리케이션 소개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간단한 작동방법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왜 어플을 만들게 되었는지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활용방법 등이 소개 되어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계정관리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 시 입력한 개인정보를 확인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수정할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5 .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로그아웃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–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로그아웃 할 것인지 한번 더 확인하고 맞으면 로그아웃 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96F756-7E32-4E63-A539-9F9F187768F4}"/>
              </a:ext>
            </a:extLst>
          </p:cNvPr>
          <p:cNvSpPr/>
          <p:nvPr/>
        </p:nvSpPr>
        <p:spPr>
          <a:xfrm>
            <a:off x="935596" y="6316805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197500-D045-4EBF-974F-2484E63D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25D43D-FAD0-459A-BA32-2CCFDB92D1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0" y="1584314"/>
            <a:ext cx="1876551" cy="41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1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14416"/>
              </p:ext>
            </p:extLst>
          </p:nvPr>
        </p:nvGraphicFramePr>
        <p:xfrm>
          <a:off x="539552" y="1124743"/>
          <a:ext cx="8352928" cy="5123403"/>
        </p:xfrm>
        <a:graphic>
          <a:graphicData uri="http://schemas.openxmlformats.org/drawingml/2006/table">
            <a:tbl>
              <a:tblPr/>
              <a:tblGrid>
                <a:gridCol w="225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01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노약자가 화장실에 머무르는 시간을 파악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노약자가 화장실에 머무르는 시간을 파악하고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응급시간의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경과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100%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경과 시 보호자에게 팝업과 알람이 전송된다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100%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이상 경과했을 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분 이내로 보호자의 응답이 없을 시 자동으로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119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에 신고가 접수된다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∎노약자가 화장실에 머무르는 시간 파악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보호자가 어플을 통해 노약자가 화장실에 얼마나 머무르는지 파악한다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- 50%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초과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노란색으로 표시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- 100%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초과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빨간색으로 표시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∎자동 신고기능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머무르는 시간이 화장실 응급시간의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가 초과될 시 보호자의 어플로 알림과 팝업이 전송됨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노약자가 응급상황이 아닌 것이 명확하다면 빨간색 버튼을 눌러 자동신고가 되지 않도록 막을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분간 응답이 없을 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회원가입 시 기재한 자택주소로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119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신고가 접수된다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인체감지센서를 통한 노약자의 화장실 응급시간의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50%,100%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초과 여부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센서연동 및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119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자동신고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35879A-3534-4C04-BCF7-FE2D068AC5D6}"/>
              </a:ext>
            </a:extLst>
          </p:cNvPr>
          <p:cNvSpPr/>
          <p:nvPr/>
        </p:nvSpPr>
        <p:spPr>
          <a:xfrm>
            <a:off x="971600" y="6510907"/>
            <a:ext cx="7200800" cy="281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AED5E9-89F0-45AD-91E3-00B6DF37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38FE9E-BE66-4686-8B6C-A077D26D1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54164"/>
            <a:ext cx="1440160" cy="31016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F79074-557A-4664-B060-E6A161F1EC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03" y="3056048"/>
            <a:ext cx="1440159" cy="30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1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50963"/>
              </p:ext>
            </p:extLst>
          </p:nvPr>
        </p:nvGraphicFramePr>
        <p:xfrm>
          <a:off x="539552" y="1340767"/>
          <a:ext cx="7992888" cy="475252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665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Emergency-01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응급호출버튼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노약자의 응급상황이 감지되었을 때의 화면이다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노약자가 안전바의 응급호출 버튼을 누른 경우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푸시 알림이 전송된다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응급상황이 아닙니다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버튼을 누르면 자동신고기능이 작동하지 않는다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분 이내로 응답하지 않을 시 가까운 구조대에 자동으로 응급구조 신고가 접수된다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96F756-7E32-4E63-A539-9F9F187768F4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6854801-4911-4659-9308-6F4BEB7637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14090"/>
            <a:ext cx="1871316" cy="415848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317147-2BA0-47C5-AA30-2AEC18A3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50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39068"/>
              </p:ext>
            </p:extLst>
          </p:nvPr>
        </p:nvGraphicFramePr>
        <p:xfrm>
          <a:off x="539552" y="1340767"/>
          <a:ext cx="7992888" cy="475252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665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Emergency-02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낙상감지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노약자의 응급상황이 감지되었을 때의 화면이다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노약자의 낙상 사고가 감지된 경우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응급상황이 아닙니다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버튼을 누르면 자동신고기능이 작동하지 않는다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분 이내로 응답하지 않을 시 가까운 구조대에 자동으로 응급구조 신고가 접수된다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96F756-7E32-4E63-A539-9F9F187768F4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317147-2BA0-47C5-AA30-2AEC18A3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3FC95C-4A71-4760-A575-4AE7075BB6F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CD1BB7-B1D6-4C66-8C1A-8BFD0355E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40009"/>
            <a:ext cx="1906768" cy="42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9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48519"/>
              </p:ext>
            </p:extLst>
          </p:nvPr>
        </p:nvGraphicFramePr>
        <p:xfrm>
          <a:off x="539552" y="1340767"/>
          <a:ext cx="7992888" cy="475252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665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Emergency-03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자동신고 완료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가까운 구조대로 응급상황에 대한 대략적인 정보와 응급상황 자동신고 접수를 알리는 화면이다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</a:rPr>
                        <a:t>보호자가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</a:rPr>
                        <a:t>분 이내로 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</a:rPr>
                        <a:t>응급상황이 아닙니다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</a:rPr>
                        <a:t>＂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</a:rPr>
                        <a:t>버튼을 누르지 않아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</a:rPr>
                        <a:t>119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</a:rPr>
                        <a:t>문자신고가 완료되었음을 알리는 화면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96F756-7E32-4E63-A539-9F9F187768F4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77FDA-0C38-4A37-B081-F9C8E54160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0" y="1420228"/>
            <a:ext cx="2015463" cy="447880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A852B0-F5F8-4981-B8A5-D343B7BB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35878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환경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0125" y="4641791"/>
            <a:ext cx="6389869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기술 환경 분석서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시장 환경 분석서</a:t>
            </a: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AE8951-76BE-4EDE-A4E4-BD671B22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742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20681"/>
              </p:ext>
            </p:extLst>
          </p:nvPr>
        </p:nvGraphicFramePr>
        <p:xfrm>
          <a:off x="107504" y="1131133"/>
          <a:ext cx="8928992" cy="5337275"/>
        </p:xfrm>
        <a:graphic>
          <a:graphicData uri="http://schemas.openxmlformats.org/drawingml/2006/table">
            <a:tbl>
              <a:tblPr/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218"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Direction-01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어플리케이션 소개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 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5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어플리케이션에 관한 소개와 사용방법에 대해 설명되어 있는 페이지이다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총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페이지로 구성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옆으로 슬라이드 하면서 넘긴다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어플리케이션의 주요기능에 대한 소개와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기능의 필요성에 대해서 설명한다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200F07-C130-4EFF-86EA-1FE507C5026A}"/>
              </a:ext>
            </a:extLst>
          </p:cNvPr>
          <p:cNvSpPr/>
          <p:nvPr/>
        </p:nvSpPr>
        <p:spPr>
          <a:xfrm>
            <a:off x="971600" y="6493259"/>
            <a:ext cx="7200800" cy="312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FE1846-123A-4D04-97D3-C847D805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0D0085-D5FA-4E5F-B0BF-F292AA03E5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0" y="1131133"/>
            <a:ext cx="1440160" cy="27499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76C794-A8AE-4A51-A960-AC38AF1D50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30" y="1123447"/>
            <a:ext cx="1440160" cy="27576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648767-7E45-40B6-8CCD-550F017EFB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9" y="3637078"/>
            <a:ext cx="1440161" cy="27499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3C2E75-293D-4AD9-A8E6-9D217FDCEF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30" y="3637078"/>
            <a:ext cx="1436518" cy="27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45335"/>
              </p:ext>
            </p:extLst>
          </p:nvPr>
        </p:nvGraphicFramePr>
        <p:xfrm>
          <a:off x="0" y="1340768"/>
          <a:ext cx="9131416" cy="4621369"/>
        </p:xfrm>
        <a:graphic>
          <a:graphicData uri="http://schemas.openxmlformats.org/drawingml/2006/table">
            <a:tbl>
              <a:tblPr/>
              <a:tblGrid>
                <a:gridCol w="3419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관리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계정 정보를 확인하고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수정할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 시 기재했던 사용자의 개인 정보를 확인하고 수정할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 연동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계정연동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13CB1D75-3AE6-48AC-841B-094AA83C4A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200F07-C130-4EFF-86EA-1FE507C5026A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3C524-B8C0-4BD6-8696-D7841607B3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" y="1700745"/>
            <a:ext cx="1703546" cy="37856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920CA2-5684-438A-8056-E660E50B5D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20" y="1700745"/>
            <a:ext cx="1703546" cy="378565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0AE0CE-57F0-48AC-A04C-0BAFDDE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565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54494"/>
              </p:ext>
            </p:extLst>
          </p:nvPr>
        </p:nvGraphicFramePr>
        <p:xfrm>
          <a:off x="424356" y="1196753"/>
          <a:ext cx="8324108" cy="1534414"/>
        </p:xfrm>
        <a:graphic>
          <a:graphicData uri="http://schemas.openxmlformats.org/drawingml/2006/table">
            <a:tbl>
              <a:tblPr/>
              <a:tblGrid>
                <a:gridCol w="138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기능정보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보호자 어플 알림 기능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노약자가 아래와 같은 세 가지 경우에 해당할 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응급 상황을 인지하고 보호자의 어플로 알림이 전송됨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처리내용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노약자가 화장실에 머무르는 시간이 화장실 응급시간의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 이상 경과된 경우 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노약자가 안전바의 응급호출을 누른 경우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노약자의 낙상사고가 감지된 경우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=&gt;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보호자가 노약자의 안전을 보장할 수 있는 경우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응급상황이 아닙니다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눌러 구조대에 연락이 가지 않도록 조치할 수 있음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관련번호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0147"/>
              </p:ext>
            </p:extLst>
          </p:nvPr>
        </p:nvGraphicFramePr>
        <p:xfrm>
          <a:off x="424356" y="2857091"/>
          <a:ext cx="7686680" cy="2255063"/>
        </p:xfrm>
        <a:graphic>
          <a:graphicData uri="http://schemas.openxmlformats.org/drawingml/2006/table">
            <a:tbl>
              <a:tblPr/>
              <a:tblGrid>
                <a:gridCol w="1339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7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사용 예시 정보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83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노약자의 응급상황이 감지되었을 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보호자가 어플로 우려되는 상황의 정보를 받아볼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앱에서 알림음과 팝업으로 상황정보를 전송하고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오작동이나 노약자가 버튼을 잘못 누른 경우 등의 경우를 대비해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응급상황이 아닙니다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라는 버튼을 만들어 자동신고기능을 막을 수 있도록 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데이터 값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화장실에 들어간 시간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응급호출 버튼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낙상 감지 </a:t>
                      </a:r>
                    </a:p>
                  </a:txBody>
                  <a:tcPr marL="62958" marR="62958" marT="17406" marB="17406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03649" y="5229200"/>
          <a:ext cx="3736303" cy="1070102"/>
        </p:xfrm>
        <a:graphic>
          <a:graphicData uri="http://schemas.openxmlformats.org/drawingml/2006/table">
            <a:tbl>
              <a:tblPr/>
              <a:tblGrid>
                <a:gridCol w="78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696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입출력 데이터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입출력구분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11960" y="5238078"/>
          <a:ext cx="3672408" cy="93878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▶ 선행필수기능 및 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기능명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예외사항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225346A6-3C2C-4482-B084-FA5347B1BB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0C95A2-0BA9-4DC4-AA94-EB81D3CB0FF2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0C8939F-CF62-45F1-A79C-51AE54046C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13825"/>
            <a:ext cx="872306" cy="193845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0A2237-8478-4005-9351-FB6F554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08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52F09B-ED23-49E4-8877-E8FCCA083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42" y="749189"/>
            <a:ext cx="1300157" cy="28892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47577" y="607801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79512" y="681808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 dirty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1113AA7-E04D-42EC-BC1C-5675DE485E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96A16ECC-77DA-4050-BE05-011E013455F3}"/>
              </a:ext>
            </a:extLst>
          </p:cNvPr>
          <p:cNvSpPr/>
          <p:nvPr/>
        </p:nvSpPr>
        <p:spPr>
          <a:xfrm>
            <a:off x="4818393" y="2838205"/>
            <a:ext cx="2242431" cy="711938"/>
          </a:xfrm>
          <a:prstGeom prst="wedgeRoundRectCallout">
            <a:avLst>
              <a:gd name="adj1" fmla="val -50220"/>
              <a:gd name="adj2" fmla="val -77168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오작동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안전확인완료 등의 이유로 응급상황이 아닐 때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어플 내에서 버튼을 눌러서 자동신고 방지 가능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E08BCF-F3E1-4C04-907C-AFA85366CE2D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D0918787-4ADF-4097-AC7D-8F42D4B2C753}"/>
              </a:ext>
            </a:extLst>
          </p:cNvPr>
          <p:cNvSpPr/>
          <p:nvPr/>
        </p:nvSpPr>
        <p:spPr>
          <a:xfrm>
            <a:off x="5130542" y="784235"/>
            <a:ext cx="1830526" cy="711939"/>
          </a:xfrm>
          <a:prstGeom prst="wedgeRoundRectCallout">
            <a:avLst>
              <a:gd name="adj1" fmla="val -67946"/>
              <a:gd name="adj2" fmla="val 4700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어떤 이유로 응급상황이 감지되었는지 어플을 통해 신속히 알림을 받아볼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37F26-42C9-451F-9C7F-621B1DD19F7F}"/>
              </a:ext>
            </a:extLst>
          </p:cNvPr>
          <p:cNvSpPr txBox="1"/>
          <p:nvPr/>
        </p:nvSpPr>
        <p:spPr>
          <a:xfrm>
            <a:off x="3387026" y="6437389"/>
            <a:ext cx="190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응급상황 우려될 때의 화면</a:t>
            </a:r>
            <a:endParaRPr lang="en-US" altLang="ko-KR" sz="1000" dirty="0"/>
          </a:p>
          <a:p>
            <a:pPr algn="ctr"/>
            <a:r>
              <a:rPr lang="en-US" altLang="ko-KR" sz="1000" dirty="0"/>
              <a:t>(50% </a:t>
            </a:r>
            <a:r>
              <a:rPr lang="ko-KR" altLang="en-US" sz="1000" dirty="0"/>
              <a:t>초과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3AA9BE-1827-4D57-935F-76477AACB498}"/>
              </a:ext>
            </a:extLst>
          </p:cNvPr>
          <p:cNvSpPr txBox="1"/>
          <p:nvPr/>
        </p:nvSpPr>
        <p:spPr>
          <a:xfrm>
            <a:off x="5488396" y="6453649"/>
            <a:ext cx="190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응급상황 의심될 때의 화면</a:t>
            </a:r>
            <a:endParaRPr lang="en-US" altLang="ko-KR" sz="1000" dirty="0"/>
          </a:p>
          <a:p>
            <a:pPr algn="ctr"/>
            <a:r>
              <a:rPr lang="en-US" altLang="ko-KR" sz="1000" dirty="0"/>
              <a:t>(100% </a:t>
            </a:r>
            <a:r>
              <a:rPr lang="ko-KR" altLang="en-US" sz="1000" dirty="0"/>
              <a:t>초과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AE43F6-BD00-42A8-A32C-682FF666759F}"/>
              </a:ext>
            </a:extLst>
          </p:cNvPr>
          <p:cNvCxnSpPr/>
          <p:nvPr/>
        </p:nvCxnSpPr>
        <p:spPr>
          <a:xfrm>
            <a:off x="3269988" y="55751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5" name="Picture 2">
            <a:extLst>
              <a:ext uri="{FF2B5EF4-FFF2-40B4-BE49-F238E27FC236}">
                <a16:creationId xmlns:a16="http://schemas.microsoft.com/office/drawing/2014/main" id="{3F262E7C-ACBE-4A6D-9808-27071425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0588" y="48550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Google Shape;188;p22">
            <a:extLst>
              <a:ext uri="{FF2B5EF4-FFF2-40B4-BE49-F238E27FC236}">
                <a16:creationId xmlns:a16="http://schemas.microsoft.com/office/drawing/2014/main" id="{B4C3FDE0-389A-4784-9D37-0D1CE45911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28687" y="215319"/>
            <a:ext cx="1217032" cy="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88EE02-C409-4486-807F-786888E700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7" y="1490143"/>
            <a:ext cx="2102361" cy="4671913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73FA290-3B68-4EDF-8DDB-9FBA6AFC8631}"/>
              </a:ext>
            </a:extLst>
          </p:cNvPr>
          <p:cNvSpPr/>
          <p:nvPr/>
        </p:nvSpPr>
        <p:spPr>
          <a:xfrm rot="20554583">
            <a:off x="2347667" y="2490678"/>
            <a:ext cx="1249687" cy="3600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B1FB19E-F310-4564-A085-02E9FAE85B24}"/>
              </a:ext>
            </a:extLst>
          </p:cNvPr>
          <p:cNvSpPr/>
          <p:nvPr/>
        </p:nvSpPr>
        <p:spPr>
          <a:xfrm rot="1941781">
            <a:off x="2273462" y="3754014"/>
            <a:ext cx="1228182" cy="36004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9BA1F-8673-4A36-875E-D66B260ECB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56" y="1760137"/>
            <a:ext cx="1541707" cy="342601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466ED0-1602-47B1-9B6B-D4872F1C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3FDC47-B56C-4BBE-8525-0D1DD5FD92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65" y="3728731"/>
            <a:ext cx="1256846" cy="2704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BA0760-E328-4BE9-9981-D7E527F42D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54" y="3701542"/>
            <a:ext cx="1256846" cy="27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BC47BEBD-1025-47E5-852D-05F5E54E9F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168485-8B00-48A2-8E39-7D75642B4D0C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34A18FC-6EC1-4E66-AF8B-D925EEF84EAA}"/>
              </a:ext>
            </a:extLst>
          </p:cNvPr>
          <p:cNvGraphicFramePr>
            <a:graphicFrameLocks noGrp="1"/>
          </p:cNvGraphicFramePr>
          <p:nvPr/>
        </p:nvGraphicFramePr>
        <p:xfrm>
          <a:off x="3133096" y="4800257"/>
          <a:ext cx="2880320" cy="190461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411980964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idToken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VARCHAR(20)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45074"/>
                  </a:ext>
                </a:extLst>
              </a:tr>
              <a:tr h="1599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oldBirth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oldGender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oldName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oldLocate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oldPhone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EtPhon VARCHAR(20)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0599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5D4D9E8-E273-4CF1-B194-B8ED5F21B8EF}"/>
              </a:ext>
            </a:extLst>
          </p:cNvPr>
          <p:cNvSpPr/>
          <p:nvPr/>
        </p:nvSpPr>
        <p:spPr>
          <a:xfrm>
            <a:off x="3506290" y="4317950"/>
            <a:ext cx="2131420" cy="31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UserAccount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44417FF4-1DA2-446B-B6D7-DF5C745A3EC7}"/>
              </a:ext>
            </a:extLst>
          </p:cNvPr>
          <p:cNvGraphicFramePr>
            <a:graphicFrameLocks noGrp="1"/>
          </p:cNvGraphicFramePr>
          <p:nvPr/>
        </p:nvGraphicFramePr>
        <p:xfrm>
          <a:off x="5436096" y="1591426"/>
          <a:ext cx="2880320" cy="211797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411980964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user_emergency(FK)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VARCHAR(20)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45074"/>
                  </a:ext>
                </a:extLst>
              </a:tr>
              <a:tr h="1599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idToken(FK)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oldName(FK)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oldLocate(FK)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oldPhone(FK)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EtPhone(FK) VARCHAR(20)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05990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6CEC4613-E231-41DD-B9C4-96DC242C0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53757"/>
              </p:ext>
            </p:extLst>
          </p:nvPr>
        </p:nvGraphicFramePr>
        <p:xfrm>
          <a:off x="280060" y="1591426"/>
          <a:ext cx="2880320" cy="190461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411980964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user_emergency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VARCHAR(20)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45074"/>
                  </a:ext>
                </a:extLst>
              </a:tr>
              <a:tr h="1599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idToken(FK)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fall_emergency VARCHAR(20) button_emergency VARCHAR(20)</a:t>
                      </a:r>
                    </a:p>
                    <a:p>
                      <a:pPr latinLnBrk="1"/>
                      <a:r>
                        <a:rPr lang="en-US" altLang="ko-KR" sz="1400" dirty="0"/>
                        <a:t>time_emergency 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0599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53C56B-7B35-4B36-A7BC-39DABA4C85A8}"/>
              </a:ext>
            </a:extLst>
          </p:cNvPr>
          <p:cNvSpPr/>
          <p:nvPr/>
        </p:nvSpPr>
        <p:spPr>
          <a:xfrm>
            <a:off x="5803135" y="1193311"/>
            <a:ext cx="2131420" cy="31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Master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A035F4-0DE7-42D0-A890-F7E6025AF943}"/>
              </a:ext>
            </a:extLst>
          </p:cNvPr>
          <p:cNvSpPr/>
          <p:nvPr/>
        </p:nvSpPr>
        <p:spPr>
          <a:xfrm>
            <a:off x="609808" y="1193311"/>
            <a:ext cx="2131420" cy="31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Emergency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2C684-1A14-41B8-883C-77F2F3E3763E}"/>
              </a:ext>
            </a:extLst>
          </p:cNvPr>
          <p:cNvCxnSpPr/>
          <p:nvPr/>
        </p:nvCxnSpPr>
        <p:spPr>
          <a:xfrm flipH="1">
            <a:off x="1547664" y="5752564"/>
            <a:ext cx="1585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422A14-17B9-475B-8FAF-1F193949C7E9}"/>
              </a:ext>
            </a:extLst>
          </p:cNvPr>
          <p:cNvCxnSpPr/>
          <p:nvPr/>
        </p:nvCxnSpPr>
        <p:spPr>
          <a:xfrm flipV="1">
            <a:off x="1547664" y="3496041"/>
            <a:ext cx="0" cy="2256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EB99CC-1085-46AD-B098-65756F096E96}"/>
              </a:ext>
            </a:extLst>
          </p:cNvPr>
          <p:cNvCxnSpPr>
            <a:cxnSpLocks/>
          </p:cNvCxnSpPr>
          <p:nvPr/>
        </p:nvCxnSpPr>
        <p:spPr>
          <a:xfrm>
            <a:off x="1187624" y="3789040"/>
            <a:ext cx="72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C0629AAE-4A5D-4FA2-B441-CB9F2E733C37}"/>
              </a:ext>
            </a:extLst>
          </p:cNvPr>
          <p:cNvSpPr/>
          <p:nvPr/>
        </p:nvSpPr>
        <p:spPr>
          <a:xfrm rot="16200000">
            <a:off x="2705015" y="5544507"/>
            <a:ext cx="419152" cy="4345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E8BFB3-422D-467B-B263-7130226DBE6B}"/>
              </a:ext>
            </a:extLst>
          </p:cNvPr>
          <p:cNvCxnSpPr/>
          <p:nvPr/>
        </p:nvCxnSpPr>
        <p:spPr>
          <a:xfrm>
            <a:off x="2697326" y="5491220"/>
            <a:ext cx="0" cy="54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E0A2ACD-4C8D-422F-94A9-31334F4BB8AD}"/>
              </a:ext>
            </a:extLst>
          </p:cNvPr>
          <p:cNvSpPr/>
          <p:nvPr/>
        </p:nvSpPr>
        <p:spPr>
          <a:xfrm>
            <a:off x="2480690" y="5644552"/>
            <a:ext cx="21601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B2942B-ED3A-4BD1-B259-775B151CAF14}"/>
              </a:ext>
            </a:extLst>
          </p:cNvPr>
          <p:cNvCxnSpPr>
            <a:endCxn id="14" idx="1"/>
          </p:cNvCxnSpPr>
          <p:nvPr/>
        </p:nvCxnSpPr>
        <p:spPr>
          <a:xfrm>
            <a:off x="3160380" y="2543733"/>
            <a:ext cx="2275716" cy="106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DD114AF-85F3-4B97-911E-635A430EAE00}"/>
              </a:ext>
            </a:extLst>
          </p:cNvPr>
          <p:cNvCxnSpPr/>
          <p:nvPr/>
        </p:nvCxnSpPr>
        <p:spPr>
          <a:xfrm>
            <a:off x="5292080" y="2273182"/>
            <a:ext cx="0" cy="54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0BCEA66C-E3A7-425B-9207-37CCCEF35D7A}"/>
              </a:ext>
            </a:extLst>
          </p:cNvPr>
          <p:cNvSpPr/>
          <p:nvPr/>
        </p:nvSpPr>
        <p:spPr>
          <a:xfrm rot="5400000">
            <a:off x="3168069" y="2330394"/>
            <a:ext cx="419152" cy="4345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CEC178-3DEB-441A-8672-D99E13AE341A}"/>
              </a:ext>
            </a:extLst>
          </p:cNvPr>
          <p:cNvCxnSpPr/>
          <p:nvPr/>
        </p:nvCxnSpPr>
        <p:spPr>
          <a:xfrm>
            <a:off x="3594910" y="2273182"/>
            <a:ext cx="0" cy="54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4C091CEC-0517-48E8-BFB1-4889F0ACADC4}"/>
              </a:ext>
            </a:extLst>
          </p:cNvPr>
          <p:cNvSpPr/>
          <p:nvPr/>
        </p:nvSpPr>
        <p:spPr>
          <a:xfrm>
            <a:off x="3594910" y="2439646"/>
            <a:ext cx="21601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6A20EA-B6B9-43CD-A1EA-F7B21204A2A8}"/>
              </a:ext>
            </a:extLst>
          </p:cNvPr>
          <p:cNvCxnSpPr/>
          <p:nvPr/>
        </p:nvCxnSpPr>
        <p:spPr>
          <a:xfrm>
            <a:off x="6013416" y="5752564"/>
            <a:ext cx="1366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0501724-6FE1-4101-BA6F-51B4D04E7563}"/>
              </a:ext>
            </a:extLst>
          </p:cNvPr>
          <p:cNvCxnSpPr/>
          <p:nvPr/>
        </p:nvCxnSpPr>
        <p:spPr>
          <a:xfrm flipV="1">
            <a:off x="7380312" y="3496041"/>
            <a:ext cx="0" cy="2256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B8E2EB40-BB77-46BA-B7EF-5C35F62C8B7B}"/>
              </a:ext>
            </a:extLst>
          </p:cNvPr>
          <p:cNvSpPr/>
          <p:nvPr/>
        </p:nvSpPr>
        <p:spPr>
          <a:xfrm rot="5400000">
            <a:off x="6013309" y="5542682"/>
            <a:ext cx="419152" cy="4345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9980BB-B747-499F-B670-53F8EE03250C}"/>
              </a:ext>
            </a:extLst>
          </p:cNvPr>
          <p:cNvCxnSpPr/>
          <p:nvPr/>
        </p:nvCxnSpPr>
        <p:spPr>
          <a:xfrm>
            <a:off x="6440150" y="5514362"/>
            <a:ext cx="0" cy="54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E1F0D928-42D6-4384-B54E-8CF46869ED28}"/>
              </a:ext>
            </a:extLst>
          </p:cNvPr>
          <p:cNvSpPr/>
          <p:nvPr/>
        </p:nvSpPr>
        <p:spPr>
          <a:xfrm>
            <a:off x="6445974" y="5651934"/>
            <a:ext cx="21601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89C7E9A-3059-4871-8393-085BF5F580A1}"/>
              </a:ext>
            </a:extLst>
          </p:cNvPr>
          <p:cNvCxnSpPr>
            <a:cxnSpLocks/>
          </p:cNvCxnSpPr>
          <p:nvPr/>
        </p:nvCxnSpPr>
        <p:spPr>
          <a:xfrm>
            <a:off x="7020272" y="3717032"/>
            <a:ext cx="720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0887E0-A03D-46AB-9ED3-653F07F5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772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EAF4187-85E5-4A85-95BA-8663C5441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71" y="2536402"/>
            <a:ext cx="5200641" cy="35685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454CD0-948D-4BEA-9339-74D555DA9ED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C1FF48-14EF-4D41-839E-A4D2A5728EF2}"/>
              </a:ext>
            </a:extLst>
          </p:cNvPr>
          <p:cNvSpPr/>
          <p:nvPr/>
        </p:nvSpPr>
        <p:spPr>
          <a:xfrm>
            <a:off x="75017" y="6104983"/>
            <a:ext cx="9036496" cy="67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02D255-3815-4472-8AA0-98EA9662A34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A7EDBB-FDCF-4A99-8E9A-B8C7DDCFD7E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98B2CCFA-E746-49D8-8ACB-B171DC36DDC6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D0E89E1-9645-4F27-B214-B98C49D2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E93730F-E3F5-425D-8219-BC4294A0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ED421F10-4D27-4738-A2AC-6C88826D827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49B12AC-478C-4824-9974-350A184095D9}"/>
              </a:ext>
            </a:extLst>
          </p:cNvPr>
          <p:cNvGraphicFramePr>
            <a:graphicFrameLocks noGrp="1"/>
          </p:cNvGraphicFramePr>
          <p:nvPr/>
        </p:nvGraphicFramePr>
        <p:xfrm>
          <a:off x="168879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1BD7BCC-2E73-4708-B70B-99D0E76B3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34875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응급호출 시스템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2021. 08. 23.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ea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아두이노를 기반으로 응급호출버튼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적외선 센서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낙상감지를 통한 응급 호출 시스템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전체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C68772-4D42-4282-BE4B-7383223C2C83}"/>
              </a:ext>
            </a:extLst>
          </p:cNvPr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CFE35A11-D435-4877-91C2-6194C0215B4F}"/>
              </a:ext>
            </a:extLst>
          </p:cNvPr>
          <p:cNvSpPr/>
          <p:nvPr/>
        </p:nvSpPr>
        <p:spPr>
          <a:xfrm>
            <a:off x="1418183" y="5199910"/>
            <a:ext cx="1597901" cy="494607"/>
          </a:xfrm>
          <a:prstGeom prst="wedgeRoundRectCallout">
            <a:avLst>
              <a:gd name="adj1" fmla="val 84323"/>
              <a:gd name="adj2" fmla="val -11994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어플 내에서 팝업으로 보호자에게 알림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179C46C3-66F7-4E86-A98E-20F0B067E1BB}"/>
              </a:ext>
            </a:extLst>
          </p:cNvPr>
          <p:cNvSpPr/>
          <p:nvPr/>
        </p:nvSpPr>
        <p:spPr>
          <a:xfrm>
            <a:off x="1026821" y="5781429"/>
            <a:ext cx="2157231" cy="767749"/>
          </a:xfrm>
          <a:prstGeom prst="wedgeRoundRectCallout">
            <a:avLst>
              <a:gd name="adj1" fmla="val 68164"/>
              <a:gd name="adj2" fmla="val -8632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파이어베이스 서버의 노약자 자택주소 정보를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119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 문자메시지로 전송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3ABFBCBC-923E-4362-B273-3DF28BD45805}"/>
              </a:ext>
            </a:extLst>
          </p:cNvPr>
          <p:cNvSpPr/>
          <p:nvPr/>
        </p:nvSpPr>
        <p:spPr>
          <a:xfrm>
            <a:off x="6590343" y="5026028"/>
            <a:ext cx="2014105" cy="779866"/>
          </a:xfrm>
          <a:prstGeom prst="wedgeRoundRectCallout">
            <a:avLst>
              <a:gd name="adj1" fmla="val -43997"/>
              <a:gd name="adj2" fmla="val -104877"/>
              <a:gd name="adj3" fmla="val 16667"/>
            </a:avLst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안전바의 원버튼 누르면 아두이노에서 정보를 읽어 들여서 자동 신고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9D4B16EE-E66C-4E3E-B59D-88CC19C59C61}"/>
              </a:ext>
            </a:extLst>
          </p:cNvPr>
          <p:cNvSpPr/>
          <p:nvPr/>
        </p:nvSpPr>
        <p:spPr>
          <a:xfrm>
            <a:off x="7230534" y="2897128"/>
            <a:ext cx="2202249" cy="837674"/>
          </a:xfrm>
          <a:prstGeom prst="wedgeRoundRectCallout">
            <a:avLst>
              <a:gd name="adj1" fmla="val -78234"/>
              <a:gd name="adj2" fmla="val 718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머신러닝 기술을 응용하여 라즈베리 카메라 모듈을 이용한 낙상 감지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570E0CE1-D4F3-425C-803F-FDF64FE2F122}"/>
              </a:ext>
            </a:extLst>
          </p:cNvPr>
          <p:cNvSpPr/>
          <p:nvPr/>
        </p:nvSpPr>
        <p:spPr>
          <a:xfrm>
            <a:off x="1026821" y="2924756"/>
            <a:ext cx="1221971" cy="365760"/>
          </a:xfrm>
          <a:prstGeom prst="wedgeRoundRectCallout">
            <a:avLst>
              <a:gd name="adj1" fmla="val 175408"/>
              <a:gd name="adj2" fmla="val -4166"/>
              <a:gd name="adj3" fmla="val 16667"/>
            </a:avLst>
          </a:prstGeom>
          <a:solidFill>
            <a:srgbClr val="DF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PIR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센서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04CC1301-AB2F-43B6-BA2F-4EFE2347126C}"/>
              </a:ext>
            </a:extLst>
          </p:cNvPr>
          <p:cNvSpPr/>
          <p:nvPr/>
        </p:nvSpPr>
        <p:spPr>
          <a:xfrm>
            <a:off x="135756" y="3800304"/>
            <a:ext cx="2276492" cy="928254"/>
          </a:xfrm>
          <a:prstGeom prst="wedgeRoundRectCallout">
            <a:avLst>
              <a:gd name="adj1" fmla="val 106360"/>
              <a:gd name="adj2" fmla="val -46973"/>
              <a:gd name="adj3" fmla="val 16667"/>
            </a:avLst>
          </a:prstGeom>
          <a:solidFill>
            <a:srgbClr val="DF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어플에서 시간 측정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PIR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센서로 들어간 시점과 나가는 시점의 시간 간격 측정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22E76-5844-4D61-B905-2D00FC998DFC}"/>
              </a:ext>
            </a:extLst>
          </p:cNvPr>
          <p:cNvSpPr txBox="1"/>
          <p:nvPr/>
        </p:nvSpPr>
        <p:spPr>
          <a:xfrm>
            <a:off x="168879" y="2484112"/>
            <a:ext cx="2815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ighlight>
                  <a:srgbClr val="F8E29A"/>
                </a:highlight>
                <a:latin typeface="+mn-ea"/>
              </a:rPr>
              <a:t>* </a:t>
            </a:r>
            <a:r>
              <a:rPr lang="ko-KR" altLang="en-US" sz="1100" dirty="0">
                <a:highlight>
                  <a:srgbClr val="F8E29A"/>
                </a:highlight>
                <a:latin typeface="+mn-ea"/>
              </a:rPr>
              <a:t>황금색 표시된 상황에서 알림이 전송됨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3693E5-7AF3-4147-A721-1C69802C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9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454CD0-948D-4BEA-9339-74D555DA9ED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02D255-3815-4472-8AA0-98EA9662A34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A7EDBB-FDCF-4A99-8E9A-B8C7DDCFD7E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98B2CCFA-E746-49D8-8ACB-B171DC36DDC6}"/>
              </a:ext>
            </a:extLst>
          </p:cNvPr>
          <p:cNvSpPr txBox="1">
            <a:spLocks/>
          </p:cNvSpPr>
          <p:nvPr/>
        </p:nvSpPr>
        <p:spPr>
          <a:xfrm>
            <a:off x="74376" y="692696"/>
            <a:ext cx="356552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):HW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D0E89E1-9645-4F27-B214-B98C49D2D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E93730F-E3F5-425D-8219-BC4294A0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ED421F10-4D27-4738-A2AC-6C88826D8273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C68772-4D42-4282-BE4B-7383223C2C83}"/>
              </a:ext>
            </a:extLst>
          </p:cNvPr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F8DA61-1CFE-4F14-A3BE-A5BD9B478FCD}"/>
              </a:ext>
            </a:extLst>
          </p:cNvPr>
          <p:cNvSpPr/>
          <p:nvPr/>
        </p:nvSpPr>
        <p:spPr>
          <a:xfrm>
            <a:off x="827584" y="6391196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바닥글 개체 틀 78">
            <a:extLst>
              <a:ext uri="{FF2B5EF4-FFF2-40B4-BE49-F238E27FC236}">
                <a16:creationId xmlns:a16="http://schemas.microsoft.com/office/drawing/2014/main" id="{7B47EECB-7EFB-46A4-B931-740A7ED03149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한이음 ▶ 프로그램 설계서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2C76005-EF23-499D-9E96-4E2106C64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31085"/>
              </p:ext>
            </p:extLst>
          </p:nvPr>
        </p:nvGraphicFramePr>
        <p:xfrm>
          <a:off x="168879" y="2132855"/>
          <a:ext cx="8848773" cy="4651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095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C0C398D-E71E-43D1-837D-D2D6D864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12481"/>
              </p:ext>
            </p:extLst>
          </p:nvPr>
        </p:nvGraphicFramePr>
        <p:xfrm>
          <a:off x="179512" y="1356186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응급호출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2021. 08.24..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ea"/>
                          <a:ea typeface="+mn-ea"/>
                          <a:cs typeface="+mn-cs"/>
                        </a:rPr>
                        <a:t>2/3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아두이노를 기반으로 버튼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적외선 센서를 통한 응급 호출 시스템 하드웨어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이소용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69D5E74E-DC29-4485-9AB9-5AF98DE1E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-111" r="9146" b="111"/>
          <a:stretch/>
        </p:blipFill>
        <p:spPr>
          <a:xfrm>
            <a:off x="3064489" y="2489556"/>
            <a:ext cx="3015023" cy="423191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ABED78-140F-4925-914D-73053ED9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73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189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56463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응급호출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2021. 08.23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응급호출버튼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인체감지센서 등의 기술을 통해 노약자의 응급상황을 감지하고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보호자에게 알림을 전송하며 구조대에게 자동으로 신고가 접수되는 시스템의 어플</a:t>
                      </a:r>
                      <a:r>
                        <a:rPr lang="en-US" altLang="ko-KR" sz="1000" dirty="0"/>
                        <a:t> Flow Chart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pic>
        <p:nvPicPr>
          <p:cNvPr id="53" name="Google Shape;188;p22">
            <a:extLst>
              <a:ext uri="{FF2B5EF4-FFF2-40B4-BE49-F238E27FC236}">
                <a16:creationId xmlns:a16="http://schemas.microsoft.com/office/drawing/2014/main" id="{40F1CDED-2395-4556-B416-C956EFAA52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제목 12">
            <a:extLst>
              <a:ext uri="{FF2B5EF4-FFF2-40B4-BE49-F238E27FC236}">
                <a16:creationId xmlns:a16="http://schemas.microsoft.com/office/drawing/2014/main" id="{879D82BC-CE8A-49EF-AA0E-79F7F5AD8510}"/>
              </a:ext>
            </a:extLst>
          </p:cNvPr>
          <p:cNvSpPr txBox="1">
            <a:spLocks/>
          </p:cNvSpPr>
          <p:nvPr/>
        </p:nvSpPr>
        <p:spPr>
          <a:xfrm>
            <a:off x="74376" y="692696"/>
            <a:ext cx="356552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):SW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B0213-37A5-4891-96CD-CCB2EC464B0C}"/>
              </a:ext>
            </a:extLst>
          </p:cNvPr>
          <p:cNvSpPr/>
          <p:nvPr/>
        </p:nvSpPr>
        <p:spPr>
          <a:xfrm>
            <a:off x="0" y="6096144"/>
            <a:ext cx="9131416" cy="764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7641C-A013-4E6C-9BC4-88CC0E4702AE}"/>
              </a:ext>
            </a:extLst>
          </p:cNvPr>
          <p:cNvSpPr txBox="1"/>
          <p:nvPr/>
        </p:nvSpPr>
        <p:spPr>
          <a:xfrm>
            <a:off x="6315782" y="2532253"/>
            <a:ext cx="2815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ighlight>
                  <a:srgbClr val="F8E29A"/>
                </a:highlight>
                <a:latin typeface="+mn-ea"/>
              </a:rPr>
              <a:t>* </a:t>
            </a:r>
            <a:r>
              <a:rPr lang="ko-KR" altLang="en-US" sz="1100" dirty="0">
                <a:highlight>
                  <a:srgbClr val="F8E29A"/>
                </a:highlight>
                <a:latin typeface="+mn-ea"/>
              </a:rPr>
              <a:t>황금색 표시된 상황에서 알림이 전송됨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BC59F1-205B-47C4-B22D-272ABB70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E32962-C577-41DC-910F-0BCA35D68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93863"/>
            <a:ext cx="7992888" cy="36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90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433D4A-BAA3-4E8A-9729-1E7A3A6C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2" y="1466416"/>
            <a:ext cx="4190388" cy="425935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전체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Google Shape;188;p22">
            <a:extLst>
              <a:ext uri="{FF2B5EF4-FFF2-40B4-BE49-F238E27FC236}">
                <a16:creationId xmlns:a16="http://schemas.microsoft.com/office/drawing/2014/main" id="{509F5620-D38C-416B-B265-F2A8509257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82104F-098C-45D0-9BB1-A9C66576E3C7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E20EA-F581-446C-981E-2F4C99309412}"/>
              </a:ext>
            </a:extLst>
          </p:cNvPr>
          <p:cNvSpPr txBox="1"/>
          <p:nvPr/>
        </p:nvSpPr>
        <p:spPr>
          <a:xfrm>
            <a:off x="4592276" y="1686891"/>
            <a:ext cx="4271384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+mj-lt"/>
              </a:rPr>
              <a:t>인체감지 센서를 이용한 노약자 화장실 출입 감지</a:t>
            </a:r>
            <a:endParaRPr lang="en-US" altLang="ko-KR" sz="14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+mj-lt"/>
              </a:rPr>
              <a:t>화장실에 출입한 이후로 경과한 시간을 센서에서 측정한다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+mj-lt"/>
              </a:rPr>
              <a:t>화장실 출입 후 화장실 응급시간의 </a:t>
            </a:r>
            <a:r>
              <a:rPr lang="en-US" altLang="ko-KR" sz="1400" dirty="0">
                <a:latin typeface="+mj-lt"/>
              </a:rPr>
              <a:t>100%</a:t>
            </a:r>
            <a:r>
              <a:rPr lang="ko-KR" altLang="en-US" sz="1400" dirty="0">
                <a:latin typeface="+mj-lt"/>
              </a:rPr>
              <a:t>가 초과될 시 보호자의 어플로 푸시 알림이 전송된다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+mj-lt"/>
              </a:rPr>
              <a:t>보호자가 버튼을 눌러 응답하지 않을 시 회원가입 시 기재한 노약자의 자택정보가 구조대에게 자동으로 전송됨과 동시에 자동으로 신고가 접수된다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+mj-lt"/>
              </a:rPr>
              <a:t>노약자의 긴급 버튼</a:t>
            </a:r>
            <a:r>
              <a:rPr lang="en-US" altLang="ko-KR" sz="1400" dirty="0">
                <a:latin typeface="+mj-lt"/>
              </a:rPr>
              <a:t>/</a:t>
            </a:r>
            <a:r>
              <a:rPr lang="ko-KR" altLang="en-US" sz="1400" dirty="0">
                <a:latin typeface="+mj-lt"/>
              </a:rPr>
              <a:t>낙상이 감지될 시에도 자동신고가 접수된다</a:t>
            </a:r>
            <a:r>
              <a:rPr lang="en-US" altLang="ko-KR" sz="1400" dirty="0">
                <a:latin typeface="+mj-lt"/>
              </a:rPr>
              <a:t>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C994123-17A9-442C-8902-2F0CDFF16C47}"/>
              </a:ext>
            </a:extLst>
          </p:cNvPr>
          <p:cNvSpPr/>
          <p:nvPr/>
        </p:nvSpPr>
        <p:spPr>
          <a:xfrm>
            <a:off x="2293610" y="1906242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1C6226-7E9D-4ABA-9771-6D356C0C6624}"/>
              </a:ext>
            </a:extLst>
          </p:cNvPr>
          <p:cNvSpPr/>
          <p:nvPr/>
        </p:nvSpPr>
        <p:spPr>
          <a:xfrm>
            <a:off x="1166819" y="2632611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B384DF7-EAA0-4E13-94B4-BCC1D55D7A1A}"/>
              </a:ext>
            </a:extLst>
          </p:cNvPr>
          <p:cNvSpPr/>
          <p:nvPr/>
        </p:nvSpPr>
        <p:spPr>
          <a:xfrm>
            <a:off x="1166819" y="3385349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D0756D-9C53-480F-A6D1-6853DCE60868}"/>
              </a:ext>
            </a:extLst>
          </p:cNvPr>
          <p:cNvSpPr/>
          <p:nvPr/>
        </p:nvSpPr>
        <p:spPr>
          <a:xfrm>
            <a:off x="886376" y="4204594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C9D72A-936E-4A51-9327-0E3C8DC83B31}"/>
              </a:ext>
            </a:extLst>
          </p:cNvPr>
          <p:cNvSpPr/>
          <p:nvPr/>
        </p:nvSpPr>
        <p:spPr>
          <a:xfrm>
            <a:off x="3135469" y="2946974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67DFFAE-9C12-483E-915B-934F8DBF0501}"/>
              </a:ext>
            </a:extLst>
          </p:cNvPr>
          <p:cNvSpPr/>
          <p:nvPr/>
        </p:nvSpPr>
        <p:spPr>
          <a:xfrm>
            <a:off x="3131840" y="3956956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FB17AF-7741-405D-9CDA-013C7CAD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904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2D828F-1E1D-4F53-8CCE-3D77ED98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6" y="1484784"/>
            <a:ext cx="2749520" cy="438252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455FDF-5662-40E9-885F-A7368B337FB7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3CF02AB-DC89-441A-9758-DC250AA37938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1806C71-4B6A-4C8B-8F00-7F7AF8595AC1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제목 12">
            <a:extLst>
              <a:ext uri="{FF2B5EF4-FFF2-40B4-BE49-F238E27FC236}">
                <a16:creationId xmlns:a16="http://schemas.microsoft.com/office/drawing/2014/main" id="{A333AA63-E82B-4ED8-9CF2-DBC63B6E0361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(HW)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7" name="Picture 6">
            <a:extLst>
              <a:ext uri="{FF2B5EF4-FFF2-40B4-BE49-F238E27FC236}">
                <a16:creationId xmlns:a16="http://schemas.microsoft.com/office/drawing/2014/main" id="{4FA5DD9E-6B4F-4097-88A8-6B6C4FE70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8B69BAA0-AABD-481A-9FA4-E1A54D47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막힌 원호 58">
            <a:extLst>
              <a:ext uri="{FF2B5EF4-FFF2-40B4-BE49-F238E27FC236}">
                <a16:creationId xmlns:a16="http://schemas.microsoft.com/office/drawing/2014/main" id="{CE6FE3CD-5605-4A31-98A5-4E77B499CAF6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48973-70D1-49CC-A773-555FF137CF2A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51B749-8533-4AD8-8067-2B07D86EAB3E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B483FB-6771-46F2-AE9F-A2A03125F362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45C8C89-6325-4555-B57D-033C401781D6}"/>
              </a:ext>
            </a:extLst>
          </p:cNvPr>
          <p:cNvSpPr/>
          <p:nvPr/>
        </p:nvSpPr>
        <p:spPr>
          <a:xfrm>
            <a:off x="1576204" y="2161292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BCB8BC9-989D-4BE5-B55E-8201D3D81189}"/>
              </a:ext>
            </a:extLst>
          </p:cNvPr>
          <p:cNvSpPr/>
          <p:nvPr/>
        </p:nvSpPr>
        <p:spPr>
          <a:xfrm>
            <a:off x="3491880" y="2161292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F8C951A-F662-485A-87AC-47B65360C417}"/>
              </a:ext>
            </a:extLst>
          </p:cNvPr>
          <p:cNvSpPr/>
          <p:nvPr/>
        </p:nvSpPr>
        <p:spPr>
          <a:xfrm>
            <a:off x="1763688" y="3228534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98A85A-0122-480A-9F29-29A4E1900903}"/>
              </a:ext>
            </a:extLst>
          </p:cNvPr>
          <p:cNvSpPr/>
          <p:nvPr/>
        </p:nvSpPr>
        <p:spPr>
          <a:xfrm>
            <a:off x="1808534" y="3927367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5B50A6-0B8E-4468-9FE0-819E2E219020}"/>
              </a:ext>
            </a:extLst>
          </p:cNvPr>
          <p:cNvSpPr/>
          <p:nvPr/>
        </p:nvSpPr>
        <p:spPr>
          <a:xfrm>
            <a:off x="2661071" y="4543086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7838FF-F541-4FAE-9E2B-A73E129A17E7}"/>
              </a:ext>
            </a:extLst>
          </p:cNvPr>
          <p:cNvSpPr txBox="1"/>
          <p:nvPr/>
        </p:nvSpPr>
        <p:spPr>
          <a:xfrm>
            <a:off x="4776073" y="2269711"/>
            <a:ext cx="4127863" cy="303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ko-KR" altLang="en-US" sz="1600" dirty="0">
                <a:latin typeface="+mn-ea"/>
              </a:rPr>
              <a:t>응급상황 발생 시 사용자가 응급호출버튼으로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응급 호출을 활성화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ko-KR" altLang="en-US" sz="1600" dirty="0">
                <a:latin typeface="+mn-ea"/>
              </a:rPr>
              <a:t>적외선 센서를 이용하여 사용자의 화장실 출입을 감지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ko-KR" altLang="en-US" sz="1600" dirty="0">
                <a:latin typeface="+mn-ea"/>
              </a:rPr>
              <a:t>아두이노가 와이파이에 연결되어 있는지 확인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ko-KR" altLang="en-US" sz="1600" dirty="0" err="1">
                <a:latin typeface="+mn-ea"/>
              </a:rPr>
              <a:t>아두이노가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AWS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IoT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Core</a:t>
            </a:r>
            <a:r>
              <a:rPr lang="ko-KR" altLang="en-US" sz="1600" dirty="0">
                <a:latin typeface="+mn-ea"/>
              </a:rPr>
              <a:t>에 연결되어 데이터 송수신이 가능한지 확인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ko-KR" altLang="en-US" sz="1600" dirty="0">
                <a:latin typeface="+mn-ea"/>
              </a:rPr>
              <a:t>데이터 전송 및 저장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DEEB50-0487-478F-AC6B-F46EFAF1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46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E1FE5-530C-4D76-A4E2-8AA219306F7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63C038-8505-452C-BB8F-E64EB24BA13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83BC83-10DC-4EBB-B8D6-1B844EFDE6D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제목 12">
            <a:extLst>
              <a:ext uri="{FF2B5EF4-FFF2-40B4-BE49-F238E27FC236}">
                <a16:creationId xmlns:a16="http://schemas.microsoft.com/office/drawing/2014/main" id="{EAA4905B-5EB0-4523-B093-9F3BB94AC3C2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0F82860C-343C-48E1-A5A9-41D464B6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5693CAE-F6C0-4CBB-82E2-291EEE60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F20F9F3-A789-48D0-8C7E-491AF298CF7E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1" name="표 20">
            <a:extLst>
              <a:ext uri="{FF2B5EF4-FFF2-40B4-BE49-F238E27FC236}">
                <a16:creationId xmlns:a16="http://schemas.microsoft.com/office/drawing/2014/main" id="{27C7AA54-06FD-4E90-B656-EE3226AFF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97539"/>
              </p:ext>
            </p:extLst>
          </p:nvPr>
        </p:nvGraphicFramePr>
        <p:xfrm>
          <a:off x="792482" y="1520493"/>
          <a:ext cx="7559035" cy="4919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733">
                  <a:extLst>
                    <a:ext uri="{9D8B030D-6E8A-4147-A177-3AD203B41FA5}">
                      <a16:colId xmlns:a16="http://schemas.microsoft.com/office/drawing/2014/main" val="2617007389"/>
                    </a:ext>
                  </a:extLst>
                </a:gridCol>
                <a:gridCol w="3169304">
                  <a:extLst>
                    <a:ext uri="{9D8B030D-6E8A-4147-A177-3AD203B41FA5}">
                      <a16:colId xmlns:a16="http://schemas.microsoft.com/office/drawing/2014/main" val="2359844894"/>
                    </a:ext>
                  </a:extLst>
                </a:gridCol>
                <a:gridCol w="3047998">
                  <a:extLst>
                    <a:ext uri="{9D8B030D-6E8A-4147-A177-3AD203B41FA5}">
                      <a16:colId xmlns:a16="http://schemas.microsoft.com/office/drawing/2014/main" val="1472485355"/>
                    </a:ext>
                  </a:extLst>
                </a:gridCol>
              </a:tblGrid>
              <a:tr h="646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latin typeface="+mj-ea"/>
                          <a:ea typeface="+mj-ea"/>
                        </a:rPr>
                        <a:t>측정지표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latin typeface="+mj-ea"/>
                          <a:ea typeface="+mj-ea"/>
                        </a:rPr>
                        <a:t>기존 응급호출기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latin typeface="+mj-ea"/>
                          <a:ea typeface="+mj-ea"/>
                        </a:rPr>
                        <a:t>골든타임 응급호출기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652133"/>
                  </a:ext>
                </a:extLst>
              </a:tr>
              <a:tr h="247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latin typeface="+mj-ea"/>
                          <a:ea typeface="+mj-ea"/>
                        </a:rPr>
                        <a:t>기능성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="0" baseline="0" dirty="0"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버튼을 이용하여 응급호출 이루어짐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라즈베리파이를 이용하여 낙상 발생 시 자동으로 감지하여 응급 상황 발생 알림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/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안전바 자체의 낙상방지 효과를 볼 수 있음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501253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latin typeface="+mj-ea"/>
                          <a:ea typeface="+mj-ea"/>
                        </a:rPr>
                        <a:t>사용성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움직이지 못하는 경우 휴대용 응급호출기 사용하여 응급호출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낙상발생 시 별도의 조작없이 자동응급호출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057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F5E0D6-2C23-4127-ADCE-86E3A46A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928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F9E1D2-356F-458B-BCC1-33D0E159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41334"/>
            <a:ext cx="4242589" cy="431901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74457" y="147958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Google Shape;188;p22">
            <a:extLst>
              <a:ext uri="{FF2B5EF4-FFF2-40B4-BE49-F238E27FC236}">
                <a16:creationId xmlns:a16="http://schemas.microsoft.com/office/drawing/2014/main" id="{509F5620-D38C-416B-B265-F2A8509257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82104F-098C-45D0-9BB1-A9C66576E3C7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60BBF-43B9-4F3A-9468-086A59561C19}"/>
              </a:ext>
            </a:extLst>
          </p:cNvPr>
          <p:cNvSpPr txBox="1"/>
          <p:nvPr/>
        </p:nvSpPr>
        <p:spPr>
          <a:xfrm>
            <a:off x="4592276" y="1611574"/>
            <a:ext cx="4271384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j-lt"/>
              </a:rPr>
              <a:t>회원의 개인정보 및 본인 확인을 위한 회원가입 및 로그인 절차</a:t>
            </a:r>
            <a:endParaRPr lang="en-US" altLang="ko-KR" sz="12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j-lt"/>
              </a:rPr>
              <a:t>사용자</a:t>
            </a:r>
            <a:r>
              <a:rPr lang="en-US" altLang="ko-KR" sz="1200" dirty="0">
                <a:latin typeface="+mj-lt"/>
              </a:rPr>
              <a:t>(=</a:t>
            </a:r>
            <a:r>
              <a:rPr lang="ko-KR" altLang="en-US" sz="1200" dirty="0">
                <a:latin typeface="+mj-lt"/>
              </a:rPr>
              <a:t>보호자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가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ko-KR" altLang="en-US" sz="1200" dirty="0">
                <a:latin typeface="+mj-lt"/>
              </a:rPr>
              <a:t>화장실 이용시간</a:t>
            </a:r>
            <a:r>
              <a:rPr lang="en-US" altLang="ko-KR" sz="1200" dirty="0">
                <a:latin typeface="+mj-lt"/>
              </a:rPr>
              <a:t>’</a:t>
            </a:r>
            <a:r>
              <a:rPr lang="ko-KR" altLang="en-US" sz="1200" dirty="0">
                <a:latin typeface="+mj-lt"/>
              </a:rPr>
              <a:t>노약자의 화장실 응급시간 초과 여부를 확인할 수 있다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j-lt"/>
              </a:rPr>
              <a:t>화장실에 머무른 시간이 화장실 응급시간의 </a:t>
            </a:r>
            <a:r>
              <a:rPr lang="en-US" altLang="ko-KR" sz="1200" dirty="0">
                <a:latin typeface="+mj-lt"/>
              </a:rPr>
              <a:t>100%</a:t>
            </a:r>
            <a:r>
              <a:rPr lang="ko-KR" altLang="en-US" sz="1200" dirty="0">
                <a:latin typeface="+mj-lt"/>
              </a:rPr>
              <a:t>가 초과되면 어플에 알림이 전송됨</a:t>
            </a:r>
            <a:endParaRPr lang="en-US" altLang="ko-KR" sz="12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j-lt"/>
              </a:rPr>
              <a:t>보호자가 </a:t>
            </a:r>
            <a:r>
              <a:rPr lang="en-US" altLang="ko-KR" sz="1200" dirty="0">
                <a:latin typeface="+mj-lt"/>
              </a:rPr>
              <a:t>“</a:t>
            </a:r>
            <a:r>
              <a:rPr lang="ko-KR" altLang="en-US" sz="1200" dirty="0">
                <a:latin typeface="+mj-lt"/>
              </a:rPr>
              <a:t>응급상황이 아님</a:t>
            </a:r>
            <a:r>
              <a:rPr lang="en-US" altLang="ko-KR" sz="1200" dirty="0">
                <a:latin typeface="+mj-lt"/>
              </a:rPr>
              <a:t>”</a:t>
            </a:r>
            <a:r>
              <a:rPr lang="ko-KR" altLang="en-US" sz="1200" dirty="0">
                <a:latin typeface="+mj-lt"/>
              </a:rPr>
              <a:t>버튼을 누르면 어플이 초기상태로 돌아가며 자동신고가 되지 않음</a:t>
            </a:r>
            <a:endParaRPr lang="en-US" altLang="ko-KR" sz="12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j-lt"/>
              </a:rPr>
              <a:t>보호자가 </a:t>
            </a:r>
            <a:r>
              <a:rPr lang="en-US" altLang="ko-KR" sz="1200" dirty="0">
                <a:latin typeface="+mj-lt"/>
              </a:rPr>
              <a:t>5</a:t>
            </a:r>
            <a:r>
              <a:rPr lang="ko-KR" altLang="en-US" sz="1200" dirty="0">
                <a:latin typeface="+mj-lt"/>
              </a:rPr>
              <a:t>분 이내로 응답하지 않을 시 </a:t>
            </a:r>
            <a:r>
              <a:rPr lang="en-US" altLang="ko-KR" sz="1200" dirty="0">
                <a:latin typeface="+mj-lt"/>
              </a:rPr>
              <a:t>119 </a:t>
            </a:r>
            <a:r>
              <a:rPr lang="ko-KR" altLang="en-US" sz="1200" dirty="0">
                <a:latin typeface="+mj-lt"/>
              </a:rPr>
              <a:t>자동신고가 접수되어 구조대가 출동함</a:t>
            </a:r>
            <a:endParaRPr lang="en-US" altLang="ko-KR" sz="12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j-lt"/>
              </a:rPr>
              <a:t>응급상황 알림 목록 버튼을 누를 시 그동안 응급상황 알림이 왔던 이력을 확인할 수 있음</a:t>
            </a:r>
            <a:endParaRPr lang="en-US" altLang="ko-KR" sz="12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j-lt"/>
              </a:rPr>
              <a:t>노약자의 버튼 호출 또는 낙상이 감지될 시 어플로 알림이 전송됨</a:t>
            </a:r>
            <a:r>
              <a:rPr lang="en-US" altLang="ko-KR" sz="1200" dirty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0CC5FB-36A7-4BC3-AB33-21862016DEA0}"/>
              </a:ext>
            </a:extLst>
          </p:cNvPr>
          <p:cNvSpPr/>
          <p:nvPr/>
        </p:nvSpPr>
        <p:spPr>
          <a:xfrm>
            <a:off x="1043608" y="1789771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163FFD-6725-47FC-8356-0F0F8B4C4A04}"/>
              </a:ext>
            </a:extLst>
          </p:cNvPr>
          <p:cNvSpPr/>
          <p:nvPr/>
        </p:nvSpPr>
        <p:spPr>
          <a:xfrm>
            <a:off x="598344" y="3581138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0CC5E7-5A39-40B7-AEDA-AA48193D78BF}"/>
              </a:ext>
            </a:extLst>
          </p:cNvPr>
          <p:cNvSpPr/>
          <p:nvPr/>
        </p:nvSpPr>
        <p:spPr>
          <a:xfrm>
            <a:off x="598344" y="4176700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E9F3CB9-6D10-49D7-89B0-029123597BD0}"/>
              </a:ext>
            </a:extLst>
          </p:cNvPr>
          <p:cNvSpPr/>
          <p:nvPr/>
        </p:nvSpPr>
        <p:spPr>
          <a:xfrm>
            <a:off x="2730711" y="3057742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77CCA5-D8DD-4F7C-BD85-291FFB5C7A96}"/>
              </a:ext>
            </a:extLst>
          </p:cNvPr>
          <p:cNvSpPr/>
          <p:nvPr/>
        </p:nvSpPr>
        <p:spPr>
          <a:xfrm>
            <a:off x="2987824" y="3470678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84277E0-9034-4078-8F19-E089722656D7}"/>
              </a:ext>
            </a:extLst>
          </p:cNvPr>
          <p:cNvSpPr/>
          <p:nvPr/>
        </p:nvSpPr>
        <p:spPr>
          <a:xfrm>
            <a:off x="1432188" y="3606915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3A79800-069E-4DA8-940E-1220527CBC65}"/>
              </a:ext>
            </a:extLst>
          </p:cNvPr>
          <p:cNvSpPr/>
          <p:nvPr/>
        </p:nvSpPr>
        <p:spPr>
          <a:xfrm>
            <a:off x="4043836" y="3125788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D912114-E2A7-42EF-8465-097B9E20C0AC}"/>
              </a:ext>
            </a:extLst>
          </p:cNvPr>
          <p:cNvSpPr/>
          <p:nvPr/>
        </p:nvSpPr>
        <p:spPr>
          <a:xfrm>
            <a:off x="4043836" y="4220594"/>
            <a:ext cx="288032" cy="2724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F3A7EE-E113-4EBD-8B4D-AD43BC96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7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308D6-4864-472A-851F-5F7204FA6A7A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575E06-BEB8-4107-BBA7-97178D34158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4C5B63-36D7-4E11-A00B-8E50D497B49F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CB883397-CAE9-4A9F-BC7D-D023FED91523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B4B4F55-F7C0-4530-AEF8-D2FB96E5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9D8F0AE-F478-4D05-9DCB-10D154CD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FF2002-A5CF-42FA-9084-A3A5BA7A4287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333F42-2B44-49C6-B60D-2960460E3C1B}"/>
              </a:ext>
            </a:extLst>
          </p:cNvPr>
          <p:cNvGrpSpPr/>
          <p:nvPr/>
        </p:nvGrpSpPr>
        <p:grpSpPr>
          <a:xfrm>
            <a:off x="323527" y="1700808"/>
            <a:ext cx="8598217" cy="2111464"/>
            <a:chOff x="481954" y="1633474"/>
            <a:chExt cx="8180092" cy="21114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362995-0F52-4269-993B-012D4B24B3F3}"/>
                </a:ext>
              </a:extLst>
            </p:cNvPr>
            <p:cNvSpPr txBox="1"/>
            <p:nvPr/>
          </p:nvSpPr>
          <p:spPr>
            <a:xfrm>
              <a:off x="481954" y="2087497"/>
              <a:ext cx="8180092" cy="165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/>
                <a:t>위의 알고리즘은 올바른 데이터가 앱으로 전송되도록 필터링 역할을 하는 알고리즘이다</a:t>
              </a:r>
              <a:r>
                <a:rPr lang="en-US" altLang="ko-KR" sz="1600" dirty="0"/>
                <a:t>.  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600" dirty="0"/>
                <a:t>적외선 센서에 움직임이 감지되는 경우 사람이 출입함을 인식하고 데이터를 전송한다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추가적인 움직임에 대해서는 내부활동으로 인식하여 출입 데이터를 전송하지 않으며 </a:t>
              </a:r>
              <a:r>
                <a:rPr lang="en-US" altLang="ko-KR" sz="1600" dirty="0"/>
                <a:t>30</a:t>
              </a:r>
              <a:r>
                <a:rPr lang="ko-KR" altLang="en-US" sz="1600" dirty="0"/>
                <a:t>초 이상 움직임이 감지되지 않는 경우 화장실 내 사람이 존재하지 않음으로 인식하여 퇴장 메시지를 전송한다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8740F4-1902-4BEE-935A-C3D96E6B4162}"/>
                </a:ext>
              </a:extLst>
            </p:cNvPr>
            <p:cNvSpPr txBox="1"/>
            <p:nvPr/>
          </p:nvSpPr>
          <p:spPr>
            <a:xfrm>
              <a:off x="487680" y="1633474"/>
              <a:ext cx="2716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j-ea"/>
                  <a:ea typeface="+mj-ea"/>
                </a:rPr>
                <a:t>- Filtering Algorithm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8497EE9D-10A4-4BAC-A323-5885E164D1CA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00356A-7EA3-41F7-B6E2-CC0274E07B59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3E1B5F-F6F1-4D6F-BBBD-47EBDA7D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195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424B344A-939A-462F-9064-FE62913429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BB283-CE4E-4FA3-9AF4-1B2D0ADA55D7}"/>
              </a:ext>
            </a:extLst>
          </p:cNvPr>
          <p:cNvSpPr txBox="1"/>
          <p:nvPr/>
        </p:nvSpPr>
        <p:spPr>
          <a:xfrm>
            <a:off x="323528" y="1647857"/>
            <a:ext cx="8496944" cy="2399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</a:rPr>
              <a:t>〮 </a:t>
            </a:r>
            <a:r>
              <a:rPr lang="ko-KR" altLang="en-US" sz="1600" b="1" dirty="0"/>
              <a:t>경과 시간 측정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사용자가 화장실에 입장했을 때와 사용자가 화장실을 나갈 때의 시간을 기록한 뒤</a:t>
            </a:r>
            <a:r>
              <a:rPr lang="en-US" altLang="ko-KR" sz="1400" dirty="0"/>
              <a:t> </a:t>
            </a:r>
            <a:r>
              <a:rPr lang="ko-KR" altLang="en-US" sz="1400" dirty="0"/>
              <a:t>경과 시간 즉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화장실을 이용한 시간을 측정하여 그 시간이 화장실 응급시간의 </a:t>
            </a:r>
            <a:r>
              <a:rPr lang="en-US" altLang="ko-KR" sz="1400" dirty="0"/>
              <a:t>100%</a:t>
            </a:r>
            <a:r>
              <a:rPr lang="ko-KR" altLang="en-US" sz="1400" dirty="0"/>
              <a:t>를 초과했을 때</a:t>
            </a:r>
            <a:r>
              <a:rPr lang="en-US" altLang="ko-KR" sz="1400" dirty="0"/>
              <a:t>, True</a:t>
            </a:r>
            <a:r>
              <a:rPr lang="ko-KR" altLang="en-US" sz="1400" dirty="0"/>
              <a:t>값을 반환하고 </a:t>
            </a:r>
            <a:r>
              <a:rPr lang="en-US" altLang="ko-KR" sz="1400" dirty="0"/>
              <a:t>, </a:t>
            </a:r>
            <a:r>
              <a:rPr lang="ko-KR" altLang="en-US" sz="1400" dirty="0"/>
              <a:t>아닐 경우 </a:t>
            </a:r>
            <a:r>
              <a:rPr lang="en-US" altLang="ko-KR" sz="1400" dirty="0"/>
              <a:t>False</a:t>
            </a:r>
            <a:r>
              <a:rPr lang="ko-KR" altLang="en-US" sz="1400" dirty="0"/>
              <a:t>값을 반환하도록 한다</a:t>
            </a:r>
            <a:r>
              <a:rPr lang="en-US" altLang="ko-KR" sz="1400" dirty="0"/>
              <a:t>.  </a:t>
            </a:r>
            <a:r>
              <a:rPr lang="ko-KR" altLang="en-US" sz="1400" dirty="0"/>
              <a:t>이 알고리즘은 </a:t>
            </a:r>
            <a:r>
              <a:rPr lang="en-US" altLang="ko-KR" sz="1400" dirty="0"/>
              <a:t>True </a:t>
            </a:r>
            <a:r>
              <a:rPr lang="ko-KR" altLang="en-US" sz="1400" dirty="0"/>
              <a:t>값을 반환할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사용자에게 응급한 상황이 발생한 것으로 간주하고 응급 호출을 하게 하는 역할로 활용된다</a:t>
            </a:r>
            <a:r>
              <a:rPr lang="en-US" altLang="ko-KR" sz="1400" dirty="0"/>
              <a:t>.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2050" name="Picture 2" descr="화장실에서 쓰러진 노인 - 스톡일러스트 [59719583] - PIXTA">
            <a:extLst>
              <a:ext uri="{FF2B5EF4-FFF2-40B4-BE49-F238E27FC236}">
                <a16:creationId xmlns:a16="http://schemas.microsoft.com/office/drawing/2014/main" id="{203908DB-8DA3-4407-B7D6-22DA343B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899" y="4638608"/>
            <a:ext cx="2863205" cy="153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23889-6BC6-432D-89C1-10F546293F93}"/>
              </a:ext>
            </a:extLst>
          </p:cNvPr>
          <p:cNvSpPr txBox="1"/>
          <p:nvPr/>
        </p:nvSpPr>
        <p:spPr>
          <a:xfrm>
            <a:off x="5487348" y="4318244"/>
            <a:ext cx="364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100% </a:t>
            </a:r>
            <a:r>
              <a:rPr lang="ko-KR" altLang="en-US" sz="1400" dirty="0"/>
              <a:t>이상 경과 </a:t>
            </a:r>
            <a:r>
              <a:rPr lang="en-US" altLang="ko-KR" sz="1400" dirty="0"/>
              <a:t>– </a:t>
            </a:r>
            <a:r>
              <a:rPr lang="ko-KR" altLang="en-US" sz="1400" dirty="0"/>
              <a:t>응급상황간주</a:t>
            </a:r>
            <a:r>
              <a:rPr lang="en-US" altLang="ko-KR" sz="1400" dirty="0"/>
              <a:t>(True</a:t>
            </a:r>
            <a:r>
              <a:rPr lang="ko-KR" altLang="en-US" sz="1400" dirty="0"/>
              <a:t>반환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2052" name="Picture 4" descr="화장실에 가는 노인들 60-69세에 대한 스톡 벡터 아트 및 기타 이미지 - iStock">
            <a:extLst>
              <a:ext uri="{FF2B5EF4-FFF2-40B4-BE49-F238E27FC236}">
                <a16:creationId xmlns:a16="http://schemas.microsoft.com/office/drawing/2014/main" id="{562357E2-683E-4626-89EE-67A95141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38" y="4638608"/>
            <a:ext cx="2505075" cy="15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F8CBA1-C8DF-4E05-921A-75E4204C878D}"/>
              </a:ext>
            </a:extLst>
          </p:cNvPr>
          <p:cNvSpPr txBox="1"/>
          <p:nvPr/>
        </p:nvSpPr>
        <p:spPr>
          <a:xfrm>
            <a:off x="714189" y="4330832"/>
            <a:ext cx="140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입장시간 기록 </a:t>
            </a:r>
          </a:p>
        </p:txBody>
      </p:sp>
      <p:pic>
        <p:nvPicPr>
          <p:cNvPr id="2054" name="Picture 6" descr="깔끔한 얼굴로 화장실에서 나온 여자 - 스톡일러스트 [59593984] - PIXTA">
            <a:extLst>
              <a:ext uri="{FF2B5EF4-FFF2-40B4-BE49-F238E27FC236}">
                <a16:creationId xmlns:a16="http://schemas.microsoft.com/office/drawing/2014/main" id="{CE1A0F26-EDDF-4568-86F4-E2C733B19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13" y="4830473"/>
            <a:ext cx="2719189" cy="125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983771-35AF-4EA2-A9F7-DE5A9D87C6C9}"/>
              </a:ext>
            </a:extLst>
          </p:cNvPr>
          <p:cNvSpPr txBox="1"/>
          <p:nvPr/>
        </p:nvSpPr>
        <p:spPr>
          <a:xfrm>
            <a:off x="3234279" y="4318244"/>
            <a:ext cx="212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100% </a:t>
            </a:r>
            <a:r>
              <a:rPr lang="ko-KR" altLang="en-US" sz="1400" dirty="0"/>
              <a:t>미만</a:t>
            </a:r>
            <a:r>
              <a:rPr lang="en-US" altLang="ko-KR" sz="1400" dirty="0"/>
              <a:t>– False</a:t>
            </a:r>
            <a:r>
              <a:rPr lang="ko-KR" altLang="en-US" sz="1400" dirty="0"/>
              <a:t>반환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3ADFED-4FB4-4BE5-8068-81C5CD690318}"/>
              </a:ext>
            </a:extLst>
          </p:cNvPr>
          <p:cNvSpPr/>
          <p:nvPr/>
        </p:nvSpPr>
        <p:spPr>
          <a:xfrm>
            <a:off x="971600" y="6304544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D0EBE-54A8-4B14-A21A-51F6FF1D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42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424B344A-939A-462F-9064-FE62913429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BB283-CE4E-4FA3-9AF4-1B2D0ADA55D7}"/>
              </a:ext>
            </a:extLst>
          </p:cNvPr>
          <p:cNvSpPr txBox="1"/>
          <p:nvPr/>
        </p:nvSpPr>
        <p:spPr>
          <a:xfrm>
            <a:off x="347394" y="1502004"/>
            <a:ext cx="8496944" cy="2359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</a:rPr>
              <a:t>〮 </a:t>
            </a:r>
            <a:r>
              <a:rPr lang="ko-KR" altLang="en-US" sz="1600" b="1" dirty="0"/>
              <a:t>낙상감지 코드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 1) </a:t>
            </a:r>
            <a:r>
              <a:rPr lang="ko-KR" altLang="en-US" sz="1400" dirty="0"/>
              <a:t>사람이 두 명 이상이면 한 명이 낙상을 당해도 다른 한 사람이 응급처치를 도와줄 수 있기 때문에 한 사람만 인식 가능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 2) </a:t>
            </a:r>
            <a:r>
              <a:rPr lang="ko-KR" altLang="en-US" sz="1400" dirty="0"/>
              <a:t>좁은 화장실 환경에서 가로의 길이</a:t>
            </a:r>
            <a:r>
              <a:rPr lang="en-US" altLang="ko-KR" sz="1400" dirty="0"/>
              <a:t>(x)</a:t>
            </a:r>
            <a:r>
              <a:rPr lang="ko-KR" altLang="en-US" sz="1400" dirty="0"/>
              <a:t>가 세로의 길이</a:t>
            </a:r>
            <a:r>
              <a:rPr lang="en-US" altLang="ko-KR" sz="1400" dirty="0"/>
              <a:t>(y) </a:t>
            </a:r>
            <a:r>
              <a:rPr lang="ko-KR" altLang="en-US" sz="1400" dirty="0"/>
              <a:t>보다 길게 장시간 유지되는 경우는 거의 없다</a:t>
            </a:r>
            <a:r>
              <a:rPr lang="en-US" altLang="ko-KR" sz="1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 3) </a:t>
            </a:r>
            <a:r>
              <a:rPr lang="ko-KR" altLang="en-US" sz="1400" dirty="0"/>
              <a:t>따라서 </a:t>
            </a:r>
            <a:r>
              <a:rPr lang="en-US" altLang="ko-KR" sz="1400" dirty="0"/>
              <a:t>x&gt;y</a:t>
            </a:r>
            <a:r>
              <a:rPr lang="ko-KR" altLang="en-US" sz="1400" dirty="0"/>
              <a:t>가 일정시간 지속될 때 낙상이라고 인식되며</a:t>
            </a:r>
            <a:r>
              <a:rPr lang="en-US" altLang="ko-KR" sz="1400" dirty="0"/>
              <a:t>, </a:t>
            </a:r>
            <a:r>
              <a:rPr lang="ko-KR" altLang="en-US" sz="1400" dirty="0"/>
              <a:t>서버에 낙상정보가 전송된다</a:t>
            </a:r>
            <a:r>
              <a:rPr lang="en-US" altLang="ko-KR" sz="1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dirty="0"/>
              <a:t> 4) </a:t>
            </a:r>
            <a:r>
              <a:rPr lang="ko-KR" altLang="en-US" sz="1400" dirty="0"/>
              <a:t>영상은 라즈베리파이 카메라모듈을 이용하며</a:t>
            </a:r>
            <a:r>
              <a:rPr lang="en-US" altLang="ko-KR" sz="1400" dirty="0"/>
              <a:t>, </a:t>
            </a:r>
            <a:r>
              <a:rPr lang="ko-KR" altLang="en-US" sz="1400" dirty="0"/>
              <a:t>코드는 파이썬으로 구현하였다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낙상 정보는 </a:t>
            </a:r>
            <a:r>
              <a:rPr lang="en-US" altLang="ko-KR" sz="1400" dirty="0"/>
              <a:t>IoT Core</a:t>
            </a:r>
            <a:r>
              <a:rPr lang="ko-KR" altLang="en-US" sz="1400" dirty="0"/>
              <a:t>로 전송되며</a:t>
            </a:r>
            <a:r>
              <a:rPr lang="en-US" altLang="ko-KR" sz="1400" dirty="0"/>
              <a:t>, </a:t>
            </a:r>
            <a:r>
              <a:rPr lang="ko-KR" altLang="en-US" sz="1400" dirty="0"/>
              <a:t>서버에서 보호자에게 어플 알림을 통해 응급상황을 알린다</a:t>
            </a:r>
            <a:r>
              <a:rPr lang="en-US" altLang="ko-KR" sz="1400" dirty="0"/>
              <a:t>.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23889-6BC6-432D-89C1-10F546293F93}"/>
              </a:ext>
            </a:extLst>
          </p:cNvPr>
          <p:cNvSpPr txBox="1"/>
          <p:nvPr/>
        </p:nvSpPr>
        <p:spPr>
          <a:xfrm>
            <a:off x="4632016" y="4338908"/>
            <a:ext cx="421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낙상이 감지된 경우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붉은색 박스로 위험상황 표시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3ADFED-4FB4-4BE5-8068-81C5CD690318}"/>
              </a:ext>
            </a:extLst>
          </p:cNvPr>
          <p:cNvSpPr/>
          <p:nvPr/>
        </p:nvSpPr>
        <p:spPr>
          <a:xfrm>
            <a:off x="971600" y="6304544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025" name="_x151448416">
            <a:extLst>
              <a:ext uri="{FF2B5EF4-FFF2-40B4-BE49-F238E27FC236}">
                <a16:creationId xmlns:a16="http://schemas.microsoft.com/office/drawing/2014/main" id="{602BA7E1-3EEB-48E2-B776-68E38CB3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04" y="4633339"/>
            <a:ext cx="3492413" cy="192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5CF41D-B97B-4807-BB72-075EE075D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39" y="4633339"/>
            <a:ext cx="3361759" cy="190581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283396"/>
            <a:ext cx="8728070" cy="23681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57CD0-BA7F-4DD4-BE91-16AA67F428CD}"/>
              </a:ext>
            </a:extLst>
          </p:cNvPr>
          <p:cNvSpPr txBox="1"/>
          <p:nvPr/>
        </p:nvSpPr>
        <p:spPr>
          <a:xfrm>
            <a:off x="424356" y="4338908"/>
            <a:ext cx="421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낙상이 감지되지 않은 경우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녹색 박스로 안전함 표시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422F35-45A0-466B-BAF4-350BC592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149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D2C188-9360-46FD-B278-92C282C8C9AE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948A7A-958A-432E-94B6-EF01A8234926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E78B3A-711B-4467-A5E1-6E70BCD3FBC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273EB44D-5BF5-4F91-A476-D0938A7962D2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35F7FE7-9D5A-4874-9870-351FD18A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F050BC2-3F55-4654-A805-A05C48F7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4552A177-1C4B-4B6E-B95F-6CB037FD4E24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E9B5F0-4906-41B6-95CB-99397A3C7BD1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A9A2976-A3F8-4B6E-87DC-93AC19174159}"/>
              </a:ext>
            </a:extLst>
          </p:cNvPr>
          <p:cNvGrpSpPr/>
          <p:nvPr/>
        </p:nvGrpSpPr>
        <p:grpSpPr>
          <a:xfrm>
            <a:off x="901241" y="2980179"/>
            <a:ext cx="7312806" cy="1578655"/>
            <a:chOff x="913830" y="2478436"/>
            <a:chExt cx="7312806" cy="157865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BF8E425-7FB7-422A-996E-D1D491DE226E}"/>
                </a:ext>
              </a:extLst>
            </p:cNvPr>
            <p:cNvGrpSpPr/>
            <p:nvPr/>
          </p:nvGrpSpPr>
          <p:grpSpPr>
            <a:xfrm>
              <a:off x="3377952" y="2558279"/>
              <a:ext cx="2388093" cy="1498812"/>
              <a:chOff x="3377952" y="2558279"/>
              <a:chExt cx="2388093" cy="149881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20BE563F-979C-4408-883B-15F051ED20CD}"/>
                  </a:ext>
                </a:extLst>
              </p:cNvPr>
              <p:cNvSpPr/>
              <p:nvPr/>
            </p:nvSpPr>
            <p:spPr>
              <a:xfrm>
                <a:off x="3377952" y="2558279"/>
                <a:ext cx="2388093" cy="14988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D9E734-5F93-4A15-90C0-A7BEBC0EFA9B}"/>
                  </a:ext>
                </a:extLst>
              </p:cNvPr>
              <p:cNvSpPr txBox="1"/>
              <p:nvPr/>
            </p:nvSpPr>
            <p:spPr>
              <a:xfrm>
                <a:off x="3453413" y="2769076"/>
                <a:ext cx="223717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err="1">
                    <a:latin typeface="+mj-ea"/>
                    <a:ea typeface="+mj-ea"/>
                  </a:rPr>
                  <a:t>Wemos</a:t>
                </a:r>
                <a:endParaRPr lang="en-US" altLang="ko-KR" sz="3200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3200" dirty="0">
                    <a:latin typeface="+mj-ea"/>
                    <a:ea typeface="+mj-ea"/>
                  </a:rPr>
                  <a:t>D1 R2</a:t>
                </a:r>
                <a:endParaRPr lang="ko-KR" altLang="en-US" sz="320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9B0D3D7-8BDA-4487-8AEE-F0B6832C3DAE}"/>
                </a:ext>
              </a:extLst>
            </p:cNvPr>
            <p:cNvSpPr txBox="1"/>
            <p:nvPr/>
          </p:nvSpPr>
          <p:spPr>
            <a:xfrm>
              <a:off x="913830" y="3092533"/>
              <a:ext cx="1944209" cy="4626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ko-KR" altLang="en-US" kern="0" dirty="0">
                  <a:solidFill>
                    <a:srgbClr val="000000"/>
                  </a:solidFill>
                  <a:latin typeface="맑은 고딕"/>
                </a:rPr>
                <a:t>입력 버튼</a:t>
              </a:r>
              <a:endParaRPr lang="en-US" altLang="ko-KR" kern="0" dirty="0">
                <a:solidFill>
                  <a:srgbClr val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3AD10C-799A-4937-A5C3-C4F19AA008A9}"/>
                </a:ext>
              </a:extLst>
            </p:cNvPr>
            <p:cNvSpPr txBox="1"/>
            <p:nvPr/>
          </p:nvSpPr>
          <p:spPr>
            <a:xfrm>
              <a:off x="917360" y="2478436"/>
              <a:ext cx="1944209" cy="4626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맑은 고딕"/>
                </a:rPr>
                <a:t>PIR </a:t>
              </a:r>
              <a:r>
                <a:rPr lang="ko-KR" altLang="en-US" kern="0" dirty="0">
                  <a:solidFill>
                    <a:srgbClr val="000000"/>
                  </a:solidFill>
                  <a:latin typeface="맑은 고딕"/>
                </a:rPr>
                <a:t>센서</a:t>
              </a:r>
              <a:endParaRPr lang="en-US" altLang="ko-KR" kern="0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0A144F-39D6-41C6-9DBF-4B672EE75855}"/>
                </a:ext>
              </a:extLst>
            </p:cNvPr>
            <p:cNvSpPr txBox="1"/>
            <p:nvPr/>
          </p:nvSpPr>
          <p:spPr>
            <a:xfrm>
              <a:off x="6282427" y="3080539"/>
              <a:ext cx="1944209" cy="454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맑은 고딕"/>
                </a:rPr>
                <a:t>12V 1.5A </a:t>
              </a:r>
              <a:r>
                <a:rPr lang="ko-KR" altLang="en-US" kern="0" dirty="0">
                  <a:solidFill>
                    <a:srgbClr val="000000"/>
                  </a:solidFill>
                  <a:latin typeface="맑은 고딕"/>
                </a:rPr>
                <a:t>어답터</a:t>
              </a:r>
              <a:endParaRPr lang="en-US" altLang="ko-KR" kern="0" dirty="0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7A270D-1CF4-4EF0-93F4-5855D077F8F4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2861569" y="2709749"/>
              <a:ext cx="51638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0BAD105-F4F0-4565-ACAA-2D15D4CFA953}"/>
                </a:ext>
              </a:extLst>
            </p:cNvPr>
            <p:cNvCxnSpPr/>
            <p:nvPr/>
          </p:nvCxnSpPr>
          <p:spPr>
            <a:xfrm flipV="1">
              <a:off x="2861569" y="3325753"/>
              <a:ext cx="51638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9CCE0B8-CD31-4135-AD98-3DAB9F6C4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4541" y="3307685"/>
              <a:ext cx="4890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B9C520E-BDA1-431C-B871-A1FCF559503E}"/>
              </a:ext>
            </a:extLst>
          </p:cNvPr>
          <p:cNvSpPr txBox="1"/>
          <p:nvPr/>
        </p:nvSpPr>
        <p:spPr>
          <a:xfrm>
            <a:off x="899592" y="4206953"/>
            <a:ext cx="1944209" cy="4626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</a:rPr>
              <a:t>부저</a:t>
            </a:r>
            <a:r>
              <a:rPr lang="en-US" altLang="ko-KR" kern="0" dirty="0">
                <a:solidFill>
                  <a:srgbClr val="000000"/>
                </a:solidFill>
              </a:rPr>
              <a:t>, LED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E276D1F-8342-4B4A-99B1-C653873E9DCA}"/>
              </a:ext>
            </a:extLst>
          </p:cNvPr>
          <p:cNvCxnSpPr>
            <a:cxnSpLocks/>
          </p:cNvCxnSpPr>
          <p:nvPr/>
        </p:nvCxnSpPr>
        <p:spPr>
          <a:xfrm flipH="1">
            <a:off x="2830305" y="4440660"/>
            <a:ext cx="56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16E7D0-38E9-4FEF-A5AD-8F0E2548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356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D2C188-9360-46FD-B278-92C282C8C9AE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948A7A-958A-432E-94B6-EF01A8234926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E78B3A-711B-4467-A5E1-6E70BCD3FBC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273EB44D-5BF5-4F91-A476-D0938A7962D2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35F7FE7-9D5A-4874-9870-351FD18A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F050BC2-3F55-4654-A805-A05C48F7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4552A177-1C4B-4B6E-B95F-6CB037FD4E24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E9B5F0-4906-41B6-95CB-99397A3C7BD1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F0A0C5-DC67-4EC3-8703-F64A44071B1F}"/>
              </a:ext>
            </a:extLst>
          </p:cNvPr>
          <p:cNvSpPr txBox="1"/>
          <p:nvPr/>
        </p:nvSpPr>
        <p:spPr>
          <a:xfrm>
            <a:off x="4476176" y="1914088"/>
            <a:ext cx="1960279" cy="466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/>
              </a:rPr>
              <a:t>카메라 모듈</a:t>
            </a:r>
            <a:endParaRPr lang="en-US" altLang="ko-KR" kern="0" dirty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2ADF58-0374-422A-A7C1-C733F635577B}"/>
              </a:ext>
            </a:extLst>
          </p:cNvPr>
          <p:cNvGrpSpPr/>
          <p:nvPr/>
        </p:nvGrpSpPr>
        <p:grpSpPr>
          <a:xfrm>
            <a:off x="4252400" y="3242421"/>
            <a:ext cx="2407832" cy="1081616"/>
            <a:chOff x="3377952" y="2558279"/>
            <a:chExt cx="2388093" cy="1498812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D6C15E-1C37-4BAE-92E9-1BEF0BBCEAF6}"/>
                </a:ext>
              </a:extLst>
            </p:cNvPr>
            <p:cNvSpPr/>
            <p:nvPr/>
          </p:nvSpPr>
          <p:spPr>
            <a:xfrm>
              <a:off x="3377952" y="2558279"/>
              <a:ext cx="2388093" cy="1498812"/>
            </a:xfrm>
            <a:prstGeom prst="rect">
              <a:avLst/>
            </a:prstGeom>
            <a:grp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522A4F-EF12-4576-A1F7-846203ADEED9}"/>
                </a:ext>
              </a:extLst>
            </p:cNvPr>
            <p:cNvSpPr txBox="1"/>
            <p:nvPr/>
          </p:nvSpPr>
          <p:spPr>
            <a:xfrm>
              <a:off x="3457454" y="2749996"/>
              <a:ext cx="2237173" cy="115152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+mj-ea"/>
                  <a:ea typeface="+mj-ea"/>
                </a:rPr>
                <a:t>라즈베리</a:t>
              </a:r>
              <a:endParaRPr lang="en-US" altLang="ko-KR" sz="2400" dirty="0">
                <a:latin typeface="+mj-ea"/>
                <a:ea typeface="+mj-ea"/>
              </a:endParaRPr>
            </a:p>
            <a:p>
              <a:pPr algn="ctr"/>
              <a:r>
                <a:rPr lang="ko-KR" altLang="en-US" sz="2400" dirty="0">
                  <a:latin typeface="+mj-ea"/>
                  <a:ea typeface="+mj-ea"/>
                </a:rPr>
                <a:t>파이</a:t>
              </a: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76E4FA5-5EFA-4F8C-894B-4EE7AA47B67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456316" y="2380653"/>
            <a:ext cx="0" cy="86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C18676-DB61-439E-A39B-D590FDA32A09}"/>
              </a:ext>
            </a:extLst>
          </p:cNvPr>
          <p:cNvSpPr txBox="1"/>
          <p:nvPr/>
        </p:nvSpPr>
        <p:spPr>
          <a:xfrm>
            <a:off x="4742009" y="4786669"/>
            <a:ext cx="1428612" cy="7982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/>
              </a:rPr>
              <a:t>낙상감지 </a:t>
            </a:r>
            <a:endParaRPr lang="en-US" altLang="ko-KR" kern="0" dirty="0">
              <a:solidFill>
                <a:srgbClr val="000000"/>
              </a:solidFill>
              <a:latin typeface="맑은 고딕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100" kern="0" dirty="0">
                <a:solidFill>
                  <a:srgbClr val="000000"/>
                </a:solidFill>
                <a:latin typeface="맑은 고딕"/>
              </a:rPr>
              <a:t>서버로 정보 전송</a:t>
            </a:r>
            <a:endParaRPr lang="en-US" altLang="ko-KR" sz="1100" kern="0" dirty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E6ABBF-09B7-4510-959F-2643AC46F59B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5456315" y="4324037"/>
            <a:ext cx="1" cy="462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A83157-5F1D-43F8-8134-D3959E5E880D}"/>
              </a:ext>
            </a:extLst>
          </p:cNvPr>
          <p:cNvSpPr txBox="1"/>
          <p:nvPr/>
        </p:nvSpPr>
        <p:spPr>
          <a:xfrm>
            <a:off x="1403105" y="3233397"/>
            <a:ext cx="1960279" cy="466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/>
              </a:rPr>
              <a:t>5V 3A </a:t>
            </a:r>
            <a:r>
              <a:rPr lang="ko-KR" altLang="en-US" kern="0" dirty="0">
                <a:solidFill>
                  <a:srgbClr val="000000"/>
                </a:solidFill>
                <a:latin typeface="맑은 고딕"/>
              </a:rPr>
              <a:t>어답터</a:t>
            </a:r>
            <a:endParaRPr lang="en-US" altLang="ko-KR" kern="0" dirty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8058F50-0B31-41E6-95D0-564A9E63330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363384" y="3466680"/>
            <a:ext cx="89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01BA49A-9DDF-4D77-B5F2-EBAFA8A3EDBA}"/>
              </a:ext>
            </a:extLst>
          </p:cNvPr>
          <p:cNvSpPr txBox="1"/>
          <p:nvPr/>
        </p:nvSpPr>
        <p:spPr>
          <a:xfrm>
            <a:off x="1403105" y="3809460"/>
            <a:ext cx="1960279" cy="466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rm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/>
              </a:rPr>
              <a:t>SD </a:t>
            </a:r>
            <a:r>
              <a:rPr lang="ko-KR" altLang="en-US" kern="0" dirty="0">
                <a:solidFill>
                  <a:srgbClr val="000000"/>
                </a:solidFill>
                <a:latin typeface="맑은 고딕"/>
              </a:rPr>
              <a:t>카드</a:t>
            </a:r>
            <a:endParaRPr lang="en-US" altLang="ko-KR" kern="0" dirty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88A2326-BBA6-4125-92D1-94D3EB7F5AE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63384" y="4042743"/>
            <a:ext cx="89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95A4A4-9C76-4164-838B-2AC8A811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57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38402408">
            <a:extLst>
              <a:ext uri="{FF2B5EF4-FFF2-40B4-BE49-F238E27FC236}">
                <a16:creationId xmlns:a16="http://schemas.microsoft.com/office/drawing/2014/main" id="{5F1FE80A-CB92-42B2-8313-DEBCDBAD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02" y="1862521"/>
            <a:ext cx="4195902" cy="309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D2C188-9360-46FD-B278-92C282C8C9AE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948A7A-958A-432E-94B6-EF01A8234926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E78B3A-711B-4467-A5E1-6E70BCD3FBC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273EB44D-5BF5-4F91-A476-D0938A7962D2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35F7FE7-9D5A-4874-9870-351FD18A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F050BC2-3F55-4654-A805-A05C48F7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4552A177-1C4B-4B6E-B95F-6CB037FD4E24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E9B5F0-4906-41B6-95CB-99397A3C7BD1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6" name="_x271487200">
            <a:extLst>
              <a:ext uri="{FF2B5EF4-FFF2-40B4-BE49-F238E27FC236}">
                <a16:creationId xmlns:a16="http://schemas.microsoft.com/office/drawing/2014/main" id="{B2542CD1-BBE9-486C-B415-951DD4F5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96491"/>
            <a:ext cx="3799332" cy="29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C1641C56-0007-4B83-BB0D-AACBFD56B5FD}"/>
              </a:ext>
            </a:extLst>
          </p:cNvPr>
          <p:cNvSpPr/>
          <p:nvPr/>
        </p:nvSpPr>
        <p:spPr>
          <a:xfrm>
            <a:off x="358777" y="4045688"/>
            <a:ext cx="2212847" cy="1255520"/>
          </a:xfrm>
          <a:prstGeom prst="wedgeRoundRectCallout">
            <a:avLst>
              <a:gd name="adj1" fmla="val 31568"/>
              <a:gd name="adj2" fmla="val -96176"/>
              <a:gd name="adj3" fmla="val 16667"/>
            </a:avLst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PIR </a:t>
            </a:r>
            <a:r>
              <a:rPr lang="ko-KR" altLang="en-US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센서 내장</a:t>
            </a:r>
            <a:endParaRPr lang="en-US" altLang="ko-KR" dirty="0">
              <a:solidFill>
                <a:schemeClr val="bg1"/>
              </a:solidFill>
              <a:latin typeface="+mj-lt"/>
              <a:ea typeface="나눔스퀘어OTF_ac Bold" panose="020B0600000101010101" pitchFamily="34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적외선 인체감지센서로 노약자의 동작 감지</a:t>
            </a:r>
          </a:p>
        </p:txBody>
      </p:sp>
      <p:sp>
        <p:nvSpPr>
          <p:cNvPr id="42" name="말풍선: 모서리가 둥근 사각형 41">
            <a:extLst>
              <a:ext uri="{FF2B5EF4-FFF2-40B4-BE49-F238E27FC236}">
                <a16:creationId xmlns:a16="http://schemas.microsoft.com/office/drawing/2014/main" id="{D4827FA5-24C9-433F-9F86-D8E4A2CAEFB9}"/>
              </a:ext>
            </a:extLst>
          </p:cNvPr>
          <p:cNvSpPr/>
          <p:nvPr/>
        </p:nvSpPr>
        <p:spPr>
          <a:xfrm>
            <a:off x="2921449" y="4785304"/>
            <a:ext cx="3160684" cy="1159026"/>
          </a:xfrm>
          <a:prstGeom prst="wedgeRoundRectCallout">
            <a:avLst>
              <a:gd name="adj1" fmla="val 32847"/>
              <a:gd name="adj2" fmla="val -112694"/>
              <a:gd name="adj3" fmla="val 16667"/>
            </a:avLst>
          </a:prstGeom>
          <a:solidFill>
            <a:srgbClr val="8BD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  <a:ea typeface="나눔스퀘어OTF_ac Bold" panose="020B0600000101010101" pitchFamily="34" charset="-127"/>
              </a:rPr>
              <a:t>물리적인 안전바</a:t>
            </a:r>
            <a:endParaRPr lang="en-US" altLang="ko-KR" dirty="0">
              <a:solidFill>
                <a:schemeClr val="tx1"/>
              </a:solidFill>
              <a:latin typeface="+mj-lt"/>
              <a:ea typeface="나눔스퀘어OTF_ac Bold" panose="020B0600000101010101" pitchFamily="34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j-lt"/>
                <a:ea typeface="나눔스퀘어OTF_ac Bold" panose="020B0600000101010101" pitchFamily="34" charset="-127"/>
              </a:rPr>
              <a:t>노약자의 물리적인 지지대로 활용 가능함</a:t>
            </a:r>
            <a:endParaRPr lang="en-US" altLang="ko-KR" sz="1400" dirty="0">
              <a:solidFill>
                <a:schemeClr val="tx1"/>
              </a:solidFill>
              <a:latin typeface="+mj-lt"/>
              <a:ea typeface="나눔스퀘어OTF_ac Bold" panose="020B0600000101010101" pitchFamily="34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j-lt"/>
                <a:ea typeface="나눔스퀘어OTF_ac Bold" panose="020B0600000101010101" pitchFamily="34" charset="-127"/>
              </a:rPr>
              <a:t>화장실 벽면에 설치</a:t>
            </a:r>
            <a:endParaRPr lang="en-US" altLang="ko-KR" sz="1400" dirty="0">
              <a:solidFill>
                <a:schemeClr val="tx1"/>
              </a:solidFill>
              <a:latin typeface="+mj-lt"/>
              <a:ea typeface="나눔스퀘어OTF_ac Bold" panose="020B0600000101010101" pitchFamily="34" charset="-127"/>
            </a:endParaRPr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id="{48417DD2-3059-4441-8ACF-FA80C3D64682}"/>
              </a:ext>
            </a:extLst>
          </p:cNvPr>
          <p:cNvSpPr/>
          <p:nvPr/>
        </p:nvSpPr>
        <p:spPr>
          <a:xfrm>
            <a:off x="6317076" y="5313380"/>
            <a:ext cx="2605848" cy="1145132"/>
          </a:xfrm>
          <a:prstGeom prst="wedgeRoundRectCallout">
            <a:avLst>
              <a:gd name="adj1" fmla="val 2808"/>
              <a:gd name="adj2" fmla="val -94949"/>
              <a:gd name="adj3" fmla="val 16667"/>
            </a:avLst>
          </a:prstGeom>
          <a:solidFill>
            <a:srgbClr val="18A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One Button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스마트 기기 사용이 익숙하지 않은 노약자를 위한 간편한 구조대 호출 버튼</a:t>
            </a:r>
            <a:endParaRPr lang="en-US" altLang="ko-KR" sz="1400" dirty="0">
              <a:solidFill>
                <a:schemeClr val="bg1"/>
              </a:solidFill>
              <a:latin typeface="+mj-lt"/>
              <a:ea typeface="나눔스퀘어OTF_ac Bold" panose="020B0600000101010101" pitchFamily="34" charset="-127"/>
            </a:endParaRPr>
          </a:p>
        </p:txBody>
      </p:sp>
      <p:sp>
        <p:nvSpPr>
          <p:cNvPr id="57" name="말풍선: 모서리가 둥근 사각형 56">
            <a:extLst>
              <a:ext uri="{FF2B5EF4-FFF2-40B4-BE49-F238E27FC236}">
                <a16:creationId xmlns:a16="http://schemas.microsoft.com/office/drawing/2014/main" id="{253BC892-115A-439B-B167-F6D69ED44023}"/>
              </a:ext>
            </a:extLst>
          </p:cNvPr>
          <p:cNvSpPr/>
          <p:nvPr/>
        </p:nvSpPr>
        <p:spPr>
          <a:xfrm>
            <a:off x="5365502" y="2218945"/>
            <a:ext cx="2212847" cy="1508760"/>
          </a:xfrm>
          <a:prstGeom prst="wedgeRoundRectCallout">
            <a:avLst>
              <a:gd name="adj1" fmla="val 41215"/>
              <a:gd name="adj2" fmla="val 89432"/>
              <a:gd name="adj3" fmla="val 16667"/>
            </a:avLst>
          </a:prstGeom>
          <a:solidFill>
            <a:srgbClr val="18A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부품 </a:t>
            </a:r>
            <a:r>
              <a:rPr lang="en-US" altLang="ko-KR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Box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라즈베리 카메라 모듈</a:t>
            </a:r>
            <a:r>
              <a:rPr lang="en-US" altLang="ko-KR" sz="1400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아두이노 장치 등을 내장하여 보호함</a:t>
            </a:r>
            <a:r>
              <a:rPr lang="en-US" altLang="ko-KR" sz="1400" dirty="0">
                <a:solidFill>
                  <a:schemeClr val="bg1"/>
                </a:solidFill>
                <a:latin typeface="+mj-lt"/>
                <a:ea typeface="나눔스퀘어OTF_ac Bold" panose="020B0600000101010101" pitchFamily="34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EF3A822-5C9B-4507-9696-CD66FF92EC5C}"/>
              </a:ext>
            </a:extLst>
          </p:cNvPr>
          <p:cNvSpPr/>
          <p:nvPr/>
        </p:nvSpPr>
        <p:spPr>
          <a:xfrm>
            <a:off x="2672594" y="2877313"/>
            <a:ext cx="99062" cy="96012"/>
          </a:xfrm>
          <a:prstGeom prst="ellipse">
            <a:avLst/>
          </a:prstGeom>
          <a:solidFill>
            <a:srgbClr val="FD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06759-AC31-411B-8A57-05FFDD018C0F}"/>
              </a:ext>
            </a:extLst>
          </p:cNvPr>
          <p:cNvSpPr txBox="1"/>
          <p:nvPr/>
        </p:nvSpPr>
        <p:spPr>
          <a:xfrm>
            <a:off x="238304" y="1109096"/>
            <a:ext cx="8496944" cy="414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</a:rPr>
              <a:t>〮 </a:t>
            </a:r>
            <a:r>
              <a:rPr lang="en-US" altLang="ko-KR" sz="1600" b="1" dirty="0">
                <a:latin typeface="맑은 고딕" panose="020B0503020000020004" pitchFamily="50" charset="-127"/>
              </a:rPr>
              <a:t>3D </a:t>
            </a:r>
            <a:r>
              <a:rPr lang="ko-KR" altLang="en-US" sz="1600" b="1" dirty="0">
                <a:latin typeface="맑은 고딕" panose="020B0503020000020004" pitchFamily="50" charset="-127"/>
              </a:rPr>
              <a:t>프린터를 이용하여 안전바 몸체 구현 예정 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211FA6-4C0A-43C3-80CE-FFCA0D41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C65FF20-8627-4759-AD59-BEE9A8D6A17E}"/>
              </a:ext>
            </a:extLst>
          </p:cNvPr>
          <p:cNvSpPr/>
          <p:nvPr/>
        </p:nvSpPr>
        <p:spPr>
          <a:xfrm>
            <a:off x="7620000" y="4607232"/>
            <a:ext cx="99062" cy="96012"/>
          </a:xfrm>
          <a:prstGeom prst="ellipse">
            <a:avLst/>
          </a:prstGeom>
          <a:solidFill>
            <a:srgbClr val="FD6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94ABF-2E10-4190-85B0-ED14FD23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513439"/>
            <a:ext cx="15590499" cy="95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29385F5C-86C9-4515-A1BB-D01BB703D771}"/>
              </a:ext>
            </a:extLst>
          </p:cNvPr>
          <p:cNvSpPr/>
          <p:nvPr/>
        </p:nvSpPr>
        <p:spPr>
          <a:xfrm>
            <a:off x="6411725" y="1143154"/>
            <a:ext cx="2605848" cy="1508760"/>
          </a:xfrm>
          <a:prstGeom prst="wedgeRoundRectCallout">
            <a:avLst>
              <a:gd name="adj1" fmla="val 3767"/>
              <a:gd name="adj2" fmla="val 151902"/>
              <a:gd name="adj3" fmla="val 16667"/>
            </a:avLst>
          </a:prstGeom>
          <a:solidFill>
            <a:srgbClr val="8BD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  <a:latin typeface="+mj-lt"/>
                <a:ea typeface="나눔스퀘어OTF_ac Bold" panose="020B0600000101010101" pitchFamily="34" charset="-127"/>
              </a:rPr>
              <a:t>라즈베리파이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나눔스퀘어OTF_ac Bold" panose="020B0600000101010101" pitchFamily="34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j-lt"/>
                <a:ea typeface="나눔스퀘어OTF_ac Bold" panose="020B0600000101010101" pitchFamily="34" charset="-127"/>
              </a:rPr>
              <a:t>카메라모듈</a:t>
            </a:r>
            <a:endParaRPr lang="en-US" altLang="ko-KR" sz="1400" dirty="0">
              <a:solidFill>
                <a:schemeClr val="tx1"/>
              </a:solidFill>
              <a:latin typeface="+mj-lt"/>
              <a:ea typeface="나눔스퀘어OTF_ac Bold" panose="020B0600000101010101" pitchFamily="34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j-lt"/>
                <a:ea typeface="나눔스퀘어OTF_ac Bold" panose="020B0600000101010101" pitchFamily="34" charset="-127"/>
              </a:rPr>
              <a:t>낙상감지를 위한 카메라</a:t>
            </a:r>
            <a:endParaRPr lang="en-US" altLang="ko-KR" sz="1400" dirty="0">
              <a:solidFill>
                <a:schemeClr val="tx1"/>
              </a:solidFill>
              <a:latin typeface="+mj-lt"/>
              <a:ea typeface="나눔스퀘어OTF_ac Bold" panose="020B0600000101010101" pitchFamily="34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j-lt"/>
                <a:ea typeface="나눔스퀘어OTF_ac Bold" panose="020B0600000101010101" pitchFamily="34" charset="-127"/>
              </a:rPr>
              <a:t>실시간 영상정보를 전송함</a:t>
            </a:r>
            <a:endParaRPr lang="en-US" altLang="ko-KR" sz="1400" dirty="0">
              <a:solidFill>
                <a:schemeClr val="tx1"/>
              </a:solidFill>
              <a:latin typeface="+mj-lt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49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36439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5.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3768" y="4509120"/>
            <a:ext cx="6389869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프로그램 목록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테이블 정의서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핵심 소스코드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참조</a:t>
            </a:r>
            <a:endParaRPr lang="en-US" altLang="ko-KR" sz="2400" b="1" spc="-150" dirty="0">
              <a:solidFill>
                <a:srgbClr val="77787B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70DF69-BA47-4A2A-8A61-7062A4E0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406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45103"/>
              </p:ext>
            </p:extLst>
          </p:nvPr>
        </p:nvGraphicFramePr>
        <p:xfrm>
          <a:off x="323528" y="1310450"/>
          <a:ext cx="8547580" cy="55059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로딩화면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화면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로그아웃 화면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화장실이용시간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(Time Spent in Toilet)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노약자의 화장실 응급시간 초과 여부 파악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사용자의 로그인 이후 가장 먼저 보여지는 메인 화면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64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Emergency</a:t>
                      </a:r>
                      <a:endParaRPr lang="ko-KR" altLang="en-US" sz="1200" dirty="0"/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Emergency-01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응급호출버튼 화면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Emergency-02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낙상감지 화면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7784"/>
                  </a:ext>
                </a:extLst>
              </a:tr>
              <a:tr h="4123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Emergency-03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자동신고 완료 화면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6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Alert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보호자 알림 화면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  <a:endParaRPr lang="ko-KR" altLang="en-US" sz="1200" dirty="0"/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계정관리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Direction</a:t>
                      </a:r>
                      <a:endParaRPr lang="ko-KR" altLang="en-US" sz="1200" dirty="0"/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Direction-01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어플리케이션 소개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 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26355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추후 업데이트 예정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02616E-2F07-47CE-B012-4F5A711A27C9}"/>
              </a:ext>
            </a:extLst>
          </p:cNvPr>
          <p:cNvSpPr/>
          <p:nvPr/>
        </p:nvSpPr>
        <p:spPr>
          <a:xfrm>
            <a:off x="899592" y="6491312"/>
            <a:ext cx="7200800" cy="32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FABE4F-DA5F-4124-A69A-232530B95A12}"/>
              </a:ext>
            </a:extLst>
          </p:cNvPr>
          <p:cNvSpPr/>
          <p:nvPr/>
        </p:nvSpPr>
        <p:spPr>
          <a:xfrm>
            <a:off x="7812905" y="609197"/>
            <a:ext cx="1235047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8541DD-4150-466F-9FF5-3BB4270E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669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Google Shape;188;p22">
            <a:extLst>
              <a:ext uri="{FF2B5EF4-FFF2-40B4-BE49-F238E27FC236}">
                <a16:creationId xmlns:a16="http://schemas.microsoft.com/office/drawing/2014/main" id="{3B2B5970-A983-4BD5-99F2-D9FE7EDF3F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426EAD-D8B1-4A7D-B1ED-D9B11D3E7D05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2030BE-C50B-4C4C-8E61-D7603077776D}"/>
              </a:ext>
            </a:extLst>
          </p:cNvPr>
          <p:cNvSpPr/>
          <p:nvPr/>
        </p:nvSpPr>
        <p:spPr>
          <a:xfrm>
            <a:off x="323528" y="1556792"/>
            <a:ext cx="158417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구상도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A340B3-4048-4433-B6F8-2529745CE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0" y="1912334"/>
            <a:ext cx="4233575" cy="382092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09CD20-88F3-43BF-B86A-E24EF9E9322C}"/>
              </a:ext>
            </a:extLst>
          </p:cNvPr>
          <p:cNvSpPr/>
          <p:nvPr/>
        </p:nvSpPr>
        <p:spPr>
          <a:xfrm>
            <a:off x="4716016" y="1556792"/>
            <a:ext cx="158417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C2EC00E-D810-4D38-8FA6-2CBDEAC71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99" y="1927714"/>
            <a:ext cx="4259861" cy="35895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C5D411-B403-4BF7-8A6C-45CB7A95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16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92972FB-70BD-4B0E-928B-BCFD14D5266F}"/>
              </a:ext>
            </a:extLst>
          </p:cNvPr>
          <p:cNvSpPr/>
          <p:nvPr/>
        </p:nvSpPr>
        <p:spPr>
          <a:xfrm>
            <a:off x="5363690" y="4874615"/>
            <a:ext cx="2723486" cy="928099"/>
          </a:xfrm>
          <a:prstGeom prst="wedgeRoundRectCallout">
            <a:avLst>
              <a:gd name="adj1" fmla="val 28017"/>
              <a:gd name="adj2" fmla="val -167813"/>
              <a:gd name="adj3" fmla="val 16667"/>
            </a:avLst>
          </a:prstGeom>
          <a:solidFill>
            <a:srgbClr val="C0504D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미끄러짐 사고 장소는 집 안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특히 욕실이 가장 많았음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E1FE5-530C-4D76-A4E2-8AA219306F7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63C038-8505-452C-BB8F-E64EB24BA13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83BC83-10DC-4EBB-B8D6-1B844EFDE6D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제목 12">
            <a:extLst>
              <a:ext uri="{FF2B5EF4-FFF2-40B4-BE49-F238E27FC236}">
                <a16:creationId xmlns:a16="http://schemas.microsoft.com/office/drawing/2014/main" id="{EAA4905B-5EB0-4523-B093-9F3BB94AC3C2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시장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0F82860C-343C-48E1-A5A9-41D464B6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5693CAE-F6C0-4CBB-82E2-291EEE60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7EC3D1-0AAD-4799-B568-18688C967F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177"/>
          <a:stretch/>
        </p:blipFill>
        <p:spPr>
          <a:xfrm>
            <a:off x="313582" y="2301039"/>
            <a:ext cx="3306429" cy="16627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27C87A-D208-416E-9903-066215A08502}"/>
              </a:ext>
            </a:extLst>
          </p:cNvPr>
          <p:cNvSpPr txBox="1"/>
          <p:nvPr/>
        </p:nvSpPr>
        <p:spPr>
          <a:xfrm>
            <a:off x="313582" y="417590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lt"/>
                <a:ea typeface="나눔스퀘어_ac Bold" panose="020B0600000101010101" pitchFamily="50" charset="-127"/>
              </a:rPr>
              <a:t>출처 </a:t>
            </a:r>
            <a:r>
              <a:rPr lang="en-US" altLang="ko-KR" sz="1600" dirty="0">
                <a:latin typeface="+mj-lt"/>
                <a:ea typeface="나눔스퀘어_ac Bold" panose="020B0600000101010101" pitchFamily="50" charset="-127"/>
              </a:rPr>
              <a:t>: </a:t>
            </a:r>
            <a:r>
              <a:rPr lang="ko-KR" altLang="en-US" sz="1600" dirty="0">
                <a:latin typeface="+mj-lt"/>
                <a:ea typeface="나눔스퀘어_ac Bold" panose="020B0600000101010101" pitchFamily="50" charset="-127"/>
              </a:rPr>
              <a:t>통계청</a:t>
            </a:r>
            <a:endParaRPr lang="en-US" altLang="ko-KR" sz="1600" dirty="0">
              <a:latin typeface="+mj-lt"/>
              <a:ea typeface="나눔스퀘어_ac Bold" panose="020B0600000101010101" pitchFamily="50" charset="-127"/>
            </a:endParaRPr>
          </a:p>
        </p:txBody>
      </p:sp>
      <p:pic>
        <p:nvPicPr>
          <p:cNvPr id="1025" name="_x238127248">
            <a:extLst>
              <a:ext uri="{FF2B5EF4-FFF2-40B4-BE49-F238E27FC236}">
                <a16:creationId xmlns:a16="http://schemas.microsoft.com/office/drawing/2014/main" id="{A76740D3-C481-4D5E-BFA3-42E50F74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34" y="2290516"/>
            <a:ext cx="2494132" cy="19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C979971-AA73-48A9-951B-8DDFA069F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240912"/>
              </p:ext>
            </p:extLst>
          </p:nvPr>
        </p:nvGraphicFramePr>
        <p:xfrm>
          <a:off x="5733958" y="1978402"/>
          <a:ext cx="3546117" cy="25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866C2FC-ECE2-427A-B56B-172F2FF4F924}"/>
              </a:ext>
            </a:extLst>
          </p:cNvPr>
          <p:cNvSpPr txBox="1"/>
          <p:nvPr/>
        </p:nvSpPr>
        <p:spPr>
          <a:xfrm>
            <a:off x="6534908" y="235099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ea typeface="나눔스퀘어_ac Bold" panose="020B0600000101010101" pitchFamily="50" charset="-127"/>
              </a:rPr>
              <a:t>출처 </a:t>
            </a:r>
            <a:r>
              <a:rPr lang="en-US" altLang="ko-KR" sz="1200" dirty="0">
                <a:ea typeface="나눔스퀘어_ac Bold" panose="020B0600000101010101" pitchFamily="50" charset="-127"/>
              </a:rPr>
              <a:t>: </a:t>
            </a:r>
            <a:r>
              <a:rPr lang="ko-KR" altLang="en-US" sz="1200" dirty="0">
                <a:ea typeface="나눔스퀘어_ac Bold" panose="020B0600000101010101" pitchFamily="50" charset="-127"/>
              </a:rPr>
              <a:t>신촌연세병원</a:t>
            </a:r>
            <a:endParaRPr lang="en-US" altLang="ko-KR" sz="1200" dirty="0"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62FBA0-B3C7-427E-BCB7-1658A745248C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0316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Google Shape;188;p22">
            <a:extLst>
              <a:ext uri="{FF2B5EF4-FFF2-40B4-BE49-F238E27FC236}">
                <a16:creationId xmlns:a16="http://schemas.microsoft.com/office/drawing/2014/main" id="{3B2B5970-A983-4BD5-99F2-D9FE7EDF3F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426EAD-D8B1-4A7D-B1ED-D9B11D3E7D05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2030BE-C50B-4C4C-8E61-D7603077776D}"/>
              </a:ext>
            </a:extLst>
          </p:cNvPr>
          <p:cNvSpPr/>
          <p:nvPr/>
        </p:nvSpPr>
        <p:spPr>
          <a:xfrm>
            <a:off x="323528" y="1556792"/>
            <a:ext cx="158417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519CF-7BCE-4FA1-857D-8A6965FCF2BD}"/>
              </a:ext>
            </a:extLst>
          </p:cNvPr>
          <p:cNvSpPr/>
          <p:nvPr/>
        </p:nvSpPr>
        <p:spPr>
          <a:xfrm>
            <a:off x="4716016" y="1556792"/>
            <a:ext cx="158417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테이블 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7952D7D-B79E-4B31-BBD8-517BBA49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29" y="1896685"/>
            <a:ext cx="4334814" cy="354853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F5EACB-DC80-48FC-B422-C01AECDF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F3BA616-C911-4BC9-AE4F-F03EB1C66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5" y="1862282"/>
            <a:ext cx="4213880" cy="35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5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A02833-71BD-47B1-B502-081EBBB22B5E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A8F82F-8BCA-4EAB-B729-15359E06B7C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B671E7-B9D5-4848-9410-BE263958AA90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6CE8BF26-D25C-4D8F-BC1F-121C6D48966B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 : HW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B3F318A-3536-4F36-A0C0-2AA26E4C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5434418-D702-42BA-BCC1-EA2E6987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막힌 원호 9">
            <a:extLst>
              <a:ext uri="{FF2B5EF4-FFF2-40B4-BE49-F238E27FC236}">
                <a16:creationId xmlns:a16="http://schemas.microsoft.com/office/drawing/2014/main" id="{C356795A-F38B-4013-BEB7-1F57BDED00E6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C3F5BD-A3ED-4DDE-B104-ACF6ADBEC783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71EB5A-FAF0-4638-A5B2-A40827E32AB6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68C57-E4AE-47B0-A0ED-5E40033F581C}"/>
              </a:ext>
            </a:extLst>
          </p:cNvPr>
          <p:cNvSpPr txBox="1"/>
          <p:nvPr/>
        </p:nvSpPr>
        <p:spPr>
          <a:xfrm>
            <a:off x="222255" y="1473901"/>
            <a:ext cx="488201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void </a:t>
            </a:r>
            <a:r>
              <a:rPr lang="en-US" altLang="ko-KR" sz="1000" dirty="0" err="1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inout_check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(){</a:t>
            </a:r>
            <a:endParaRPr lang="ko-KR" altLang="en-US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pir_value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digitalRead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pir_OUT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pir_delay_time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= ((hour() * 3600) + (minute() * 60) + second()) -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입장시간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경과 시간</a:t>
            </a: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if(</a:t>
            </a:r>
            <a:r>
              <a:rPr lang="en-US" altLang="ko-KR" sz="1000" dirty="0" err="1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pir_value</a:t>
            </a:r>
            <a:r>
              <a:rPr lang="en-US" altLang="ko-KR" sz="1000" dirty="0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 &amp;&amp; count == 0)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{ //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들어오는 경우</a:t>
            </a: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Serial.println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들어옴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");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entered = 1;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pir_delay_time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enter_time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= (hour() * 3600) + (minute() * 60) + second();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enter_time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  <a:r>
              <a:rPr lang="en-US" altLang="ko-KR" sz="1000" dirty="0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if(</a:t>
            </a:r>
            <a:r>
              <a:rPr lang="en-US" altLang="ko-KR" sz="1000" dirty="0" err="1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pir_value</a:t>
            </a:r>
            <a:r>
              <a:rPr lang="en-US" altLang="ko-KR" sz="1000" dirty="0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 &amp;&amp; count != 0)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{ //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안에서 움직이는 경우</a:t>
            </a: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Serial.println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내부활동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");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count = 1;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= ((hour() * 3600) + (minute() * 60) + second()); //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입장 시간 내부 활동시간으로 초기화 </a:t>
            </a: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}else if(entered &amp;&amp; </a:t>
            </a:r>
            <a:r>
              <a:rPr lang="en-US" altLang="ko-KR" sz="1000" dirty="0" err="1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pir_delay_time</a:t>
            </a:r>
            <a:r>
              <a:rPr lang="en-US" altLang="ko-KR" sz="1000" dirty="0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30){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나가는 경우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내부활동 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초 이상 </a:t>
            </a:r>
            <a:r>
              <a:rPr lang="ko-KR" altLang="en-US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없을경우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Serial.println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나감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");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entered = 2;</a:t>
            </a: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}  </a:t>
            </a: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EB22C-3264-42E1-935E-3607C4D542C8}"/>
              </a:ext>
            </a:extLst>
          </p:cNvPr>
          <p:cNvSpPr txBox="1"/>
          <p:nvPr/>
        </p:nvSpPr>
        <p:spPr>
          <a:xfrm>
            <a:off x="5104270" y="1560856"/>
            <a:ext cx="3858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3B5AA8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if(count == 1){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Serial.print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during_time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in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inout_check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() : ");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Serial.println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during_time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during_time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= ((hour() * 3600) + (minute() * 60) + second()) - </a:t>
            </a:r>
            <a:r>
              <a:rPr lang="en-US" altLang="ko-KR" sz="10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enter_time</a:t>
            </a:r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; // 3590</a:t>
            </a: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en-US" altLang="ko-KR" sz="1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A31F7E-5DB3-410B-997E-CB3D2553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202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A21FFE-4BF2-4D99-BD92-A09366D56BFB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B9C5A9-8FB4-4846-8FAE-167BAD1B25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9DFF74-51F3-49C2-A685-6E1F1552F7D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474C48-5900-4D9A-8B6F-9EEC47804546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FB0BFA51-E4F1-4098-8844-D71C835340A3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 :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HW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E976C36F-88F9-46BA-8622-577836F9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3F8D85C-7365-40E5-B76E-B542D650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막힌 원호 32">
            <a:extLst>
              <a:ext uri="{FF2B5EF4-FFF2-40B4-BE49-F238E27FC236}">
                <a16:creationId xmlns:a16="http://schemas.microsoft.com/office/drawing/2014/main" id="{D9B5A1B1-F5D1-4DEA-9DA7-2CA3A6ABD365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3DB8F6-50D2-4C86-AE59-0B8533DA19D1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051C4-0EF9-4DD7-929D-EEA035666E30}"/>
              </a:ext>
            </a:extLst>
          </p:cNvPr>
          <p:cNvSpPr txBox="1"/>
          <p:nvPr/>
        </p:nvSpPr>
        <p:spPr>
          <a:xfrm>
            <a:off x="731531" y="2223364"/>
            <a:ext cx="7721563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앱이 올바르게 작동시키기 위해 정확한 데이터를 선별하는 것이 가장 중요하다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사람의 출입을 감지하는 센서가 안전바에 내장되어 있기 때문에 출입할 때의 움직임을 포함해서 화장실 내부에서 움직일 때 발생하는 움직임도 계속해서 감지하게 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따라서 출입에 대한 움직임 데이터만을 전송하기 위해서는 화장실 내부에서 움직이는 데이터에 대해서는 예외처리를 하는 알고리즘이 중요하다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3AB53A-FB03-43A8-B3EF-C7F16B61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20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07504" y="666963"/>
            <a:ext cx="3096344" cy="533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 : lambda to sns </a:t>
            </a:r>
            <a:endParaRPr kumimoji="0" lang="ko-KR" altLang="en-US" sz="14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69518" y="1276245"/>
            <a:ext cx="8740117" cy="5177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438B044-9402-4164-A174-D4177B24B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87FFA3-B73E-44A8-AF98-626FFF8598FF}"/>
              </a:ext>
            </a:extLst>
          </p:cNvPr>
          <p:cNvSpPr/>
          <p:nvPr/>
        </p:nvSpPr>
        <p:spPr>
          <a:xfrm>
            <a:off x="971600" y="6474703"/>
            <a:ext cx="7200800" cy="348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827757-A1A7-4F94-99FF-79746814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EDEF63-3732-4B08-B6A2-0D626ECC2F9D}"/>
              </a:ext>
            </a:extLst>
          </p:cNvPr>
          <p:cNvSpPr/>
          <p:nvPr/>
        </p:nvSpPr>
        <p:spPr>
          <a:xfrm>
            <a:off x="169518" y="1269387"/>
            <a:ext cx="8740117" cy="5177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15AEB-1233-4727-86A9-4E22F6B6EE12}"/>
              </a:ext>
            </a:extLst>
          </p:cNvPr>
          <p:cNvSpPr txBox="1"/>
          <p:nvPr/>
        </p:nvSpPr>
        <p:spPr>
          <a:xfrm>
            <a:off x="169518" y="1412776"/>
            <a:ext cx="865095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boto3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datetime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datetime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lambda_handler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event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notification =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"default"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"test"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"GCM"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{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응급호출버튼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노약자의 안전을 신속하게 확인해주세요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"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안전바 응급 호출 도우미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,"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click_action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Push_emergency_button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,"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} }"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client = boto3.client(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'sns'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response = client.publish(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TargetArn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"arn:aws:sns:ap-northeast-2:128496275986:push_notification"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=json.dumps({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'default'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notification})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MessageStructure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'json'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'statusCode'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'body'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json.dumps(response)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81702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438B044-9402-4164-A174-D4177B24B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31010D-821B-41F3-8641-1366C4872761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제목 12">
            <a:extLst>
              <a:ext uri="{FF2B5EF4-FFF2-40B4-BE49-F238E27FC236}">
                <a16:creationId xmlns:a16="http://schemas.microsoft.com/office/drawing/2014/main" id="{71D7BE00-D340-4AD3-8E54-9F8FE21BDBA3}"/>
              </a:ext>
            </a:extLst>
          </p:cNvPr>
          <p:cNvSpPr txBox="1">
            <a:spLocks/>
          </p:cNvSpPr>
          <p:nvPr/>
        </p:nvSpPr>
        <p:spPr>
          <a:xfrm>
            <a:off x="107504" y="666963"/>
            <a:ext cx="3240360" cy="533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 : 119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응급문자신고</a:t>
            </a:r>
            <a:endParaRPr kumimoji="0" lang="ko-KR" altLang="en-US" sz="14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E1A8A-FEBA-4B19-B093-FE4781FE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10F74-3F1D-4729-9451-A9CD4F27CD8E}"/>
              </a:ext>
            </a:extLst>
          </p:cNvPr>
          <p:cNvSpPr/>
          <p:nvPr/>
        </p:nvSpPr>
        <p:spPr>
          <a:xfrm>
            <a:off x="169518" y="1269387"/>
            <a:ext cx="8740117" cy="5177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private void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getData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user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FirebaseAuth.</a:t>
            </a:r>
            <a:r>
              <a:rPr kumimoji="0" lang="ko-KR" altLang="ko-KR" sz="900" b="0" i="1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getInstance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().getCurrentUser()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reference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FirebaseDatabase.</a:t>
            </a:r>
            <a:r>
              <a:rPr kumimoji="0" lang="ko-KR" altLang="ko-KR" sz="900" b="0" i="1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getInstance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().getReference(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"UserAccount"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userID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user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!=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?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user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.getUid() :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null;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노약자 성명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 정보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가져오기 위한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snapshot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reference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.child(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userID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).addValueEventListener(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new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ValueEventListener() {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@Override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void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onDataChange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@NonNull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DataSnapshot dataSnapshot) {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oldName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dataSnapshot.child(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노약자 성함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).getValue(String.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OldGender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dataSnapshot.child(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노약자 성별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).getValue(String.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OldBirth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dataSnapshot.child(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노약자 생년월일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).getValue(String.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OldLocate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dataSnapshot.child(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노약자 자택주소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).getValue(String.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9876A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phonenumber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dataSnapshot.child(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보호자 전화번호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"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).getValue(String.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}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@Override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void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onCancelled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BBB52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@NonNull 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DatabaseError error) {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}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})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}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Arial Unicode MS"/>
              <a:ea typeface="JetBrains Mono"/>
              <a:cs typeface="+mn-cs"/>
            </a:endParaRPr>
          </a:p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1D8D7-7C67-4509-846A-56D2EA226609}"/>
              </a:ext>
            </a:extLst>
          </p:cNvPr>
          <p:cNvSpPr txBox="1"/>
          <p:nvPr/>
        </p:nvSpPr>
        <p:spPr>
          <a:xfrm>
            <a:off x="4851612" y="2651417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makeSendMessage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응급문자 보내기 함수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"oldName: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oldName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"oldGender: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OldGender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"oldBirth: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OldBirth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"oldLocate: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OldLocate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sms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안전바 응급호출 도우미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\n\n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노약자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oldName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님에게 응급상황이 발생하였습니다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구조대 출동이 필요합니다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\n\n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자택주소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OldLocate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OldGender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OldBirth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보호자 전화번호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phonenumber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"Sms =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SmsManager smsManager = SmsManager.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ArrayList&lt;String&gt; parts = smsManager.divideMessage(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smsManager.sendMultipartTextMessage(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smsNumber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,null,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,null,null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48545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438B044-9402-4164-A174-D4177B24B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5949E-99A6-4DB8-BD03-AC6224A3E6D0}"/>
              </a:ext>
            </a:extLst>
          </p:cNvPr>
          <p:cNvSpPr/>
          <p:nvPr/>
        </p:nvSpPr>
        <p:spPr>
          <a:xfrm>
            <a:off x="971600" y="6303999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제목 12">
            <a:extLst>
              <a:ext uri="{FF2B5EF4-FFF2-40B4-BE49-F238E27FC236}">
                <a16:creationId xmlns:a16="http://schemas.microsoft.com/office/drawing/2014/main" id="{E71D3B43-A587-48D9-95E6-0ADDE9001F8D}"/>
              </a:ext>
            </a:extLst>
          </p:cNvPr>
          <p:cNvSpPr txBox="1">
            <a:spLocks/>
          </p:cNvSpPr>
          <p:nvPr/>
        </p:nvSpPr>
        <p:spPr>
          <a:xfrm>
            <a:off x="107504" y="666963"/>
            <a:ext cx="3096344" cy="533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 :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  <a:cs typeface="+mj-cs"/>
              </a:rPr>
              <a:t>푸시 알림 전송</a:t>
            </a:r>
            <a:endParaRPr kumimoji="0" lang="ko-KR" altLang="en-US" sz="14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6793BA-01C5-4E8E-AD95-39144DAE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5F2F57-27E9-4CA4-88C3-8F7B9FF90A4A}"/>
              </a:ext>
            </a:extLst>
          </p:cNvPr>
          <p:cNvSpPr/>
          <p:nvPr/>
        </p:nvSpPr>
        <p:spPr>
          <a:xfrm>
            <a:off x="169518" y="1269387"/>
            <a:ext cx="8740117" cy="5177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makeNotification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(RemoteMessage remoteMessage)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notificationId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mContext = getApplicationContext()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title = remoteMessage.getData().get(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"title"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message = remoteMessage.getData().get(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"body"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click_action = remoteMessage.getData().get(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"click_action"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limitTime = remoteMessage.getData().get(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"time"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오는시간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contentText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응급상황발생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(!limitTime.equals(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Log.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"emergencyTime: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emergencyTime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halfeT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Integer.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emergencyTime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//50%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"halfTime: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halfeT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half_emergencyTime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Integer.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halfeT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//50%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문자열 변환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Intent intent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Push_emergency_button.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//defualt: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응급 버튼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solidFill>
                <a:srgbClr val="8080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(limitTime.equals(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half_emergencyTime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//50%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intent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activity_spentTimeInToiletMoreThanHalf_50Percent.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contentText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화장실 이용시간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Integer.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halfeT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)+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초과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(limitTime.equals(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half_emergencyTime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//50%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</a:p>
          <a:p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activity_spentTimeInToiletMoreThanHalf_50Percent.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0EEF3-1EE9-4B81-9FEB-D38FA7722A92}"/>
              </a:ext>
            </a:extLst>
          </p:cNvPr>
          <p:cNvSpPr txBox="1"/>
          <p:nvPr/>
        </p:nvSpPr>
        <p:spPr>
          <a:xfrm>
            <a:off x="5070357" y="1157699"/>
            <a:ext cx="38335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contentText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화장실 이용시간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Integer.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halfeT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초과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(limitTime.equals(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emergencyTime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//100%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SpentTimeInToiletMoreThan_100Percent.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(click_action.equals(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"Emergency_getFall"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낙상사고 일때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Emergency_getFall.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intent.setAction(Intent.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ACTION_MAIN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intent.addCategory(Intent.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CATEGORY_LAUNCHER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NotificationManager notificationManager = (NotificationManager) mContext.getSystemService(Context.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NOTIFICATION_SERVICE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NotificationCompat.Builder builder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NotificationCompat.Builder(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"10001"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(Build.VERSION.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SDK_INT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 Build.VERSION_CODES.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builder.setVibrate(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long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builder.setSmallIcon(R.drawable.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icon_goldentime_round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.setAutoCancel(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.setContentTitle(title)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.setContentText(contentText)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.setStyle(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NotificationCompat.BigTextStyle().bigText(message))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PendingIntent pendingIntent = PendingIntent.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getActivity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notificationId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PendingIntent.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FLAG_CANCEL_CURRENT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builder.setContentIntent(pendingIntent)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84369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A21FFE-4BF2-4D99-BD92-A09366D56BFB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B9C5A9-8FB4-4846-8FAE-167BAD1B25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9DFF74-51F3-49C2-A685-6E1F1552F7D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474C48-5900-4D9A-8B6F-9EEC47804546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FB0BFA51-E4F1-4098-8844-D71C835340A3}"/>
              </a:ext>
            </a:extLst>
          </p:cNvPr>
          <p:cNvSpPr txBox="1">
            <a:spLocks/>
          </p:cNvSpPr>
          <p:nvPr/>
        </p:nvSpPr>
        <p:spPr>
          <a:xfrm>
            <a:off x="214273" y="694743"/>
            <a:ext cx="3096344" cy="360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(4) : SW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E976C36F-88F9-46BA-8622-577836F9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3F8D85C-7365-40E5-B76E-B542D650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막힌 원호 32">
            <a:extLst>
              <a:ext uri="{FF2B5EF4-FFF2-40B4-BE49-F238E27FC236}">
                <a16:creationId xmlns:a16="http://schemas.microsoft.com/office/drawing/2014/main" id="{D9B5A1B1-F5D1-4DEA-9DA7-2CA3A6ABD365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3DB8F6-50D2-4C86-AE59-0B8533DA19D1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12D23-F876-4AB7-94E0-9EE64F40EC8E}"/>
              </a:ext>
            </a:extLst>
          </p:cNvPr>
          <p:cNvSpPr txBox="1"/>
          <p:nvPr/>
        </p:nvSpPr>
        <p:spPr>
          <a:xfrm>
            <a:off x="452873" y="1986600"/>
            <a:ext cx="8352928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AWS SNS</a:t>
            </a:r>
            <a:r>
              <a:rPr lang="ko-KR" altLang="en-US" sz="1600" dirty="0"/>
              <a:t>를 이용해서 푸시 알림을 전송한다</a:t>
            </a:r>
            <a:r>
              <a:rPr lang="en-US" altLang="ko-KR" sz="1600" dirty="0"/>
              <a:t>. IoT Rule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lambda</a:t>
            </a:r>
            <a:r>
              <a:rPr lang="ko-KR" altLang="en-US" sz="1600" dirty="0"/>
              <a:t>를 트리거 하고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Lambda </a:t>
            </a:r>
            <a:r>
              <a:rPr lang="ko-KR" altLang="en-US" sz="1600" dirty="0"/>
              <a:t>콘솔에서 </a:t>
            </a:r>
            <a:r>
              <a:rPr lang="en-US" altLang="ko-KR" sz="1600" dirty="0"/>
              <a:t>AWS SNS Topic</a:t>
            </a:r>
            <a:r>
              <a:rPr lang="ko-KR" altLang="en-US" sz="1600" dirty="0"/>
              <a:t>으로 푸시 알림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전송하는 코드를 작성했다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노약자가 화장실에서 </a:t>
            </a:r>
            <a:r>
              <a:rPr lang="en-US" altLang="ko-KR" sz="1600" dirty="0"/>
              <a:t>‘</a:t>
            </a:r>
            <a:r>
              <a:rPr lang="ko-KR" altLang="en-US" sz="1600" dirty="0"/>
              <a:t>화장실 응급시간</a:t>
            </a:r>
            <a:r>
              <a:rPr lang="en-US" altLang="ko-KR" sz="1600" dirty="0"/>
              <a:t>’</a:t>
            </a:r>
            <a:r>
              <a:rPr lang="ko-KR" altLang="en-US" sz="1600" dirty="0"/>
              <a:t>의 </a:t>
            </a:r>
            <a:r>
              <a:rPr lang="en-US" altLang="ko-KR" sz="1600" dirty="0"/>
              <a:t>100%</a:t>
            </a:r>
            <a:r>
              <a:rPr lang="ko-KR" altLang="en-US" sz="1600" dirty="0"/>
              <a:t>가 초과되도록 화장실에서 나오지 않으면 회원가입 시 입력했던 노약자 정보를 이용하여 </a:t>
            </a:r>
            <a:r>
              <a:rPr lang="en-US" altLang="ko-KR" sz="1600" dirty="0"/>
              <a:t>119</a:t>
            </a:r>
            <a:r>
              <a:rPr lang="ko-KR" altLang="en-US" sz="1600" dirty="0"/>
              <a:t>에 연락할 수 있도록 코드를 작성했다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응급상황이 아니라면 보호자에게 알림을 전송해 응급상황인지 아닌지를 파악한다</a:t>
            </a:r>
            <a:r>
              <a:rPr lang="en-US" altLang="ko-KR" sz="1600" dirty="0"/>
              <a:t>. 5</a:t>
            </a:r>
            <a:r>
              <a:rPr lang="ko-KR" altLang="en-US" sz="1600" dirty="0"/>
              <a:t>분 이내에 보호자 응답이 없다면 </a:t>
            </a:r>
            <a:r>
              <a:rPr lang="ko-KR" altLang="en-US" sz="1600" dirty="0">
                <a:solidFill>
                  <a:srgbClr val="FF0000"/>
                </a:solidFill>
              </a:rPr>
              <a:t>자동으로 </a:t>
            </a:r>
            <a:r>
              <a:rPr lang="en-US" altLang="ko-KR" sz="1600" dirty="0">
                <a:solidFill>
                  <a:srgbClr val="FF0000"/>
                </a:solidFill>
              </a:rPr>
              <a:t>119</a:t>
            </a:r>
            <a:r>
              <a:rPr lang="ko-KR" altLang="en-US" sz="1600" dirty="0">
                <a:solidFill>
                  <a:srgbClr val="FF0000"/>
                </a:solidFill>
              </a:rPr>
              <a:t>신고가 접수된다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D1C231-D95A-4F07-9EC0-7C9E3404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2294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79512" y="692697"/>
            <a:ext cx="3096344" cy="240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 :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낙상감지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69518" y="1276245"/>
            <a:ext cx="8740117" cy="51776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438B044-9402-4164-A174-D4177B24B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87FFA3-B73E-44A8-AF98-626FFF8598FF}"/>
              </a:ext>
            </a:extLst>
          </p:cNvPr>
          <p:cNvSpPr/>
          <p:nvPr/>
        </p:nvSpPr>
        <p:spPr>
          <a:xfrm>
            <a:off x="971600" y="6474703"/>
            <a:ext cx="7200800" cy="348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2FEEF-9B01-48C5-9F42-2B185584A1E7}"/>
              </a:ext>
            </a:extLst>
          </p:cNvPr>
          <p:cNvSpPr txBox="1"/>
          <p:nvPr/>
        </p:nvSpPr>
        <p:spPr>
          <a:xfrm>
            <a:off x="234365" y="1533429"/>
            <a:ext cx="4193619" cy="44550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fitToEllipse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VideoCapture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fgbg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createBackgroundSubtractorMOG2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.read()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#Convert each frame to gray scale and subtract the background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cvtColor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COLOR_BGR2GRAY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fgmask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fgbg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.apply(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#Find contours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findContours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fgmask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RETR_TREE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CHAIN_APPROX_SIMPLE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List to hold all areas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F85C2-B927-4692-9A7A-633A1F61309A}"/>
              </a:ext>
            </a:extLst>
          </p:cNvPr>
          <p:cNvSpPr txBox="1"/>
          <p:nvPr/>
        </p:nvSpPr>
        <p:spPr>
          <a:xfrm>
            <a:off x="4151408" y="1533429"/>
            <a:ext cx="4752528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contour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contourArea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contour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max_area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max_area_index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areas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max_area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contours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max_area_index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moments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boundingRect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drawContours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fgmask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maxLevel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"FALL"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putText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fgmask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'FALL'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FONT_HERSHEY_TRIPLEX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fgmask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fgmask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'video'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fgmask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waitKey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destroyAllWindows</a:t>
            </a:r>
            <a:r>
              <a:rPr lang="en-US" altLang="ko-KR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45BA7F-7D16-433E-ADF7-FE070629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9897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A21FFE-4BF2-4D99-BD92-A09366D56BFB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B9C5A9-8FB4-4846-8FAE-167BAD1B250B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9DFF74-51F3-49C2-A685-6E1F1552F7D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474C48-5900-4D9A-8B6F-9EEC47804546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FB0BFA51-E4F1-4098-8844-D71C835340A3}"/>
              </a:ext>
            </a:extLst>
          </p:cNvPr>
          <p:cNvSpPr txBox="1">
            <a:spLocks/>
          </p:cNvSpPr>
          <p:nvPr/>
        </p:nvSpPr>
        <p:spPr>
          <a:xfrm>
            <a:off x="214273" y="694743"/>
            <a:ext cx="3096344" cy="360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 :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낙상감지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E976C36F-88F9-46BA-8622-577836F9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3F8D85C-7365-40E5-B76E-B542D650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막힌 원호 32">
            <a:extLst>
              <a:ext uri="{FF2B5EF4-FFF2-40B4-BE49-F238E27FC236}">
                <a16:creationId xmlns:a16="http://schemas.microsoft.com/office/drawing/2014/main" id="{D9B5A1B1-F5D1-4DEA-9DA7-2CA3A6ABD365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3DB8F6-50D2-4C86-AE59-0B8533DA19D1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12D23-F876-4AB7-94E0-9EE64F40EC8E}"/>
              </a:ext>
            </a:extLst>
          </p:cNvPr>
          <p:cNvSpPr txBox="1"/>
          <p:nvPr/>
        </p:nvSpPr>
        <p:spPr>
          <a:xfrm>
            <a:off x="418016" y="1552511"/>
            <a:ext cx="826878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OpenCV</a:t>
            </a:r>
            <a:r>
              <a:rPr lang="ko-KR" altLang="en-US" dirty="0"/>
              <a:t>를 통해 사람의 몸체를 감지한다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본 코드에서 사람의 몸체를 하나의 사각형으로 인식하게 되며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노약자의 </a:t>
            </a:r>
            <a:r>
              <a:rPr lang="ko-KR" altLang="en-US" dirty="0">
                <a:solidFill>
                  <a:srgbClr val="FF0000"/>
                </a:solidFill>
              </a:rPr>
              <a:t>프라이버시 보호를 위해 </a:t>
            </a:r>
            <a:r>
              <a:rPr lang="en-US" altLang="ko-KR" dirty="0">
                <a:solidFill>
                  <a:srgbClr val="FF0000"/>
                </a:solidFill>
              </a:rPr>
              <a:t>Gray Scale</a:t>
            </a:r>
            <a:r>
              <a:rPr lang="ko-KR" altLang="en-US" dirty="0">
                <a:solidFill>
                  <a:srgbClr val="FF0000"/>
                </a:solidFill>
              </a:rPr>
              <a:t>처리하였다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몸체의 가로의 길이와 세로의 길이를 비교하여 </a:t>
            </a:r>
            <a:r>
              <a:rPr lang="en-US" altLang="ko-KR" dirty="0"/>
              <a:t>(</a:t>
            </a:r>
            <a:r>
              <a:rPr lang="ko-KR" altLang="en-US" dirty="0"/>
              <a:t>가로의 길이</a:t>
            </a:r>
            <a:r>
              <a:rPr lang="en-US" altLang="ko-KR" dirty="0"/>
              <a:t>)&gt;(</a:t>
            </a:r>
            <a:r>
              <a:rPr lang="ko-KR" altLang="en-US" dirty="0"/>
              <a:t>세로의 길이</a:t>
            </a:r>
            <a:r>
              <a:rPr lang="en-US" altLang="ko-KR" dirty="0"/>
              <a:t>)</a:t>
            </a:r>
            <a:r>
              <a:rPr lang="ko-KR" altLang="en-US" dirty="0"/>
              <a:t> 가 일정시간 이상 지속 시 낙상으로 감지한다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좁은 화장실 내부에서 긴 시간동안 누울 이유가 없다고 판단했기 때문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낙상이 감지 시 </a:t>
            </a:r>
            <a:r>
              <a:rPr lang="en-US" altLang="ko-KR" dirty="0"/>
              <a:t>“FALL”</a:t>
            </a:r>
            <a:r>
              <a:rPr lang="ko-KR" altLang="en-US" dirty="0"/>
              <a:t>이라는 문자열이 반환되어 </a:t>
            </a:r>
            <a:r>
              <a:rPr lang="en-US" altLang="ko-KR" dirty="0"/>
              <a:t>print </a:t>
            </a:r>
            <a:r>
              <a:rPr lang="ko-KR" altLang="en-US" dirty="0"/>
              <a:t>되며 이를 </a:t>
            </a:r>
            <a:r>
              <a:rPr lang="ko-KR" altLang="en-US" dirty="0">
                <a:solidFill>
                  <a:srgbClr val="FF0000"/>
                </a:solidFill>
              </a:rPr>
              <a:t>라즈베리 카메라 모듈과 연동시켜 </a:t>
            </a:r>
            <a:r>
              <a:rPr lang="ko-KR" altLang="en-US" dirty="0"/>
              <a:t>서버에 전송 시킨 후 보호자에게 정보가 전달될 수 있도록 구현할 것이다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5EBF9A-B27E-423D-AAD5-A504506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084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Google Shape;188;p22">
            <a:extLst>
              <a:ext uri="{FF2B5EF4-FFF2-40B4-BE49-F238E27FC236}">
                <a16:creationId xmlns:a16="http://schemas.microsoft.com/office/drawing/2014/main" id="{EDD1616C-D2FB-499F-865A-4D2C7827E5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24AAF8-92E8-4631-A6CD-6A6AC0E649E1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66DB83A-F66D-490B-A944-B4E877FBF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47822"/>
              </p:ext>
            </p:extLst>
          </p:nvPr>
        </p:nvGraphicFramePr>
        <p:xfrm>
          <a:off x="434220" y="1166955"/>
          <a:ext cx="8242236" cy="540045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72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58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스마트폰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JAVA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언어를 이용한 어플 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Android Studio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어플 개발에 이용한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AWS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IoT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Core Rule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부터 트리거 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lambda,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3541320"/>
                  </a:ext>
                </a:extLst>
              </a:tr>
              <a:tr h="281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Firebase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회원들을 관리하고 데이터를 저장하기 위한 서버 프로그램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3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낙상감지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Python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 cv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등을 이용해 데이터와 영상정보를 수집하고 낙상을 감지함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60603"/>
                  </a:ext>
                </a:extLst>
              </a:tr>
              <a:tr h="499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Visual Studio Code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코드를 실행하기 위한 프로그램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97615"/>
                  </a:ext>
                </a:extLst>
              </a:tr>
              <a:tr h="49931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Raspberry pi Imager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 파이의 몸체에 삽입될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카드와 연동하여 라즈베리 파이의 코드를 작성하고 하드웨어를 작동시키는 프로그램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602298"/>
                  </a:ext>
                </a:extLst>
              </a:tr>
              <a:tr h="4993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9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LED,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부저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편의를 위한 장치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977206"/>
                  </a:ext>
                </a:extLst>
              </a:tr>
              <a:tr h="281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인체감지센서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화장실 출입을 감지하는 장치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버튼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누르면 앱으로 자택정보를 전달하고 구조대가 출동하도록 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9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Raspberry pi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 등을 이용해 안전바에 삽입하여 노약자의 낙상을 감지함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낙상이 감지되면 서버로 위험정보를 전송하는 매개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9960620"/>
                  </a:ext>
                </a:extLst>
              </a:tr>
              <a:tr h="29672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시뮬레이션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스마트 홈 키트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 홈 키트에 안전바 모형을 설치하여 작동 여부를 확인할 수 있음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55345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92204-4E93-4A1F-95B7-B1E1C9A6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E1FE5-530C-4D76-A4E2-8AA219306F76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63C038-8505-452C-BB8F-E64EB24BA13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983BC83-10DC-4EBB-B8D6-1B844EFDE6DC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제목 12">
            <a:extLst>
              <a:ext uri="{FF2B5EF4-FFF2-40B4-BE49-F238E27FC236}">
                <a16:creationId xmlns:a16="http://schemas.microsoft.com/office/drawing/2014/main" id="{EAA4905B-5EB0-4523-B093-9F3BB94AC3C2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시장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0F82860C-343C-48E1-A5A9-41D464B6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5693CAE-F6C0-4CBB-82E2-291EEE60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F20F9F3-A789-48D0-8C7E-491AF298CF7E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80958D-72C1-433C-AF06-ACA314BB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1F0C34-A318-4043-871B-E191F50C7240}"/>
              </a:ext>
            </a:extLst>
          </p:cNvPr>
          <p:cNvGrpSpPr/>
          <p:nvPr/>
        </p:nvGrpSpPr>
        <p:grpSpPr>
          <a:xfrm>
            <a:off x="590208" y="1452872"/>
            <a:ext cx="7985970" cy="4542667"/>
            <a:chOff x="528402" y="1553389"/>
            <a:chExt cx="7985970" cy="454266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10A0709-771B-4016-B42B-2E558F99E458}"/>
                </a:ext>
              </a:extLst>
            </p:cNvPr>
            <p:cNvSpPr/>
            <p:nvPr/>
          </p:nvSpPr>
          <p:spPr>
            <a:xfrm>
              <a:off x="3632398" y="1553389"/>
              <a:ext cx="2402512" cy="3055993"/>
            </a:xfrm>
            <a:prstGeom prst="roundRect">
              <a:avLst>
                <a:gd name="adj" fmla="val 40370"/>
              </a:avLst>
            </a:prstGeom>
            <a:solidFill>
              <a:srgbClr val="B3C9E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노인을 위한 </a:t>
              </a:r>
              <a:endParaRPr lang="en-US" altLang="ko-KR" b="1" dirty="0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기술 개발의 </a:t>
              </a:r>
              <a:endParaRPr lang="en-US" altLang="ko-KR" b="1" dirty="0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필요성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A005644-78F2-41A1-B5F2-02A215E2FCBD}"/>
                </a:ext>
              </a:extLst>
            </p:cNvPr>
            <p:cNvSpPr/>
            <p:nvPr/>
          </p:nvSpPr>
          <p:spPr>
            <a:xfrm>
              <a:off x="3687134" y="4498551"/>
              <a:ext cx="2402512" cy="1580634"/>
            </a:xfrm>
            <a:prstGeom prst="roundRect">
              <a:avLst>
                <a:gd name="adj" fmla="val 40650"/>
              </a:avLst>
            </a:prstGeom>
            <a:solidFill>
              <a:srgbClr val="B3C9E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욕실 낙상사고를</a:t>
              </a:r>
              <a:endParaRPr lang="en-US" altLang="ko-KR" b="1" dirty="0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방지하기 위해 </a:t>
              </a:r>
              <a:endParaRPr lang="en-US" altLang="ko-KR" b="1" dirty="0">
                <a:solidFill>
                  <a:schemeClr val="tx1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안전바가 적합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E35F9843-6372-4910-854C-B42107FE09B7}"/>
                </a:ext>
              </a:extLst>
            </p:cNvPr>
            <p:cNvSpPr/>
            <p:nvPr/>
          </p:nvSpPr>
          <p:spPr>
            <a:xfrm>
              <a:off x="2410372" y="2071081"/>
              <a:ext cx="1540233" cy="648072"/>
            </a:xfrm>
            <a:prstGeom prst="rightArrow">
              <a:avLst>
                <a:gd name="adj1" fmla="val 50000"/>
                <a:gd name="adj2" fmla="val 81354"/>
              </a:avLst>
            </a:prstGeom>
            <a:solidFill>
              <a:srgbClr val="DCE6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98EE12B-A29F-4438-A157-FB3EEC170C31}"/>
                </a:ext>
              </a:extLst>
            </p:cNvPr>
            <p:cNvSpPr/>
            <p:nvPr/>
          </p:nvSpPr>
          <p:spPr>
            <a:xfrm>
              <a:off x="6725628" y="1732026"/>
              <a:ext cx="1788744" cy="1792529"/>
            </a:xfrm>
            <a:prstGeom prst="roundRect">
              <a:avLst>
                <a:gd name="adj" fmla="val 50000"/>
              </a:avLst>
            </a:prstGeom>
            <a:solidFill>
              <a:srgbClr val="3B5AA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993C33CF-643E-46E5-8BFD-93250002E704}"/>
                </a:ext>
              </a:extLst>
            </p:cNvPr>
            <p:cNvSpPr/>
            <p:nvPr/>
          </p:nvSpPr>
          <p:spPr>
            <a:xfrm>
              <a:off x="2339752" y="3616379"/>
              <a:ext cx="1540233" cy="648072"/>
            </a:xfrm>
            <a:prstGeom prst="rightArrow">
              <a:avLst>
                <a:gd name="adj1" fmla="val 50000"/>
                <a:gd name="adj2" fmla="val 81354"/>
              </a:avLst>
            </a:prstGeom>
            <a:solidFill>
              <a:srgbClr val="DCE6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A1EB479E-440A-40E8-9213-77BA89369D73}"/>
                </a:ext>
              </a:extLst>
            </p:cNvPr>
            <p:cNvSpPr/>
            <p:nvPr/>
          </p:nvSpPr>
          <p:spPr>
            <a:xfrm>
              <a:off x="2318982" y="5119516"/>
              <a:ext cx="1540233" cy="648072"/>
            </a:xfrm>
            <a:prstGeom prst="rightArrow">
              <a:avLst>
                <a:gd name="adj1" fmla="val 50000"/>
                <a:gd name="adj2" fmla="val 81354"/>
              </a:avLst>
            </a:prstGeom>
            <a:solidFill>
              <a:srgbClr val="DCE6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E036E5D-7595-45FA-BED0-4E2BEE542754}"/>
                </a:ext>
              </a:extLst>
            </p:cNvPr>
            <p:cNvSpPr/>
            <p:nvPr/>
          </p:nvSpPr>
          <p:spPr>
            <a:xfrm>
              <a:off x="528402" y="1787487"/>
              <a:ext cx="2526855" cy="1296139"/>
            </a:xfrm>
            <a:prstGeom prst="roundRect">
              <a:avLst>
                <a:gd name="adj" fmla="val 50000"/>
              </a:avLst>
            </a:prstGeom>
            <a:solidFill>
              <a:srgbClr val="DCE6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  <a:latin typeface="+mj-lt"/>
                </a:rPr>
                <a:t>점차 노령화 되고 있는 대한민국 사회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8057DC3-34DD-4B23-B44F-FB5A54073952}"/>
                </a:ext>
              </a:extLst>
            </p:cNvPr>
            <p:cNvSpPr/>
            <p:nvPr/>
          </p:nvSpPr>
          <p:spPr>
            <a:xfrm>
              <a:off x="549172" y="3293702"/>
              <a:ext cx="2526855" cy="1296139"/>
            </a:xfrm>
            <a:prstGeom prst="roundRect">
              <a:avLst>
                <a:gd name="adj" fmla="val 50000"/>
              </a:avLst>
            </a:prstGeom>
            <a:solidFill>
              <a:srgbClr val="DCE6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  <a:latin typeface="+mj-lt"/>
                </a:rPr>
                <a:t>독거 노인 증가 </a:t>
              </a:r>
              <a:r>
                <a:rPr lang="en-US" altLang="ko-KR" sz="1600" b="1" dirty="0">
                  <a:solidFill>
                    <a:schemeClr val="tx1"/>
                  </a:solidFill>
                  <a:latin typeface="+mj-lt"/>
                </a:rPr>
                <a:t>+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  <a:latin typeface="+mj-lt"/>
                </a:rPr>
                <a:t>노약자의 낙상 사고 빈도 증가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4E47C4B-5AE4-4D23-B3D0-04D7BD5387E0}"/>
                </a:ext>
              </a:extLst>
            </p:cNvPr>
            <p:cNvSpPr/>
            <p:nvPr/>
          </p:nvSpPr>
          <p:spPr>
            <a:xfrm>
              <a:off x="528402" y="4799917"/>
              <a:ext cx="2526855" cy="1296139"/>
            </a:xfrm>
            <a:prstGeom prst="roundRect">
              <a:avLst>
                <a:gd name="adj" fmla="val 50000"/>
              </a:avLst>
            </a:prstGeom>
            <a:solidFill>
              <a:srgbClr val="DCE6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  <a:latin typeface="+mj-lt"/>
                </a:rPr>
                <a:t>노인들의 욕실 낙상 사고율 높음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F2EDF24-65D3-43AC-919F-3891199D65DA}"/>
                </a:ext>
              </a:extLst>
            </p:cNvPr>
            <p:cNvSpPr/>
            <p:nvPr/>
          </p:nvSpPr>
          <p:spPr>
            <a:xfrm>
              <a:off x="6725628" y="2872065"/>
              <a:ext cx="1788744" cy="1792529"/>
            </a:xfrm>
            <a:prstGeom prst="roundRect">
              <a:avLst>
                <a:gd name="adj" fmla="val 50000"/>
              </a:avLst>
            </a:prstGeom>
            <a:solidFill>
              <a:srgbClr val="3B5AA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318CBDC-E32A-4A02-B85F-6A55E5F484AC}"/>
                </a:ext>
              </a:extLst>
            </p:cNvPr>
            <p:cNvSpPr/>
            <p:nvPr/>
          </p:nvSpPr>
          <p:spPr>
            <a:xfrm>
              <a:off x="6725628" y="4135821"/>
              <a:ext cx="1788744" cy="1792529"/>
            </a:xfrm>
            <a:prstGeom prst="roundRect">
              <a:avLst>
                <a:gd name="adj" fmla="val 50000"/>
              </a:avLst>
            </a:prstGeom>
            <a:solidFill>
              <a:srgbClr val="3B5AA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F864AC-B864-4D34-8E2C-DF2CBE104AA1}"/>
                </a:ext>
              </a:extLst>
            </p:cNvPr>
            <p:cNvSpPr txBox="1"/>
            <p:nvPr/>
          </p:nvSpPr>
          <p:spPr>
            <a:xfrm>
              <a:off x="6970823" y="2343638"/>
              <a:ext cx="1296144" cy="29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노약자의 낙상 방지위한 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7D453"/>
                  </a:solidFill>
                  <a:latin typeface="+mn-ea"/>
                </a:rPr>
                <a:t>스마트 </a:t>
              </a:r>
              <a:endParaRPr lang="en-US" altLang="ko-KR" b="1" dirty="0">
                <a:solidFill>
                  <a:srgbClr val="F7D453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7D453"/>
                  </a:solidFill>
                  <a:latin typeface="+mn-ea"/>
                </a:rPr>
                <a:t>안전 바와 시스템 </a:t>
              </a:r>
              <a:endParaRPr lang="en-US" altLang="ko-KR" b="1" dirty="0">
                <a:solidFill>
                  <a:srgbClr val="F7D453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고안</a:t>
              </a:r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BDBA1290-3482-4A73-9025-DAD57473B743}"/>
                </a:ext>
              </a:extLst>
            </p:cNvPr>
            <p:cNvSpPr/>
            <p:nvPr/>
          </p:nvSpPr>
          <p:spPr>
            <a:xfrm>
              <a:off x="5387944" y="3428983"/>
              <a:ext cx="1540233" cy="648072"/>
            </a:xfrm>
            <a:prstGeom prst="rightArrow">
              <a:avLst>
                <a:gd name="adj1" fmla="val 50000"/>
                <a:gd name="adj2" fmla="val 81354"/>
              </a:avLst>
            </a:prstGeom>
            <a:solidFill>
              <a:srgbClr val="B3C9E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3CC7CD2-BEDE-47B2-8E9E-6E396CCA7193}"/>
              </a:ext>
            </a:extLst>
          </p:cNvPr>
          <p:cNvSpPr txBox="1"/>
          <p:nvPr/>
        </p:nvSpPr>
        <p:spPr>
          <a:xfrm>
            <a:off x="3490215" y="6029706"/>
            <a:ext cx="30629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chemeClr val="bg1">
                    <a:lumMod val="50000"/>
                  </a:schemeClr>
                </a:solidFill>
                <a:latin typeface="+mj-lt"/>
                <a:ea typeface="나눔스퀘어_ac Bold" panose="020B0600000101010101" pitchFamily="50" charset="-127"/>
              </a:rPr>
              <a:t>출처 </a:t>
            </a:r>
            <a:r>
              <a:rPr lang="en-US" altLang="ko-KR" sz="1050" i="1" dirty="0">
                <a:solidFill>
                  <a:schemeClr val="bg1">
                    <a:lumMod val="50000"/>
                  </a:schemeClr>
                </a:solidFill>
                <a:latin typeface="+mj-lt"/>
                <a:ea typeface="나눔스퀘어_ac Bold" panose="020B0600000101010101" pitchFamily="50" charset="-127"/>
              </a:rPr>
              <a:t>: </a:t>
            </a:r>
            <a:r>
              <a:rPr lang="en-US" altLang="ko-KR" sz="1050" b="0" i="1" dirty="0">
                <a:solidFill>
                  <a:schemeClr val="bg1">
                    <a:lumMod val="50000"/>
                  </a:schemeClr>
                </a:solidFill>
                <a:effectLst/>
                <a:latin typeface="Roboto" panose="020B0604020202020204" pitchFamily="2" charset="0"/>
              </a:rPr>
              <a:t>Guideline for Innovation Management Design of Home Bathroom Environment to Help Reduce Accident Risk among Elderly (</a:t>
            </a:r>
            <a:r>
              <a:rPr lang="ko-KR" altLang="en-US" sz="1050" b="0" i="1" dirty="0">
                <a:solidFill>
                  <a:schemeClr val="bg1">
                    <a:lumMod val="50000"/>
                  </a:schemeClr>
                </a:solidFill>
                <a:effectLst/>
                <a:latin typeface="Roboto" panose="020B0604020202020204" pitchFamily="2" charset="0"/>
              </a:rPr>
              <a:t>해외저널</a:t>
            </a:r>
            <a:r>
              <a:rPr lang="en-US" altLang="ko-KR" sz="1050" b="0" i="1" dirty="0">
                <a:solidFill>
                  <a:schemeClr val="bg1">
                    <a:lumMod val="50000"/>
                  </a:schemeClr>
                </a:solidFill>
                <a:effectLst/>
                <a:latin typeface="Roboto" panose="020B06040202020202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501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3096344" cy="317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H/W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E7A8C592-9AF9-4DB1-BCCB-A5CD0CD7DB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 descr="실내, 벽, 바닥이(가) 표시된 사진&#10;&#10;자동 생성된 설명">
            <a:extLst>
              <a:ext uri="{FF2B5EF4-FFF2-40B4-BE49-F238E27FC236}">
                <a16:creationId xmlns:a16="http://schemas.microsoft.com/office/drawing/2014/main" id="{A2A3B161-3028-4270-B275-0327C5CBB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0" y="1665352"/>
            <a:ext cx="2996922" cy="3995896"/>
          </a:xfrm>
          <a:prstGeom prst="rect">
            <a:avLst/>
          </a:prstGeom>
        </p:spPr>
      </p:pic>
      <p:pic>
        <p:nvPicPr>
          <p:cNvPr id="6" name="그림 5" descr="실내이(가) 표시된 사진&#10;&#10;자동 생성된 설명">
            <a:extLst>
              <a:ext uri="{FF2B5EF4-FFF2-40B4-BE49-F238E27FC236}">
                <a16:creationId xmlns:a16="http://schemas.microsoft.com/office/drawing/2014/main" id="{08E2BAE4-5230-4995-9178-57A6ED3DE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9" y="1665352"/>
            <a:ext cx="4387957" cy="329096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EB5305-B0F9-47B1-82A0-95179D7B8198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B2A19-25A2-43A1-9B76-BAB6F9C591CA}"/>
              </a:ext>
            </a:extLst>
          </p:cNvPr>
          <p:cNvSpPr txBox="1"/>
          <p:nvPr/>
        </p:nvSpPr>
        <p:spPr>
          <a:xfrm>
            <a:off x="717840" y="5651956"/>
            <a:ext cx="299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안전바</a:t>
            </a:r>
            <a:r>
              <a:rPr lang="ko-KR" altLang="en-US" dirty="0"/>
              <a:t> 설치 실사사진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E4ABAB-2A35-49F3-81B3-06CCFB855474}"/>
              </a:ext>
            </a:extLst>
          </p:cNvPr>
          <p:cNvSpPr txBox="1"/>
          <p:nvPr/>
        </p:nvSpPr>
        <p:spPr>
          <a:xfrm>
            <a:off x="4596461" y="5032900"/>
            <a:ext cx="333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안전바</a:t>
            </a:r>
            <a:r>
              <a:rPr lang="ko-KR" altLang="en-US" dirty="0"/>
              <a:t> </a:t>
            </a:r>
            <a:r>
              <a:rPr lang="en-US" altLang="ko-KR" dirty="0"/>
              <a:t>setup</a:t>
            </a:r>
            <a:r>
              <a:rPr lang="ko-KR" altLang="en-US" dirty="0"/>
              <a:t>박스 외부 모습</a:t>
            </a:r>
          </a:p>
        </p:txBody>
      </p:sp>
    </p:spTree>
    <p:extLst>
      <p:ext uri="{BB962C8B-B14F-4D97-AF65-F5344CB8AC3E}">
        <p14:creationId xmlns:p14="http://schemas.microsoft.com/office/powerpoint/2010/main" val="342883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94A7DA32-C846-4695-A898-40582623E9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CA2FC6-06CB-4F14-B3D8-CAA48A272BA2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6" name="그림 15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420D4778-ED86-4849-901E-890794A83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06" y="1988840"/>
            <a:ext cx="3712965" cy="3118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110FBD-C585-4039-AF52-25A0A4445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619" y="1764677"/>
            <a:ext cx="2032102" cy="41078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714092-A7CA-4A39-9F3A-5355BBF8F857}"/>
              </a:ext>
            </a:extLst>
          </p:cNvPr>
          <p:cNvSpPr txBox="1"/>
          <p:nvPr/>
        </p:nvSpPr>
        <p:spPr>
          <a:xfrm>
            <a:off x="206926" y="5641602"/>
            <a:ext cx="299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 </a:t>
            </a:r>
            <a:r>
              <a:rPr lang="ko-KR" altLang="en-US" dirty="0"/>
              <a:t>화면실사사진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B5349C-7FC9-4ABE-BAAA-6237DF72C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40" y="1805575"/>
            <a:ext cx="1890196" cy="37743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AFF3A1F-C0F4-4978-8A3E-DD335F38FB1A}"/>
              </a:ext>
            </a:extLst>
          </p:cNvPr>
          <p:cNvSpPr/>
          <p:nvPr/>
        </p:nvSpPr>
        <p:spPr>
          <a:xfrm>
            <a:off x="1996799" y="4663802"/>
            <a:ext cx="667820" cy="6393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4BC09-FE72-412E-BAB8-A4B7FC8E2B65}"/>
              </a:ext>
            </a:extLst>
          </p:cNvPr>
          <p:cNvSpPr txBox="1"/>
          <p:nvPr/>
        </p:nvSpPr>
        <p:spPr>
          <a:xfrm>
            <a:off x="5090254" y="5123335"/>
            <a:ext cx="299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문자신고 실사 사진</a:t>
            </a:r>
          </a:p>
        </p:txBody>
      </p:sp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Google Shape;188;p22">
            <a:extLst>
              <a:ext uri="{FF2B5EF4-FFF2-40B4-BE49-F238E27FC236}">
                <a16:creationId xmlns:a16="http://schemas.microsoft.com/office/drawing/2014/main" id="{31B954B1-D77A-4BBA-B30E-0FCAF30CBD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443A9C-423D-499E-9D6A-34BF303E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48317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요구사항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0125" y="4641791"/>
            <a:ext cx="638986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요구사항 정의서</a:t>
            </a:r>
            <a:endParaRPr lang="en-US" altLang="ko-KR" sz="2400" b="1" spc="-150" dirty="0">
              <a:solidFill>
                <a:srgbClr val="77787B"/>
              </a:solidFill>
            </a:endParaRPr>
          </a:p>
          <a:p>
            <a:pPr marL="457200" indent="-457200" algn="r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77787B"/>
                </a:solidFill>
              </a:rPr>
              <a:t>유즈케이스 정의서</a:t>
            </a: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BA7921-1C72-44C5-82EB-8454A287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79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F575F-ECAA-4D17-8FBF-4F0ED69BAFE0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1063B3-0E1B-4B28-AF3E-15A1062F6E73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BA0EAA-0E80-48AE-9563-63EA037DD61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F4F1C1AC-ABA2-4F2A-8BA4-04FD9AD700D9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F6E1A4D-5722-4451-81A6-91F098AC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D2B8059-0D7E-41C5-BCA5-E0D230B1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1925F-3EB8-4847-91C3-2BED83BACDAA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57AC0F0-58FE-4611-B01E-F074DF6C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1672"/>
              </p:ext>
            </p:extLst>
          </p:nvPr>
        </p:nvGraphicFramePr>
        <p:xfrm>
          <a:off x="792481" y="1461740"/>
          <a:ext cx="7559037" cy="4839906"/>
        </p:xfrm>
        <a:graphic>
          <a:graphicData uri="http://schemas.openxmlformats.org/drawingml/2006/table">
            <a:tbl>
              <a:tblPr/>
              <a:tblGrid>
                <a:gridCol w="7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1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3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30996" marR="30996" marT="8570" marB="8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30996" marR="30996" marT="8570" marB="8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30996" marR="30996" marT="8570" marB="85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6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j-ea"/>
                          <a:ea typeface="+mj-ea"/>
                        </a:rPr>
                        <a:t>H/W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 감지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적외선 센서를 이용하여 화장실에서의 사용자 출입을 확인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63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응급 호출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응급 호출 버튼을 이용하여 응급호출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응급 신호 전송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 모듈로 네트워크에 접속한 뒤 응급신호를 클라우드 서버로 전송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아두이노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클라우드 서버 연결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와이파이를 통해 아두이노를 네트워크에 접속시킨 뒤 클라우드 서버와 아두이노 간 데이터 송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•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수신이 가능하도록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79BEDD-B330-4C6F-9398-95A9035F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97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F575F-ECAA-4D17-8FBF-4F0ED69BAFE0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1063B3-0E1B-4B28-AF3E-15A1062F6E73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BA0EAA-0E80-48AE-9563-63EA037DD61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F4F1C1AC-ABA2-4F2A-8BA4-04FD9AD700D9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F6E1A4D-5722-4451-81A6-91F098AC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D2B8059-0D7E-41C5-BCA5-E0D230B1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1925F-3EB8-4847-91C3-2BED83BACDAA}"/>
              </a:ext>
            </a:extLst>
          </p:cNvPr>
          <p:cNvSpPr/>
          <p:nvPr/>
        </p:nvSpPr>
        <p:spPr>
          <a:xfrm>
            <a:off x="886376" y="6388780"/>
            <a:ext cx="7200800" cy="46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C0619F-1F41-4E96-A07C-9EB07B69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8780"/>
              </p:ext>
            </p:extLst>
          </p:nvPr>
        </p:nvGraphicFramePr>
        <p:xfrm>
          <a:off x="474992" y="1410495"/>
          <a:ext cx="8252100" cy="5133393"/>
        </p:xfrm>
        <a:graphic>
          <a:graphicData uri="http://schemas.openxmlformats.org/drawingml/2006/table">
            <a:tbl>
              <a:tblPr/>
              <a:tblGrid>
                <a:gridCol w="81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8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9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S/W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서비스소개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어플 사용자를 위한 사용설명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버튼의 상세기능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4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화장실 이용시간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 센서에서 화장실에 머무른 시간을 측정하여 서버로 전송하고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화장실 응급시간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50%,100%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경과 시 보호자에게 알림 발송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노약자의 응급상황의 위험 가능성이 인지되었을 때 보호자 앱에서 팝업과 알림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계정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개인정보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자택주소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등의 회원가입 시 기재한 정보를 확인하고 수정할 수 있음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낙상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머신러닝 기술로 노약자의 전신을 사각형으로 인식하여 노약자의 낙상을 감지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낙상발생 시 서버로 위험상황 정보를 전달하여 어플에서 알림을 전송하도록 함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60756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8289BB-0DFC-4C34-B434-DBBBF21B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30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5388</Words>
  <Application>Microsoft Office PowerPoint</Application>
  <PresentationFormat>화면 슬라이드 쇼(4:3)</PresentationFormat>
  <Paragraphs>921</Paragraphs>
  <Slides>62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2" baseType="lpstr">
      <vt:lpstr>Arial Unicode MS</vt:lpstr>
      <vt:lpstr>돋움체</vt:lpstr>
      <vt:lpstr>맑은 고딕</vt:lpstr>
      <vt:lpstr>Arial</vt:lpstr>
      <vt:lpstr>Consolas</vt:lpstr>
      <vt:lpstr>Roboto</vt:lpstr>
      <vt:lpstr>Symbol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나 민지</cp:lastModifiedBy>
  <cp:revision>405</cp:revision>
  <dcterms:created xsi:type="dcterms:W3CDTF">2014-04-16T00:55:54Z</dcterms:created>
  <dcterms:modified xsi:type="dcterms:W3CDTF">2021-10-17T17:06:10Z</dcterms:modified>
</cp:coreProperties>
</file>