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3" r:id="rId6"/>
    <p:sldId id="264" r:id="rId7"/>
    <p:sldId id="265" r:id="rId8"/>
    <p:sldId id="266" r:id="rId9"/>
    <p:sldId id="262"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3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169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42743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97279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396151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45416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62702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12449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4524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42271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1612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98A9-4025-4A96-A814-A72EFA92E22E}" type="datetimeFigureOut">
              <a:rPr lang="en-IN" smtClean="0"/>
              <a:pPr/>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116775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98A9-4025-4A96-A814-A72EFA92E22E}" type="datetimeFigureOut">
              <a:rPr lang="en-IN" smtClean="0"/>
              <a:pPr/>
              <a:t>14-09-2023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F368F-D9B2-48C0-97BF-B28E7509B2D3}" type="slidenum">
              <a:rPr lang="en-IN" smtClean="0"/>
              <a:pPr/>
              <a:t>‹#›</a:t>
            </a:fld>
            <a:endParaRPr lang="en-IN"/>
          </a:p>
        </p:txBody>
      </p:sp>
    </p:spTree>
    <p:extLst>
      <p:ext uri="{BB962C8B-B14F-4D97-AF65-F5344CB8AC3E}">
        <p14:creationId xmlns:p14="http://schemas.microsoft.com/office/powerpoint/2010/main" val="9254054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20" y="-111367"/>
            <a:ext cx="12687799" cy="708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63352" y="833407"/>
            <a:ext cx="4392488" cy="1754326"/>
          </a:xfrm>
          <a:prstGeom prst="rect">
            <a:avLst/>
          </a:prstGeom>
          <a:noFill/>
        </p:spPr>
        <p:txBody>
          <a:bodyPr wrap="squar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Smart Shoe</a:t>
            </a:r>
          </a:p>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For Blind</a:t>
            </a:r>
          </a:p>
        </p:txBody>
      </p:sp>
      <p:sp>
        <p:nvSpPr>
          <p:cNvPr id="9" name="Rectangle 8"/>
          <p:cNvSpPr/>
          <p:nvPr/>
        </p:nvSpPr>
        <p:spPr>
          <a:xfrm>
            <a:off x="122812" y="194771"/>
            <a:ext cx="2818849" cy="40011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000" b="1" dirty="0">
                <a:ln w="50800"/>
                <a:solidFill>
                  <a:schemeClr val="bg1">
                    <a:shade val="50000"/>
                  </a:schemeClr>
                </a:solidFill>
              </a:rPr>
              <a:t>MINI PROJECT MAY 2023</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00" y="1710570"/>
            <a:ext cx="3784149" cy="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3552" y="4758281"/>
            <a:ext cx="3288056" cy="523220"/>
          </a:xfrm>
          <a:prstGeom prst="rect">
            <a:avLst/>
          </a:prstGeom>
          <a:noFill/>
        </p:spPr>
        <p:txBody>
          <a:bodyPr wrap="square" rtlCol="0">
            <a:spAutoFit/>
          </a:bodyPr>
          <a:lstStyle/>
          <a:p>
            <a:endParaRPr lang="en-US" sz="2800" dirty="0">
              <a:solidFill>
                <a:schemeClr val="bg1"/>
              </a:solidFill>
            </a:endParaRPr>
          </a:p>
        </p:txBody>
      </p:sp>
    </p:spTree>
    <p:extLst>
      <p:ext uri="{BB962C8B-B14F-4D97-AF65-F5344CB8AC3E}">
        <p14:creationId xmlns:p14="http://schemas.microsoft.com/office/powerpoint/2010/main" val="103107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D540-EBE3-2BDD-E1BF-4348E3D0D77F}"/>
              </a:ext>
            </a:extLst>
          </p:cNvPr>
          <p:cNvSpPr txBox="1">
            <a:spLocks/>
          </p:cNvSpPr>
          <p:nvPr/>
        </p:nvSpPr>
        <p:spPr>
          <a:xfrm>
            <a:off x="263352" y="548680"/>
            <a:ext cx="3960440" cy="72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Abstract</a:t>
            </a:r>
          </a:p>
        </p:txBody>
      </p:sp>
      <p:pic>
        <p:nvPicPr>
          <p:cNvPr id="3" name="Picture 2">
            <a:extLst>
              <a:ext uri="{FF2B5EF4-FFF2-40B4-BE49-F238E27FC236}">
                <a16:creationId xmlns:a16="http://schemas.microsoft.com/office/drawing/2014/main" id="{A5BF5257-72E9-AB20-B14F-1985FC457FB0}"/>
              </a:ext>
            </a:extLst>
          </p:cNvPr>
          <p:cNvPicPr>
            <a:picLocks noChangeAspect="1"/>
          </p:cNvPicPr>
          <p:nvPr/>
        </p:nvPicPr>
        <p:blipFill>
          <a:blip r:embed="rId2"/>
          <a:stretch>
            <a:fillRect/>
          </a:stretch>
        </p:blipFill>
        <p:spPr>
          <a:xfrm>
            <a:off x="623392" y="1219988"/>
            <a:ext cx="3785944" cy="48772"/>
          </a:xfrm>
          <a:prstGeom prst="rect">
            <a:avLst/>
          </a:prstGeom>
        </p:spPr>
      </p:pic>
      <p:sp>
        <p:nvSpPr>
          <p:cNvPr id="6" name="TextBox 5">
            <a:extLst>
              <a:ext uri="{FF2B5EF4-FFF2-40B4-BE49-F238E27FC236}">
                <a16:creationId xmlns:a16="http://schemas.microsoft.com/office/drawing/2014/main" id="{40407E50-60FB-F44E-6172-424B208E072D}"/>
              </a:ext>
            </a:extLst>
          </p:cNvPr>
          <p:cNvSpPr txBox="1"/>
          <p:nvPr/>
        </p:nvSpPr>
        <p:spPr>
          <a:xfrm>
            <a:off x="263352" y="1605564"/>
            <a:ext cx="11593288" cy="4985980"/>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IoT based Smart shoe system for the blind is a system made with the help of ultrasonic sensors paired to an Arduino NANO board. Internet of things is all about making physical objects communicate with other objects or even with humans. It is an enabling technology which has a rapid development and growth in the market. In our India there are almost 40 million blind people among which 1.6 million are children. Blind people face great difficulty to walk independently. They have to depend on others in many aspects of their life. </a:t>
            </a:r>
          </a:p>
          <a:p>
            <a:pPr algn="just">
              <a:lnSpc>
                <a:spcPct val="150000"/>
              </a:lnSpc>
            </a:pPr>
            <a:endParaRPr lang="en-IN" sz="2000" b="1" dirty="0">
              <a:effectLst/>
              <a:latin typeface="Times New Roman" panose="02020603050405020304" pitchFamily="18" charset="0"/>
              <a:ea typeface="Times New Roman" panose="02020603050405020304" pitchFamily="18" charset="0"/>
            </a:endParaRPr>
          </a:p>
          <a:p>
            <a:pPr>
              <a:lnSpc>
                <a:spcPct val="150000"/>
              </a:lnSpc>
            </a:pPr>
            <a:r>
              <a:rPr lang="en-US" sz="2000" b="1" dirty="0">
                <a:effectLst/>
                <a:latin typeface="Times New Roman" panose="02020603050405020304" pitchFamily="18" charset="0"/>
                <a:ea typeface="Times New Roman" panose="02020603050405020304" pitchFamily="18" charset="0"/>
              </a:rPr>
              <a:t>The Major problem is when they walk on the road. With a stick in hand they cannot detect every obstacle that comes in their way. The shoe warns the user by making noise with the buzzer or a slight vibration when he/she walks in front of an obstacle. </a:t>
            </a:r>
            <a:endParaRPr lang="en-IN" sz="20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2471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07369" y="380858"/>
            <a:ext cx="3600400" cy="72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1049840"/>
            <a:ext cx="3784149" cy="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3CBA506B-726D-DBBD-D4A0-C7AC2DBF3DC4}"/>
              </a:ext>
            </a:extLst>
          </p:cNvPr>
          <p:cNvSpPr txBox="1"/>
          <p:nvPr/>
        </p:nvSpPr>
        <p:spPr>
          <a:xfrm>
            <a:off x="0" y="1042878"/>
            <a:ext cx="11280710" cy="6324808"/>
          </a:xfrm>
          <a:prstGeom prst="rect">
            <a:avLst/>
          </a:prstGeom>
          <a:noFill/>
        </p:spPr>
        <p:txBody>
          <a:bodyPr wrap="square" rtlCol="0">
            <a:spAutoFit/>
          </a:bodyPr>
          <a:lstStyle/>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The aim of this project is to design and develop a smart shoe for visually impaired individuals that can assist them in navigating their environment and improving their overall safety, comfort, and independence. </a:t>
            </a:r>
            <a:endParaRPr lang="en-GB" sz="2000" dirty="0">
              <a:effectLst/>
              <a:latin typeface="Times New Roman" panose="02020603050405020304" pitchFamily="18" charset="0"/>
              <a:ea typeface="Times New Roman" panose="02020603050405020304" pitchFamily="18" charset="0"/>
            </a:endParaRPr>
          </a:p>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Internet of things is all about making physical objects communicate with other objects. This  IoT based Smart shoe system for the blind is a system made with the help of ultrasonic sensors paired to an Arduino NANO board. The buzzer and Vibrating motor are used to alert the user.[1]</a:t>
            </a:r>
            <a:endParaRPr lang="en-GB" sz="2000" dirty="0">
              <a:effectLst/>
              <a:latin typeface="Times New Roman" panose="02020603050405020304" pitchFamily="18" charset="0"/>
              <a:ea typeface="Times New Roman" panose="02020603050405020304" pitchFamily="18" charset="0"/>
            </a:endParaRPr>
          </a:p>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There are broadly three stages involved in the design of the proposed blind shoe:</a:t>
            </a:r>
            <a:endParaRPr lang="en-GB" sz="2000" dirty="0">
              <a:effectLst/>
              <a:latin typeface="Times New Roman" panose="02020603050405020304" pitchFamily="18" charset="0"/>
              <a:ea typeface="Times New Roman" panose="02020603050405020304" pitchFamily="18" charset="0"/>
            </a:endParaRPr>
          </a:p>
          <a:p>
            <a:pPr marL="800100" marR="683895" lvl="1" indent="-342900" algn="just">
              <a:lnSpc>
                <a:spcPct val="150000"/>
              </a:lnSpc>
              <a:spcBef>
                <a:spcPts val="30"/>
              </a:spcBef>
              <a:buFont typeface="Arial" panose="020B0604020202020204" pitchFamily="34" charset="0"/>
              <a:buChar char="●"/>
            </a:pPr>
            <a:r>
              <a:rPr lang="en-US" sz="2000" dirty="0">
                <a:solidFill>
                  <a:srgbClr val="000000"/>
                </a:solidFill>
                <a:effectLst/>
                <a:latin typeface="Noto Sans Symbols"/>
                <a:ea typeface="Noto Sans Symbols"/>
                <a:cs typeface="Noto Sans Symbols"/>
              </a:rPr>
              <a:t>Input Stage </a:t>
            </a:r>
            <a:endParaRPr lang="en-GB" sz="2000" dirty="0">
              <a:effectLst/>
              <a:latin typeface="Noto Sans Symbols"/>
              <a:ea typeface="Noto Sans Symbols"/>
              <a:cs typeface="Noto Sans Symbols"/>
            </a:endParaRPr>
          </a:p>
          <a:p>
            <a:pPr marL="800100" marR="683895" lvl="1" indent="-342900" algn="just">
              <a:lnSpc>
                <a:spcPct val="150000"/>
              </a:lnSpc>
              <a:spcBef>
                <a:spcPts val="30"/>
              </a:spcBef>
              <a:buFont typeface="Arial" panose="020B0604020202020204" pitchFamily="34" charset="0"/>
              <a:buChar char="●"/>
            </a:pPr>
            <a:r>
              <a:rPr lang="en-US" sz="2000" dirty="0">
                <a:solidFill>
                  <a:srgbClr val="000000"/>
                </a:solidFill>
                <a:effectLst/>
                <a:latin typeface="Noto Sans Symbols"/>
                <a:ea typeface="Noto Sans Symbols"/>
                <a:cs typeface="Noto Sans Symbols"/>
              </a:rPr>
              <a:t>Control Stage </a:t>
            </a:r>
            <a:endParaRPr lang="en-GB" sz="2000" dirty="0">
              <a:effectLst/>
              <a:latin typeface="Noto Sans Symbols"/>
              <a:ea typeface="Noto Sans Symbols"/>
              <a:cs typeface="Noto Sans Symbols"/>
            </a:endParaRPr>
          </a:p>
          <a:p>
            <a:pPr marL="800100" marR="683895" lvl="1" indent="-342900" algn="just">
              <a:lnSpc>
                <a:spcPct val="150000"/>
              </a:lnSpc>
              <a:spcBef>
                <a:spcPts val="30"/>
              </a:spcBef>
              <a:buFont typeface="Arial" panose="020B0604020202020204" pitchFamily="34" charset="0"/>
              <a:buChar char="●"/>
            </a:pPr>
            <a:r>
              <a:rPr lang="en-US" sz="2000" dirty="0">
                <a:solidFill>
                  <a:srgbClr val="000000"/>
                </a:solidFill>
                <a:effectLst/>
                <a:latin typeface="Noto Sans Symbols"/>
                <a:ea typeface="Noto Sans Symbols"/>
                <a:cs typeface="Noto Sans Symbols"/>
              </a:rPr>
              <a:t>Output Stage</a:t>
            </a:r>
            <a:endParaRPr lang="en-GB" sz="2000" dirty="0">
              <a:effectLst/>
              <a:latin typeface="Noto Sans Symbols"/>
              <a:ea typeface="Noto Sans Symbols"/>
              <a:cs typeface="Noto Sans Symbols"/>
            </a:endParaRPr>
          </a:p>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The buzzer produces sound when ever it encounters any obstacles in front and inclined position. The vibrator vibrates at the same time.</a:t>
            </a:r>
            <a:endParaRPr lang="en-GB" sz="2000" dirty="0">
              <a:effectLst/>
              <a:latin typeface="Times New Roman" panose="02020603050405020304" pitchFamily="18" charset="0"/>
              <a:ea typeface="Times New Roman" panose="02020603050405020304" pitchFamily="18" charset="0"/>
            </a:endParaRPr>
          </a:p>
          <a:p>
            <a:pPr marL="457200" marR="683895" algn="just">
              <a:lnSpc>
                <a:spcPct val="150000"/>
              </a:lnSpc>
              <a:spcBef>
                <a:spcPts val="3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77595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Proposed Architecture</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4839" y="1196753"/>
            <a:ext cx="6212359" cy="4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descr="C:\Users\lenovo pc\Downloads\photo_6325844373371204275_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3819" y="1699405"/>
            <a:ext cx="5875533" cy="461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4400" dirty="0">
                <a:solidFill>
                  <a:schemeClr val="accent5">
                    <a:lumMod val="75000"/>
                  </a:schemeClr>
                </a:solidFill>
                <a:latin typeface="Times New Roman" panose="02020603050405020304" pitchFamily="18" charset="0"/>
                <a:cs typeface="Times New Roman" panose="02020603050405020304" pitchFamily="18" charset="0"/>
              </a:rPr>
              <a:t>Modules</a:t>
            </a:r>
            <a:endParaRPr lang="en-IN" sz="44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8163" y="1182043"/>
            <a:ext cx="33857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40987" y="1839515"/>
            <a:ext cx="10785514" cy="3046988"/>
          </a:xfrm>
          <a:prstGeom prst="rect">
            <a:avLst/>
          </a:prstGeom>
          <a:noFill/>
        </p:spPr>
        <p:txBody>
          <a:bodyPr wrap="square" rtlCol="0">
            <a:spAutoFit/>
          </a:bodyPr>
          <a:lstStyle/>
          <a:p>
            <a:r>
              <a:rPr lang="en-IN" sz="2400" dirty="0"/>
              <a:t>There are broadly three modules involved in the design of the proposed Smart Shoe System:</a:t>
            </a:r>
          </a:p>
          <a:p>
            <a:endParaRPr lang="en-IN" sz="2400" dirty="0"/>
          </a:p>
          <a:p>
            <a:r>
              <a:rPr lang="en-IN" sz="2400" dirty="0"/>
              <a:t>● Detection Objects</a:t>
            </a:r>
          </a:p>
          <a:p>
            <a:endParaRPr lang="en-IN" sz="2400" dirty="0"/>
          </a:p>
          <a:p>
            <a:r>
              <a:rPr lang="en-IN" sz="2400" dirty="0"/>
              <a:t>● Computing Distance</a:t>
            </a:r>
          </a:p>
          <a:p>
            <a:endParaRPr lang="en-IN" sz="2400" dirty="0"/>
          </a:p>
          <a:p>
            <a:r>
              <a:rPr lang="en-IN" sz="2400" dirty="0"/>
              <a:t>● Alert Message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4400" dirty="0">
                <a:solidFill>
                  <a:schemeClr val="accent5">
                    <a:lumMod val="75000"/>
                  </a:schemeClr>
                </a:solidFill>
                <a:latin typeface="Times New Roman" panose="02020603050405020304" pitchFamily="18" charset="0"/>
                <a:cs typeface="Times New Roman" panose="02020603050405020304" pitchFamily="18" charset="0"/>
              </a:rPr>
              <a:t>Module Description</a:t>
            </a:r>
            <a:endParaRPr lang="en-IN" sz="44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4839" y="1196753"/>
            <a:ext cx="6212359" cy="4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7111" y="1783652"/>
            <a:ext cx="10939751" cy="3293209"/>
          </a:xfrm>
          <a:prstGeom prst="rect">
            <a:avLst/>
          </a:prstGeom>
          <a:noFill/>
        </p:spPr>
        <p:txBody>
          <a:bodyPr wrap="square" rtlCol="0">
            <a:spAutoFit/>
          </a:bodyPr>
          <a:lstStyle/>
          <a:p>
            <a:r>
              <a:rPr lang="en-IN" sz="2800" b="1" dirty="0"/>
              <a:t>Detection Objects:</a:t>
            </a:r>
          </a:p>
          <a:p>
            <a:endParaRPr lang="en-IN"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It consist of two HC-SR04 ultrasonic sensor, the sensor is uses to detect obstacle in the path of    blind person.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HCSR-04 ultrasonic sensor is used to locate the obstacle in the path of blind person. One sensor is mounted on the front end of shoe for detecting obstacle in forward path, while second sensor is mounted on the top of shoe for detecting inclined obstacle.</a:t>
            </a: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b="1" dirty="0"/>
          </a:p>
          <a:p>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D4DA4-0600-5E42-962F-51BD3F894035}"/>
              </a:ext>
            </a:extLst>
          </p:cNvPr>
          <p:cNvSpPr txBox="1"/>
          <p:nvPr/>
        </p:nvSpPr>
        <p:spPr>
          <a:xfrm>
            <a:off x="731520" y="1197864"/>
            <a:ext cx="4818888" cy="954107"/>
          </a:xfrm>
          <a:prstGeom prst="rect">
            <a:avLst/>
          </a:prstGeom>
          <a:noFill/>
        </p:spPr>
        <p:txBody>
          <a:bodyPr wrap="square" rtlCol="0">
            <a:spAutoFit/>
          </a:bodyPr>
          <a:lstStyle/>
          <a:p>
            <a:r>
              <a:rPr lang="en-IN" sz="2800" b="1" dirty="0"/>
              <a:t>Computing Distance:</a:t>
            </a:r>
          </a:p>
          <a:p>
            <a:endParaRPr lang="en-GB" sz="2800" b="1" dirty="0"/>
          </a:p>
        </p:txBody>
      </p:sp>
      <p:sp>
        <p:nvSpPr>
          <p:cNvPr id="3" name="TextBox 2">
            <a:extLst>
              <a:ext uri="{FF2B5EF4-FFF2-40B4-BE49-F238E27FC236}">
                <a16:creationId xmlns:a16="http://schemas.microsoft.com/office/drawing/2014/main" id="{2DD24F4B-E5F2-419B-4071-7510F7D8B122}"/>
              </a:ext>
            </a:extLst>
          </p:cNvPr>
          <p:cNvSpPr txBox="1"/>
          <p:nvPr/>
        </p:nvSpPr>
        <p:spPr>
          <a:xfrm>
            <a:off x="839755" y="2151971"/>
            <a:ext cx="10478278" cy="2954655"/>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          For manipulating or processing the information as received by ultrasonic Sensor a microcontroller is used. Here we have used an Arduino Nano microcontroller. The microcontroller is programmed to receive signal from two ultrasonic sensors. The microcontroller is programmed to trigger the vibrating motor and buzzer, whenever ultrasonic sensor found obstacle within its range. The obstacle detection range of ultrasonic sensor can be set through the program written in microcontroller.</a:t>
            </a:r>
            <a:endParaRPr lang="en-GB" sz="2400" dirty="0">
              <a:effectLst/>
              <a:latin typeface="Times New Roman" panose="02020603050405020304" pitchFamily="18" charset="0"/>
              <a:ea typeface="Times New Roman" panose="02020603050405020304" pitchFamily="18"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1845-B0DD-0C99-4101-590A54623DD4}"/>
              </a:ext>
            </a:extLst>
          </p:cNvPr>
          <p:cNvSpPr>
            <a:spLocks noGrp="1"/>
          </p:cNvSpPr>
          <p:nvPr>
            <p:ph type="ctrTitle"/>
          </p:nvPr>
        </p:nvSpPr>
        <p:spPr>
          <a:xfrm>
            <a:off x="-420624" y="804672"/>
            <a:ext cx="5020056" cy="1362457"/>
          </a:xfrm>
        </p:spPr>
        <p:txBody>
          <a:bodyPr>
            <a:normAutofit/>
          </a:bodyPr>
          <a:lstStyle/>
          <a:p>
            <a:r>
              <a:rPr lang="en-IN" sz="2800" b="1" dirty="0"/>
              <a:t>Alert Message:</a:t>
            </a:r>
            <a:endParaRPr lang="en-GB" sz="2800" b="1" dirty="0"/>
          </a:p>
        </p:txBody>
      </p:sp>
      <p:sp>
        <p:nvSpPr>
          <p:cNvPr id="3" name="Subtitle 2">
            <a:extLst>
              <a:ext uri="{FF2B5EF4-FFF2-40B4-BE49-F238E27FC236}">
                <a16:creationId xmlns:a16="http://schemas.microsoft.com/office/drawing/2014/main" id="{79D51105-CF92-15A4-DDE5-CBE47FFC8335}"/>
              </a:ext>
            </a:extLst>
          </p:cNvPr>
          <p:cNvSpPr>
            <a:spLocks noGrp="1"/>
          </p:cNvSpPr>
          <p:nvPr>
            <p:ph type="subTitle" idx="1"/>
          </p:nvPr>
        </p:nvSpPr>
        <p:spPr>
          <a:xfrm>
            <a:off x="896112" y="2057401"/>
            <a:ext cx="9348216" cy="3471671"/>
          </a:xfrm>
        </p:spPr>
        <p:txBody>
          <a:bodyPr>
            <a:normAutofit/>
          </a:bodyPr>
          <a:lstStyle/>
          <a:p>
            <a:pPr algn="l"/>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 audio signaling device like a beeper or buzzer may be electromechanical or piezoelectric or mechanical type. The main function of this is to convert the signal from audio to sound. Vibration motor is a coreless DC motor, and the size of this motor is compact. The main purpose of this motor is to alert the user from receiving the call by without sound/vibrating.</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7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4400" dirty="0">
                <a:latin typeface="Copperplate Gothic Bold" pitchFamily="34" charset="0"/>
              </a:rPr>
              <a:t>       </a:t>
            </a:r>
            <a:r>
              <a:rPr lang="en-US" sz="4400" dirty="0">
                <a:solidFill>
                  <a:schemeClr val="accent1"/>
                </a:solidFill>
                <a:latin typeface="Copperplate Gothic Bold" pitchFamily="34" charset="0"/>
              </a:rPr>
              <a:t>Status of project</a:t>
            </a:r>
            <a:endParaRPr lang="en-IN" sz="4400" dirty="0">
              <a:solidFill>
                <a:schemeClr val="accent1"/>
              </a:solidFill>
              <a:latin typeface="Copperplate Gothic Bold" pitchFamily="34" charset="0"/>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8944" y="1196752"/>
            <a:ext cx="3784149" cy="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F8BBC68E-6FFE-21D0-9E28-56CAB81D82EC}"/>
              </a:ext>
            </a:extLst>
          </p:cNvPr>
          <p:cNvPicPr>
            <a:picLocks noChangeAspect="1"/>
          </p:cNvPicPr>
          <p:nvPr/>
        </p:nvPicPr>
        <p:blipFill>
          <a:blip r:embed="rId3"/>
          <a:stretch>
            <a:fillRect/>
          </a:stretch>
        </p:blipFill>
        <p:spPr>
          <a:xfrm>
            <a:off x="462588" y="1849857"/>
            <a:ext cx="5378430" cy="3023895"/>
          </a:xfrm>
          <a:prstGeom prst="rect">
            <a:avLst/>
          </a:prstGeom>
        </p:spPr>
      </p:pic>
      <p:pic>
        <p:nvPicPr>
          <p:cNvPr id="7" name="Picture 6">
            <a:extLst>
              <a:ext uri="{FF2B5EF4-FFF2-40B4-BE49-F238E27FC236}">
                <a16:creationId xmlns:a16="http://schemas.microsoft.com/office/drawing/2014/main" id="{433BD298-63CA-0846-770C-2CF2D34CA3C9}"/>
              </a:ext>
            </a:extLst>
          </p:cNvPr>
          <p:cNvPicPr>
            <a:picLocks noChangeAspect="1"/>
          </p:cNvPicPr>
          <p:nvPr/>
        </p:nvPicPr>
        <p:blipFill>
          <a:blip r:embed="rId4"/>
          <a:stretch>
            <a:fillRect/>
          </a:stretch>
        </p:blipFill>
        <p:spPr>
          <a:xfrm rot="5400000">
            <a:off x="7421483" y="672590"/>
            <a:ext cx="3023895" cy="5378430"/>
          </a:xfrm>
          <a:prstGeom prst="rect">
            <a:avLst/>
          </a:prstGeom>
        </p:spPr>
      </p:pic>
      <p:sp>
        <p:nvSpPr>
          <p:cNvPr id="8" name="TextBox 7">
            <a:extLst>
              <a:ext uri="{FF2B5EF4-FFF2-40B4-BE49-F238E27FC236}">
                <a16:creationId xmlns:a16="http://schemas.microsoft.com/office/drawing/2014/main" id="{F6736C59-452C-C479-4B21-5133F1552FBD}"/>
              </a:ext>
            </a:extLst>
          </p:cNvPr>
          <p:cNvSpPr txBox="1"/>
          <p:nvPr/>
        </p:nvSpPr>
        <p:spPr>
          <a:xfrm>
            <a:off x="4105656" y="5338082"/>
            <a:ext cx="8293608" cy="646331"/>
          </a:xfrm>
          <a:prstGeom prst="rect">
            <a:avLst/>
          </a:prstGeom>
          <a:noFill/>
        </p:spPr>
        <p:txBody>
          <a:bodyPr wrap="square" rtlCol="0">
            <a:spAutoFit/>
          </a:bodyPr>
          <a:lstStyle/>
          <a:p>
            <a:r>
              <a:rPr lang="en-US" sz="1800" dirty="0">
                <a:solidFill>
                  <a:srgbClr val="00B050"/>
                </a:solidFill>
                <a:latin typeface="Copperplate Gothic Bold" pitchFamily="34" charset="0"/>
              </a:rPr>
              <a:t>Project has been completed </a:t>
            </a:r>
            <a:endParaRPr lang="en-IN" sz="1800" dirty="0">
              <a:solidFill>
                <a:srgbClr val="00B050"/>
              </a:solidFill>
              <a:latin typeface="Copperplate Gothic Bold" pitchFamily="34" charset="0"/>
            </a:endParaRPr>
          </a:p>
          <a:p>
            <a:endParaRPr lang="en-GB" dirty="0"/>
          </a:p>
        </p:txBody>
      </p:sp>
    </p:spTree>
    <p:extLst>
      <p:ext uri="{BB962C8B-B14F-4D97-AF65-F5344CB8AC3E}">
        <p14:creationId xmlns:p14="http://schemas.microsoft.com/office/powerpoint/2010/main" val="3124953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566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Copperplate Gothic Bold</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Alert Message: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shameena banu</cp:lastModifiedBy>
  <cp:revision>8</cp:revision>
  <dcterms:modified xsi:type="dcterms:W3CDTF">2023-09-14T08:33:51Z</dcterms:modified>
</cp:coreProperties>
</file>