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6" r:id="rId2"/>
  </p:sldMasterIdLst>
  <p:notesMasterIdLst>
    <p:notesMasterId r:id="rId16"/>
  </p:notesMasterIdLst>
  <p:handoutMasterIdLst>
    <p:handoutMasterId r:id="rId17"/>
  </p:handoutMasterIdLst>
  <p:sldIdLst>
    <p:sldId id="420" r:id="rId3"/>
    <p:sldId id="583" r:id="rId4"/>
    <p:sldId id="594" r:id="rId5"/>
    <p:sldId id="585" r:id="rId6"/>
    <p:sldId id="592" r:id="rId7"/>
    <p:sldId id="593" r:id="rId8"/>
    <p:sldId id="584" r:id="rId9"/>
    <p:sldId id="595" r:id="rId10"/>
    <p:sldId id="587" r:id="rId11"/>
    <p:sldId id="589" r:id="rId12"/>
    <p:sldId id="588" r:id="rId13"/>
    <p:sldId id="591" r:id="rId14"/>
    <p:sldId id="590" r:id="rId15"/>
  </p:sldIdLst>
  <p:sldSz cx="9906000" cy="6858000" type="A4"/>
  <p:notesSz cx="6797675" cy="9874250"/>
  <p:defaultTextStyle>
    <a:defPPr>
      <a:defRPr lang="ko-KR"/>
    </a:defPPr>
    <a:lvl1pPr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47010"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894019"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41028"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788038"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35047" algn="l" defTabSz="894019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682057" algn="l" defTabSz="894019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129066" algn="l" defTabSz="894019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576075" algn="l" defTabSz="894019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7">
          <p15:clr>
            <a:srgbClr val="A4A3A4"/>
          </p15:clr>
        </p15:guide>
        <p15:guide id="2" orient="horz" pos="825">
          <p15:clr>
            <a:srgbClr val="A4A3A4"/>
          </p15:clr>
        </p15:guide>
        <p15:guide id="3" orient="horz" pos="1083">
          <p15:clr>
            <a:srgbClr val="A4A3A4"/>
          </p15:clr>
        </p15:guide>
        <p15:guide id="4" orient="horz" pos="459" userDrawn="1">
          <p15:clr>
            <a:srgbClr val="A4A3A4"/>
          </p15:clr>
        </p15:guide>
        <p15:guide id="5" pos="1691" userDrawn="1">
          <p15:clr>
            <a:srgbClr val="A4A3A4"/>
          </p15:clr>
        </p15:guide>
        <p15:guide id="6" pos="145">
          <p15:clr>
            <a:srgbClr val="A4A3A4"/>
          </p15:clr>
        </p15:guide>
        <p15:guide id="7" pos="61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265882"/>
    <a:srgbClr val="274B81"/>
    <a:srgbClr val="2E7B9E"/>
    <a:srgbClr val="99C7DB"/>
    <a:srgbClr val="E1F0F7"/>
    <a:srgbClr val="399AC5"/>
    <a:srgbClr val="D2E1E6"/>
    <a:srgbClr val="C2EC90"/>
    <a:srgbClr val="D6E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763" autoAdjust="0"/>
  </p:normalViewPr>
  <p:slideViewPr>
    <p:cSldViewPr snapToGrid="0">
      <p:cViewPr varScale="1">
        <p:scale>
          <a:sx n="112" d="100"/>
          <a:sy n="112" d="100"/>
        </p:scale>
        <p:origin x="1242" y="102"/>
      </p:cViewPr>
      <p:guideLst>
        <p:guide orient="horz" pos="3937"/>
        <p:guide orient="horz" pos="825"/>
        <p:guide orient="horz" pos="1083"/>
        <p:guide orient="horz" pos="459"/>
        <p:guide pos="1691"/>
        <p:guide pos="145"/>
        <p:guide pos="610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4417AB5-E0EF-4EFE-A8E5-C8E01948E4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153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82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80EEC6A-ED87-4C34-9162-2851928D64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5051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4701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894019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4102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78803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35047" algn="l" defTabSz="89401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82057" algn="l" defTabSz="89401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29066" algn="l" defTabSz="89401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76075" algn="l" defTabSz="89401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41363"/>
            <a:ext cx="5348287" cy="37020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203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838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8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577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66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89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188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609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86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59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075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8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66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0" y="0"/>
            <a:ext cx="3044191" cy="6858000"/>
          </a:xfrm>
          <a:prstGeom prst="rect">
            <a:avLst/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lIns="89402" tIns="44700" rIns="89402" bIns="44700" anchor="ctr"/>
          <a:lstStyle/>
          <a:p>
            <a:endParaRPr lang="ko-KR" altLang="en-US" dirty="0"/>
          </a:p>
        </p:txBody>
      </p:sp>
      <p:sp>
        <p:nvSpPr>
          <p:cNvPr id="1564694" name="Rectangle 22"/>
          <p:cNvSpPr>
            <a:spLocks noGrp="1" noChangeArrowheads="1"/>
          </p:cNvSpPr>
          <p:nvPr>
            <p:ph type="ctrTitle"/>
          </p:nvPr>
        </p:nvSpPr>
        <p:spPr bwMode="auto">
          <a:xfrm>
            <a:off x="726182" y="2055911"/>
            <a:ext cx="6335713" cy="50289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3581" tIns="46791" rIns="93581" bIns="46791" numCol="1" anchor="ctr" anchorCtr="0" compatLnSpc="1">
            <a:prstTxWarp prst="textNoShape">
              <a:avLst/>
            </a:prstTxWarp>
          </a:bodyPr>
          <a:lstStyle>
            <a:lvl1pPr algn="l">
              <a:defRPr sz="2700" b="0"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64695" name="Rectangle 2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8733" y="2710807"/>
            <a:ext cx="4345957" cy="6560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3581" tIns="46791" rIns="93581" bIns="46791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sz="2000">
                <a:latin typeface="Arial" charset="0"/>
                <a:ea typeface="돋움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" name="AutoShape 2" descr="http://mail.spacesolution.kr/mail/file_download.php?mailbox=Inbox&amp;uid=142647494130365&amp;mail_sect=2&amp;disposition=inline"/>
          <p:cNvSpPr>
            <a:spLocks noChangeAspect="1" noChangeArrowheads="1"/>
          </p:cNvSpPr>
          <p:nvPr userDrawn="1"/>
        </p:nvSpPr>
        <p:spPr bwMode="auto">
          <a:xfrm>
            <a:off x="136525" y="-230104"/>
            <a:ext cx="1419225" cy="48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2" tIns="44700" rIns="89402" bIns="4470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://mail.spacesolution.kr/mail/file_download.php?mailbox=Inbox&amp;uid=142647494130365&amp;mail_sect=2&amp;disposition=inline"/>
          <p:cNvSpPr>
            <a:spLocks noChangeAspect="1" noChangeArrowheads="1"/>
          </p:cNvSpPr>
          <p:nvPr userDrawn="1"/>
        </p:nvSpPr>
        <p:spPr bwMode="auto">
          <a:xfrm>
            <a:off x="288925" y="-85725"/>
            <a:ext cx="1419225" cy="48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2" tIns="44700" rIns="89402" bIns="4470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1" name="직선 연결선 10"/>
          <p:cNvCxnSpPr>
            <a:cxnSpLocks noChangeShapeType="1"/>
          </p:cNvCxnSpPr>
          <p:nvPr userDrawn="1"/>
        </p:nvCxnSpPr>
        <p:spPr bwMode="auto">
          <a:xfrm>
            <a:off x="822960" y="2627803"/>
            <a:ext cx="8374380" cy="0"/>
          </a:xfrm>
          <a:prstGeom prst="line">
            <a:avLst/>
          </a:prstGeom>
          <a:noFill/>
          <a:ln w="25400" algn="ctr">
            <a:solidFill>
              <a:srgbClr val="1852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‹#›</a:t>
            </a:fld>
            <a:endParaRPr lang="ko-KR" altLang="en-US" dirty="0"/>
          </a:p>
        </p:txBody>
      </p:sp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0"/>
            <a:ext cx="3044191" cy="6858000"/>
          </a:xfrm>
          <a:prstGeom prst="rect">
            <a:avLst/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lIns="89402" tIns="44700" rIns="89402" bIns="44700" anchor="ctr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설명회-마스터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904781" cy="6172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103620" y="175578"/>
            <a:ext cx="3634741" cy="342900"/>
          </a:xfrm>
        </p:spPr>
        <p:txBody>
          <a:bodyPr/>
          <a:lstStyle>
            <a:lvl1pPr marL="0" indent="0" algn="r">
              <a:buFontTx/>
              <a:buNone/>
              <a:defRPr b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부제목 마스터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설명회-마스터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904781" cy="6172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‹#›</a:t>
            </a:fld>
            <a:endParaRPr lang="ko-KR" altLang="en-US" dirty="0"/>
          </a:p>
        </p:txBody>
      </p:sp>
      <p:graphicFrame>
        <p:nvGraphicFramePr>
          <p:cNvPr id="8" name="Group 45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83694502"/>
              </p:ext>
            </p:extLst>
          </p:nvPr>
        </p:nvGraphicFramePr>
        <p:xfrm>
          <a:off x="160072" y="736445"/>
          <a:ext cx="9578290" cy="5525562"/>
        </p:xfrm>
        <a:graphic>
          <a:graphicData uri="http://schemas.openxmlformats.org/drawingml/2006/table">
            <a:tbl>
              <a:tblPr/>
              <a:tblGrid>
                <a:gridCol w="95782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9649">
                <a:tc>
                  <a:txBody>
                    <a:bodyPr/>
                    <a:lstStyle>
                      <a:lvl1pPr marL="0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47010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894019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41028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788038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35047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682057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129066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576075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45913">
                <a:tc>
                  <a:txBody>
                    <a:bodyPr/>
                    <a:lstStyle>
                      <a:lvl1pPr marL="0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47010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894019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41028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788038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35047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682057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129066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576075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528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74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53" name="AutoShape 13"/>
          <p:cNvSpPr>
            <a:spLocks noChangeArrowheads="1"/>
          </p:cNvSpPr>
          <p:nvPr/>
        </p:nvSpPr>
        <p:spPr bwMode="auto">
          <a:xfrm>
            <a:off x="1398588" y="347414"/>
            <a:ext cx="8345487" cy="5248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lIns="89402" tIns="44700" rIns="89402" bIns="447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08654" name="Rectangle 14"/>
          <p:cNvSpPr>
            <a:spLocks noChangeArrowheads="1"/>
          </p:cNvSpPr>
          <p:nvPr/>
        </p:nvSpPr>
        <p:spPr bwMode="auto">
          <a:xfrm>
            <a:off x="9107488" y="238870"/>
            <a:ext cx="550862" cy="34943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0023" tIns="45011" rIns="90023" bIns="45011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29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5pPr>
      <a:lvl6pPr marL="447010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6pPr>
      <a:lvl7pPr marL="894019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7pPr>
      <a:lvl8pPr marL="134102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8pPr>
      <a:lvl9pPr marL="178803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35258" indent="-33525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26390" indent="-27938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2pPr>
      <a:lvl3pPr marL="1117524" indent="-22350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564533" indent="-22350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11542" indent="-22350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458552" indent="-22350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05561" indent="-22350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352571" indent="-22350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799580" indent="-22350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010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019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028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8038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047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057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9066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6075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299519" y="119225"/>
            <a:ext cx="5470525" cy="39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2" tIns="44700" rIns="89402" bIns="447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080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809084"/>
            <a:ext cx="9359900" cy="545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2" tIns="44700" rIns="89402" bIns="44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607953"/>
            <a:ext cx="9900000" cy="54000"/>
          </a:xfrm>
          <a:prstGeom prst="rect">
            <a:avLst/>
          </a:prstGeom>
          <a:gradFill flip="none" rotWithShape="1">
            <a:gsLst>
              <a:gs pos="80000">
                <a:schemeClr val="bg1">
                  <a:lumMod val="85000"/>
                </a:schemeClr>
              </a:gs>
              <a:gs pos="0">
                <a:srgbClr val="185276"/>
              </a:gs>
              <a:gs pos="50000">
                <a:srgbClr val="3C9CBA"/>
              </a:gs>
              <a:gs pos="100000">
                <a:schemeClr val="bg1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89402" tIns="44700" rIns="89402" bIns="44700" anchor="ctr"/>
          <a:lstStyle/>
          <a:p>
            <a:pPr marL="0" marR="0" lvl="0" indent="0" algn="ctr" defTabSz="8940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18" name="직선 연결선 17"/>
          <p:cNvCxnSpPr>
            <a:cxnSpLocks noChangeShapeType="1"/>
          </p:cNvCxnSpPr>
          <p:nvPr userDrawn="1"/>
        </p:nvCxnSpPr>
        <p:spPr bwMode="auto">
          <a:xfrm>
            <a:off x="231688" y="6399703"/>
            <a:ext cx="943047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8" descr="아티스로고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954" y="6475344"/>
            <a:ext cx="1237206" cy="31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7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굴림" charset="-127"/>
          <a:ea typeface="굴림" charset="-127"/>
        </a:defRPr>
      </a:lvl5pPr>
      <a:lvl6pPr marL="44701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charset="-127"/>
          <a:ea typeface="굴림" charset="-127"/>
        </a:defRPr>
      </a:lvl6pPr>
      <a:lvl7pPr marL="894019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charset="-127"/>
          <a:ea typeface="굴림" charset="-127"/>
        </a:defRPr>
      </a:lvl7pPr>
      <a:lvl8pPr marL="1341028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charset="-127"/>
          <a:ea typeface="굴림" charset="-127"/>
        </a:defRPr>
      </a:lvl8pPr>
      <a:lvl9pPr marL="1788038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35258" indent="-33525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47673" indent="-17228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530823" indent="-10399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751224" indent="-8536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022845" indent="-96232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1469854" indent="-96232" algn="l" rtl="0" fontAlgn="base" latinLnBrk="1">
        <a:spcBef>
          <a:spcPct val="20000"/>
        </a:spcBef>
        <a:spcAft>
          <a:spcPct val="0"/>
        </a:spcAft>
        <a:defRPr kumimoji="1" sz="800" b="1">
          <a:solidFill>
            <a:schemeClr val="tx1"/>
          </a:solidFill>
          <a:latin typeface="+mn-lt"/>
          <a:ea typeface="+mn-ea"/>
        </a:defRPr>
      </a:lvl6pPr>
      <a:lvl7pPr marL="1916864" indent="-96232" algn="l" rtl="0" fontAlgn="base" latinLnBrk="1">
        <a:spcBef>
          <a:spcPct val="20000"/>
        </a:spcBef>
        <a:spcAft>
          <a:spcPct val="0"/>
        </a:spcAft>
        <a:defRPr kumimoji="1" sz="800" b="1">
          <a:solidFill>
            <a:schemeClr val="tx1"/>
          </a:solidFill>
          <a:latin typeface="+mn-lt"/>
          <a:ea typeface="+mn-ea"/>
        </a:defRPr>
      </a:lvl7pPr>
      <a:lvl8pPr marL="2363873" indent="-96232" algn="l" rtl="0" fontAlgn="base" latinLnBrk="1">
        <a:spcBef>
          <a:spcPct val="20000"/>
        </a:spcBef>
        <a:spcAft>
          <a:spcPct val="0"/>
        </a:spcAft>
        <a:defRPr kumimoji="1" sz="800" b="1">
          <a:solidFill>
            <a:schemeClr val="tx1"/>
          </a:solidFill>
          <a:latin typeface="+mn-lt"/>
          <a:ea typeface="+mn-ea"/>
        </a:defRPr>
      </a:lvl8pPr>
      <a:lvl9pPr marL="2810883" indent="-96232" algn="l" rtl="0" fontAlgn="base" latinLnBrk="1">
        <a:spcBef>
          <a:spcPct val="20000"/>
        </a:spcBef>
        <a:spcAft>
          <a:spcPct val="0"/>
        </a:spcAft>
        <a:defRPr kumimoji="1" sz="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010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019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028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8038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047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057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9066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6075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8" descr="아티스로고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318" y="5772050"/>
            <a:ext cx="2083829" cy="53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6182" y="2055911"/>
            <a:ext cx="7326955" cy="502896"/>
          </a:xfrm>
          <a:noFill/>
        </p:spPr>
        <p:txBody>
          <a:bodyPr lIns="89328" tIns="35198" rIns="89328" bIns="35198" anchor="ctr" anchorCtr="0"/>
          <a:lstStyle/>
          <a:p>
            <a:pPr eaLnBrk="1" hangingPunct="1"/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MQL Viewer -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설명서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53480" y="3863354"/>
            <a:ext cx="1742474" cy="656013"/>
          </a:xfrm>
          <a:noFill/>
        </p:spPr>
        <p:txBody>
          <a:bodyPr lIns="89328" tIns="44663" rIns="89328" bIns="44663"/>
          <a:lstStyle/>
          <a:p>
            <a:pPr algn="r" eaLnBrk="1" hangingPunct="1"/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2018.  03. 29</a:t>
            </a:r>
          </a:p>
          <a:p>
            <a:pPr algn="r" eaLnBrk="1" hangingPunct="1"/>
            <a:r>
              <a:rPr lang="en-US" altLang="ko-KR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ihjang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025081" y="2710172"/>
            <a:ext cx="4175066" cy="3533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89328" tIns="44663" rIns="89328" bIns="4466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726390" indent="-27938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1117524" indent="-22350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564533" indent="-22350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11542" indent="-22350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58552" indent="-22350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05561" indent="-22350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52571" indent="-22350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799580" indent="-22350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</a:pPr>
            <a:endParaRPr lang="en-US" altLang="ko-KR" sz="16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2" y="1110281"/>
            <a:ext cx="6963220" cy="46558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Mode Area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9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69657B-5773-41EF-98A0-8A9B15AF419B}"/>
              </a:ext>
            </a:extLst>
          </p:cNvPr>
          <p:cNvSpPr txBox="1"/>
          <p:nvPr/>
        </p:nvSpPr>
        <p:spPr>
          <a:xfrm>
            <a:off x="7313763" y="1113993"/>
            <a:ext cx="2407506" cy="50729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 시 기본 검색을 할 건지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비교 검색을 할건지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Mode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Default Mode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Default Context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기준으로 기본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검색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Mode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Default Context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기준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Context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와 비교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유무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내용이 다르거나 여부를 확인 하여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출력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Icon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출력 하지 않음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유무여부 또는 다름 여부의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Icon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으로 출력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할 경우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Add Query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가 아닌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Mod Query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출력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오른쪽 클릭 팝업 메뉴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View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Insert MQL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View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 클릭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Add Query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보여주어 비교 할 수 있도록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Insert 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 클릭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예를 누를 경우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Default Context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내용을 기준으로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Context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Mod Query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실행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Content Area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Query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그대로 실행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3493319" y="1263611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914118" y="1527235"/>
            <a:ext cx="854578" cy="181514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2914118" y="1708618"/>
            <a:ext cx="854578" cy="181514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 bwMode="auto">
          <a:xfrm>
            <a:off x="3493319" y="1897789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842378" y="1907845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06152" y="2173077"/>
            <a:ext cx="1811603" cy="178428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 bwMode="auto">
          <a:xfrm>
            <a:off x="6402153" y="2198582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5822952" y="2462206"/>
            <a:ext cx="854578" cy="397000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522" y="3830405"/>
            <a:ext cx="1717505" cy="76116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28" name="타원 27"/>
          <p:cNvSpPr/>
          <p:nvPr/>
        </p:nvSpPr>
        <p:spPr bwMode="auto">
          <a:xfrm>
            <a:off x="6515476" y="3530006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12" y="3530006"/>
            <a:ext cx="4563401" cy="2656911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29" name="타원 28"/>
          <p:cNvSpPr/>
          <p:nvPr/>
        </p:nvSpPr>
        <p:spPr bwMode="auto">
          <a:xfrm>
            <a:off x="242101" y="3226412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endCxn id="8" idx="0"/>
          </p:cNvCxnSpPr>
          <p:nvPr/>
        </p:nvCxnSpPr>
        <p:spPr bwMode="auto">
          <a:xfrm flipH="1">
            <a:off x="2537313" y="2580830"/>
            <a:ext cx="3285639" cy="949176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>
            <a:endCxn id="7" idx="0"/>
          </p:cNvCxnSpPr>
          <p:nvPr/>
        </p:nvCxnSpPr>
        <p:spPr bwMode="auto">
          <a:xfrm flipH="1">
            <a:off x="5936275" y="2809581"/>
            <a:ext cx="501996" cy="1020824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355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2" y="1113994"/>
            <a:ext cx="6957665" cy="46521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Context Area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10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69657B-5773-41EF-98A0-8A9B15AF419B}"/>
              </a:ext>
            </a:extLst>
          </p:cNvPr>
          <p:cNvSpPr txBox="1"/>
          <p:nvPr/>
        </p:nvSpPr>
        <p:spPr>
          <a:xfrm>
            <a:off x="7313763" y="1113993"/>
            <a:ext cx="2407506" cy="50729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Mode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시 사용 할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위치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Default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사용 하게 될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Context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보통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Local or DEV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사용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사용 하게 될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Context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개발 기준으로 운영에 반영 또는 비교 필요 시 사용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Context List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kumimoji="0" lang="en-US" altLang="ko-KR" sz="900" b="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SchemaProperties.properties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900" dirty="0" err="1" smtClean="0"/>
              <a:t>Matrix.Context</a:t>
            </a:r>
            <a:r>
              <a:rPr lang="en-US" altLang="ko-KR" sz="900" dirty="0" smtClean="0"/>
              <a:t>’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 추가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localhost : MATRIX-R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이므로 고정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나머지는 각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입력 하여 추가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5469837" y="1215753"/>
            <a:ext cx="273466" cy="3008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879790" y="1491215"/>
            <a:ext cx="1865424" cy="218119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3879790" y="1715328"/>
            <a:ext cx="1865424" cy="218119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 bwMode="auto">
          <a:xfrm>
            <a:off x="5469837" y="1918299"/>
            <a:ext cx="273466" cy="3008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2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2" y="1113994"/>
            <a:ext cx="6957665" cy="46521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Mode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11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69657B-5773-41EF-98A0-8A9B15AF419B}"/>
              </a:ext>
            </a:extLst>
          </p:cNvPr>
          <p:cNvSpPr txBox="1"/>
          <p:nvPr/>
        </p:nvSpPr>
        <p:spPr>
          <a:xfrm>
            <a:off x="7313763" y="1113993"/>
            <a:ext cx="2407506" cy="50729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Background On/Off</a:t>
            </a: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두 개  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프로그램이 켜지는 순간 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Background </a:t>
            </a: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비교 진행 하여 미리 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</a:t>
            </a: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저장 하도록 함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Background On / Off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On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일 경우 일정 시간에 한번 씩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Background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비교 진행 하여 속도 개선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최초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회 비교 이전에는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Mode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검색 할 경우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전체 검색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느릴 수 있음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Background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진행 여부 확인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Background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kumimoji="0" lang="ko-KR" altLang="en-US" sz="900" b="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진행중일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경우에만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Progress Bar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가 진행 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매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Cycle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이 완료 되면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Progress Bar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가 멈추어 있음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6943758" y="1246518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956417" y="1510684"/>
            <a:ext cx="1262717" cy="205827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5956417" y="1717705"/>
            <a:ext cx="1262717" cy="205827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 bwMode="auto">
          <a:xfrm>
            <a:off x="6943758" y="1931972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3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2" y="1110280"/>
            <a:ext cx="6963218" cy="46558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Area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12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69657B-5773-41EF-98A0-8A9B15AF419B}"/>
              </a:ext>
            </a:extLst>
          </p:cNvPr>
          <p:cNvSpPr txBox="1"/>
          <p:nvPr/>
        </p:nvSpPr>
        <p:spPr>
          <a:xfrm>
            <a:off x="7313763" y="1113993"/>
            <a:ext cx="2407506" cy="50729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 한 내용을 해당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Area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 출력 하여 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Item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각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List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Item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Double Click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할 경우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기능을 실행 하여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Content Area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 내용 출력 하여줌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Popup Menu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새 창에서 보기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해당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Schema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Content Area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View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하지 않고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새 창 으로 띄워서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Export Select :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Item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Excel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저장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할 수 있도록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Export All : List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 있는 모든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Item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Excel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저장 할 수 있도록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Export Select, Export All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선택 시 저장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위치 선택 하도록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파일 이름은 각자 입력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저장 완료 후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메시지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804594" y="1998344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01161" y="2298664"/>
            <a:ext cx="1776899" cy="206945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 bwMode="auto">
          <a:xfrm>
            <a:off x="1198667" y="2720472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642584" y="2997592"/>
            <a:ext cx="842192" cy="533753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637" y="4736305"/>
            <a:ext cx="2840182" cy="101311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9" name="타원 18"/>
          <p:cNvSpPr/>
          <p:nvPr/>
        </p:nvSpPr>
        <p:spPr bwMode="auto">
          <a:xfrm>
            <a:off x="6249562" y="1837189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6007911" y="4710667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17" idx="3"/>
            <a:endCxn id="11" idx="1"/>
          </p:cNvCxnSpPr>
          <p:nvPr/>
        </p:nvCxnSpPr>
        <p:spPr bwMode="auto">
          <a:xfrm>
            <a:off x="1484776" y="3264469"/>
            <a:ext cx="1149367" cy="76399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stCxn id="11" idx="2"/>
            <a:endCxn id="7" idx="0"/>
          </p:cNvCxnSpPr>
          <p:nvPr/>
        </p:nvCxnSpPr>
        <p:spPr bwMode="auto">
          <a:xfrm>
            <a:off x="4570717" y="4546659"/>
            <a:ext cx="11" cy="189646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143" y="2135077"/>
            <a:ext cx="3873147" cy="241158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5559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9" y="1110280"/>
            <a:ext cx="6970945" cy="46610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1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Menu (Files)</a:t>
            </a:r>
          </a:p>
          <a:p>
            <a:pPr marL="432000" lvl="1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Use </a:t>
            </a:r>
            <a:r>
              <a:rPr kumimoji="0" lang="en-US" altLang="ko-KR" sz="900" b="0" dirty="0" err="1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TabComponent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32000" lvl="1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Execute 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(.</a:t>
            </a:r>
            <a:r>
              <a:rPr kumimoji="0" lang="en-US" altLang="ko-KR" sz="900" b="0" dirty="0" err="1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32000" lvl="1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Exit</a:t>
            </a:r>
          </a:p>
          <a:p>
            <a:pPr marL="432000" lvl="1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Window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URL Parser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 Logs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Search Area</a:t>
            </a:r>
          </a:p>
          <a:p>
            <a:pPr marL="432000" lvl="1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tabLst>
                <a:tab pos="0" algn="l"/>
              </a:tabLst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Search &amp; View Field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Search Mode Area</a:t>
            </a:r>
          </a:p>
          <a:p>
            <a:pPr marL="432000" lvl="1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Default Mode :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기본 검색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32000" lvl="1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Mode :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비교 검색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75610" lvl="1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Context Select Area</a:t>
            </a:r>
          </a:p>
          <a:p>
            <a:pPr marL="432000" lvl="1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Default :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검색용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32000" lvl="1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: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비교 검색 시 비교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사용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Background Area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속도 개선을 위하여 미리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하여 다른 부분만 목록을 저장 해둠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하단의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Progress bar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가 멈출 때까지 </a:t>
            </a:r>
            <a:r>
              <a:rPr kumimoji="0" lang="ko-KR" altLang="en-US" sz="900" b="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진행중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Area</a:t>
            </a:r>
          </a:p>
          <a:p>
            <a:pPr marL="432000" lvl="1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검색하여 나온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Name List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출력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Content Area</a:t>
            </a:r>
          </a:p>
          <a:p>
            <a:pPr marL="432000" lvl="1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검색한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할 경우 내용을 보여줌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273181" y="1179319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299519" y="1452785"/>
            <a:ext cx="2354160" cy="512748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2803023" y="1452785"/>
            <a:ext cx="999858" cy="512748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 bwMode="auto">
          <a:xfrm>
            <a:off x="2792444" y="1185979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6018286" y="1452785"/>
            <a:ext cx="1248114" cy="512748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 bwMode="auto">
          <a:xfrm>
            <a:off x="6014221" y="1179319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299519" y="1281870"/>
            <a:ext cx="273050" cy="170916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 bwMode="auto">
          <a:xfrm>
            <a:off x="218323" y="1008067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299519" y="2036041"/>
            <a:ext cx="1768563" cy="3735250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2196269" y="2036041"/>
            <a:ext cx="5070131" cy="3735250"/>
          </a:xfrm>
          <a:prstGeom prst="roundRect">
            <a:avLst>
              <a:gd name="adj" fmla="val 2822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 bwMode="auto">
          <a:xfrm>
            <a:off x="1047067" y="3766933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 bwMode="auto">
          <a:xfrm>
            <a:off x="4594601" y="3766933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3886316" y="1452785"/>
            <a:ext cx="1866635" cy="512748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 bwMode="auto">
          <a:xfrm>
            <a:off x="3888752" y="1179319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572984" y="1281870"/>
            <a:ext cx="358091" cy="170914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 bwMode="auto">
          <a:xfrm>
            <a:off x="809479" y="1008067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5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9" y="1125282"/>
            <a:ext cx="6901926" cy="46152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설명 </a:t>
            </a:r>
            <a:r>
              <a:rPr lang="en-US" altLang="ko-KR" dirty="0" smtClean="0"/>
              <a:t>– Use </a:t>
            </a:r>
            <a:r>
              <a:rPr lang="en-US" altLang="ko-KR" dirty="0" err="1" smtClean="0"/>
              <a:t>TabComponents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2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단축키  </a:t>
            </a:r>
            <a:r>
              <a:rPr kumimoji="0" lang="en-US" altLang="ko-KR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(Alt + T)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메뉴에 체크 되어 있는 경우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번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Tab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모양 처럼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Icon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‘X‘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버튼 출력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메뉴에 체크 해제 되어 있는 경우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번 </a:t>
            </a: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Tab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모양 처럼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Icon </a:t>
            </a: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‘X’ </a:t>
            </a: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제거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Tab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여러 개 출력 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Tab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Name User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 따라서 보기 편한 상태로 변경 가능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32437" t="19005" r="55226" b="77125"/>
          <a:stretch/>
        </p:blipFill>
        <p:spPr>
          <a:xfrm>
            <a:off x="2598715" y="2063810"/>
            <a:ext cx="1222049" cy="2563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32437" t="19263" r="58505" b="77383"/>
          <a:stretch/>
        </p:blipFill>
        <p:spPr>
          <a:xfrm>
            <a:off x="2598715" y="2549000"/>
            <a:ext cx="897309" cy="222191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 bwMode="auto">
          <a:xfrm>
            <a:off x="2598715" y="2063810"/>
            <a:ext cx="1222049" cy="333287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 bwMode="auto">
          <a:xfrm>
            <a:off x="3820764" y="2093720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598715" y="2527633"/>
            <a:ext cx="1222049" cy="333287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 bwMode="auto">
          <a:xfrm>
            <a:off x="3820764" y="2561817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8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9" y="1128998"/>
            <a:ext cx="6896372" cy="46115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설명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Use Tab Scroll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3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메뉴에 체크 되어 있는 경우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Tab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이 한 줄로 표시 되며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화살표를 이용해 숨겨져 있는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Tab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볼 수 있음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메뉴에 체크 해제 되어 있는 경우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한 줄로 표시 되어 있지 않으며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모두 화면에 출력 되도록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5973842" y="1961260"/>
            <a:ext cx="1222049" cy="333287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 bwMode="auto">
          <a:xfrm>
            <a:off x="5966887" y="1687794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26265" t="19287" b="70335"/>
          <a:stretch/>
        </p:blipFill>
        <p:spPr>
          <a:xfrm>
            <a:off x="2110811" y="2426502"/>
            <a:ext cx="5085080" cy="47856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 bwMode="auto">
          <a:xfrm>
            <a:off x="5973842" y="2520056"/>
            <a:ext cx="1222049" cy="333287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 bwMode="auto">
          <a:xfrm>
            <a:off x="5966887" y="2891351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4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9" y="1113995"/>
            <a:ext cx="6901927" cy="46152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설명 </a:t>
            </a:r>
            <a:r>
              <a:rPr lang="en-US" altLang="ko-KR" dirty="0" smtClean="0"/>
              <a:t>– Execute MQL (.</a:t>
            </a:r>
            <a:r>
              <a:rPr lang="en-US" altLang="ko-KR" dirty="0" err="1" smtClean="0"/>
              <a:t>mql</a:t>
            </a:r>
            <a:r>
              <a:rPr lang="en-US" altLang="ko-KR" dirty="0" smtClean="0"/>
              <a:t>) &amp; Exit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4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하위의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종류를 선택 하여 추출 하여 저장 하는 기능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하위의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종류 선택 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번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창 출력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출력 하려고 하는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입력 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Like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 가능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‘*’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생략 가능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번에서 내용 입력 후 확인 누르게 되면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번 알림 창이 뜸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확인 하고 예를 선택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가 완료 되면 해당 폴더를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Open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할지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Confirm Message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가 뜸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시 해당 폴더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Open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아니오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시 해당 프로세스 종료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Download Folder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‘C:\temp\’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지정 되어 있음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마지막으로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‘Exit’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프로그램 종료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3702921" y="2010946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571" y="2010946"/>
            <a:ext cx="3190875" cy="141922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271" y="3639841"/>
            <a:ext cx="2543175" cy="111442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846" y="4963935"/>
            <a:ext cx="2514600" cy="114300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34" name="타원 33"/>
          <p:cNvSpPr/>
          <p:nvPr/>
        </p:nvSpPr>
        <p:spPr bwMode="auto">
          <a:xfrm>
            <a:off x="4349499" y="3639841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 bwMode="auto">
          <a:xfrm>
            <a:off x="4379196" y="4963935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1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9" y="1117710"/>
            <a:ext cx="6896372" cy="46115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설명 </a:t>
            </a:r>
            <a:r>
              <a:rPr lang="en-US" altLang="ko-KR" dirty="0" smtClean="0"/>
              <a:t>– URL Parser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5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단축키  </a:t>
            </a:r>
            <a:r>
              <a:rPr kumimoji="0" lang="en-US" altLang="ko-KR" sz="90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(Alt + </a:t>
            </a:r>
            <a:r>
              <a:rPr kumimoji="0" lang="en-US" altLang="ko-KR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P)</a:t>
            </a: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개발 중 화면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Parameter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분리 하여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 선택 시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URL </a:t>
            </a:r>
            <a:r>
              <a:rPr kumimoji="0" lang="ko-KR" altLang="en-US" sz="900" b="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입력창이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나오며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확인 하려는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입력 하고 확인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버튼 클릭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Parameter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별로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Key, Value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분리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 Column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에서는 버튼을 두어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Schema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확인 할 수 있도록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버튼 클릭 후 확인 가능한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Schema</a:t>
            </a: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864" y="1336171"/>
            <a:ext cx="2397351" cy="92315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48" y="2446625"/>
            <a:ext cx="4648621" cy="266733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22" name="모서리가 둥근 직사각형 21"/>
          <p:cNvSpPr/>
          <p:nvPr/>
        </p:nvSpPr>
        <p:spPr bwMode="auto">
          <a:xfrm>
            <a:off x="4857754" y="3089882"/>
            <a:ext cx="428095" cy="947805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 bwMode="auto">
          <a:xfrm>
            <a:off x="2094551" y="1037067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299519" y="2399344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 bwMode="auto">
          <a:xfrm>
            <a:off x="4781243" y="2816416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/>
          <a:srcRect b="71235"/>
          <a:stretch/>
        </p:blipFill>
        <p:spPr>
          <a:xfrm>
            <a:off x="614871" y="5208874"/>
            <a:ext cx="4226019" cy="91712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27" name="타원 26"/>
          <p:cNvSpPr/>
          <p:nvPr/>
        </p:nvSpPr>
        <p:spPr bwMode="auto">
          <a:xfrm>
            <a:off x="291762" y="5208874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2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9" y="1113995"/>
            <a:ext cx="6901929" cy="46152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설명 </a:t>
            </a:r>
            <a:r>
              <a:rPr lang="en-US" altLang="ko-KR" dirty="0" smtClean="0"/>
              <a:t>– View Logs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6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단축키  </a:t>
            </a:r>
            <a:r>
              <a:rPr kumimoji="0" lang="en-US" altLang="ko-KR" sz="90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(Alt + </a:t>
            </a:r>
            <a:r>
              <a:rPr kumimoji="0" lang="en-US" altLang="ko-KR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L)</a:t>
            </a: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해당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프로그램에서 이루어 지는 대부분의 로그를 확인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 선택 시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로그 폴더를 기준으로 열기 화면이 뜨며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확인하려고 하는 날짜의 로그를 선택 하도록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해당 로그를 창에 띄워줌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327036" y="1805696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26" y="2079162"/>
            <a:ext cx="3704487" cy="230656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735" y="4466729"/>
            <a:ext cx="5113483" cy="169148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31" name="타원 30"/>
          <p:cNvSpPr/>
          <p:nvPr/>
        </p:nvSpPr>
        <p:spPr bwMode="auto">
          <a:xfrm>
            <a:off x="6927982" y="4152763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9" y="1110281"/>
            <a:ext cx="6907484" cy="46189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설명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View Children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7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단축키  </a:t>
            </a:r>
            <a:r>
              <a:rPr kumimoji="0" lang="en-US" altLang="ko-KR" sz="90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(Alt + </a:t>
            </a:r>
            <a:r>
              <a:rPr kumimoji="0" lang="en-US" altLang="ko-KR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C)</a:t>
            </a: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Portal, Menu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등 의 하위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Hierarchy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구조를 보여줌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 (Command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경우 </a:t>
            </a:r>
            <a:r>
              <a:rPr kumimoji="0" lang="en-US" altLang="ko-KR" sz="900" b="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Parse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Table, Form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등을 보여줌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 선택 시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확인 하려고 하는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Type, Name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입력 하는 창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입력 한 내용을 기준으로 하위의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Business Object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Hierarchy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구조로 보이며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리스트의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Item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더블 클릭 시 우측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Content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창에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Schema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보여 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327036" y="1728782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01" y="3614011"/>
            <a:ext cx="6150847" cy="260591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36" y="2027886"/>
            <a:ext cx="2140376" cy="149631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31" name="타원 30"/>
          <p:cNvSpPr/>
          <p:nvPr/>
        </p:nvSpPr>
        <p:spPr bwMode="auto">
          <a:xfrm>
            <a:off x="6904358" y="3314907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3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9" y="1117708"/>
            <a:ext cx="6964298" cy="46565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Area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8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원하는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검색을 하도록 하는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Area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종류 선택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Attribute, Type, Policy …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Name Like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Like </a:t>
            </a: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 가능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‘*’ </a:t>
            </a: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생략 가능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Find Button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1, 2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번에서 입력한 내용을 바탕으로 검색 및 비교 진행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 Button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Content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영역에 출력 하고 싶은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기타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  - 2, 4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번 바로 하단에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Progress Bar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 시 진행 여부를 알려주며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3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번 버튼 과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번 버튼의 진행 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Progress Bar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상태가 다름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1974078" y="1218204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40122" y="1491266"/>
            <a:ext cx="1807422" cy="210916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2369238" y="1491266"/>
            <a:ext cx="279960" cy="210916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440122" y="1724966"/>
            <a:ext cx="1807422" cy="191742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369238" y="1706838"/>
            <a:ext cx="279960" cy="209870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 bwMode="auto">
          <a:xfrm>
            <a:off x="2367327" y="1211580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974078" y="1916708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2367327" y="1917752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1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3.8 제안 Template(대체할것)">
  <a:themeElements>
    <a:clrScheme name="1_3.8 제안 Template(대체할것)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3.8 제안 Template(대체할것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77800" marR="0" indent="-177800" algn="l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77800" marR="0" indent="-177800" algn="l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3.8 제안 Template(대체할것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.8 제안 Template(대체할것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.8 제안 Template(대체할것)">
  <a:themeElements>
    <a:clrScheme name="3.8 제안 Template(대체할것)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3.8 제안 Template(대체할것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>
        <a:defPPr>
          <a:defRPr/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3.8 제안 Template(대체할것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.8 제안 Template(대체할것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33740</TotalTime>
  <Words>1054</Words>
  <Application>Microsoft Office PowerPoint</Application>
  <PresentationFormat>A4 용지(210x297mm)</PresentationFormat>
  <Paragraphs>295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HY헤드라인M</vt:lpstr>
      <vt:lpstr>굴림</vt:lpstr>
      <vt:lpstr>돋움</vt:lpstr>
      <vt:lpstr>맑은 고딕</vt:lpstr>
      <vt:lpstr>휴먼둥근헤드라인</vt:lpstr>
      <vt:lpstr>Arial</vt:lpstr>
      <vt:lpstr>1_3.8 제안 Template(대체할것)</vt:lpstr>
      <vt:lpstr>3.8 제안 Template(대체할것)</vt:lpstr>
      <vt:lpstr>MQL Viewer - 설명서</vt:lpstr>
      <vt:lpstr>화면 구성</vt:lpstr>
      <vt:lpstr>메뉴 설명 – Use TabComponents</vt:lpstr>
      <vt:lpstr>메뉴 설명 – Use Tab Scroll</vt:lpstr>
      <vt:lpstr>메뉴 설명 – Execute MQL (.mql) &amp; Exit</vt:lpstr>
      <vt:lpstr>메뉴 설명 – URL Parser</vt:lpstr>
      <vt:lpstr>메뉴 설명 – View Logs</vt:lpstr>
      <vt:lpstr>메뉴 설명 – View Children</vt:lpstr>
      <vt:lpstr>Search Area</vt:lpstr>
      <vt:lpstr>Search Mode Area</vt:lpstr>
      <vt:lpstr>Context Area</vt:lpstr>
      <vt:lpstr>Background Mode</vt:lpstr>
      <vt:lpstr>List Area</vt:lpstr>
    </vt:vector>
  </TitlesOfParts>
  <Company>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사업수행계획서</dc:title>
  <dc:creator>Azzak</dc:creator>
  <cp:lastModifiedBy>Windows 사용자</cp:lastModifiedBy>
  <cp:revision>1918</cp:revision>
  <dcterms:created xsi:type="dcterms:W3CDTF">2003-03-04T09:29:03Z</dcterms:created>
  <dcterms:modified xsi:type="dcterms:W3CDTF">2018-04-25T07:10:53Z</dcterms:modified>
</cp:coreProperties>
</file>