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6" r:id="rId2"/>
  </p:sldMasterIdLst>
  <p:notesMasterIdLst>
    <p:notesMasterId r:id="rId16"/>
  </p:notesMasterIdLst>
  <p:handoutMasterIdLst>
    <p:handoutMasterId r:id="rId17"/>
  </p:handoutMasterIdLst>
  <p:sldIdLst>
    <p:sldId id="420" r:id="rId3"/>
    <p:sldId id="583" r:id="rId4"/>
    <p:sldId id="594" r:id="rId5"/>
    <p:sldId id="585" r:id="rId6"/>
    <p:sldId id="592" r:id="rId7"/>
    <p:sldId id="593" r:id="rId8"/>
    <p:sldId id="584" r:id="rId9"/>
    <p:sldId id="595" r:id="rId10"/>
    <p:sldId id="587" r:id="rId11"/>
    <p:sldId id="589" r:id="rId12"/>
    <p:sldId id="588" r:id="rId13"/>
    <p:sldId id="591" r:id="rId14"/>
    <p:sldId id="590" r:id="rId15"/>
  </p:sldIdLst>
  <p:sldSz cx="9906000" cy="6858000" type="A4"/>
  <p:notesSz cx="6797675" cy="9874250"/>
  <p:defaultTextStyle>
    <a:defPPr>
      <a:defRPr lang="ko-KR"/>
    </a:defPPr>
    <a:lvl1pPr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47010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894019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4102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788038" algn="l" rtl="0" fontAlgn="base">
      <a:lnSpc>
        <a:spcPct val="120000"/>
      </a:lnSpc>
      <a:spcBef>
        <a:spcPct val="50000"/>
      </a:spcBef>
      <a:spcAft>
        <a:spcPct val="0"/>
      </a:spcAft>
      <a:buClr>
        <a:schemeClr val="tx1"/>
      </a:buClr>
      <a:buChar char="•"/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3504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682057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129066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576075" algn="l" defTabSz="894019" rtl="0" eaLnBrk="1" latinLnBrk="1" hangingPunct="1">
      <a:defRPr kumimoji="1" sz="14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7">
          <p15:clr>
            <a:srgbClr val="A4A3A4"/>
          </p15:clr>
        </p15:guide>
        <p15:guide id="2" orient="horz" pos="825">
          <p15:clr>
            <a:srgbClr val="A4A3A4"/>
          </p15:clr>
        </p15:guide>
        <p15:guide id="3" orient="horz" pos="1083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pos="1691" userDrawn="1">
          <p15:clr>
            <a:srgbClr val="A4A3A4"/>
          </p15:clr>
        </p15:guide>
        <p15:guide id="6" pos="145">
          <p15:clr>
            <a:srgbClr val="A4A3A4"/>
          </p15:clr>
        </p15:guide>
        <p15:guide id="7" pos="6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265882"/>
    <a:srgbClr val="274B81"/>
    <a:srgbClr val="2E7B9E"/>
    <a:srgbClr val="99C7DB"/>
    <a:srgbClr val="E1F0F7"/>
    <a:srgbClr val="399AC5"/>
    <a:srgbClr val="D2E1E6"/>
    <a:srgbClr val="C2EC90"/>
    <a:srgbClr val="D6E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63" autoAdjust="0"/>
  </p:normalViewPr>
  <p:slideViewPr>
    <p:cSldViewPr snapToGrid="0">
      <p:cViewPr varScale="1">
        <p:scale>
          <a:sx n="112" d="100"/>
          <a:sy n="112" d="100"/>
        </p:scale>
        <p:origin x="1206" y="84"/>
      </p:cViewPr>
      <p:guideLst>
        <p:guide orient="horz" pos="3937"/>
        <p:guide orient="horz" pos="825"/>
        <p:guide orient="horz" pos="1083"/>
        <p:guide orient="horz" pos="459"/>
        <p:guide pos="1691"/>
        <p:guide pos="145"/>
        <p:guide pos="610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4417AB5-E0EF-4EFE-A8E5-C8E01948E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53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82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 latin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80EEC6A-ED87-4C34-9162-2851928D64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505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470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894019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4102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78803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3504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82057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29066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76075" algn="l" defTabSz="894019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41363"/>
            <a:ext cx="5348287" cy="37020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20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38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8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57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661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89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18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09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86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5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07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8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6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  <p:sp>
        <p:nvSpPr>
          <p:cNvPr id="1564694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726182" y="2055911"/>
            <a:ext cx="6335713" cy="50289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ctr" anchorCtr="0" compatLnSpc="1">
            <a:prstTxWarp prst="textNoShape">
              <a:avLst/>
            </a:prstTxWarp>
          </a:bodyPr>
          <a:lstStyle>
            <a:lvl1pPr algn="l">
              <a:defRPr sz="2700" b="0"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64695" name="Rectangle 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8733" y="2710807"/>
            <a:ext cx="4345957" cy="6560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3581" tIns="46791" rIns="93581" bIns="46791" numCol="1" anchor="t" anchorCtr="0" compatLnSpc="1">
            <a:prstTxWarp prst="textNoShape">
              <a:avLst/>
            </a:prstTxWarp>
          </a:bodyPr>
          <a:lstStyle>
            <a:lvl1pPr marL="0" indent="0" algn="l">
              <a:buFontTx/>
              <a:buNone/>
              <a:defRPr sz="2000">
                <a:latin typeface="Arial" charset="0"/>
                <a:ea typeface="돋움" pitchFamily="50" charset="-127"/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" name="AutoShape 2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136525" y="-230104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mail.spacesolution.kr/mail/file_download.php?mailbox=Inbox&amp;uid=142647494130365&amp;mail_sect=2&amp;disposition=inline"/>
          <p:cNvSpPr>
            <a:spLocks noChangeAspect="1" noChangeArrowheads="1"/>
          </p:cNvSpPr>
          <p:nvPr userDrawn="1"/>
        </p:nvSpPr>
        <p:spPr bwMode="auto">
          <a:xfrm>
            <a:off x="288925" y="-85725"/>
            <a:ext cx="1419225" cy="4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1" name="직선 연결선 10"/>
          <p:cNvCxnSpPr>
            <a:cxnSpLocks noChangeShapeType="1"/>
          </p:cNvCxnSpPr>
          <p:nvPr userDrawn="1"/>
        </p:nvCxnSpPr>
        <p:spPr bwMode="auto">
          <a:xfrm>
            <a:off x="822960" y="2627803"/>
            <a:ext cx="8374380" cy="0"/>
          </a:xfrm>
          <a:prstGeom prst="line">
            <a:avLst/>
          </a:prstGeom>
          <a:noFill/>
          <a:ln w="25400" algn="ctr">
            <a:solidFill>
              <a:srgbClr val="18527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0"/>
            <a:ext cx="3044191" cy="6858000"/>
          </a:xfrm>
          <a:prstGeom prst="rect">
            <a:avLst/>
          </a:prstGeom>
          <a:gradFill rotWithShape="0">
            <a:gsLst>
              <a:gs pos="0">
                <a:schemeClr val="bg1">
                  <a:lumMod val="85000"/>
                </a:schemeClr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none" lIns="89402" tIns="44700" rIns="89402" bIns="44700" anchor="ctr"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103620" y="175578"/>
            <a:ext cx="3634741" cy="342900"/>
          </a:xfrm>
        </p:spPr>
        <p:txBody>
          <a:bodyPr/>
          <a:lstStyle>
            <a:lvl1pPr marL="0" indent="0" algn="r">
              <a:buFontTx/>
              <a:buNone/>
              <a:defRPr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부제목 마스터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설명회-마스터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4781" cy="617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Group 45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83694502"/>
              </p:ext>
            </p:extLst>
          </p:nvPr>
        </p:nvGraphicFramePr>
        <p:xfrm>
          <a:off x="160072" y="736445"/>
          <a:ext cx="9578290" cy="5525562"/>
        </p:xfrm>
        <a:graphic>
          <a:graphicData uri="http://schemas.openxmlformats.org/drawingml/2006/table">
            <a:tbl>
              <a:tblPr/>
              <a:tblGrid>
                <a:gridCol w="9578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9649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45913">
                <a:tc>
                  <a:txBody>
                    <a:bodyPr/>
                    <a:lstStyle>
                      <a:lvl1pPr marL="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47010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894019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4102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788038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3504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682057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129066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576075" algn="l" defTabSz="89401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5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28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974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53" name="AutoShape 13"/>
          <p:cNvSpPr>
            <a:spLocks noChangeArrowheads="1"/>
          </p:cNvSpPr>
          <p:nvPr/>
        </p:nvSpPr>
        <p:spPr bwMode="auto">
          <a:xfrm>
            <a:off x="1398588" y="347414"/>
            <a:ext cx="8345487" cy="5248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lIns="89402" tIns="44700" rIns="89402" bIns="447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8654" name="Rectangle 14"/>
          <p:cNvSpPr>
            <a:spLocks noChangeArrowheads="1"/>
          </p:cNvSpPr>
          <p:nvPr/>
        </p:nvSpPr>
        <p:spPr bwMode="auto">
          <a:xfrm>
            <a:off x="9107488" y="238870"/>
            <a:ext cx="550862" cy="34943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023" tIns="45011" rIns="90023" bIns="45011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5pPr>
      <a:lvl6pPr marL="44701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6pPr>
      <a:lvl7pPr marL="894019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7pPr>
      <a:lvl8pPr marL="134102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8pPr>
      <a:lvl9pPr marL="178803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26390" indent="-27938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2pPr>
      <a:lvl3pPr marL="1117524" indent="-22350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564533" indent="-22350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11542" indent="-22350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58552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0556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571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799580" indent="-22350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299519" y="119225"/>
            <a:ext cx="5470525" cy="39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8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809084"/>
            <a:ext cx="9359900" cy="545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402" tIns="44700" rIns="89402" bIns="44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607953"/>
            <a:ext cx="9900000" cy="54000"/>
          </a:xfrm>
          <a:prstGeom prst="rect">
            <a:avLst/>
          </a:prstGeom>
          <a:gradFill flip="none" rotWithShape="1">
            <a:gsLst>
              <a:gs pos="80000">
                <a:schemeClr val="bg1">
                  <a:lumMod val="85000"/>
                </a:schemeClr>
              </a:gs>
              <a:gs pos="0">
                <a:srgbClr val="185276"/>
              </a:gs>
              <a:gs pos="50000">
                <a:srgbClr val="3C9CBA"/>
              </a:gs>
              <a:gs pos="100000">
                <a:schemeClr val="bg1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89402" tIns="44700" rIns="89402" bIns="44700" anchor="ctr"/>
          <a:lstStyle/>
          <a:p>
            <a:pPr marL="0" marR="0" lvl="0" indent="0" algn="ctr" defTabSz="8940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18" name="직선 연결선 17"/>
          <p:cNvCxnSpPr>
            <a:cxnSpLocks noChangeShapeType="1"/>
          </p:cNvCxnSpPr>
          <p:nvPr userDrawn="1"/>
        </p:nvCxnSpPr>
        <p:spPr bwMode="auto">
          <a:xfrm>
            <a:off x="231688" y="6399703"/>
            <a:ext cx="94304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8" descr="아티스로고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954" y="6475344"/>
            <a:ext cx="1237206" cy="31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47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chemeClr val="tx2"/>
          </a:solidFill>
          <a:latin typeface="굴림" charset="-127"/>
          <a:ea typeface="굴림" charset="-127"/>
        </a:defRPr>
      </a:lvl5pPr>
      <a:lvl6pPr marL="44701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6pPr>
      <a:lvl7pPr marL="894019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7pPr>
      <a:lvl8pPr marL="134102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8pPr>
      <a:lvl9pPr marL="1788038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35258" indent="-33525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47673" indent="-17228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530823" indent="-1039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751224" indent="-8536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022845" indent="-962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146985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6pPr>
      <a:lvl7pPr marL="1916864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7pPr>
      <a:lvl8pPr marL="236387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8pPr>
      <a:lvl9pPr marL="2810883" indent="-96232" algn="l" rtl="0" fontAlgn="base" latinLnBrk="1">
        <a:spcBef>
          <a:spcPct val="20000"/>
        </a:spcBef>
        <a:spcAft>
          <a:spcPct val="0"/>
        </a:spcAft>
        <a:defRPr kumimoji="1" sz="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010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4019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02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88038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3504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2057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29066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76075" algn="l" defTabSz="89401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8" descr="아티스로고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6318" y="5772050"/>
            <a:ext cx="2083829" cy="53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6182" y="2055911"/>
            <a:ext cx="7326955" cy="502896"/>
          </a:xfrm>
          <a:noFill/>
        </p:spPr>
        <p:txBody>
          <a:bodyPr lIns="89328" tIns="35198" rIns="89328" bIns="35198" anchor="ctr" anchorCtr="0"/>
          <a:lstStyle/>
          <a:p>
            <a:pPr eaLnBrk="1" hangingPunct="1"/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MQL Viewer -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설명서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53480" y="3863354"/>
            <a:ext cx="1742474" cy="656013"/>
          </a:xfrm>
          <a:noFill/>
        </p:spPr>
        <p:txBody>
          <a:bodyPr lIns="89328" tIns="44663" rIns="89328" bIns="44663"/>
          <a:lstStyle/>
          <a:p>
            <a:pPr algn="r" eaLnBrk="1" hangingPunct="1"/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2018.  03. 29</a:t>
            </a:r>
          </a:p>
          <a:p>
            <a:pPr algn="r" eaLnBrk="1" hangingPunct="1"/>
            <a:r>
              <a:rPr lang="en-US" altLang="ko-KR" sz="15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ihjang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025081" y="2710172"/>
            <a:ext cx="4175066" cy="35339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89328" tIns="44663" rIns="89328" bIns="4466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sz="20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726390" indent="-27938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700">
                <a:solidFill>
                  <a:schemeClr val="tx1"/>
                </a:solidFill>
                <a:latin typeface="+mn-lt"/>
                <a:ea typeface="+mn-ea"/>
              </a:defRPr>
            </a:lvl2pPr>
            <a:lvl3pPr marL="1117524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564533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11542" indent="-223504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458552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0556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352571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799580" indent="-223504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</a:pPr>
            <a:endParaRPr lang="en-US" altLang="ko-KR" sz="16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2" y="1110281"/>
            <a:ext cx="6963220" cy="46558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Mode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9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시 기본 검색을 할 건지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비교 검색을 할건지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Mode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Mode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기준으로 기본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검색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기준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와 비교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유무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내용이 다르거나 여부를 확인 하여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출력 하지 않음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유무여부 또는 다름 여부의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으로 출력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Add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Mod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오른쪽 클릭 팝업 메뉴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View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Insert MQL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클릭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Add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보여주어 비교 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Insert 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클릭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예를 누를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내용을 기준으로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Mod 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실행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Query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그대로 실행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493319" y="126361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914118" y="1527235"/>
            <a:ext cx="854578" cy="1815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914118" y="1708618"/>
            <a:ext cx="854578" cy="1815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3493319" y="189778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842378" y="1907845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06152" y="2173077"/>
            <a:ext cx="1811603" cy="17842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 bwMode="auto">
          <a:xfrm>
            <a:off x="6402153" y="219858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822952" y="2462206"/>
            <a:ext cx="854578" cy="397000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522" y="3830405"/>
            <a:ext cx="1717505" cy="76116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8" name="타원 27"/>
          <p:cNvSpPr/>
          <p:nvPr/>
        </p:nvSpPr>
        <p:spPr bwMode="auto">
          <a:xfrm>
            <a:off x="6515476" y="353000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12" y="3530006"/>
            <a:ext cx="4563401" cy="265691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9" name="타원 28"/>
          <p:cNvSpPr/>
          <p:nvPr/>
        </p:nvSpPr>
        <p:spPr bwMode="auto">
          <a:xfrm>
            <a:off x="242101" y="322641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endCxn id="8" idx="0"/>
          </p:cNvCxnSpPr>
          <p:nvPr/>
        </p:nvCxnSpPr>
        <p:spPr bwMode="auto">
          <a:xfrm flipH="1">
            <a:off x="2537313" y="2580830"/>
            <a:ext cx="3285639" cy="949176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endCxn id="7" idx="0"/>
          </p:cNvCxnSpPr>
          <p:nvPr/>
        </p:nvCxnSpPr>
        <p:spPr bwMode="auto">
          <a:xfrm flipH="1">
            <a:off x="5936275" y="2809581"/>
            <a:ext cx="501996" cy="1020824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355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2" y="1113994"/>
            <a:ext cx="6957665" cy="4652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10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시 사용 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 하게 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보통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Local or DEV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 하게 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개발 기준으로 운영에 반영 또는 비교 필요 시 사용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List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SchemaProperties.properties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en-US" altLang="ko-KR" sz="900" dirty="0" err="1" smtClean="0"/>
              <a:t>Matrix.Context</a:t>
            </a:r>
            <a:r>
              <a:rPr lang="en-US" altLang="ko-KR" sz="900" dirty="0" smtClean="0"/>
              <a:t>’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추가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localhost : MATRIX-R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이므로 고정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나머지는 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입력 하여 추가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5469837" y="1215753"/>
            <a:ext cx="273466" cy="3008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879790" y="1491215"/>
            <a:ext cx="1865424" cy="218119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3879790" y="1715328"/>
            <a:ext cx="1865424" cy="218119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5469837" y="1918299"/>
            <a:ext cx="273466" cy="300813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2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2" y="1113994"/>
            <a:ext cx="6957665" cy="46521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 Mode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On/Off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두 개 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프로그램이 켜지는 순간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비교 진행 하여 미리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저장 하도록 함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On / Off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일 경우 일정 시간에 한번 씩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비교 진행 하여 속도 개선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최초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회 비교 이전에는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검색 할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전체 검색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느릴 수 있음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진행 여부 확인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Background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kumimoji="0" lang="ko-KR" altLang="en-US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진행중일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경우에만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진행 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매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Cycle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 완료 되면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멈추어 있음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6943758" y="1246518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956417" y="1510684"/>
            <a:ext cx="1262717" cy="20582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956417" y="1717705"/>
            <a:ext cx="1262717" cy="20582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6943758" y="193197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3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2" y="1110280"/>
            <a:ext cx="6963218" cy="46558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12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3"/>
            <a:ext cx="2407506" cy="50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한 내용을 해당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출력 하여 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Item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Double Click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경우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기능을 실행 하여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Content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내용 출력 하여줌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Popup Menu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새 창에서 보기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Schema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Area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하지 않고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새 창 으로 띄워서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Select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저장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All : 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있는 모든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Excel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저장 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Select, Export All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 시 저장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위치 선택 하도록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파일 이름은 각자 입력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저장 완료 후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메시지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804594" y="199834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01161" y="2298664"/>
            <a:ext cx="1776899" cy="206945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1198667" y="272047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42584" y="2997592"/>
            <a:ext cx="842192" cy="533753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637" y="4736305"/>
            <a:ext cx="2840182" cy="101311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6249562" y="183718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6007911" y="47106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17" idx="3"/>
            <a:endCxn id="11" idx="1"/>
          </p:cNvCxnSpPr>
          <p:nvPr/>
        </p:nvCxnSpPr>
        <p:spPr bwMode="auto">
          <a:xfrm>
            <a:off x="1484776" y="3264469"/>
            <a:ext cx="1149367" cy="7639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stCxn id="11" idx="2"/>
            <a:endCxn id="7" idx="0"/>
          </p:cNvCxnSpPr>
          <p:nvPr/>
        </p:nvCxnSpPr>
        <p:spPr bwMode="auto">
          <a:xfrm>
            <a:off x="4570717" y="4546659"/>
            <a:ext cx="11" cy="189646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143" y="2135077"/>
            <a:ext cx="3873147" cy="241158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559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37664" b="26140"/>
          <a:stretch/>
        </p:blipFill>
        <p:spPr>
          <a:xfrm>
            <a:off x="251385" y="1129741"/>
            <a:ext cx="7078553" cy="47177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1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Menu (Files)</a:t>
            </a: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Use </a:t>
            </a:r>
            <a:r>
              <a:rPr kumimoji="0" lang="en-US" altLang="ko-KR" sz="900" b="0" dirty="0" err="1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TabComponent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Execute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(.</a:t>
            </a:r>
            <a:r>
              <a:rPr kumimoji="0" lang="en-US" altLang="ko-KR" sz="900" b="0" dirty="0" err="1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Exit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Window</a:t>
            </a: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Parser</a:t>
            </a: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Logs</a:t>
            </a:r>
          </a:p>
          <a:p>
            <a:pPr marL="43200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Test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Children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Search Area</a:t>
            </a: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tabLst>
                <a:tab pos="0" algn="l"/>
              </a:tabLst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Search &amp; View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Field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Mode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기본 검색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Mode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비교 검색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75610" lvl="1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Select Area</a:t>
            </a: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Default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검색용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Compare :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비교 검색 시 비교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Context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사용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Area</a:t>
            </a: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검색하여 나온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Name 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Area</a:t>
            </a:r>
          </a:p>
          <a:p>
            <a:pPr marL="432000"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 경우 내용을 보여줌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273181" y="117931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1154648" y="1452785"/>
            <a:ext cx="3011124" cy="51274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99519" y="1281870"/>
            <a:ext cx="273050" cy="17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218323" y="1008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299519" y="2036041"/>
            <a:ext cx="1768563" cy="3735250"/>
          </a:xfrm>
          <a:prstGeom prst="roundRect">
            <a:avLst>
              <a:gd name="adj" fmla="val 3737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2196269" y="2036041"/>
            <a:ext cx="5070131" cy="3735250"/>
          </a:xfrm>
          <a:prstGeom prst="roundRect">
            <a:avLst>
              <a:gd name="adj" fmla="val 2822"/>
            </a:avLst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 bwMode="auto">
          <a:xfrm>
            <a:off x="1047067" y="376693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 bwMode="auto">
          <a:xfrm>
            <a:off x="4594601" y="376693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4237504" y="1452785"/>
            <a:ext cx="2214125" cy="512748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72984" y="1281870"/>
            <a:ext cx="358091" cy="1709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 bwMode="auto">
          <a:xfrm>
            <a:off x="809479" y="1008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934737" y="1281870"/>
            <a:ext cx="295943" cy="170914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 bwMode="auto">
          <a:xfrm>
            <a:off x="1162827" y="1008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 bwMode="auto">
          <a:xfrm>
            <a:off x="5147572" y="117931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5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733" y="1129131"/>
            <a:ext cx="7048333" cy="469205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5878" y="2584557"/>
            <a:ext cx="943270" cy="219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0165" y="2127095"/>
            <a:ext cx="1223818" cy="2232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Use </a:t>
            </a:r>
            <a:r>
              <a:rPr lang="en-US" altLang="ko-KR" dirty="0" err="1" smtClean="0"/>
              <a:t>TabComponents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2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T)</a:t>
            </a: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모양 처럼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‘X‘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출력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해제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모양 처럼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Icon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과 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‘X’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제거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여러 개 출력 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Name User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 따라서 보기 편한 상태로 변경 가능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2598715" y="2063810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 bwMode="auto">
          <a:xfrm>
            <a:off x="3820764" y="2093720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2598715" y="2527633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 bwMode="auto">
          <a:xfrm>
            <a:off x="3820764" y="256181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8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14" y="1110280"/>
            <a:ext cx="7087449" cy="46939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Use Tab Scroll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3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이 한 줄로 표시 되며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화살표를 이용해 숨겨져 있는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볼 수 있음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메뉴에 체크 해제 되어 있는 경우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한 줄로 표시 되어 있지 않으며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모두 화면에 출력 되도록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5838370" y="1961260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 bwMode="auto">
          <a:xfrm>
            <a:off x="5966887" y="168779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5033" y="2489276"/>
            <a:ext cx="5217382" cy="364067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 bwMode="auto">
          <a:xfrm>
            <a:off x="5254175" y="2520056"/>
            <a:ext cx="1222049" cy="333287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5966887" y="289135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4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162" y="1197586"/>
            <a:ext cx="7052733" cy="47074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Execute MQL (.</a:t>
            </a:r>
            <a:r>
              <a:rPr lang="en-US" altLang="ko-KR" dirty="0" err="1" smtClean="0"/>
              <a:t>mql</a:t>
            </a:r>
            <a:r>
              <a:rPr lang="en-US" altLang="ko-KR" dirty="0" smtClean="0"/>
              <a:t>) &amp; Exit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4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하위의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종류를 선택 하여 추출 하여 저장 하는 기능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하위의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종류 선택 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창 출력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출력 하려고 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 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가능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‘*’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생략 가능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번에서 내용 입력 후 확인 누르게 되면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알림 창이 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하고 예를 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Export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완료 되면 해당 폴더를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Open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할지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Confirm Message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가 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시 해당 폴더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Open</a:t>
            </a: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아니오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시 해당 프로세스 종료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Download Folder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‘C:\temp\’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지정 되어 있음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마지막으로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‘Exit’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프로그램 종료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 bwMode="auto">
          <a:xfrm>
            <a:off x="3947077" y="121189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 bwMode="auto">
          <a:xfrm>
            <a:off x="3933250" y="2597281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 bwMode="auto">
          <a:xfrm>
            <a:off x="3950184" y="357054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4411" y="1211896"/>
            <a:ext cx="2305665" cy="126439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0584" y="2563348"/>
            <a:ext cx="2107328" cy="9173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0584" y="3578275"/>
            <a:ext cx="2107328" cy="94209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3799" y="4662791"/>
            <a:ext cx="4351867" cy="99060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20" name="타원 19"/>
          <p:cNvSpPr/>
          <p:nvPr/>
        </p:nvSpPr>
        <p:spPr bwMode="auto">
          <a:xfrm>
            <a:off x="2503649" y="4383639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1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010" y="1113994"/>
            <a:ext cx="7065390" cy="471178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URL Parser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5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P)</a:t>
            </a: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개발 중 화면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Parameter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분리 하여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선택 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URL </a:t>
            </a:r>
            <a:r>
              <a:rPr kumimoji="0" lang="ko-KR" altLang="en-US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입력창이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나오며</a:t>
            </a: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하려는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URL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입력 하고 확인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Parameter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별로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Key, Value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 분리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Column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에서는 버튼을 두어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(Children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할 수 있도록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버튼 클릭 후 확인 가능한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857754" y="3089882"/>
            <a:ext cx="428095" cy="947805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2094551" y="103706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299519" y="239934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 bwMode="auto">
          <a:xfrm>
            <a:off x="4781243" y="281641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291762" y="5208874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5774" y="1033399"/>
            <a:ext cx="2099572" cy="101647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868" y="2261960"/>
            <a:ext cx="4665981" cy="241585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591" y="4780464"/>
            <a:ext cx="4827515" cy="11302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2382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474" y="1288015"/>
            <a:ext cx="7084018" cy="47210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View Logs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6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L)</a:t>
            </a: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해당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프로그램에서 이루어 지는 대부분의 로그를 확인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선택 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로그 폴더를 기준으로 열기 화면이 뜨며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확인하려고 하는 날짜의 로그를 선택 하도록 함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Multiple)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해당 로그를 창에 띄워줌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27036" y="1805696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 bwMode="auto">
          <a:xfrm>
            <a:off x="6927982" y="415276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773" y="1833654"/>
            <a:ext cx="3706707" cy="253322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3995" y="4481310"/>
            <a:ext cx="5179415" cy="175069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588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343" y="1244150"/>
            <a:ext cx="7084018" cy="47397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설명 </a:t>
            </a:r>
            <a:r>
              <a:rPr lang="en-US" altLang="ko-KR" dirty="0" smtClean="0"/>
              <a:t>– View Children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7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단축키  </a:t>
            </a:r>
            <a:r>
              <a:rPr kumimoji="0" lang="en-US" altLang="ko-KR" sz="90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(Alt + </a:t>
            </a:r>
            <a:r>
              <a:rPr kumimoji="0" lang="en-US" altLang="ko-KR" sz="90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C)</a:t>
            </a: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Portal, Menu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등 의 하위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Hierarchy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구조를 보여줌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 (Command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kumimoji="0" lang="en-US" altLang="ko-KR" sz="900" b="0" dirty="0" err="1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Parse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Table, Form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등을 보여줌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메뉴 선택 시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확인 하려고 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Type, Name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입력 하는 창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1800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 한 내용을 기준으로 하위의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Business Object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Hierarchy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구조로 보이며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리스트의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Item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더블 클릭 시 우측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Content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창에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Schema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를 보여 줌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27036" y="1728782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 bwMode="auto">
          <a:xfrm>
            <a:off x="6904358" y="3408040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904" y="1715563"/>
            <a:ext cx="2519868" cy="184490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6732" y="3707941"/>
            <a:ext cx="6419256" cy="2512091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4443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659" y="1131587"/>
            <a:ext cx="7084018" cy="47304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Area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6103620" y="175578"/>
            <a:ext cx="3634741" cy="342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43724" y="6484620"/>
            <a:ext cx="391160" cy="244475"/>
          </a:xfrm>
        </p:spPr>
        <p:txBody>
          <a:bodyPr/>
          <a:lstStyle/>
          <a:p>
            <a:pPr>
              <a:buFontTx/>
              <a:buNone/>
            </a:pPr>
            <a:fld id="{1DD316DC-1850-4DE2-96C2-193E6DC5CAF2}" type="slidenum">
              <a:rPr lang="ko-KR" altLang="en-US" smtClean="0"/>
              <a:pPr>
                <a:buFontTx/>
                <a:buNone/>
              </a:pPr>
              <a:t>8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69657B-5773-41EF-98A0-8A9B15AF419B}"/>
              </a:ext>
            </a:extLst>
          </p:cNvPr>
          <p:cNvSpPr txBox="1"/>
          <p:nvPr/>
        </p:nvSpPr>
        <p:spPr>
          <a:xfrm>
            <a:off x="7313763" y="1113994"/>
            <a:ext cx="2407506" cy="47135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원하는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검색을 하도록 하는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Area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종류 선택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Attribute, Type, Policy …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Name Like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가능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‘*’ </a:t>
            </a:r>
            <a:r>
              <a:rPr kumimoji="0" lang="ko-KR" altLang="en-US" sz="900" b="0" dirty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생략 가능</a:t>
            </a: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Find Button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1, 2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번에서 입력한 내용을 바탕으로 검색 및 비교 진행</a:t>
            </a: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 Button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Content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영역에 출력 하고 싶은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MQL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View</a:t>
            </a: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indent="-243610"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</a:pPr>
            <a:endParaRPr kumimoji="0" lang="en-US" altLang="ko-KR" sz="900" b="0" dirty="0" smtClean="0">
              <a:solidFill>
                <a:srgbClr val="1A262F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540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5. Progress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검색 시 진행 여부를 알려주며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버튼 과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번 버튼의 진행 시 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Progress Bar </a:t>
            </a:r>
            <a:r>
              <a:rPr kumimoji="0" lang="ko-KR" altLang="en-US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상태가 다름</a:t>
            </a:r>
            <a:r>
              <a:rPr kumimoji="0" lang="en-US" altLang="ko-KR" sz="900" b="0" dirty="0" smtClean="0">
                <a:solidFill>
                  <a:srgbClr val="1A262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 bwMode="auto">
          <a:xfrm>
            <a:off x="1319905" y="123513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331633" y="1508199"/>
            <a:ext cx="300813" cy="21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632446" y="1508199"/>
            <a:ext cx="1863480" cy="21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489131" y="1508199"/>
            <a:ext cx="248605" cy="21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734264" y="1508199"/>
            <a:ext cx="248605" cy="2109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 bwMode="auto">
          <a:xfrm>
            <a:off x="1697055" y="123513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 bwMode="auto">
          <a:xfrm>
            <a:off x="3467052" y="123513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 bwMode="auto">
          <a:xfrm>
            <a:off x="3759815" y="1235137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1171300" y="1880690"/>
            <a:ext cx="5229499" cy="171616"/>
          </a:xfrm>
          <a:prstGeom prst="roundRect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 bwMode="auto">
          <a:xfrm>
            <a:off x="4029152" y="1612153"/>
            <a:ext cx="273466" cy="273466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  <a:headEnd/>
            <a:tailEnd/>
          </a:ln>
        </p:spPr>
        <p:txBody>
          <a:bodyPr rtlCol="0" anchor="ctr"/>
          <a:lstStyle/>
          <a:p>
            <a:pPr algn="ctr">
              <a:buNone/>
            </a:pPr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1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3.8 제안 Template(대체할것)">
  <a:themeElements>
    <a:clrScheme name="1_3.8 제안 Template(대체할것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177800" marR="0" indent="-17780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.8 제안 Template(대체할것)">
  <a:themeElements>
    <a:clrScheme name="3.8 제안 Template(대체할것)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3.8 제안 Template(대체할것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>
        <a:defPPr>
          <a:defRPr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3.8 제안 Template(대체할것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8 제안 Template(대체할것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8 제안 Template(대체할것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33799</TotalTime>
  <Words>1033</Words>
  <Application>Microsoft Office PowerPoint</Application>
  <PresentationFormat>A4 용지(210x297mm)</PresentationFormat>
  <Paragraphs>292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굴림</vt:lpstr>
      <vt:lpstr>돋움</vt:lpstr>
      <vt:lpstr>맑은 고딕</vt:lpstr>
      <vt:lpstr>휴먼둥근헤드라인</vt:lpstr>
      <vt:lpstr>Arial</vt:lpstr>
      <vt:lpstr>1_3.8 제안 Template(대체할것)</vt:lpstr>
      <vt:lpstr>3.8 제안 Template(대체할것)</vt:lpstr>
      <vt:lpstr>MQL Viewer - 설명서</vt:lpstr>
      <vt:lpstr>화면 구성</vt:lpstr>
      <vt:lpstr>메뉴 설명 – Use TabComponents</vt:lpstr>
      <vt:lpstr>메뉴 설명 – Use Tab Scroll</vt:lpstr>
      <vt:lpstr>메뉴 설명 – Execute MQL (.mql) &amp; Exit</vt:lpstr>
      <vt:lpstr>메뉴 설명 – URL Parser</vt:lpstr>
      <vt:lpstr>메뉴 설명 – View Logs</vt:lpstr>
      <vt:lpstr>메뉴 설명 – View Children</vt:lpstr>
      <vt:lpstr>Search Area</vt:lpstr>
      <vt:lpstr>Search Mode Area</vt:lpstr>
      <vt:lpstr>Context Area</vt:lpstr>
      <vt:lpstr>Background Mode</vt:lpstr>
      <vt:lpstr>List Area</vt:lpstr>
    </vt:vector>
  </TitlesOfParts>
  <Company>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사업수행계획서</dc:title>
  <dc:creator>Azzak</dc:creator>
  <cp:lastModifiedBy>Jang</cp:lastModifiedBy>
  <cp:revision>1948</cp:revision>
  <dcterms:created xsi:type="dcterms:W3CDTF">2003-03-04T09:29:03Z</dcterms:created>
  <dcterms:modified xsi:type="dcterms:W3CDTF">2019-11-29T05:58:03Z</dcterms:modified>
</cp:coreProperties>
</file>