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2/27/2022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spi.com/blog-open/software-code-repositories/" TargetMode="External"/><Relationship Id="rId2" Type="http://schemas.openxmlformats.org/officeDocument/2006/relationships/hyperlink" Target="https://webdesigntoolbox.com/code-repositories" TargetMode="External"/><Relationship Id="rId1" Type="http://schemas.openxmlformats.org/officeDocument/2006/relationships/slideLayout" Target="../slideLayouts/slideLayout2.xml"/><Relationship Id="rId5" Type="http://schemas.openxmlformats.org/officeDocument/2006/relationships/hyperlink" Target="https://cyberint.com/blog/threat-intelligence/what-you-need-to-know-about-code-repository-threats/" TargetMode="External"/><Relationship Id="rId4" Type="http://schemas.openxmlformats.org/officeDocument/2006/relationships/hyperlink" Target="https://www.ncsc.gov.uk/collection/developers-collection/principles/protect-your-code-reposi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6203-25EE-420F-B605-189CF13F8D6A}"/>
              </a:ext>
            </a:extLst>
          </p:cNvPr>
          <p:cNvSpPr>
            <a:spLocks noGrp="1"/>
          </p:cNvSpPr>
          <p:nvPr>
            <p:ph type="ctrTitle"/>
          </p:nvPr>
        </p:nvSpPr>
        <p:spPr/>
        <p:txBody>
          <a:bodyPr/>
          <a:lstStyle/>
          <a:p>
            <a:r>
              <a:rPr lang="en-US" dirty="0"/>
              <a:t>Security Controls in Shared Source Code Repositories</a:t>
            </a:r>
          </a:p>
        </p:txBody>
      </p:sp>
      <p:sp>
        <p:nvSpPr>
          <p:cNvPr id="3" name="Subtitle 2">
            <a:extLst>
              <a:ext uri="{FF2B5EF4-FFF2-40B4-BE49-F238E27FC236}">
                <a16:creationId xmlns:a16="http://schemas.microsoft.com/office/drawing/2014/main" id="{6294841D-4DAB-4567-B955-C22A964181D9}"/>
              </a:ext>
            </a:extLst>
          </p:cNvPr>
          <p:cNvSpPr>
            <a:spLocks noGrp="1"/>
          </p:cNvSpPr>
          <p:nvPr>
            <p:ph type="subTitle" idx="1"/>
          </p:nvPr>
        </p:nvSpPr>
        <p:spPr/>
        <p:txBody>
          <a:bodyPr/>
          <a:lstStyle/>
          <a:p>
            <a:r>
              <a:rPr lang="en-US" dirty="0"/>
              <a:t>2/2</a:t>
            </a:r>
            <a:r>
              <a:rPr lang="ru-RU" dirty="0"/>
              <a:t>7</a:t>
            </a:r>
            <a:r>
              <a:rPr lang="en-US" dirty="0"/>
              <a:t>/2022</a:t>
            </a:r>
            <a:br>
              <a:rPr lang="en-US" dirty="0"/>
            </a:br>
            <a:r>
              <a:rPr lang="en-US" dirty="0"/>
              <a:t>Oksana Kustova</a:t>
            </a:r>
          </a:p>
          <a:p>
            <a:endParaRPr lang="en-US" dirty="0"/>
          </a:p>
        </p:txBody>
      </p:sp>
    </p:spTree>
    <p:extLst>
      <p:ext uri="{BB962C8B-B14F-4D97-AF65-F5344CB8AC3E}">
        <p14:creationId xmlns:p14="http://schemas.microsoft.com/office/powerpoint/2010/main" val="231627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normAutofit/>
          </a:bodyPr>
          <a:lstStyle/>
          <a:p>
            <a:r>
              <a:rPr lang="en-US" dirty="0"/>
              <a:t>Best code repositories for designers in 2020. </a:t>
            </a:r>
            <a:r>
              <a:rPr lang="en-US" dirty="0" err="1"/>
              <a:t>Webdesign</a:t>
            </a:r>
            <a:r>
              <a:rPr lang="en-US" dirty="0"/>
              <a:t> Toolbox. (2020, January 27). Retrieved February 27, 2022, from </a:t>
            </a:r>
            <a:r>
              <a:rPr lang="en-US" dirty="0">
                <a:hlinkClick r:id="rId2"/>
              </a:rPr>
              <a:t>https://webdesigntoolbox.com/code-repositories</a:t>
            </a:r>
            <a:endParaRPr lang="en-US" dirty="0"/>
          </a:p>
          <a:p>
            <a:r>
              <a:rPr lang="en-US"/>
              <a:t>by: HUSPI</a:t>
            </a:r>
            <a:r>
              <a:rPr lang="en-US" dirty="0"/>
              <a:t>, W. (2022, February 15). How to choose code repository for your project [prices updated]. HUSPI. Retrieved February 27, 2022, from </a:t>
            </a:r>
            <a:r>
              <a:rPr lang="en-US" dirty="0">
                <a:hlinkClick r:id="rId3"/>
              </a:rPr>
              <a:t>https://huspi.com/blog-open/software-code-repositories/</a:t>
            </a:r>
            <a:endParaRPr lang="en-US" dirty="0"/>
          </a:p>
          <a:p>
            <a:r>
              <a:rPr lang="en-US" dirty="0"/>
              <a:t>Protect your code repository. NCSC. (n.d.). Retrieved February 27, 2022, from </a:t>
            </a:r>
            <a:r>
              <a:rPr lang="en-US" dirty="0">
                <a:hlinkClick r:id="rId4"/>
              </a:rPr>
              <a:t>https://www.ncsc.gov.uk/collection/developers-collection/principles/protect-your-code-repository</a:t>
            </a:r>
            <a:endParaRPr lang="en-US" dirty="0"/>
          </a:p>
          <a:p>
            <a:r>
              <a:rPr lang="en-US" dirty="0"/>
              <a:t>What you need to know about code repository threats. </a:t>
            </a:r>
            <a:r>
              <a:rPr lang="en-US" dirty="0" err="1"/>
              <a:t>Cyberint</a:t>
            </a:r>
            <a:r>
              <a:rPr lang="en-US" dirty="0"/>
              <a:t>. (2021, December 26). Retrieved February 27, 2022, from </a:t>
            </a:r>
            <a:r>
              <a:rPr lang="en-US" dirty="0">
                <a:hlinkClick r:id="rId5"/>
              </a:rPr>
              <a:t>https://cyberint.com/blog/threat-intelligence/what-you-need-to-know-about-code-repository-threats/</a:t>
            </a:r>
            <a:endParaRPr lang="en-US" dirty="0"/>
          </a:p>
          <a:p>
            <a:endParaRPr lang="ru-RU" dirty="0"/>
          </a:p>
        </p:txBody>
      </p:sp>
    </p:spTree>
    <p:extLst>
      <p:ext uri="{BB962C8B-B14F-4D97-AF65-F5344CB8AC3E}">
        <p14:creationId xmlns:p14="http://schemas.microsoft.com/office/powerpoint/2010/main" val="7395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6699-3252-4143-8818-21AE0AE115BB}"/>
              </a:ext>
            </a:extLst>
          </p:cNvPr>
          <p:cNvSpPr>
            <a:spLocks noGrp="1"/>
          </p:cNvSpPr>
          <p:nvPr>
            <p:ph type="title"/>
          </p:nvPr>
        </p:nvSpPr>
        <p:spPr/>
        <p:txBody>
          <a:bodyPr/>
          <a:lstStyle/>
          <a:p>
            <a:r>
              <a:rPr lang="en-US" dirty="0"/>
              <a:t>Shared Source Code Repositories</a:t>
            </a:r>
          </a:p>
        </p:txBody>
      </p:sp>
      <p:sp>
        <p:nvSpPr>
          <p:cNvPr id="5" name="Text Placeholder 4">
            <a:extLst>
              <a:ext uri="{FF2B5EF4-FFF2-40B4-BE49-F238E27FC236}">
                <a16:creationId xmlns:a16="http://schemas.microsoft.com/office/drawing/2014/main" id="{6A24E29E-DC62-4D33-9E3F-4953C235E9C4}"/>
              </a:ext>
            </a:extLst>
          </p:cNvPr>
          <p:cNvSpPr>
            <a:spLocks noGrp="1"/>
          </p:cNvSpPr>
          <p:nvPr>
            <p:ph type="body" idx="1"/>
          </p:nvPr>
        </p:nvSpPr>
        <p:spPr/>
        <p:txBody>
          <a:bodyPr/>
          <a:lstStyle/>
          <a:p>
            <a:endParaRPr lang="en-US"/>
          </a:p>
        </p:txBody>
      </p:sp>
      <p:sp>
        <p:nvSpPr>
          <p:cNvPr id="3" name="Content Placeholder 2">
            <a:extLst>
              <a:ext uri="{FF2B5EF4-FFF2-40B4-BE49-F238E27FC236}">
                <a16:creationId xmlns:a16="http://schemas.microsoft.com/office/drawing/2014/main" id="{492F8E3F-A4FB-47AE-B61A-72C65F0A7125}"/>
              </a:ext>
            </a:extLst>
          </p:cNvPr>
          <p:cNvSpPr>
            <a:spLocks noGrp="1"/>
          </p:cNvSpPr>
          <p:nvPr>
            <p:ph sz="half" idx="2"/>
          </p:nvPr>
        </p:nvSpPr>
        <p:spPr/>
        <p:txBody>
          <a:bodyPr/>
          <a:lstStyle/>
          <a:p>
            <a:r>
              <a:rPr lang="en-US" dirty="0"/>
              <a:t>A source-code repository is an archive with the code as well as the hosting facility for these software archives, where you can also have the project’s technical documentation, web pages, snippets, patches, etc. which can be accessed publicly (open-source) or privately. </a:t>
            </a:r>
          </a:p>
        </p:txBody>
      </p:sp>
      <p:sp>
        <p:nvSpPr>
          <p:cNvPr id="6" name="Text Placeholder 5">
            <a:extLst>
              <a:ext uri="{FF2B5EF4-FFF2-40B4-BE49-F238E27FC236}">
                <a16:creationId xmlns:a16="http://schemas.microsoft.com/office/drawing/2014/main" id="{281C0835-ED08-438D-8904-82CBAF9AD1F7}"/>
              </a:ext>
            </a:extLst>
          </p:cNvPr>
          <p:cNvSpPr>
            <a:spLocks noGrp="1"/>
          </p:cNvSpPr>
          <p:nvPr>
            <p:ph type="body" sz="quarter" idx="3"/>
          </p:nvPr>
        </p:nvSpPr>
        <p:spPr/>
        <p:txBody>
          <a:bodyPr/>
          <a:lstStyle/>
          <a:p>
            <a:endParaRPr lang="en-US"/>
          </a:p>
        </p:txBody>
      </p:sp>
      <p:sp>
        <p:nvSpPr>
          <p:cNvPr id="7" name="Content Placeholder 6">
            <a:extLst>
              <a:ext uri="{FF2B5EF4-FFF2-40B4-BE49-F238E27FC236}">
                <a16:creationId xmlns:a16="http://schemas.microsoft.com/office/drawing/2014/main" id="{65455C09-66FE-4C5B-B778-C971C6D8E055}"/>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78301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6699-3252-4143-8818-21AE0AE115BB}"/>
              </a:ext>
            </a:extLst>
          </p:cNvPr>
          <p:cNvSpPr>
            <a:spLocks noGrp="1"/>
          </p:cNvSpPr>
          <p:nvPr>
            <p:ph type="title"/>
          </p:nvPr>
        </p:nvSpPr>
        <p:spPr/>
        <p:txBody>
          <a:bodyPr/>
          <a:lstStyle/>
          <a:p>
            <a:r>
              <a:rPr lang="en-US" dirty="0"/>
              <a:t>Shared Source Code Repositories</a:t>
            </a:r>
          </a:p>
        </p:txBody>
      </p:sp>
      <p:sp>
        <p:nvSpPr>
          <p:cNvPr id="3" name="Content Placeholder 2">
            <a:extLst>
              <a:ext uri="{FF2B5EF4-FFF2-40B4-BE49-F238E27FC236}">
                <a16:creationId xmlns:a16="http://schemas.microsoft.com/office/drawing/2014/main" id="{492F8E3F-A4FB-47AE-B61A-72C65F0A7125}"/>
              </a:ext>
            </a:extLst>
          </p:cNvPr>
          <p:cNvSpPr>
            <a:spLocks noGrp="1"/>
          </p:cNvSpPr>
          <p:nvPr>
            <p:ph idx="1"/>
          </p:nvPr>
        </p:nvSpPr>
        <p:spPr/>
        <p:txBody>
          <a:bodyPr/>
          <a:lstStyle/>
          <a:p>
            <a:pPr marL="0" indent="0">
              <a:buNone/>
            </a:pPr>
            <a:r>
              <a:rPr lang="en-US" b="1" dirty="0"/>
              <a:t>What can a source code repository do? </a:t>
            </a:r>
          </a:p>
          <a:p>
            <a:endParaRPr lang="en-US" dirty="0"/>
          </a:p>
          <a:p>
            <a:r>
              <a:rPr lang="en-US" dirty="0"/>
              <a:t>Keeps your code safe</a:t>
            </a:r>
          </a:p>
          <a:p>
            <a:r>
              <a:rPr lang="en-US" dirty="0"/>
              <a:t>Offers version control option to make sure all changes that were done to your code are tracked, and you know who did something to your code. You can also revert back to the previous version of the code before “Everything went bad.”</a:t>
            </a:r>
          </a:p>
          <a:p>
            <a:r>
              <a:rPr lang="en-US" dirty="0"/>
              <a:t>Simplifies the process of unifying changes from developers’ collaboration</a:t>
            </a:r>
          </a:p>
          <a:p>
            <a:r>
              <a:rPr lang="en-US" dirty="0"/>
              <a:t>Provides and promotes teamwork principles since several developers can work together on the same projects, modules, and even code lines</a:t>
            </a:r>
          </a:p>
          <a:p>
            <a:r>
              <a:rPr lang="en-US" dirty="0"/>
              <a:t>Prepares your code for release to production</a:t>
            </a:r>
          </a:p>
          <a:p>
            <a:r>
              <a:rPr lang="en-US" dirty="0"/>
              <a:t>Keep the statistics and analytics of the changes in the code</a:t>
            </a:r>
          </a:p>
        </p:txBody>
      </p:sp>
    </p:spTree>
    <p:extLst>
      <p:ext uri="{BB962C8B-B14F-4D97-AF65-F5344CB8AC3E}">
        <p14:creationId xmlns:p14="http://schemas.microsoft.com/office/powerpoint/2010/main" val="175549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E8BB-9C7E-4B60-A695-F59F36D19D56}"/>
              </a:ext>
            </a:extLst>
          </p:cNvPr>
          <p:cNvSpPr>
            <a:spLocks noGrp="1"/>
          </p:cNvSpPr>
          <p:nvPr>
            <p:ph type="title"/>
          </p:nvPr>
        </p:nvSpPr>
        <p:spPr/>
        <p:txBody>
          <a:bodyPr/>
          <a:lstStyle/>
          <a:p>
            <a:r>
              <a:rPr lang="en-US"/>
              <a:t>Code Repositories</a:t>
            </a:r>
            <a:endParaRPr lang="en-US" dirty="0"/>
          </a:p>
        </p:txBody>
      </p:sp>
      <p:pic>
        <p:nvPicPr>
          <p:cNvPr id="9" name="Picture Placeholder 8">
            <a:extLst>
              <a:ext uri="{FF2B5EF4-FFF2-40B4-BE49-F238E27FC236}">
                <a16:creationId xmlns:a16="http://schemas.microsoft.com/office/drawing/2014/main" id="{052C9A69-9AB7-4FDA-AB71-7CA8200A6B8B}"/>
              </a:ext>
            </a:extLst>
          </p:cNvPr>
          <p:cNvPicPr>
            <a:picLocks noGrp="1" noChangeAspect="1"/>
          </p:cNvPicPr>
          <p:nvPr>
            <p:ph idx="1"/>
          </p:nvPr>
        </p:nvPicPr>
        <p:blipFill>
          <a:blip r:embed="rId2"/>
          <a:stretch>
            <a:fillRect/>
          </a:stretch>
        </p:blipFill>
        <p:spPr>
          <a:xfrm>
            <a:off x="3792093" y="1143000"/>
            <a:ext cx="8143875" cy="4542471"/>
          </a:xfrm>
          <a:prstGeom prst="rect">
            <a:avLst/>
          </a:prstGeom>
        </p:spPr>
      </p:pic>
    </p:spTree>
    <p:extLst>
      <p:ext uri="{BB962C8B-B14F-4D97-AF65-F5344CB8AC3E}">
        <p14:creationId xmlns:p14="http://schemas.microsoft.com/office/powerpoint/2010/main" val="97525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Shared Source Code Repositories</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lstStyle/>
          <a:p>
            <a:pPr marL="0" indent="0">
              <a:buNone/>
            </a:pPr>
            <a:r>
              <a:rPr lang="en-US" b="1" dirty="0"/>
              <a:t>What is the purpose of a code repository</a:t>
            </a:r>
          </a:p>
          <a:p>
            <a:endParaRPr lang="en-US" dirty="0"/>
          </a:p>
          <a:p>
            <a:r>
              <a:rPr lang="en-US" dirty="0"/>
              <a:t>Version control for your project is critical. </a:t>
            </a:r>
            <a:endParaRPr lang="ru-RU" dirty="0"/>
          </a:p>
          <a:p>
            <a:r>
              <a:rPr lang="en-US" dirty="0"/>
              <a:t>Code repositories are great community builders. </a:t>
            </a:r>
            <a:endParaRPr lang="ru-RU" dirty="0"/>
          </a:p>
          <a:p>
            <a:r>
              <a:rPr lang="en-US" dirty="0"/>
              <a:t>Code repositories are great digital portfolios or resumes.</a:t>
            </a:r>
          </a:p>
        </p:txBody>
      </p:sp>
    </p:spTree>
    <p:extLst>
      <p:ext uri="{BB962C8B-B14F-4D97-AF65-F5344CB8AC3E}">
        <p14:creationId xmlns:p14="http://schemas.microsoft.com/office/powerpoint/2010/main" val="183008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Protect your code repository</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lstStyle/>
          <a:p>
            <a:endParaRPr lang="ru-RU" dirty="0"/>
          </a:p>
          <a:p>
            <a:endParaRPr lang="ru-RU" dirty="0"/>
          </a:p>
          <a:p>
            <a:r>
              <a:rPr lang="en-US" dirty="0"/>
              <a:t>Your code is only as secure as the systems used to create it. As the central point at which your code is stored and managed, it's crucial that the repository is sufficiently secure.</a:t>
            </a:r>
          </a:p>
          <a:p>
            <a:r>
              <a:rPr lang="en-US" dirty="0"/>
              <a:t>Loss or compromise of access credentials, or breach of the underlying service, may allow attackers to modify your code base without your knowledge or permission.</a:t>
            </a:r>
          </a:p>
          <a:p>
            <a:r>
              <a:rPr lang="en-US" dirty="0"/>
              <a:t>Version control, peer review and built-in auditing are some of the advantages which come with using a code repository. If proper attention is paid to security measures, the benefits of using a repository far outweigh the risks.</a:t>
            </a:r>
          </a:p>
        </p:txBody>
      </p:sp>
    </p:spTree>
    <p:extLst>
      <p:ext uri="{BB962C8B-B14F-4D97-AF65-F5344CB8AC3E}">
        <p14:creationId xmlns:p14="http://schemas.microsoft.com/office/powerpoint/2010/main" val="39646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Protect your code repository</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normAutofit/>
          </a:bodyPr>
          <a:lstStyle/>
          <a:p>
            <a:endParaRPr lang="ru-RU" dirty="0"/>
          </a:p>
          <a:p>
            <a:endParaRPr lang="ru-RU" dirty="0"/>
          </a:p>
          <a:p>
            <a:pPr marL="457200" indent="-457200">
              <a:buFont typeface="+mj-lt"/>
              <a:buAutoNum type="arabicPeriod"/>
            </a:pPr>
            <a:r>
              <a:rPr lang="en-US" dirty="0"/>
              <a:t>Choose a repository you trust</a:t>
            </a:r>
            <a:r>
              <a:rPr lang="ru-RU" dirty="0"/>
              <a:t>.</a:t>
            </a:r>
            <a:endParaRPr lang="en-US" dirty="0"/>
          </a:p>
          <a:p>
            <a:pPr marL="457200" indent="-457200">
              <a:buFont typeface="+mj-lt"/>
              <a:buAutoNum type="arabicPeriod"/>
            </a:pPr>
            <a:r>
              <a:rPr lang="en-US" dirty="0"/>
              <a:t>Consider the exposure of your repository</a:t>
            </a:r>
            <a:r>
              <a:rPr lang="ru-RU" dirty="0"/>
              <a:t>. </a:t>
            </a:r>
            <a:r>
              <a:rPr lang="en-US" dirty="0"/>
              <a:t>Technically enforce a model of least privilege for who can make changes to your code repository. Make sure all activity is attributable.</a:t>
            </a:r>
          </a:p>
          <a:p>
            <a:pPr marL="457200" indent="-457200">
              <a:buFont typeface="+mj-lt"/>
              <a:buAutoNum type="arabicPeriod"/>
            </a:pPr>
            <a:r>
              <a:rPr lang="en-US" dirty="0"/>
              <a:t>Protect access credentials</a:t>
            </a:r>
            <a:r>
              <a:rPr lang="ru-RU" dirty="0"/>
              <a:t>. </a:t>
            </a:r>
            <a:r>
              <a:rPr lang="en-US" dirty="0"/>
              <a:t>User access to repositories is often authenticated using credentials, such as passwords or private keys. </a:t>
            </a:r>
            <a:endParaRPr lang="ru-RU" dirty="0"/>
          </a:p>
          <a:p>
            <a:pPr marL="457200" indent="-457200">
              <a:buFont typeface="+mj-lt"/>
              <a:buAutoNum type="arabicPeriod"/>
            </a:pPr>
            <a:r>
              <a:rPr lang="en-US" dirty="0"/>
              <a:t>Separate secret credentials from source code</a:t>
            </a:r>
            <a:r>
              <a:rPr lang="ru-RU" dirty="0"/>
              <a:t>. </a:t>
            </a:r>
            <a:r>
              <a:rPr lang="en-US" dirty="0"/>
              <a:t>Logically separating secret credentials from source code and having a carefully defined injection process will help prevent them from getting leaked. </a:t>
            </a:r>
          </a:p>
          <a:p>
            <a:pPr marL="457200" indent="-457200">
              <a:buFont typeface="+mj-lt"/>
              <a:buAutoNum type="arabicPeriod"/>
            </a:pPr>
            <a:endParaRPr lang="en-US" dirty="0"/>
          </a:p>
        </p:txBody>
      </p:sp>
    </p:spTree>
    <p:extLst>
      <p:ext uri="{BB962C8B-B14F-4D97-AF65-F5344CB8AC3E}">
        <p14:creationId xmlns:p14="http://schemas.microsoft.com/office/powerpoint/2010/main" val="81115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Protect your code repository</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normAutofit/>
          </a:bodyPr>
          <a:lstStyle/>
          <a:p>
            <a:endParaRPr lang="ru-RU" dirty="0"/>
          </a:p>
          <a:p>
            <a:pPr marL="457200" indent="-457200">
              <a:buFont typeface="+mj-lt"/>
              <a:buAutoNum type="arabicPeriod"/>
            </a:pPr>
            <a:endParaRPr lang="ru-RU" dirty="0"/>
          </a:p>
          <a:p>
            <a:pPr marL="457200" indent="-457200">
              <a:buFont typeface="+mj-lt"/>
              <a:buAutoNum type="arabicPeriod" startAt="5"/>
            </a:pPr>
            <a:r>
              <a:rPr lang="en-US" dirty="0"/>
              <a:t>Access to the repository should be revoked swiftly when no longer required, or in the event of compromise</a:t>
            </a:r>
            <a:r>
              <a:rPr lang="ru-RU" dirty="0"/>
              <a:t>.</a:t>
            </a:r>
            <a:endParaRPr lang="en-US" dirty="0"/>
          </a:p>
          <a:p>
            <a:pPr marL="457200" indent="-457200">
              <a:buFont typeface="+mj-lt"/>
              <a:buAutoNum type="arabicPeriod" startAt="5"/>
            </a:pPr>
            <a:r>
              <a:rPr lang="en-US" dirty="0"/>
              <a:t>Include open code in your risk model</a:t>
            </a:r>
            <a:r>
              <a:rPr lang="ru-RU" dirty="0"/>
              <a:t>. </a:t>
            </a:r>
            <a:r>
              <a:rPr lang="en-US" dirty="0"/>
              <a:t>Some of your code may be more appropriately stored in a private repository. For example, code used to detect fraud attacks would be of particular benefit to an adversary wishing to avoid such measures. </a:t>
            </a:r>
            <a:endParaRPr lang="ru-RU" dirty="0"/>
          </a:p>
          <a:p>
            <a:pPr marL="457200" indent="-457200">
              <a:buFont typeface="+mj-lt"/>
              <a:buAutoNum type="arabicPeriod" startAt="5"/>
            </a:pPr>
            <a:r>
              <a:rPr lang="en-US" dirty="0"/>
              <a:t>Review all code changes</a:t>
            </a:r>
            <a:r>
              <a:rPr lang="ru-RU" dirty="0"/>
              <a:t>. </a:t>
            </a:r>
            <a:r>
              <a:rPr lang="en-US" dirty="0"/>
              <a:t>Certain code repositories or branches will hold the source code from which production deployments are made. Ensure that all code merged into this master version has gone through a review process to help prevent unintended or malicious code being included.</a:t>
            </a:r>
          </a:p>
          <a:p>
            <a:pPr marL="457200" indent="-457200">
              <a:buFont typeface="+mj-lt"/>
              <a:buAutoNum type="arabicPeriod" startAt="5"/>
            </a:pPr>
            <a:endParaRPr lang="ru-RU" dirty="0"/>
          </a:p>
          <a:p>
            <a:pPr marL="457200" indent="-457200">
              <a:buFont typeface="+mj-lt"/>
              <a:buAutoNum type="arabicPeriod" startAt="5"/>
            </a:pPr>
            <a:endParaRPr lang="en-US" dirty="0"/>
          </a:p>
        </p:txBody>
      </p:sp>
    </p:spTree>
    <p:extLst>
      <p:ext uri="{BB962C8B-B14F-4D97-AF65-F5344CB8AC3E}">
        <p14:creationId xmlns:p14="http://schemas.microsoft.com/office/powerpoint/2010/main" val="199082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69B08-5C24-4494-9841-969568C14219}"/>
              </a:ext>
            </a:extLst>
          </p:cNvPr>
          <p:cNvSpPr>
            <a:spLocks noGrp="1"/>
          </p:cNvSpPr>
          <p:nvPr>
            <p:ph type="title"/>
          </p:nvPr>
        </p:nvSpPr>
        <p:spPr/>
        <p:txBody>
          <a:bodyPr/>
          <a:lstStyle/>
          <a:p>
            <a:r>
              <a:rPr lang="en-US" dirty="0"/>
              <a:t>Protect your code repository</a:t>
            </a:r>
          </a:p>
        </p:txBody>
      </p:sp>
      <p:sp>
        <p:nvSpPr>
          <p:cNvPr id="5" name="Content Placeholder 4">
            <a:extLst>
              <a:ext uri="{FF2B5EF4-FFF2-40B4-BE49-F238E27FC236}">
                <a16:creationId xmlns:a16="http://schemas.microsoft.com/office/drawing/2014/main" id="{A7B8C5B4-FF6A-4B13-8501-54B4D2D8A340}"/>
              </a:ext>
            </a:extLst>
          </p:cNvPr>
          <p:cNvSpPr>
            <a:spLocks noGrp="1"/>
          </p:cNvSpPr>
          <p:nvPr>
            <p:ph idx="1"/>
          </p:nvPr>
        </p:nvSpPr>
        <p:spPr/>
        <p:txBody>
          <a:bodyPr anchor="t">
            <a:normAutofit/>
          </a:bodyPr>
          <a:lstStyle/>
          <a:p>
            <a:pPr marL="457200" indent="-457200">
              <a:buFont typeface="+mj-lt"/>
              <a:buAutoNum type="arabicPeriod" startAt="7"/>
            </a:pPr>
            <a:endParaRPr lang="ru-RU" dirty="0"/>
          </a:p>
          <a:p>
            <a:pPr marL="457200" indent="-457200">
              <a:buFont typeface="+mj-lt"/>
              <a:buAutoNum type="arabicPeriod" startAt="8"/>
            </a:pPr>
            <a:r>
              <a:rPr lang="en-US" dirty="0"/>
              <a:t>External code changes may be malicious</a:t>
            </a:r>
            <a:r>
              <a:rPr lang="ru-RU" dirty="0"/>
              <a:t>. </a:t>
            </a:r>
            <a:r>
              <a:rPr lang="en-US" dirty="0"/>
              <a:t>When coding in the open, an attacker may attempt to change or influence your code. Carefully review any change or pull requests to understand security implications, noting that attacks could be subtle or disguised. Take extra care if any of this code is automatically run in your build and test infrastructure, as it could be malicious.</a:t>
            </a:r>
          </a:p>
          <a:p>
            <a:pPr marL="457200" indent="-457200">
              <a:buFont typeface="+mj-lt"/>
              <a:buAutoNum type="arabicPeriod" startAt="8"/>
            </a:pPr>
            <a:r>
              <a:rPr lang="en-US" dirty="0"/>
              <a:t>If using a publicly accessible repository, take care of your identity</a:t>
            </a:r>
            <a:r>
              <a:rPr lang="ru-RU" dirty="0"/>
              <a:t>.</a:t>
            </a:r>
            <a:endParaRPr lang="en-US" dirty="0"/>
          </a:p>
          <a:p>
            <a:pPr marL="457200" indent="-457200">
              <a:buFont typeface="+mj-lt"/>
              <a:buAutoNum type="arabicPeriod" startAt="8"/>
            </a:pPr>
            <a:r>
              <a:rPr lang="en-US" dirty="0"/>
              <a:t>Ensure your code is backed up</a:t>
            </a:r>
            <a:r>
              <a:rPr lang="ru-RU" dirty="0"/>
              <a:t>. </a:t>
            </a:r>
            <a:endParaRPr lang="en-US" dirty="0"/>
          </a:p>
        </p:txBody>
      </p:sp>
    </p:spTree>
    <p:extLst>
      <p:ext uri="{BB962C8B-B14F-4D97-AF65-F5344CB8AC3E}">
        <p14:creationId xmlns:p14="http://schemas.microsoft.com/office/powerpoint/2010/main" val="32686484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30</TotalTime>
  <Words>774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Security Controls in Shared Source Code Repositories</vt:lpstr>
      <vt:lpstr>Shared Source Code Repositories</vt:lpstr>
      <vt:lpstr>Shared Source Code Repositories</vt:lpstr>
      <vt:lpstr>Code Repositories</vt:lpstr>
      <vt:lpstr>Shared Source Code Repositories</vt:lpstr>
      <vt:lpstr>Protect your code repository</vt:lpstr>
      <vt:lpstr>Protect your code repository</vt:lpstr>
      <vt:lpstr>Protect your code repository</vt:lpstr>
      <vt:lpstr>Protect your code repository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Oksana Kustova</dc:creator>
  <cp:lastModifiedBy>Oksana Kustova</cp:lastModifiedBy>
  <cp:revision>1</cp:revision>
  <dcterms:created xsi:type="dcterms:W3CDTF">2022-02-28T00:00:06Z</dcterms:created>
  <dcterms:modified xsi:type="dcterms:W3CDTF">2022-02-28T00:30:20Z</dcterms:modified>
</cp:coreProperties>
</file>