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8" r:id="rId5"/>
    <p:sldId id="267" r:id="rId6"/>
    <p:sldId id="268" r:id="rId7"/>
    <p:sldId id="269" r:id="rId8"/>
    <p:sldId id="270" r:id="rId9"/>
    <p:sldId id="271" r:id="rId10"/>
    <p:sldId id="272" r:id="rId11"/>
    <p:sldId id="273"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agerduty.com/resources/learn/call-rotations-schedules/#:~:text=These%20engineers%20are%20put%20on,responsible%20for%20maintaining%20software%20availability.&amp;amp;text=On%2Dcall%20engineers%20are%20the,by%20someone%20on%20the%20team" TargetMode="External"/><Relationship Id="rId2" Type="http://schemas.openxmlformats.org/officeDocument/2006/relationships/hyperlink" Target="https://www.atlassian.com/incident-management/on-call/on-call-schedu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302626" y="1020871"/>
            <a:ext cx="7077270" cy="2849671"/>
          </a:xfrm>
        </p:spPr>
        <p:txBody>
          <a:bodyPr>
            <a:normAutofit/>
          </a:bodyPr>
          <a:lstStyle/>
          <a:p>
            <a:pPr algn="l"/>
            <a:r>
              <a:rPr lang="en-US" sz="6000" dirty="0">
                <a:solidFill>
                  <a:srgbClr val="FFFFFF"/>
                </a:solidFill>
              </a:rPr>
              <a:t>Pager Rotation Duties</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2/6/2022</a:t>
            </a:r>
            <a:br>
              <a:rPr lang="en-US" dirty="0">
                <a:solidFill>
                  <a:srgbClr val="FFFFFF">
                    <a:alpha val="70000"/>
                  </a:srgbClr>
                </a:solidFill>
              </a:rPr>
            </a:br>
            <a:r>
              <a:rPr lang="en-US" dirty="0">
                <a:solidFill>
                  <a:srgbClr val="FFFFFF">
                    <a:alpha val="70000"/>
                  </a:srgbClr>
                </a:solidFill>
              </a:rPr>
              <a:t>Oksana Kustova</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EF71-04B1-4120-9178-8A271656B0AE}"/>
              </a:ext>
            </a:extLst>
          </p:cNvPr>
          <p:cNvSpPr>
            <a:spLocks noGrp="1"/>
          </p:cNvSpPr>
          <p:nvPr>
            <p:ph type="title"/>
          </p:nvPr>
        </p:nvSpPr>
        <p:spPr>
          <a:xfrm>
            <a:off x="677334" y="609600"/>
            <a:ext cx="8596668" cy="1036320"/>
          </a:xfrm>
        </p:spPr>
        <p:txBody>
          <a:bodyPr vert="horz" lIns="91440" tIns="45720" rIns="91440" bIns="45720" rtlCol="0" anchor="t">
            <a:normAutofit fontScale="90000"/>
          </a:bodyPr>
          <a:lstStyle/>
          <a:p>
            <a:r>
              <a:rPr lang="en-US" dirty="0"/>
              <a:t>On-call rotation best practices</a:t>
            </a:r>
            <a:br>
              <a:rPr lang="en-US" dirty="0"/>
            </a:br>
            <a:endParaRPr lang="en-US" dirty="0"/>
          </a:p>
        </p:txBody>
      </p:sp>
      <p:sp>
        <p:nvSpPr>
          <p:cNvPr id="3" name="Content Placeholder 2">
            <a:extLst>
              <a:ext uri="{FF2B5EF4-FFF2-40B4-BE49-F238E27FC236}">
                <a16:creationId xmlns:a16="http://schemas.microsoft.com/office/drawing/2014/main" id="{57DB143A-0120-431D-B77B-781CF2F47503}"/>
              </a:ext>
            </a:extLst>
          </p:cNvPr>
          <p:cNvSpPr>
            <a:spLocks noGrp="1"/>
          </p:cNvSpPr>
          <p:nvPr>
            <p:ph idx="1"/>
          </p:nvPr>
        </p:nvSpPr>
        <p:spPr>
          <a:xfrm>
            <a:off x="677334" y="1645920"/>
            <a:ext cx="8596668" cy="4833257"/>
          </a:xfrm>
        </p:spPr>
        <p:txBody>
          <a:bodyPr>
            <a:normAutofit fontScale="55000" lnSpcReduction="20000"/>
          </a:bodyPr>
          <a:lstStyle/>
          <a:p>
            <a:pPr>
              <a:lnSpc>
                <a:spcPct val="180000"/>
              </a:lnSpc>
            </a:pPr>
            <a:r>
              <a:rPr lang="en-US" sz="3200" b="1" dirty="0"/>
              <a:t>24×7 coverage</a:t>
            </a:r>
          </a:p>
          <a:p>
            <a:pPr marL="339725" indent="0">
              <a:lnSpc>
                <a:spcPct val="170000"/>
              </a:lnSpc>
              <a:buNone/>
            </a:pPr>
            <a:r>
              <a:rPr lang="en-US" sz="2700" dirty="0"/>
              <a:t>Lay out shifts to see if there are any gaps and ensure complete coverage that correctly takes time zones into account.</a:t>
            </a:r>
          </a:p>
          <a:p>
            <a:pPr>
              <a:lnSpc>
                <a:spcPct val="180000"/>
              </a:lnSpc>
            </a:pPr>
            <a:r>
              <a:rPr lang="en-US" sz="3200" b="1" dirty="0"/>
              <a:t>Transparency and communication</a:t>
            </a:r>
          </a:p>
          <a:p>
            <a:pPr marL="339725" indent="0">
              <a:lnSpc>
                <a:spcPct val="170000"/>
              </a:lnSpc>
              <a:buNone/>
            </a:pPr>
            <a:r>
              <a:rPr lang="en-US" sz="2700" dirty="0"/>
              <a:t>Everyone should be notified and kept in the loop of changes to the schedule, so no one is caught off guard or unknowingly has a weekend ruined because of a last-minute change that wasn’t communicated.</a:t>
            </a:r>
          </a:p>
          <a:p>
            <a:pPr>
              <a:lnSpc>
                <a:spcPct val="180000"/>
              </a:lnSpc>
            </a:pPr>
            <a:r>
              <a:rPr lang="en-US" sz="3200" b="1" dirty="0"/>
              <a:t>Be aware of on-call hours</a:t>
            </a:r>
          </a:p>
          <a:p>
            <a:pPr marL="339725" indent="0">
              <a:lnSpc>
                <a:spcPct val="170000"/>
              </a:lnSpc>
              <a:buNone/>
            </a:pPr>
            <a:r>
              <a:rPr lang="en-US" sz="2700" dirty="0"/>
              <a:t>To the point of transparency and communication, help people get ahead of knowing when they’ll be on on-call duty, and when they’ll be off, so they never miss a shift and can also plan activities accordingly. This can be easily done with an on-call shifts.</a:t>
            </a:r>
          </a:p>
        </p:txBody>
      </p:sp>
    </p:spTree>
    <p:extLst>
      <p:ext uri="{BB962C8B-B14F-4D97-AF65-F5344CB8AC3E}">
        <p14:creationId xmlns:p14="http://schemas.microsoft.com/office/powerpoint/2010/main" val="109110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EF71-04B1-4120-9178-8A271656B0AE}"/>
              </a:ext>
            </a:extLst>
          </p:cNvPr>
          <p:cNvSpPr>
            <a:spLocks noGrp="1"/>
          </p:cNvSpPr>
          <p:nvPr>
            <p:ph type="title"/>
          </p:nvPr>
        </p:nvSpPr>
        <p:spPr>
          <a:xfrm>
            <a:off x="677334" y="609600"/>
            <a:ext cx="8596668" cy="1036320"/>
          </a:xfrm>
        </p:spPr>
        <p:txBody>
          <a:bodyPr vert="horz" lIns="91440" tIns="45720" rIns="91440" bIns="45720" rtlCol="0" anchor="t">
            <a:normAutofit fontScale="90000"/>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57DB143A-0120-431D-B77B-781CF2F47503}"/>
              </a:ext>
            </a:extLst>
          </p:cNvPr>
          <p:cNvSpPr>
            <a:spLocks noGrp="1"/>
          </p:cNvSpPr>
          <p:nvPr>
            <p:ph idx="1"/>
          </p:nvPr>
        </p:nvSpPr>
        <p:spPr>
          <a:xfrm>
            <a:off x="677334" y="1393372"/>
            <a:ext cx="8596668" cy="5085806"/>
          </a:xfrm>
        </p:spPr>
        <p:txBody>
          <a:bodyPr>
            <a:normAutofit fontScale="70000" lnSpcReduction="20000"/>
          </a:bodyPr>
          <a:lstStyle/>
          <a:p>
            <a:pPr>
              <a:lnSpc>
                <a:spcPct val="180000"/>
              </a:lnSpc>
            </a:pPr>
            <a:r>
              <a:rPr lang="en-US" sz="2700" dirty="0"/>
              <a:t>Atlassian. (n.d.). A better approach to on-call scheduling. Atlassian. Retrieved February 6, 2022, from </a:t>
            </a:r>
            <a:r>
              <a:rPr lang="en-US" sz="2700" dirty="0">
                <a:hlinkClick r:id="rId2"/>
              </a:rPr>
              <a:t>https://www.atlassian.com/incident-management/on-call/on-call-schedules</a:t>
            </a:r>
            <a:endParaRPr lang="en-US" sz="2700" dirty="0"/>
          </a:p>
          <a:p>
            <a:pPr>
              <a:lnSpc>
                <a:spcPct val="180000"/>
              </a:lnSpc>
            </a:pPr>
            <a:r>
              <a:rPr lang="en-US" sz="2700" dirty="0"/>
              <a:t>Kim, G., Humble, J., </a:t>
            </a:r>
            <a:r>
              <a:rPr lang="en-US" sz="2700" dirty="0" err="1"/>
              <a:t>Debois</a:t>
            </a:r>
            <a:r>
              <a:rPr lang="en-US" sz="2700" dirty="0"/>
              <a:t>, P., &amp;amp; Willis, J. (2016). The </a:t>
            </a:r>
            <a:r>
              <a:rPr lang="en-US" sz="2700" dirty="0" err="1"/>
              <a:t>devops</a:t>
            </a:r>
            <a:r>
              <a:rPr lang="en-US" sz="2700" dirty="0"/>
              <a:t> handbook how to create world-class agility, Reliability &amp;amp; Security in technology organizations. Revolution.</a:t>
            </a:r>
          </a:p>
          <a:p>
            <a:pPr>
              <a:lnSpc>
                <a:spcPct val="180000"/>
              </a:lnSpc>
            </a:pPr>
            <a:r>
              <a:rPr lang="en-US" sz="2700" dirty="0"/>
              <a:t>On-call rotations and schedules. PagerDuty. (2022, January 21). Retrieved February 6, 2022, from </a:t>
            </a:r>
            <a:r>
              <a:rPr lang="en-US" sz="2700" dirty="0">
                <a:hlinkClick r:id="rId3"/>
              </a:rPr>
              <a:t>https://www.pagerduty.com/resources/learn/call-rotations-schedules</a:t>
            </a:r>
            <a:endParaRPr lang="en-US" sz="2700" dirty="0"/>
          </a:p>
          <a:p>
            <a:pPr>
              <a:lnSpc>
                <a:spcPct val="180000"/>
              </a:lnSpc>
            </a:pPr>
            <a:endParaRPr lang="en-US" sz="2700" dirty="0"/>
          </a:p>
        </p:txBody>
      </p:sp>
    </p:spTree>
    <p:extLst>
      <p:ext uri="{BB962C8B-B14F-4D97-AF65-F5344CB8AC3E}">
        <p14:creationId xmlns:p14="http://schemas.microsoft.com/office/powerpoint/2010/main" val="69358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59E3-AB4F-4239-901D-06398733B22C}"/>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B3C74357-3FED-49E5-86BA-1CDD171A9981}"/>
              </a:ext>
            </a:extLst>
          </p:cNvPr>
          <p:cNvSpPr>
            <a:spLocks noGrp="1"/>
          </p:cNvSpPr>
          <p:nvPr>
            <p:ph idx="1"/>
          </p:nvPr>
        </p:nvSpPr>
        <p:spPr/>
        <p:txBody>
          <a:bodyPr/>
          <a:lstStyle/>
          <a:p>
            <a:pPr>
              <a:lnSpc>
                <a:spcPct val="150000"/>
              </a:lnSpc>
            </a:pPr>
            <a:r>
              <a:rPr lang="en-US" dirty="0"/>
              <a:t>An on-call rotation (pager rotation duties) is a method of rotating scheduled shift work across everyone on the team that is responsible for maintaining software availability.</a:t>
            </a:r>
          </a:p>
          <a:p>
            <a:pPr>
              <a:lnSpc>
                <a:spcPct val="150000"/>
              </a:lnSpc>
            </a:pPr>
            <a:r>
              <a:rPr lang="en-US" dirty="0"/>
              <a:t>On-call engineers are the first line of defense in ensuring customer-impacting outages are quickly noticed and resolved by someone on the team.</a:t>
            </a:r>
          </a:p>
        </p:txBody>
      </p:sp>
    </p:spTree>
    <p:extLst>
      <p:ext uri="{BB962C8B-B14F-4D97-AF65-F5344CB8AC3E}">
        <p14:creationId xmlns:p14="http://schemas.microsoft.com/office/powerpoint/2010/main" val="149058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59E3-AB4F-4239-901D-06398733B22C}"/>
              </a:ext>
            </a:extLst>
          </p:cNvPr>
          <p:cNvSpPr>
            <a:spLocks noGrp="1"/>
          </p:cNvSpPr>
          <p:nvPr>
            <p:ph type="title"/>
          </p:nvPr>
        </p:nvSpPr>
        <p:spPr/>
        <p:txBody>
          <a:bodyPr/>
          <a:lstStyle/>
          <a:p>
            <a:r>
              <a:rPr lang="en-US" dirty="0"/>
              <a:t>The importance of effective on-call schedules</a:t>
            </a:r>
          </a:p>
        </p:txBody>
      </p:sp>
      <p:sp>
        <p:nvSpPr>
          <p:cNvPr id="3" name="Content Placeholder 2">
            <a:extLst>
              <a:ext uri="{FF2B5EF4-FFF2-40B4-BE49-F238E27FC236}">
                <a16:creationId xmlns:a16="http://schemas.microsoft.com/office/drawing/2014/main" id="{B3C74357-3FED-49E5-86BA-1CDD171A9981}"/>
              </a:ext>
            </a:extLst>
          </p:cNvPr>
          <p:cNvSpPr>
            <a:spLocks noGrp="1"/>
          </p:cNvSpPr>
          <p:nvPr>
            <p:ph idx="1"/>
          </p:nvPr>
        </p:nvSpPr>
        <p:spPr/>
        <p:txBody>
          <a:bodyPr/>
          <a:lstStyle/>
          <a:p>
            <a:pPr>
              <a:lnSpc>
                <a:spcPct val="150000"/>
              </a:lnSpc>
            </a:pPr>
            <a:r>
              <a:rPr lang="en-US" dirty="0"/>
              <a:t>The more effective your on-call schedule is, the less revenue you risk.</a:t>
            </a:r>
          </a:p>
          <a:p>
            <a:pPr>
              <a:lnSpc>
                <a:spcPct val="150000"/>
              </a:lnSpc>
            </a:pPr>
            <a:r>
              <a:rPr lang="en-US" dirty="0"/>
              <a:t>An effective on-call schedule that’s tailored to your business and teams ensures customers are confident that they’ll get quick, consistent support for any potential incidents. </a:t>
            </a:r>
          </a:p>
          <a:p>
            <a:pPr>
              <a:lnSpc>
                <a:spcPct val="150000"/>
              </a:lnSpc>
            </a:pPr>
            <a:r>
              <a:rPr lang="en-US" dirty="0"/>
              <a:t>It minimizes the risk of scheduling errors and missed issues.</a:t>
            </a:r>
          </a:p>
          <a:p>
            <a:pPr>
              <a:lnSpc>
                <a:spcPct val="150000"/>
              </a:lnSpc>
            </a:pPr>
            <a:r>
              <a:rPr lang="en-US" dirty="0"/>
              <a:t>It keeps employees from being overtasked, missing sleep, and sacrificing productivity and job satisfaction. </a:t>
            </a:r>
          </a:p>
        </p:txBody>
      </p:sp>
    </p:spTree>
    <p:extLst>
      <p:ext uri="{BB962C8B-B14F-4D97-AF65-F5344CB8AC3E}">
        <p14:creationId xmlns:p14="http://schemas.microsoft.com/office/powerpoint/2010/main" val="64986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59E3-AB4F-4239-901D-06398733B22C}"/>
              </a:ext>
            </a:extLst>
          </p:cNvPr>
          <p:cNvSpPr>
            <a:spLocks noGrp="1"/>
          </p:cNvSpPr>
          <p:nvPr>
            <p:ph type="title"/>
          </p:nvPr>
        </p:nvSpPr>
        <p:spPr/>
        <p:txBody>
          <a:bodyPr/>
          <a:lstStyle/>
          <a:p>
            <a:r>
              <a:rPr lang="en-US" dirty="0"/>
              <a:t>The importance of effective on-call schedules</a:t>
            </a:r>
          </a:p>
        </p:txBody>
      </p:sp>
      <p:sp>
        <p:nvSpPr>
          <p:cNvPr id="3" name="Content Placeholder 2">
            <a:extLst>
              <a:ext uri="{FF2B5EF4-FFF2-40B4-BE49-F238E27FC236}">
                <a16:creationId xmlns:a16="http://schemas.microsoft.com/office/drawing/2014/main" id="{B3C74357-3FED-49E5-86BA-1CDD171A9981}"/>
              </a:ext>
            </a:extLst>
          </p:cNvPr>
          <p:cNvSpPr>
            <a:spLocks noGrp="1"/>
          </p:cNvSpPr>
          <p:nvPr>
            <p:ph idx="1"/>
          </p:nvPr>
        </p:nvSpPr>
        <p:spPr/>
        <p:txBody>
          <a:bodyPr/>
          <a:lstStyle/>
          <a:p>
            <a:pPr>
              <a:lnSpc>
                <a:spcPct val="150000"/>
              </a:lnSpc>
            </a:pPr>
            <a:r>
              <a:rPr lang="en-US" dirty="0"/>
              <a:t>The more effective your on-call schedule is, the less revenue you risk.</a:t>
            </a:r>
          </a:p>
          <a:p>
            <a:pPr>
              <a:lnSpc>
                <a:spcPct val="150000"/>
              </a:lnSpc>
            </a:pPr>
            <a:r>
              <a:rPr lang="en-US" dirty="0"/>
              <a:t>An effective on-call schedule that’s tailored to your business and teams ensures customers are confident that they’ll get quick, consistent support for any potential incidents. </a:t>
            </a:r>
          </a:p>
          <a:p>
            <a:pPr>
              <a:lnSpc>
                <a:spcPct val="150000"/>
              </a:lnSpc>
            </a:pPr>
            <a:r>
              <a:rPr lang="en-US" dirty="0"/>
              <a:t>It minimizes the risk of scheduling errors and missed issues.</a:t>
            </a:r>
          </a:p>
          <a:p>
            <a:pPr>
              <a:lnSpc>
                <a:spcPct val="150000"/>
              </a:lnSpc>
            </a:pPr>
            <a:r>
              <a:rPr lang="en-US" dirty="0"/>
              <a:t>It keeps employees from being overtasked, missing sleep, and sacrificing productivity and job satisfaction. </a:t>
            </a:r>
          </a:p>
        </p:txBody>
      </p:sp>
    </p:spTree>
    <p:extLst>
      <p:ext uri="{BB962C8B-B14F-4D97-AF65-F5344CB8AC3E}">
        <p14:creationId xmlns:p14="http://schemas.microsoft.com/office/powerpoint/2010/main" val="396786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59E3-AB4F-4239-901D-06398733B22C}"/>
              </a:ext>
            </a:extLst>
          </p:cNvPr>
          <p:cNvSpPr>
            <a:spLocks noGrp="1"/>
          </p:cNvSpPr>
          <p:nvPr>
            <p:ph type="title"/>
          </p:nvPr>
        </p:nvSpPr>
        <p:spPr/>
        <p:txBody>
          <a:bodyPr/>
          <a:lstStyle/>
          <a:p>
            <a:r>
              <a:rPr lang="en-US" dirty="0"/>
              <a:t>Benefits of building a sustainable rotation</a:t>
            </a:r>
          </a:p>
        </p:txBody>
      </p:sp>
      <p:sp>
        <p:nvSpPr>
          <p:cNvPr id="3" name="Content Placeholder 2">
            <a:extLst>
              <a:ext uri="{FF2B5EF4-FFF2-40B4-BE49-F238E27FC236}">
                <a16:creationId xmlns:a16="http://schemas.microsoft.com/office/drawing/2014/main" id="{B3C74357-3FED-49E5-86BA-1CDD171A9981}"/>
              </a:ext>
            </a:extLst>
          </p:cNvPr>
          <p:cNvSpPr>
            <a:spLocks noGrp="1"/>
          </p:cNvSpPr>
          <p:nvPr>
            <p:ph idx="1"/>
          </p:nvPr>
        </p:nvSpPr>
        <p:spPr>
          <a:xfrm>
            <a:off x="677334" y="2160589"/>
            <a:ext cx="8596668" cy="4248920"/>
          </a:xfrm>
        </p:spPr>
        <p:txBody>
          <a:bodyPr>
            <a:normAutofit fontScale="92500" lnSpcReduction="10000"/>
          </a:bodyPr>
          <a:lstStyle/>
          <a:p>
            <a:pPr>
              <a:lnSpc>
                <a:spcPct val="150000"/>
              </a:lnSpc>
            </a:pPr>
            <a:r>
              <a:rPr lang="en-US" dirty="0"/>
              <a:t>Happy, well-rested engineers and developers who perform better</a:t>
            </a:r>
          </a:p>
          <a:p>
            <a:pPr>
              <a:lnSpc>
                <a:spcPct val="150000"/>
              </a:lnSpc>
            </a:pPr>
            <a:r>
              <a:rPr lang="en-US" dirty="0"/>
              <a:t>Higher employee retention (and satisfaction)</a:t>
            </a:r>
          </a:p>
          <a:p>
            <a:pPr>
              <a:lnSpc>
                <a:spcPct val="150000"/>
              </a:lnSpc>
            </a:pPr>
            <a:r>
              <a:rPr lang="en-US" dirty="0"/>
              <a:t>More talented people who will want to work with your team when job openings arise</a:t>
            </a:r>
          </a:p>
          <a:p>
            <a:pPr>
              <a:lnSpc>
                <a:spcPct val="150000"/>
              </a:lnSpc>
            </a:pPr>
            <a:r>
              <a:rPr lang="en-US" dirty="0"/>
              <a:t>Better customer service</a:t>
            </a:r>
          </a:p>
          <a:p>
            <a:pPr>
              <a:lnSpc>
                <a:spcPct val="150000"/>
              </a:lnSpc>
            </a:pPr>
            <a:r>
              <a:rPr lang="en-US" dirty="0"/>
              <a:t>A boost in your business’ bottom line</a:t>
            </a:r>
          </a:p>
          <a:p>
            <a:pPr>
              <a:lnSpc>
                <a:spcPct val="150000"/>
              </a:lnSpc>
            </a:pPr>
            <a:r>
              <a:rPr lang="en-US" dirty="0"/>
              <a:t>Better team culture and support for employees</a:t>
            </a:r>
          </a:p>
          <a:p>
            <a:pPr>
              <a:lnSpc>
                <a:spcPct val="150000"/>
              </a:lnSpc>
            </a:pPr>
            <a:r>
              <a:rPr lang="en-US" dirty="0"/>
              <a:t>Less burnout</a:t>
            </a:r>
          </a:p>
          <a:p>
            <a:pPr>
              <a:lnSpc>
                <a:spcPct val="150000"/>
              </a:lnSpc>
            </a:pPr>
            <a:r>
              <a:rPr lang="en-US" dirty="0"/>
              <a:t>Better work-life balance and flexibility</a:t>
            </a:r>
          </a:p>
        </p:txBody>
      </p:sp>
    </p:spTree>
    <p:extLst>
      <p:ext uri="{BB962C8B-B14F-4D97-AF65-F5344CB8AC3E}">
        <p14:creationId xmlns:p14="http://schemas.microsoft.com/office/powerpoint/2010/main" val="171547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59E3-AB4F-4239-901D-06398733B22C}"/>
              </a:ext>
            </a:extLst>
          </p:cNvPr>
          <p:cNvSpPr>
            <a:spLocks noGrp="1"/>
          </p:cNvSpPr>
          <p:nvPr>
            <p:ph type="title"/>
          </p:nvPr>
        </p:nvSpPr>
        <p:spPr/>
        <p:txBody>
          <a:bodyPr/>
          <a:lstStyle/>
          <a:p>
            <a:r>
              <a:rPr lang="en-US" dirty="0"/>
              <a:t>Factors to consider when designing on-call schedules</a:t>
            </a:r>
          </a:p>
        </p:txBody>
      </p:sp>
      <p:sp>
        <p:nvSpPr>
          <p:cNvPr id="3" name="Content Placeholder 2">
            <a:extLst>
              <a:ext uri="{FF2B5EF4-FFF2-40B4-BE49-F238E27FC236}">
                <a16:creationId xmlns:a16="http://schemas.microsoft.com/office/drawing/2014/main" id="{B3C74357-3FED-49E5-86BA-1CDD171A9981}"/>
              </a:ext>
            </a:extLst>
          </p:cNvPr>
          <p:cNvSpPr>
            <a:spLocks noGrp="1"/>
          </p:cNvSpPr>
          <p:nvPr>
            <p:ph idx="1"/>
          </p:nvPr>
        </p:nvSpPr>
        <p:spPr>
          <a:xfrm>
            <a:off x="677334" y="1741715"/>
            <a:ext cx="8596668" cy="4963886"/>
          </a:xfrm>
        </p:spPr>
        <p:txBody>
          <a:bodyPr>
            <a:normAutofit fontScale="77500" lnSpcReduction="20000"/>
          </a:bodyPr>
          <a:lstStyle/>
          <a:p>
            <a:pPr>
              <a:lnSpc>
                <a:spcPct val="160000"/>
              </a:lnSpc>
            </a:pPr>
            <a:r>
              <a:rPr lang="en-US" b="1" dirty="0"/>
              <a:t>Team size</a:t>
            </a:r>
          </a:p>
          <a:p>
            <a:pPr marL="339725" indent="0">
              <a:lnSpc>
                <a:spcPct val="160000"/>
              </a:lnSpc>
              <a:buNone/>
            </a:pPr>
            <a:r>
              <a:rPr lang="en-US" sz="1600" dirty="0"/>
              <a:t>The best schedule for a two-person team trying to launch a startup is unlikely to be the best schedule for a 50-person team managing an established product.</a:t>
            </a:r>
          </a:p>
          <a:p>
            <a:pPr>
              <a:lnSpc>
                <a:spcPct val="160000"/>
              </a:lnSpc>
            </a:pPr>
            <a:r>
              <a:rPr lang="en-US" b="1" dirty="0"/>
              <a:t>Backups</a:t>
            </a:r>
          </a:p>
          <a:p>
            <a:pPr marL="339725" indent="0">
              <a:lnSpc>
                <a:spcPct val="160000"/>
              </a:lnSpc>
              <a:buNone/>
            </a:pPr>
            <a:r>
              <a:rPr lang="en-US" sz="1600" dirty="0"/>
              <a:t>With on-call shifts, there’s always the possibility that your primary on-call person will sleep through or miss a notification. To mitigate this risk, you’ll probably want to have at least one on-call backup.</a:t>
            </a:r>
          </a:p>
          <a:p>
            <a:pPr>
              <a:lnSpc>
                <a:spcPct val="160000"/>
              </a:lnSpc>
            </a:pPr>
            <a:r>
              <a:rPr lang="en-US" b="1" dirty="0"/>
              <a:t>Team locations</a:t>
            </a:r>
          </a:p>
          <a:p>
            <a:pPr marL="339725" indent="0">
              <a:lnSpc>
                <a:spcPct val="160000"/>
              </a:lnSpc>
              <a:buNone/>
            </a:pPr>
            <a:r>
              <a:rPr lang="en-US" sz="1600" dirty="0"/>
              <a:t>A team in a single geographic location will need to plan differently than a team that’s distributed.</a:t>
            </a:r>
          </a:p>
          <a:p>
            <a:pPr>
              <a:lnSpc>
                <a:spcPct val="160000"/>
              </a:lnSpc>
            </a:pPr>
            <a:r>
              <a:rPr lang="en-US" b="1" dirty="0"/>
              <a:t>Service ownership</a:t>
            </a:r>
          </a:p>
          <a:p>
            <a:pPr marL="339725" indent="0">
              <a:lnSpc>
                <a:spcPct val="160000"/>
              </a:lnSpc>
              <a:buNone/>
            </a:pPr>
            <a:r>
              <a:rPr lang="en-US" sz="1600" dirty="0"/>
              <a:t>Splitting on-call duties so you always have a primary or backup person for each different teams and services can be a smart move for many companies.</a:t>
            </a:r>
          </a:p>
          <a:p>
            <a:pPr>
              <a:lnSpc>
                <a:spcPct val="160000"/>
              </a:lnSpc>
            </a:pPr>
            <a:r>
              <a:rPr lang="en-US" b="1" dirty="0"/>
              <a:t>Employee preferences</a:t>
            </a:r>
          </a:p>
          <a:p>
            <a:pPr marL="339725" indent="0">
              <a:lnSpc>
                <a:spcPct val="160000"/>
              </a:lnSpc>
              <a:buNone/>
            </a:pPr>
            <a:r>
              <a:rPr lang="en-US" sz="1600" dirty="0"/>
              <a:t>There’s no reason to make these schedules without consulting the team itself. </a:t>
            </a:r>
          </a:p>
        </p:txBody>
      </p:sp>
    </p:spTree>
    <p:extLst>
      <p:ext uri="{BB962C8B-B14F-4D97-AF65-F5344CB8AC3E}">
        <p14:creationId xmlns:p14="http://schemas.microsoft.com/office/powerpoint/2010/main" val="262745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59E3-AB4F-4239-901D-06398733B22C}"/>
              </a:ext>
            </a:extLst>
          </p:cNvPr>
          <p:cNvSpPr>
            <a:spLocks noGrp="1"/>
          </p:cNvSpPr>
          <p:nvPr>
            <p:ph type="title"/>
          </p:nvPr>
        </p:nvSpPr>
        <p:spPr/>
        <p:txBody>
          <a:bodyPr/>
          <a:lstStyle/>
          <a:p>
            <a:r>
              <a:rPr lang="en-US" dirty="0"/>
              <a:t>How to construct a fair, effective schedule that won’t burn out your teams</a:t>
            </a:r>
          </a:p>
        </p:txBody>
      </p:sp>
      <p:sp>
        <p:nvSpPr>
          <p:cNvPr id="3" name="Content Placeholder 2">
            <a:extLst>
              <a:ext uri="{FF2B5EF4-FFF2-40B4-BE49-F238E27FC236}">
                <a16:creationId xmlns:a16="http://schemas.microsoft.com/office/drawing/2014/main" id="{B3C74357-3FED-49E5-86BA-1CDD171A9981}"/>
              </a:ext>
            </a:extLst>
          </p:cNvPr>
          <p:cNvSpPr>
            <a:spLocks noGrp="1"/>
          </p:cNvSpPr>
          <p:nvPr>
            <p:ph idx="1"/>
          </p:nvPr>
        </p:nvSpPr>
        <p:spPr/>
        <p:txBody>
          <a:bodyPr>
            <a:normAutofit/>
          </a:bodyPr>
          <a:lstStyle/>
          <a:p>
            <a:pPr>
              <a:lnSpc>
                <a:spcPct val="150000"/>
              </a:lnSpc>
            </a:pPr>
            <a:r>
              <a:rPr lang="en-US" dirty="0"/>
              <a:t>Talk to the teams first</a:t>
            </a:r>
          </a:p>
          <a:p>
            <a:pPr>
              <a:lnSpc>
                <a:spcPct val="150000"/>
              </a:lnSpc>
            </a:pPr>
            <a:r>
              <a:rPr lang="en-US" dirty="0"/>
              <a:t>Follow a sun model schedule if you can</a:t>
            </a:r>
          </a:p>
          <a:p>
            <a:pPr>
              <a:lnSpc>
                <a:spcPct val="150000"/>
              </a:lnSpc>
            </a:pPr>
            <a:r>
              <a:rPr lang="en-US" dirty="0"/>
              <a:t>Develop a supportive culture</a:t>
            </a:r>
          </a:p>
          <a:p>
            <a:pPr>
              <a:lnSpc>
                <a:spcPct val="150000"/>
              </a:lnSpc>
            </a:pPr>
            <a:r>
              <a:rPr lang="en-US" dirty="0"/>
              <a:t>Don’t wake people up for minor issues</a:t>
            </a:r>
          </a:p>
          <a:p>
            <a:pPr>
              <a:lnSpc>
                <a:spcPct val="150000"/>
              </a:lnSpc>
            </a:pPr>
            <a:r>
              <a:rPr lang="en-US" dirty="0"/>
              <a:t>Understand what on-call shifts mean in your organization</a:t>
            </a:r>
          </a:p>
          <a:p>
            <a:pPr>
              <a:lnSpc>
                <a:spcPct val="150000"/>
              </a:lnSpc>
            </a:pPr>
            <a:r>
              <a:rPr lang="en-US" dirty="0"/>
              <a:t>Check in regularly</a:t>
            </a:r>
          </a:p>
          <a:p>
            <a:pPr>
              <a:lnSpc>
                <a:spcPct val="150000"/>
              </a:lnSpc>
            </a:pPr>
            <a:r>
              <a:rPr lang="en-US" dirty="0"/>
              <a:t>Give employees the tools for better work-life balance</a:t>
            </a:r>
          </a:p>
        </p:txBody>
      </p:sp>
    </p:spTree>
    <p:extLst>
      <p:ext uri="{BB962C8B-B14F-4D97-AF65-F5344CB8AC3E}">
        <p14:creationId xmlns:p14="http://schemas.microsoft.com/office/powerpoint/2010/main" val="191577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EF71-04B1-4120-9178-8A271656B0AE}"/>
              </a:ext>
            </a:extLst>
          </p:cNvPr>
          <p:cNvSpPr>
            <a:spLocks noGrp="1"/>
          </p:cNvSpPr>
          <p:nvPr>
            <p:ph type="title"/>
          </p:nvPr>
        </p:nvSpPr>
        <p:spPr>
          <a:xfrm>
            <a:off x="677334" y="609600"/>
            <a:ext cx="8596668" cy="1036320"/>
          </a:xfrm>
        </p:spPr>
        <p:txBody>
          <a:bodyPr vert="horz" lIns="91440" tIns="45720" rIns="91440" bIns="45720" rtlCol="0" anchor="t">
            <a:normAutofit fontScale="90000"/>
          </a:bodyPr>
          <a:lstStyle/>
          <a:p>
            <a:r>
              <a:rPr lang="en-US" dirty="0"/>
              <a:t>On-call rotation best practices</a:t>
            </a:r>
            <a:br>
              <a:rPr lang="en-US" dirty="0"/>
            </a:br>
            <a:endParaRPr lang="en-US" dirty="0"/>
          </a:p>
        </p:txBody>
      </p:sp>
      <p:sp>
        <p:nvSpPr>
          <p:cNvPr id="3" name="Content Placeholder 2">
            <a:extLst>
              <a:ext uri="{FF2B5EF4-FFF2-40B4-BE49-F238E27FC236}">
                <a16:creationId xmlns:a16="http://schemas.microsoft.com/office/drawing/2014/main" id="{57DB143A-0120-431D-B77B-781CF2F47503}"/>
              </a:ext>
            </a:extLst>
          </p:cNvPr>
          <p:cNvSpPr>
            <a:spLocks noGrp="1"/>
          </p:cNvSpPr>
          <p:nvPr>
            <p:ph idx="1"/>
          </p:nvPr>
        </p:nvSpPr>
        <p:spPr>
          <a:xfrm>
            <a:off x="677334" y="1645920"/>
            <a:ext cx="8596668" cy="4833257"/>
          </a:xfrm>
        </p:spPr>
        <p:txBody>
          <a:bodyPr>
            <a:normAutofit fontScale="85000" lnSpcReduction="10000"/>
          </a:bodyPr>
          <a:lstStyle/>
          <a:p>
            <a:pPr>
              <a:lnSpc>
                <a:spcPct val="170000"/>
              </a:lnSpc>
            </a:pPr>
            <a:r>
              <a:rPr lang="en-US" b="1" dirty="0"/>
              <a:t>Consider software for automation</a:t>
            </a:r>
          </a:p>
          <a:p>
            <a:pPr marL="339725" indent="0">
              <a:lnSpc>
                <a:spcPct val="170000"/>
              </a:lnSpc>
              <a:buNone/>
            </a:pPr>
            <a:r>
              <a:rPr lang="en-US" dirty="0"/>
              <a:t>On-call scheduling software can be a great investment for your team. It saves time and minimizes manual overhead by automatically routing notifications via engineers’ preferred contact methods based on predefined schedules. This removes several steps in getting the right information to the right expert when every minute counts.</a:t>
            </a:r>
          </a:p>
          <a:p>
            <a:pPr>
              <a:lnSpc>
                <a:spcPct val="170000"/>
              </a:lnSpc>
            </a:pPr>
            <a:r>
              <a:rPr lang="en-US" b="1" dirty="0"/>
              <a:t>Set up teams</a:t>
            </a:r>
          </a:p>
          <a:p>
            <a:pPr marL="339725" indent="0">
              <a:lnSpc>
                <a:spcPct val="170000"/>
              </a:lnSpc>
              <a:buNone/>
            </a:pPr>
            <a:r>
              <a:rPr lang="en-US" dirty="0"/>
              <a:t>Define the teams of individuals that have on-call responsibilities for every service. Be sure to set up both service and server-level monitoring and dashboards for teams to understand system performance and health. Whenever an issue arises, it should route to the on-call engineer on the appropriate team that manages that service. The on-call engineer should also be able to immediately recruit other teammates as needed to help collaborate on issue resolution with a collaboration tool, such as conferencing or chat.</a:t>
            </a:r>
          </a:p>
        </p:txBody>
      </p:sp>
    </p:spTree>
    <p:extLst>
      <p:ext uri="{BB962C8B-B14F-4D97-AF65-F5344CB8AC3E}">
        <p14:creationId xmlns:p14="http://schemas.microsoft.com/office/powerpoint/2010/main" val="107654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EF71-04B1-4120-9178-8A271656B0AE}"/>
              </a:ext>
            </a:extLst>
          </p:cNvPr>
          <p:cNvSpPr>
            <a:spLocks noGrp="1"/>
          </p:cNvSpPr>
          <p:nvPr>
            <p:ph type="title"/>
          </p:nvPr>
        </p:nvSpPr>
        <p:spPr>
          <a:xfrm>
            <a:off x="677334" y="609600"/>
            <a:ext cx="8596668" cy="1036320"/>
          </a:xfrm>
        </p:spPr>
        <p:txBody>
          <a:bodyPr vert="horz" lIns="91440" tIns="45720" rIns="91440" bIns="45720" rtlCol="0" anchor="t">
            <a:normAutofit fontScale="90000"/>
          </a:bodyPr>
          <a:lstStyle/>
          <a:p>
            <a:r>
              <a:rPr lang="en-US" dirty="0"/>
              <a:t>On-call rotation best practices</a:t>
            </a:r>
            <a:br>
              <a:rPr lang="en-US" dirty="0"/>
            </a:br>
            <a:endParaRPr lang="en-US" dirty="0"/>
          </a:p>
        </p:txBody>
      </p:sp>
      <p:sp>
        <p:nvSpPr>
          <p:cNvPr id="3" name="Content Placeholder 2">
            <a:extLst>
              <a:ext uri="{FF2B5EF4-FFF2-40B4-BE49-F238E27FC236}">
                <a16:creationId xmlns:a16="http://schemas.microsoft.com/office/drawing/2014/main" id="{57DB143A-0120-431D-B77B-781CF2F47503}"/>
              </a:ext>
            </a:extLst>
          </p:cNvPr>
          <p:cNvSpPr>
            <a:spLocks noGrp="1"/>
          </p:cNvSpPr>
          <p:nvPr>
            <p:ph idx="1"/>
          </p:nvPr>
        </p:nvSpPr>
        <p:spPr>
          <a:xfrm>
            <a:off x="677334" y="1454332"/>
            <a:ext cx="8596668" cy="5225142"/>
          </a:xfrm>
        </p:spPr>
        <p:txBody>
          <a:bodyPr>
            <a:normAutofit fontScale="55000" lnSpcReduction="20000"/>
          </a:bodyPr>
          <a:lstStyle/>
          <a:p>
            <a:pPr>
              <a:lnSpc>
                <a:spcPct val="180000"/>
              </a:lnSpc>
            </a:pPr>
            <a:r>
              <a:rPr lang="en-US" sz="3200" b="1" dirty="0"/>
              <a:t>Define escalation policies</a:t>
            </a:r>
          </a:p>
          <a:p>
            <a:pPr marL="339725" indent="0">
              <a:lnSpc>
                <a:spcPct val="170000"/>
              </a:lnSpc>
              <a:buNone/>
            </a:pPr>
            <a:r>
              <a:rPr lang="en-US" sz="2400" dirty="0"/>
              <a:t>Determine who should be in the respective lines of defense and what actions must take place when an incident occurs. For instance, the first tier of defense might be the software engineer who wrote the code, while the second tier consists of someone from the operations team who better understands the underlying network and hardware infrastructure — or vice versa.</a:t>
            </a:r>
            <a:endParaRPr lang="en-US" b="1" dirty="0"/>
          </a:p>
          <a:p>
            <a:pPr>
              <a:lnSpc>
                <a:spcPct val="180000"/>
              </a:lnSpc>
            </a:pPr>
            <a:r>
              <a:rPr lang="en-US" sz="3200" b="1" dirty="0"/>
              <a:t>Establish time limits</a:t>
            </a:r>
          </a:p>
          <a:p>
            <a:pPr marL="339725" indent="0">
              <a:lnSpc>
                <a:spcPct val="180000"/>
              </a:lnSpc>
              <a:buNone/>
            </a:pPr>
            <a:r>
              <a:rPr lang="en-US" sz="2400" dirty="0"/>
              <a:t>If you have an availability SLA with your customers or end users, it is critical to define time limits. This way, if the first responder doesn’t take action within the timeframe, the issue automatically gets escalated and won’t be missed.</a:t>
            </a:r>
            <a:endParaRPr lang="en-US" b="1" dirty="0"/>
          </a:p>
          <a:p>
            <a:pPr>
              <a:lnSpc>
                <a:spcPct val="180000"/>
              </a:lnSpc>
            </a:pPr>
            <a:r>
              <a:rPr lang="en-US" sz="3200" b="1" dirty="0"/>
              <a:t>Enable easy overrides</a:t>
            </a:r>
          </a:p>
          <a:p>
            <a:pPr marL="339725" indent="0">
              <a:lnSpc>
                <a:spcPct val="180000"/>
              </a:lnSpc>
              <a:buNone/>
            </a:pPr>
            <a:r>
              <a:rPr lang="en-US" sz="2400" dirty="0"/>
              <a:t>Make sure there’s an easy way for people to edit the schedule to accommodate shift swaps as needed should an unexpected event come up such as an appointment or PTO.</a:t>
            </a:r>
          </a:p>
        </p:txBody>
      </p:sp>
    </p:spTree>
    <p:extLst>
      <p:ext uri="{BB962C8B-B14F-4D97-AF65-F5344CB8AC3E}">
        <p14:creationId xmlns:p14="http://schemas.microsoft.com/office/powerpoint/2010/main" val="26082357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 design</Template>
  <TotalTime>37</TotalTime>
  <Words>1009</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Pager Rotation Duties</vt:lpstr>
      <vt:lpstr>Definition</vt:lpstr>
      <vt:lpstr>The importance of effective on-call schedules</vt:lpstr>
      <vt:lpstr>The importance of effective on-call schedules</vt:lpstr>
      <vt:lpstr>Benefits of building a sustainable rotation</vt:lpstr>
      <vt:lpstr>Factors to consider when designing on-call schedules</vt:lpstr>
      <vt:lpstr>How to construct a fair, effective schedule that won’t burn out your teams</vt:lpstr>
      <vt:lpstr>On-call rotation best practices </vt:lpstr>
      <vt:lpstr>On-call rotation best practices </vt:lpstr>
      <vt:lpstr>On-call rotation best practices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 Rotation Duties</dc:title>
  <dc:creator>Oksana Kustova</dc:creator>
  <cp:lastModifiedBy>Oksana Kustova</cp:lastModifiedBy>
  <cp:revision>1</cp:revision>
  <dcterms:created xsi:type="dcterms:W3CDTF">2022-02-06T23:35:20Z</dcterms:created>
  <dcterms:modified xsi:type="dcterms:W3CDTF">2022-02-07T00:12:57Z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