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77" r:id="rId6"/>
    <p:sldId id="264" r:id="rId7"/>
    <p:sldId id="275" r:id="rId8"/>
    <p:sldId id="263" r:id="rId9"/>
    <p:sldId id="262" r:id="rId10"/>
    <p:sldId id="286" r:id="rId11"/>
    <p:sldId id="289" r:id="rId12"/>
    <p:sldId id="287" r:id="rId13"/>
    <p:sldId id="288"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215" autoAdjust="0"/>
  </p:normalViewPr>
  <p:slideViewPr>
    <p:cSldViewPr snapToGrid="0">
      <p:cViewPr varScale="1">
        <p:scale>
          <a:sx n="110" d="100"/>
          <a:sy n="110" d="100"/>
        </p:scale>
        <p:origin x="492" y="10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1/23/2022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96000" y="1122363"/>
            <a:ext cx="5475064" cy="2387600"/>
          </a:xfrm>
        </p:spPr>
        <p:txBody>
          <a:bodyPr>
            <a:normAutofit fontScale="90000"/>
          </a:bodyPr>
          <a:lstStyle/>
          <a:p>
            <a:r>
              <a:rPr lang="en-US" dirty="0"/>
              <a:t>DevOps Automated Testing</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1/23/2022</a:t>
            </a:r>
            <a:br>
              <a:rPr lang="en-US" dirty="0"/>
            </a:br>
            <a:r>
              <a:rPr lang="en-US" dirty="0"/>
              <a:t>Oksana Kustova</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Acceptance testing</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764714"/>
            <a:ext cx="6400800" cy="3604755"/>
          </a:xfrm>
        </p:spPr>
        <p:txBody>
          <a:bodyPr vert="horz" lIns="91440" tIns="45720" rIns="91440" bIns="45720" rtlCol="0" anchor="t">
            <a:normAutofit/>
          </a:bodyPr>
          <a:lstStyle/>
          <a:p>
            <a:r>
              <a:rPr lang="en-US" dirty="0"/>
              <a:t>Acceptance tests are formal tests performed to verify that a system meets its business requirements. They require the entire application to be up and running, as well as focused on reproducing user behavior. But they can also go further and measure the performance of the system and reject changes if certain goals are not met.</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55153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808616" y="822960"/>
            <a:ext cx="5486400" cy="1072197"/>
          </a:xfrm>
        </p:spPr>
        <p:txBody>
          <a:bodyPr/>
          <a:lstStyle/>
          <a:p>
            <a:r>
              <a:rPr lang="en-US" dirty="0"/>
              <a:t>references</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5808616" y="2198916"/>
            <a:ext cx="6200503" cy="4201884"/>
          </a:xfrm>
        </p:spPr>
        <p:txBody>
          <a:bodyPr bIns="0">
            <a:normAutofit fontScale="77500" lnSpcReduction="20000"/>
          </a:bodyPr>
          <a:lstStyle/>
          <a:p>
            <a:r>
              <a:rPr lang="en-US" dirty="0"/>
              <a:t>Atlassian. (n.d.). Test automation. Atlassian. Retrieved January 23, 2022, from https://www.atlassian.com/ru/devops/devops-tools/test-automation</a:t>
            </a:r>
            <a:endParaRPr lang="ru-RU" dirty="0"/>
          </a:p>
          <a:p>
            <a:endParaRPr lang="ru-RU" dirty="0"/>
          </a:p>
          <a:p>
            <a:r>
              <a:rPr lang="en-US" dirty="0"/>
              <a:t>Atlassian. (n.d.). The different types of testing in software. Atlassian. Retrieved January 23, 2022, from https://www.atlassian.com/continuous-delivery/software-testing/types-of-software-testing</a:t>
            </a:r>
            <a:endParaRPr lang="ru-RU" dirty="0"/>
          </a:p>
          <a:p>
            <a:endParaRPr lang="ru-RU" dirty="0"/>
          </a:p>
          <a:p>
            <a:r>
              <a:rPr lang="en-US" dirty="0"/>
              <a:t>Kim, G., Humble, J., </a:t>
            </a:r>
            <a:r>
              <a:rPr lang="en-US" dirty="0" err="1"/>
              <a:t>Debois</a:t>
            </a:r>
            <a:r>
              <a:rPr lang="en-US" dirty="0"/>
              <a:t>, P., &amp;amp; Willis, J. (2016). The </a:t>
            </a:r>
            <a:r>
              <a:rPr lang="en-US" dirty="0" err="1"/>
              <a:t>devops</a:t>
            </a:r>
            <a:r>
              <a:rPr lang="en-US" dirty="0"/>
              <a:t> handbook how to create world-class agility, Reliability &amp;amp; Security in technology organizations. Revolution. </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fontScale="90000"/>
          </a:bodyPr>
          <a:lstStyle/>
          <a:p>
            <a:r>
              <a:rPr lang="en-ZA" dirty="0"/>
              <a:t>What is test Automated Testing?</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endParaRPr lang="en-US" dirty="0"/>
          </a:p>
          <a:p>
            <a:r>
              <a:rPr lang="en-US" dirty="0"/>
              <a:t>Automated testing is a software verification process in which the main functions and steps of the test, such as startup, initialization, execution, analysis and output of the result, are performed automatically using automated testing tools.</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Automated testing in DevOps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endParaRPr lang="en-US" dirty="0"/>
          </a:p>
          <a:p>
            <a:r>
              <a:rPr lang="en-US" dirty="0"/>
              <a:t>DevOps makes testing a shared responsibility of the entire team, while test automation enables developers to ship code changes quickly with high confidence in quality.</a:t>
            </a:r>
          </a:p>
          <a:p>
            <a:r>
              <a:rPr lang="en-US" dirty="0"/>
              <a:t>A DevOps best practice is to run automated tests as early and as often as possible within the CI/CD pipeline. This includes running automated UI tests in production to proactively monitor for user experience issues. </a:t>
            </a:r>
            <a:endParaRPr lang="en-ZA" noProof="1"/>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fontScale="90000"/>
          </a:bodyPr>
          <a:lstStyle/>
          <a:p>
            <a:r>
              <a:rPr lang="en-US" dirty="0"/>
              <a:t>How automated testing powers DevOps</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764714"/>
            <a:ext cx="6400800" cy="3604755"/>
          </a:xfrm>
        </p:spPr>
        <p:txBody>
          <a:bodyPr vert="horz" lIns="91440" tIns="45720" rIns="91440" bIns="45720" rtlCol="0" anchor="t">
            <a:normAutofit/>
          </a:bodyPr>
          <a:lstStyle/>
          <a:p>
            <a:r>
              <a:rPr lang="en-US" dirty="0"/>
              <a:t>Automated testing is now considered a DevOps best practice. Implementing automated tests across a large portion of your development pipeline may seem intimidating at first, but you can start by automating a single end-to-end scenario and running that test on a schedule. New tools also make automated testing easier than ever and the results are more than worth it. After all, who doesn’t want happy users?</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34974" y="690372"/>
            <a:ext cx="6800850" cy="1325880"/>
          </a:xfrm>
        </p:spPr>
        <p:txBody>
          <a:bodyPr>
            <a:noAutofit/>
          </a:bodyPr>
          <a:lstStyle/>
          <a:p>
            <a:r>
              <a:rPr lang="en-US" sz="3200" dirty="0"/>
              <a:t>automated testing helps unlock the following DevOps benefits: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sz="1600" dirty="0"/>
              <a:t>Speed without sacrificing quality</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34974" y="2773549"/>
            <a:ext cx="3200400" cy="804672"/>
          </a:xfrm>
        </p:spPr>
        <p:txBody>
          <a:bodyPr vert="horz" lIns="91440" tIns="45720" rIns="91440" bIns="45720" rtlCol="0" anchor="t">
            <a:normAutofit/>
          </a:bodyPr>
          <a:lstStyle/>
          <a:p>
            <a:r>
              <a:rPr lang="en-US" sz="1200" dirty="0"/>
              <a:t>gain high product velocity that makes developers happy and enables them to deliver more value to users, faster</a:t>
            </a:r>
            <a:endParaRPr lang="en-ZA" sz="1200" dirty="0"/>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35424" y="2107897"/>
            <a:ext cx="3200400" cy="365760"/>
          </a:xfrm>
        </p:spPr>
        <p:txBody>
          <a:bodyPr/>
          <a:lstStyle/>
          <a:p>
            <a:r>
              <a:rPr lang="en-US" sz="1600" dirty="0"/>
              <a:t>Improved team collaboration</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734906"/>
            <a:ext cx="3200400" cy="804673"/>
          </a:xfrm>
        </p:spPr>
        <p:txBody>
          <a:bodyPr>
            <a:normAutofit/>
          </a:bodyPr>
          <a:lstStyle/>
          <a:p>
            <a:r>
              <a:rPr lang="en-US" sz="1200" dirty="0"/>
              <a:t>shared responsibility for quality empowers better collaboration among team members</a:t>
            </a:r>
            <a:endParaRPr lang="en-ZA" sz="1200" dirty="0"/>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34974" y="3603529"/>
            <a:ext cx="3200400" cy="365760"/>
          </a:xfrm>
        </p:spPr>
        <p:txBody>
          <a:bodyPr/>
          <a:lstStyle/>
          <a:p>
            <a:r>
              <a:rPr lang="en-US" sz="1600" dirty="0"/>
              <a:t>Reliability</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34974" y="5463911"/>
            <a:ext cx="3200400" cy="1256293"/>
          </a:xfrm>
        </p:spPr>
        <p:txBody>
          <a:bodyPr>
            <a:normAutofit fontScale="92500"/>
          </a:bodyPr>
          <a:lstStyle/>
          <a:p>
            <a:r>
              <a:rPr lang="en-US" dirty="0"/>
              <a:t>move quickly without compromising security and compliance by leveraging automated compliance policies, fine-grained controls, and configuration management techniques</a:t>
            </a:r>
          </a:p>
        </p:txBody>
      </p:sp>
      <p:sp>
        <p:nvSpPr>
          <p:cNvPr id="28" name="Text Placeholder 27">
            <a:extLst>
              <a:ext uri="{FF2B5EF4-FFF2-40B4-BE49-F238E27FC236}">
                <a16:creationId xmlns:a16="http://schemas.microsoft.com/office/drawing/2014/main" id="{9BB8B2E0-57A3-43A4-859A-28669F14F8FE}"/>
              </a:ext>
            </a:extLst>
          </p:cNvPr>
          <p:cNvSpPr>
            <a:spLocks noGrp="1"/>
          </p:cNvSpPr>
          <p:nvPr>
            <p:ph type="body" sz="quarter" idx="20"/>
          </p:nvPr>
        </p:nvSpPr>
        <p:spPr>
          <a:xfrm>
            <a:off x="4456178" y="3561491"/>
            <a:ext cx="3200400" cy="365760"/>
          </a:xfrm>
        </p:spPr>
        <p:txBody>
          <a:bodyPr/>
          <a:lstStyle/>
          <a:p>
            <a:r>
              <a:rPr lang="en-ZA" sz="1600" dirty="0"/>
              <a:t>Scale</a:t>
            </a:r>
            <a:endParaRPr lang="en-US" sz="1600" dirty="0"/>
          </a:p>
        </p:txBody>
      </p:sp>
      <p:sp>
        <p:nvSpPr>
          <p:cNvPr id="26" name="Text Placeholder 25">
            <a:extLst>
              <a:ext uri="{FF2B5EF4-FFF2-40B4-BE49-F238E27FC236}">
                <a16:creationId xmlns:a16="http://schemas.microsoft.com/office/drawing/2014/main" id="{E6AB6387-E6AE-46CB-8500-4F11FA6B44BA}"/>
              </a:ext>
            </a:extLst>
          </p:cNvPr>
          <p:cNvSpPr>
            <a:spLocks noGrp="1"/>
          </p:cNvSpPr>
          <p:nvPr>
            <p:ph type="body" sz="quarter" idx="18"/>
          </p:nvPr>
        </p:nvSpPr>
        <p:spPr>
          <a:xfrm>
            <a:off x="4456178" y="3949163"/>
            <a:ext cx="3200400" cy="1065922"/>
          </a:xfrm>
        </p:spPr>
        <p:txBody>
          <a:bodyPr>
            <a:normAutofit fontScale="85000" lnSpcReduction="10000"/>
          </a:bodyPr>
          <a:lstStyle/>
          <a:p>
            <a:r>
              <a:rPr lang="en-US" dirty="0"/>
              <a:t>produce consistent quality outcomes with reduced risk by distributing development across multiple small teams that operate in a self-sufficient manner</a:t>
            </a:r>
            <a:endParaRPr lang="en-ZA"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
        <p:nvSpPr>
          <p:cNvPr id="14" name="Text Placeholder 26">
            <a:extLst>
              <a:ext uri="{FF2B5EF4-FFF2-40B4-BE49-F238E27FC236}">
                <a16:creationId xmlns:a16="http://schemas.microsoft.com/office/drawing/2014/main" id="{F5D79710-4997-45F4-A573-3224A7CDD223}"/>
              </a:ext>
            </a:extLst>
          </p:cNvPr>
          <p:cNvSpPr txBox="1">
            <a:spLocks/>
          </p:cNvSpPr>
          <p:nvPr/>
        </p:nvSpPr>
        <p:spPr>
          <a:xfrm>
            <a:off x="934974" y="5053146"/>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Security</a:t>
            </a:r>
          </a:p>
        </p:txBody>
      </p:sp>
      <p:sp>
        <p:nvSpPr>
          <p:cNvPr id="15" name="Text Placeholder 24">
            <a:extLst>
              <a:ext uri="{FF2B5EF4-FFF2-40B4-BE49-F238E27FC236}">
                <a16:creationId xmlns:a16="http://schemas.microsoft.com/office/drawing/2014/main" id="{1B09580E-3105-4604-8D0F-E555712EDE5F}"/>
              </a:ext>
            </a:extLst>
          </p:cNvPr>
          <p:cNvSpPr txBox="1">
            <a:spLocks/>
          </p:cNvSpPr>
          <p:nvPr/>
        </p:nvSpPr>
        <p:spPr>
          <a:xfrm>
            <a:off x="914400" y="3994597"/>
            <a:ext cx="3200400" cy="106831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improve the reliability of releases by increasing coverage with test automation. Issues in production should be a rare occurrence rather than the norm</a:t>
            </a:r>
          </a:p>
        </p:txBody>
      </p:sp>
      <p:sp>
        <p:nvSpPr>
          <p:cNvPr id="16" name="Text Placeholder 27">
            <a:extLst>
              <a:ext uri="{FF2B5EF4-FFF2-40B4-BE49-F238E27FC236}">
                <a16:creationId xmlns:a16="http://schemas.microsoft.com/office/drawing/2014/main" id="{3E2BD4B5-AF5C-46B6-8737-692A5A0E4F85}"/>
              </a:ext>
            </a:extLst>
          </p:cNvPr>
          <p:cNvSpPr txBox="1">
            <a:spLocks/>
          </p:cNvSpPr>
          <p:nvPr/>
        </p:nvSpPr>
        <p:spPr>
          <a:xfrm>
            <a:off x="4456178" y="5050580"/>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1600" dirty="0"/>
              <a:t>Increased customer happiness</a:t>
            </a:r>
            <a:endParaRPr lang="en-US" sz="1600" dirty="0"/>
          </a:p>
        </p:txBody>
      </p:sp>
      <p:sp>
        <p:nvSpPr>
          <p:cNvPr id="17" name="Text Placeholder 25">
            <a:extLst>
              <a:ext uri="{FF2B5EF4-FFF2-40B4-BE49-F238E27FC236}">
                <a16:creationId xmlns:a16="http://schemas.microsoft.com/office/drawing/2014/main" id="{21457836-72B1-47C3-9E85-C431F5FB8DBB}"/>
              </a:ext>
            </a:extLst>
          </p:cNvPr>
          <p:cNvSpPr txBox="1">
            <a:spLocks/>
          </p:cNvSpPr>
          <p:nvPr/>
        </p:nvSpPr>
        <p:spPr>
          <a:xfrm>
            <a:off x="4456178" y="5715000"/>
            <a:ext cx="3200400" cy="1143000"/>
          </a:xfrm>
          <a:prstGeom prst="rect">
            <a:avLst/>
          </a:prstGeom>
        </p:spPr>
        <p:txBody>
          <a:bodyPr vert="horz" lIns="91440" tIns="45720" rIns="91440" bIns="45720" rtlCol="0">
            <a:norm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improved reliability and fast responses to user feedback increases user satisfaction and leads to more product referrals</a:t>
            </a:r>
            <a:endParaRPr lang="en-ZA" sz="1200" dirty="0"/>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normAutofit fontScale="90000"/>
          </a:bodyPr>
          <a:lstStyle/>
          <a:p>
            <a:r>
              <a:rPr lang="en-US" dirty="0"/>
              <a:t>The Business value of Automated testing</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193" y="2459300"/>
            <a:ext cx="3200400" cy="365760"/>
          </a:xfrm>
        </p:spPr>
        <p:txBody>
          <a:bodyPr/>
          <a:lstStyle/>
          <a:p>
            <a:r>
              <a:rPr lang="en-US" dirty="0"/>
              <a:t>Accelerated Delivery</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37193" y="3249005"/>
            <a:ext cx="3200400" cy="1188720"/>
          </a:xfrm>
        </p:spPr>
        <p:txBody>
          <a:bodyPr vert="horz" lIns="91440" tIns="45720" rIns="91440" bIns="45720" rtlCol="0" anchor="t">
            <a:noAutofit/>
          </a:bodyPr>
          <a:lstStyle/>
          <a:p>
            <a:r>
              <a:rPr lang="en-US" dirty="0"/>
              <a:t>we get information faster about whether the assembly is valid and whether it can be released</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210" y="2459300"/>
            <a:ext cx="3200400" cy="365760"/>
          </a:xfrm>
        </p:spPr>
        <p:txBody>
          <a:bodyPr/>
          <a:lstStyle/>
          <a:p>
            <a:r>
              <a:rPr lang="en-US" dirty="0"/>
              <a:t>Repeatability </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357" y="3006496"/>
            <a:ext cx="3200400" cy="1188720"/>
          </a:xfrm>
        </p:spPr>
        <p:txBody>
          <a:bodyPr/>
          <a:lstStyle/>
          <a:p>
            <a:r>
              <a:rPr lang="en-US" dirty="0"/>
              <a:t>the test is always run in the same sequence, according to the same scenario, so the result will be the same</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193" y="4213424"/>
            <a:ext cx="3200400" cy="365760"/>
          </a:xfrm>
        </p:spPr>
        <p:txBody>
          <a:bodyPr/>
          <a:lstStyle/>
          <a:p>
            <a:r>
              <a:rPr lang="en-US" dirty="0"/>
              <a:t>Optimized Resource</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937193" y="4629947"/>
            <a:ext cx="3200400" cy="1188720"/>
          </a:xfrm>
        </p:spPr>
        <p:txBody>
          <a:bodyPr/>
          <a:lstStyle/>
          <a:p>
            <a:r>
              <a:rPr lang="en-US" dirty="0"/>
              <a:t>automated tests are cheaper than manual testing</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normAutofit/>
          </a:bodyPr>
          <a:lstStyle/>
          <a:p>
            <a:r>
              <a:rPr lang="en-US" sz="3200" dirty="0"/>
              <a:t>How can the improvement be measured</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Deployment Lead Time</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839470"/>
            <a:ext cx="3200400" cy="731520"/>
          </a:xfrm>
        </p:spPr>
        <p:txBody>
          <a:bodyPr>
            <a:noAutofit/>
          </a:bodyPr>
          <a:lstStyle/>
          <a:p>
            <a:r>
              <a:rPr lang="en-US" dirty="0"/>
              <a:t>the time required for deployment (assembly, verification)</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713173"/>
            <a:ext cx="3200400" cy="365760"/>
          </a:xfrm>
        </p:spPr>
        <p:txBody>
          <a:bodyPr/>
          <a:lstStyle/>
          <a:p>
            <a:r>
              <a:rPr lang="en-US" dirty="0"/>
              <a:t>MTD</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07280" y="4221116"/>
            <a:ext cx="3200400" cy="731520"/>
          </a:xfrm>
        </p:spPr>
        <p:txBody>
          <a:bodyPr>
            <a:noAutofit/>
          </a:bodyPr>
          <a:lstStyle/>
          <a:p>
            <a:r>
              <a:rPr lang="en-US" dirty="0"/>
              <a:t>the time from the project build to the receipt of the error report based on the test results</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MTTR</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844246"/>
            <a:ext cx="3200400" cy="731520"/>
          </a:xfrm>
        </p:spPr>
        <p:txBody>
          <a:bodyPr>
            <a:normAutofit fontScale="85000" lnSpcReduction="10000"/>
          </a:bodyPr>
          <a:lstStyle/>
          <a:p>
            <a:r>
              <a:rPr lang="en-US" dirty="0"/>
              <a:t>the time from error diagnosis to its correction (successful passing of the test)</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Unit tests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endParaRPr lang="en-US" dirty="0"/>
          </a:p>
          <a:p>
            <a:r>
              <a:rPr lang="en-US" dirty="0"/>
              <a:t>Unit tests perform very low-level testing, very close to the source of the application. They consist in testing individual methods and functions of classes, components or modules used by your software. Unit tests are usually quite cheap to automate and can be run very quickly.</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854347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Integration tests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endParaRPr lang="en-US" dirty="0"/>
          </a:p>
          <a:p>
            <a:r>
              <a:rPr lang="en-US" dirty="0"/>
              <a:t>Integration tests verify that the various modules or services used by your application work well together. For example, it can be testing interaction with a database. These types of tests are more expensive to run because they require multiple parts of the application to run.</a:t>
            </a:r>
            <a:endParaRPr lang="en-ZA" noProof="1"/>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089010159"/>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2.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64</TotalTime>
  <Words>731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Calibri</vt:lpstr>
      <vt:lpstr>Office Theme</vt:lpstr>
      <vt:lpstr>DevOps Automated Testing</vt:lpstr>
      <vt:lpstr>What is test Automated Testing?</vt:lpstr>
      <vt:lpstr>Automated testing in DevOps</vt:lpstr>
      <vt:lpstr>How automated testing powers DevOps</vt:lpstr>
      <vt:lpstr>automated testing helps unlock the following DevOps benefits:</vt:lpstr>
      <vt:lpstr>The Business value of Automated testing</vt:lpstr>
      <vt:lpstr>How can the improvement be measured</vt:lpstr>
      <vt:lpstr>Unit tests</vt:lpstr>
      <vt:lpstr>Integration tests</vt:lpstr>
      <vt:lpstr>Acceptance testing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Automated Testing</dc:title>
  <dc:creator>Oksana Kustova</dc:creator>
  <cp:lastModifiedBy>Oksana Kustova</cp:lastModifiedBy>
  <cp:revision>1</cp:revision>
  <dcterms:created xsi:type="dcterms:W3CDTF">2022-01-23T21:24:37Z</dcterms:created>
  <dcterms:modified xsi:type="dcterms:W3CDTF">2022-01-23T22:29:19Z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