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1"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8071-980E-4601-8CA1-F4C3DF4D9485}"/>
              </a:ext>
            </a:extLst>
          </p:cNvPr>
          <p:cNvSpPr>
            <a:spLocks noGrp="1"/>
          </p:cNvSpPr>
          <p:nvPr>
            <p:ph type="ctrTitle"/>
          </p:nvPr>
        </p:nvSpPr>
        <p:spPr/>
        <p:txBody>
          <a:bodyPr/>
          <a:lstStyle/>
          <a:p>
            <a:r>
              <a:rPr lang="en-US" dirty="0"/>
              <a:t>Two-Pizza Team Rule</a:t>
            </a:r>
          </a:p>
        </p:txBody>
      </p:sp>
      <p:sp>
        <p:nvSpPr>
          <p:cNvPr id="3" name="Subtitle 2">
            <a:extLst>
              <a:ext uri="{FF2B5EF4-FFF2-40B4-BE49-F238E27FC236}">
                <a16:creationId xmlns:a16="http://schemas.microsoft.com/office/drawing/2014/main" id="{178FAD08-1639-4B68-BD3C-73276115F961}"/>
              </a:ext>
            </a:extLst>
          </p:cNvPr>
          <p:cNvSpPr>
            <a:spLocks noGrp="1"/>
          </p:cNvSpPr>
          <p:nvPr>
            <p:ph type="subTitle" idx="1"/>
          </p:nvPr>
        </p:nvSpPr>
        <p:spPr/>
        <p:txBody>
          <a:bodyPr/>
          <a:lstStyle/>
          <a:p>
            <a:r>
              <a:rPr lang="en-US" dirty="0"/>
              <a:t>1/</a:t>
            </a:r>
            <a:r>
              <a:rPr lang="ru-RU" dirty="0"/>
              <a:t>16</a:t>
            </a:r>
            <a:r>
              <a:rPr lang="en-US" dirty="0"/>
              <a:t>/2022</a:t>
            </a:r>
            <a:br>
              <a:rPr lang="en-US" dirty="0"/>
            </a:br>
            <a:r>
              <a:rPr lang="en-US" dirty="0"/>
              <a:t>Oksana Kustova</a:t>
            </a:r>
          </a:p>
        </p:txBody>
      </p:sp>
    </p:spTree>
    <p:extLst>
      <p:ext uri="{BB962C8B-B14F-4D97-AF65-F5344CB8AC3E}">
        <p14:creationId xmlns:p14="http://schemas.microsoft.com/office/powerpoint/2010/main" val="210281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AD82-749B-40EC-945B-61BBF28CEA9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2B0BF2-F756-4D3C-8A6D-9F2041957EDD}"/>
              </a:ext>
            </a:extLst>
          </p:cNvPr>
          <p:cNvSpPr>
            <a:spLocks noGrp="1"/>
          </p:cNvSpPr>
          <p:nvPr>
            <p:ph idx="1"/>
          </p:nvPr>
        </p:nvSpPr>
        <p:spPr>
          <a:xfrm>
            <a:off x="680321" y="2336872"/>
            <a:ext cx="9613861" cy="4278531"/>
          </a:xfrm>
        </p:spPr>
        <p:txBody>
          <a:bodyPr>
            <a:normAutofit/>
          </a:bodyPr>
          <a:lstStyle/>
          <a:p>
            <a:r>
              <a:rPr lang="en-US" sz="1800" dirty="0"/>
              <a:t>Choi, J., &amp;amp; About Janet </a:t>
            </a:r>
            <a:r>
              <a:rPr lang="en-US" sz="1800" dirty="0" err="1"/>
              <a:t>ChoiJanet</a:t>
            </a:r>
            <a:r>
              <a:rPr lang="en-US" sz="1800" dirty="0"/>
              <a:t> Choi is the Chief Creative Officer at </a:t>
            </a:r>
            <a:r>
              <a:rPr lang="en-US" sz="1800" dirty="0" err="1"/>
              <a:t>iDoneThis</a:t>
            </a:r>
            <a:r>
              <a:rPr lang="en-US" sz="1800" dirty="0"/>
              <a:t> and keeps the wheels of the </a:t>
            </a:r>
            <a:r>
              <a:rPr lang="en-US" sz="1800" dirty="0" err="1"/>
              <a:t>iDoneThis</a:t>
            </a:r>
            <a:r>
              <a:rPr lang="en-US" sz="1800" dirty="0"/>
              <a:t> blog turning. She is not a morning person. Follow her @lethargarian or on Google+. (2020, August 21). The science behind why Jeff Bezos's two-pizza team rule works. I Done This Blog. Retrieved January 16, 2022, from http://blog.idonethis.com/two-pizza-team/ Gillett, R. (2017, May 2).</a:t>
            </a:r>
            <a:endParaRPr lang="ru-RU" sz="1800" dirty="0"/>
          </a:p>
          <a:p>
            <a:r>
              <a:rPr lang="en-US" sz="1800" dirty="0"/>
              <a:t>Productivity hack of the week: The two pizza approach to productive teamwork. Fast Company. Retrieved January 16, 2022, from https://www.fastcompany.com/3037542/productivity-hack-of-the-week-the-two-pizza-approach-to-productive-teamwork?partner=rss </a:t>
            </a:r>
          </a:p>
        </p:txBody>
      </p:sp>
    </p:spTree>
    <p:extLst>
      <p:ext uri="{BB962C8B-B14F-4D97-AF65-F5344CB8AC3E}">
        <p14:creationId xmlns:p14="http://schemas.microsoft.com/office/powerpoint/2010/main" val="164070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2" name="Rectangle 21">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Placeholder 5" descr="Two pizzas on plates&#10;&#10;Description automatically generated with low confidence">
            <a:extLst>
              <a:ext uri="{FF2B5EF4-FFF2-40B4-BE49-F238E27FC236}">
                <a16:creationId xmlns:a16="http://schemas.microsoft.com/office/drawing/2014/main" id="{F32E8973-3B3B-4E1F-9FF6-4AF7DE8728A4}"/>
              </a:ext>
            </a:extLst>
          </p:cNvPr>
          <p:cNvPicPr>
            <a:picLocks noGrp="1" noChangeAspect="1"/>
          </p:cNvPicPr>
          <p:nvPr>
            <p:ph type="pic" idx="1"/>
          </p:nvPr>
        </p:nvPicPr>
        <p:blipFill rotWithShape="1">
          <a:blip r:embed="rId5"/>
          <a:srcRect t="9222"/>
          <a:stretch/>
        </p:blipFill>
        <p:spPr>
          <a:xfrm>
            <a:off x="5917653" y="1057285"/>
            <a:ext cx="5374532" cy="4878904"/>
          </a:xfrm>
          <a:prstGeom prst="rect">
            <a:avLst/>
          </a:prstGeom>
          <a:ln>
            <a:noFill/>
          </a:ln>
          <a:effectLst/>
        </p:spPr>
      </p:pic>
      <p:sp>
        <p:nvSpPr>
          <p:cNvPr id="25" name="Rectangle 24">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6A69E5-E79C-4DAB-B8B0-01AA900FEC20}"/>
              </a:ext>
            </a:extLst>
          </p:cNvPr>
          <p:cNvSpPr>
            <a:spLocks noGrp="1"/>
          </p:cNvSpPr>
          <p:nvPr>
            <p:ph type="title"/>
          </p:nvPr>
        </p:nvSpPr>
        <p:spPr>
          <a:xfrm>
            <a:off x="680322" y="753228"/>
            <a:ext cx="3679028" cy="1080938"/>
          </a:xfrm>
        </p:spPr>
        <p:txBody>
          <a:bodyPr vert="horz" lIns="91440" tIns="45720" rIns="91440" bIns="45720" rtlCol="0" anchor="ctr">
            <a:normAutofit/>
          </a:bodyPr>
          <a:lstStyle/>
          <a:p>
            <a:r>
              <a:rPr lang="en-US" sz="3200"/>
              <a:t>Rule Meaning</a:t>
            </a:r>
          </a:p>
        </p:txBody>
      </p:sp>
      <p:pic>
        <p:nvPicPr>
          <p:cNvPr id="27" name="Picture 26">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4" name="Text Placeholder 3">
            <a:extLst>
              <a:ext uri="{FF2B5EF4-FFF2-40B4-BE49-F238E27FC236}">
                <a16:creationId xmlns:a16="http://schemas.microsoft.com/office/drawing/2014/main" id="{E15C7081-8F3F-4322-A339-D2D83D035ADA}"/>
              </a:ext>
            </a:extLst>
          </p:cNvPr>
          <p:cNvSpPr>
            <a:spLocks noGrp="1"/>
          </p:cNvSpPr>
          <p:nvPr>
            <p:ph type="body" sz="half" idx="2"/>
          </p:nvPr>
        </p:nvSpPr>
        <p:spPr>
          <a:xfrm>
            <a:off x="680322" y="2336873"/>
            <a:ext cx="5053728" cy="3599316"/>
          </a:xfrm>
        </p:spPr>
        <p:txBody>
          <a:bodyPr vert="horz" lIns="91440" tIns="45720" rIns="91440" bIns="45720" rtlCol="0">
            <a:normAutofit/>
          </a:bodyPr>
          <a:lstStyle/>
          <a:p>
            <a:r>
              <a:rPr lang="en-US" sz="1800" dirty="0"/>
              <a:t>If you want to make teamwork more effective, Amazon CEO Jeff Bezos recommends using a very simple technique: the "Two Pizzas Rule.“</a:t>
            </a:r>
          </a:p>
          <a:p>
            <a:r>
              <a:rPr lang="en-US" sz="1800" dirty="0"/>
              <a:t>When you're putting together a department or group or thinking about who to invite to the next meeting, imagine how many people you can feed with two pizzas. That's how many people you should invite.</a:t>
            </a:r>
          </a:p>
        </p:txBody>
      </p:sp>
    </p:spTree>
    <p:extLst>
      <p:ext uri="{BB962C8B-B14F-4D97-AF65-F5344CB8AC3E}">
        <p14:creationId xmlns:p14="http://schemas.microsoft.com/office/powerpoint/2010/main" val="380982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5" name="Picture 24">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7" name="Rectangle 26">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35ED37-92EE-4136-A329-7E14FBB53D38}"/>
              </a:ext>
            </a:extLst>
          </p:cNvPr>
          <p:cNvSpPr>
            <a:spLocks noGrp="1"/>
          </p:cNvSpPr>
          <p:nvPr>
            <p:ph type="title"/>
          </p:nvPr>
        </p:nvSpPr>
        <p:spPr>
          <a:xfrm>
            <a:off x="680321" y="753228"/>
            <a:ext cx="7461844" cy="1080938"/>
          </a:xfrm>
        </p:spPr>
        <p:txBody>
          <a:bodyPr vert="horz" lIns="91440" tIns="45720" rIns="91440" bIns="45720" rtlCol="0" anchor="ctr">
            <a:normAutofit/>
          </a:bodyPr>
          <a:lstStyle/>
          <a:p>
            <a:r>
              <a:rPr lang="en-US" dirty="0">
                <a:solidFill>
                  <a:srgbClr val="FFFFFF"/>
                </a:solidFill>
              </a:rPr>
              <a:t>What is the optimal number?</a:t>
            </a:r>
          </a:p>
        </p:txBody>
      </p:sp>
      <p:sp>
        <p:nvSpPr>
          <p:cNvPr id="4" name="Text Placeholder 3">
            <a:extLst>
              <a:ext uri="{FF2B5EF4-FFF2-40B4-BE49-F238E27FC236}">
                <a16:creationId xmlns:a16="http://schemas.microsoft.com/office/drawing/2014/main" id="{6D777043-49A8-497A-AB19-364D7EEB2E64}"/>
              </a:ext>
            </a:extLst>
          </p:cNvPr>
          <p:cNvSpPr>
            <a:spLocks noGrp="1"/>
          </p:cNvSpPr>
          <p:nvPr>
            <p:ph type="body" sz="half" idx="2"/>
          </p:nvPr>
        </p:nvSpPr>
        <p:spPr>
          <a:xfrm>
            <a:off x="680321" y="2336873"/>
            <a:ext cx="7461844" cy="3645916"/>
          </a:xfrm>
        </p:spPr>
        <p:txBody>
          <a:bodyPr vert="horz" lIns="91440" tIns="45720" rIns="91440" bIns="45720" rtlCol="0">
            <a:normAutofit/>
          </a:bodyPr>
          <a:lstStyle/>
          <a:p>
            <a:r>
              <a:rPr lang="en-US" sz="1800" dirty="0"/>
              <a:t>When applying the Bezos approach, the number of team members is somewhere between 5 and 8. But there are other views on the problem; however, in these cases it is proposed to reduce the number of participants in one way or another.</a:t>
            </a:r>
            <a:endParaRPr lang="ru-RU" sz="1800" dirty="0"/>
          </a:p>
          <a:p>
            <a:r>
              <a:rPr lang="en-US" sz="1800" dirty="0"/>
              <a:t>According to Mark de Ronde, professor of strategy and organization at the University of Cambridge Business School, numerous studies show that people prefer teams consisting of four to five people. And Richard Hackman, a professor of social and organizational psychology at Harvard University, believes that it is necessary to adhere to the "less than ten" rule.</a:t>
            </a:r>
          </a:p>
        </p:txBody>
      </p:sp>
      <p:pic>
        <p:nvPicPr>
          <p:cNvPr id="6" name="Picture 5" descr="A picture containing vector graphics&#10;&#10;Description automatically generated">
            <a:extLst>
              <a:ext uri="{FF2B5EF4-FFF2-40B4-BE49-F238E27FC236}">
                <a16:creationId xmlns:a16="http://schemas.microsoft.com/office/drawing/2014/main" id="{C0AB10CE-4FE0-4910-95B1-16DA45D2B822}"/>
              </a:ext>
            </a:extLst>
          </p:cNvPr>
          <p:cNvPicPr>
            <a:picLocks noChangeAspect="1"/>
          </p:cNvPicPr>
          <p:nvPr/>
        </p:nvPicPr>
        <p:blipFill>
          <a:blip r:embed="rId5"/>
          <a:stretch>
            <a:fillRect/>
          </a:stretch>
        </p:blipFill>
        <p:spPr>
          <a:xfrm>
            <a:off x="9643704" y="2472609"/>
            <a:ext cx="1927235" cy="3228258"/>
          </a:xfrm>
          <a:prstGeom prst="rect">
            <a:avLst/>
          </a:prstGeom>
        </p:spPr>
      </p:pic>
    </p:spTree>
    <p:extLst>
      <p:ext uri="{BB962C8B-B14F-4D97-AF65-F5344CB8AC3E}">
        <p14:creationId xmlns:p14="http://schemas.microsoft.com/office/powerpoint/2010/main" val="32342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5" name="Picture 54">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7" name="Picture 56">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9" name="Rectangle 58">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3" name="Group 62">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4" name="Rectangle 63">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8" name="Picture Placeholder 7" descr="Icon&#10;&#10;Description automatically generated with low confidence">
            <a:extLst>
              <a:ext uri="{FF2B5EF4-FFF2-40B4-BE49-F238E27FC236}">
                <a16:creationId xmlns:a16="http://schemas.microsoft.com/office/drawing/2014/main" id="{2167393F-3C98-44F8-A02A-31F668B41D0C}"/>
              </a:ext>
            </a:extLst>
          </p:cNvPr>
          <p:cNvPicPr>
            <a:picLocks noGrp="1" noChangeAspect="1"/>
          </p:cNvPicPr>
          <p:nvPr>
            <p:ph type="pic" idx="1"/>
          </p:nvPr>
        </p:nvPicPr>
        <p:blipFill rotWithShape="1">
          <a:blip r:embed="rId5"/>
          <a:srcRect t="5756" b="3465"/>
          <a:stretch/>
        </p:blipFill>
        <p:spPr>
          <a:xfrm>
            <a:off x="6169812" y="1266835"/>
            <a:ext cx="5487622" cy="4981565"/>
          </a:xfrm>
          <a:prstGeom prst="rect">
            <a:avLst/>
          </a:prstGeom>
          <a:ln>
            <a:noFill/>
          </a:ln>
          <a:effectLst/>
        </p:spPr>
      </p:pic>
      <p:sp>
        <p:nvSpPr>
          <p:cNvPr id="67" name="Rectangle 66">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6A69E5-E79C-4DAB-B8B0-01AA900FEC20}"/>
              </a:ext>
            </a:extLst>
          </p:cNvPr>
          <p:cNvSpPr>
            <a:spLocks noGrp="1"/>
          </p:cNvSpPr>
          <p:nvPr>
            <p:ph type="title"/>
          </p:nvPr>
        </p:nvSpPr>
        <p:spPr>
          <a:xfrm>
            <a:off x="680322" y="753228"/>
            <a:ext cx="3679028" cy="1080938"/>
          </a:xfrm>
        </p:spPr>
        <p:txBody>
          <a:bodyPr vert="horz" lIns="91440" tIns="45720" rIns="91440" bIns="45720" rtlCol="0" anchor="ctr">
            <a:normAutofit/>
          </a:bodyPr>
          <a:lstStyle/>
          <a:p>
            <a:r>
              <a:rPr lang="en-US" sz="3200"/>
              <a:t>Why is less better?</a:t>
            </a:r>
          </a:p>
        </p:txBody>
      </p:sp>
      <p:pic>
        <p:nvPicPr>
          <p:cNvPr id="69" name="Picture 68">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4" name="Text Placeholder 3">
            <a:extLst>
              <a:ext uri="{FF2B5EF4-FFF2-40B4-BE49-F238E27FC236}">
                <a16:creationId xmlns:a16="http://schemas.microsoft.com/office/drawing/2014/main" id="{E15C7081-8F3F-4322-A339-D2D83D035ADA}"/>
              </a:ext>
            </a:extLst>
          </p:cNvPr>
          <p:cNvSpPr>
            <a:spLocks noGrp="1"/>
          </p:cNvSpPr>
          <p:nvPr>
            <p:ph type="body" sz="half" idx="2"/>
          </p:nvPr>
        </p:nvSpPr>
        <p:spPr>
          <a:xfrm>
            <a:off x="680322" y="2336872"/>
            <a:ext cx="5341867" cy="3911527"/>
          </a:xfrm>
        </p:spPr>
        <p:txBody>
          <a:bodyPr vert="horz" lIns="91440" tIns="45720" rIns="91440" bIns="45720" rtlCol="0">
            <a:normAutofit/>
          </a:bodyPr>
          <a:lstStyle/>
          <a:p>
            <a:r>
              <a:rPr lang="en-US" sz="1800" dirty="0"/>
              <a:t>Working in small teams makes it possible to eliminate such negative factors for new ideas as "groupthink" (fear of demonstrating their opinion) and "social laziness" (when people show less diligence working in a group than alone).</a:t>
            </a:r>
          </a:p>
          <a:p>
            <a:r>
              <a:rPr lang="en-US" sz="1800" dirty="0"/>
              <a:t>The latter occurs when team members feel less responsible for the final result. And "groupthink", as Psychology Today writes, takes place when the ability to move along with everyone is more appreciated in a group than to critically evaluate ideas. Bezos believes that this happens more often in large, centralized teams.</a:t>
            </a:r>
          </a:p>
        </p:txBody>
      </p:sp>
    </p:spTree>
    <p:extLst>
      <p:ext uri="{BB962C8B-B14F-4D97-AF65-F5344CB8AC3E}">
        <p14:creationId xmlns:p14="http://schemas.microsoft.com/office/powerpoint/2010/main" val="173052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8" name="Picture 117">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0" name="Picture 119">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2" name="Rectangle 121">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6" name="Rectangle 12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0" name="Rectangle 12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6A69E5-E79C-4DAB-B8B0-01AA900FEC2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Why is less better?</a:t>
            </a:r>
          </a:p>
        </p:txBody>
      </p:sp>
      <p:pic>
        <p:nvPicPr>
          <p:cNvPr id="134" name="Picture 13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4" name="Text Placeholder 3">
            <a:extLst>
              <a:ext uri="{FF2B5EF4-FFF2-40B4-BE49-F238E27FC236}">
                <a16:creationId xmlns:a16="http://schemas.microsoft.com/office/drawing/2014/main" id="{E15C7081-8F3F-4322-A339-D2D83D035ADA}"/>
              </a:ext>
            </a:extLst>
          </p:cNvPr>
          <p:cNvSpPr>
            <a:spLocks noGrp="1"/>
          </p:cNvSpPr>
          <p:nvPr>
            <p:ph type="body" sz="half" idx="2"/>
          </p:nvPr>
        </p:nvSpPr>
        <p:spPr>
          <a:xfrm>
            <a:off x="680321" y="2336873"/>
            <a:ext cx="6423211" cy="3599316"/>
          </a:xfrm>
        </p:spPr>
        <p:txBody>
          <a:bodyPr vert="horz" lIns="91440" tIns="45720" rIns="91440" bIns="45720" rtlCol="0">
            <a:normAutofit/>
          </a:bodyPr>
          <a:lstStyle/>
          <a:p>
            <a:r>
              <a:rPr lang="en-US" sz="1800" dirty="0"/>
              <a:t>People in numerous teams are more prone to stress. As connections accumulate in a growing team, team cohesion is lost, and it becomes increasingly difficult to get help. Careless addition of people to the team destroys the protective barrier of labor relations from stress.</a:t>
            </a:r>
          </a:p>
          <a:p>
            <a:r>
              <a:rPr lang="en-US" sz="1800" dirty="0"/>
              <a:t>It is more comfortable to be in an environment where everyone knows your name and understands what you are. This has a positive effect on productivity and motivation from day to day.</a:t>
            </a:r>
          </a:p>
        </p:txBody>
      </p:sp>
      <p:pic>
        <p:nvPicPr>
          <p:cNvPr id="13" name="Picture Placeholder 12" descr="A picture containing text&#10;&#10;Description automatically generated">
            <a:extLst>
              <a:ext uri="{FF2B5EF4-FFF2-40B4-BE49-F238E27FC236}">
                <a16:creationId xmlns:a16="http://schemas.microsoft.com/office/drawing/2014/main" id="{63E0A354-51A9-4708-848A-60F494F5B1BF}"/>
              </a:ext>
            </a:extLst>
          </p:cNvPr>
          <p:cNvPicPr>
            <a:picLocks noGrp="1" noChangeAspect="1"/>
          </p:cNvPicPr>
          <p:nvPr>
            <p:ph type="pic" idx="1"/>
          </p:nvPr>
        </p:nvPicPr>
        <p:blipFill rotWithShape="1">
          <a:blip r:embed="rId5"/>
          <a:srcRect l="7038" r="7037" b="-2"/>
          <a:stretch/>
        </p:blipFill>
        <p:spPr>
          <a:xfrm>
            <a:off x="8187091" y="1904609"/>
            <a:ext cx="3358478" cy="30487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0250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2" name="Group 41">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3" name="Rectangle 42">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 name="Text Placeholder 3">
            <a:extLst>
              <a:ext uri="{FF2B5EF4-FFF2-40B4-BE49-F238E27FC236}">
                <a16:creationId xmlns:a16="http://schemas.microsoft.com/office/drawing/2014/main" id="{6D777043-49A8-497A-AB19-364D7EEB2E64}"/>
              </a:ext>
            </a:extLst>
          </p:cNvPr>
          <p:cNvSpPr>
            <a:spLocks noGrp="1"/>
          </p:cNvSpPr>
          <p:nvPr>
            <p:ph type="body" sz="half" idx="2"/>
          </p:nvPr>
        </p:nvSpPr>
        <p:spPr>
          <a:xfrm>
            <a:off x="680321" y="2336873"/>
            <a:ext cx="6664061" cy="3599316"/>
          </a:xfrm>
        </p:spPr>
        <p:txBody>
          <a:bodyPr vert="horz" lIns="91440" tIns="45720" rIns="91440" bIns="45720" rtlCol="0">
            <a:normAutofit/>
          </a:bodyPr>
          <a:lstStyle/>
          <a:p>
            <a:r>
              <a:rPr lang="en-US" sz="1800" dirty="0"/>
              <a:t>The large size of the team makes employees arrogant. People tend to "underestimate task completion time more when the team grows," explain researchers Bradley </a:t>
            </a:r>
            <a:r>
              <a:rPr lang="en-US" sz="1800" dirty="0" err="1"/>
              <a:t>Staats</a:t>
            </a:r>
            <a:r>
              <a:rPr lang="en-US" sz="1800" dirty="0"/>
              <a:t>, Catherine Milkman, and Craig Fox.</a:t>
            </a:r>
          </a:p>
          <a:p>
            <a:r>
              <a:rPr lang="en-US" sz="1800" dirty="0"/>
              <a:t>In one experiment, they found that it took a team of two people 36 minutes to assemble the same Lego structure, and a team of four participants spent 52 minutes on it, which is 44% more. However, a team with a large number of participants was more confident in winning.</a:t>
            </a:r>
          </a:p>
        </p:txBody>
      </p:sp>
      <p:pic>
        <p:nvPicPr>
          <p:cNvPr id="18" name="Picture Placeholder 8" descr="A picture containing LEGO, toy&#10;&#10;Description automatically generated">
            <a:extLst>
              <a:ext uri="{FF2B5EF4-FFF2-40B4-BE49-F238E27FC236}">
                <a16:creationId xmlns:a16="http://schemas.microsoft.com/office/drawing/2014/main" id="{C0650CE3-58A2-49E6-8188-AA36009B80B3}"/>
              </a:ext>
            </a:extLst>
          </p:cNvPr>
          <p:cNvPicPr>
            <a:picLocks noChangeAspect="1"/>
          </p:cNvPicPr>
          <p:nvPr/>
        </p:nvPicPr>
        <p:blipFill rotWithShape="1">
          <a:blip r:embed="rId5"/>
          <a:srcRect l="4479" r="6658" b="1"/>
          <a:stretch/>
        </p:blipFill>
        <p:spPr>
          <a:xfrm>
            <a:off x="7276520" y="1180299"/>
            <a:ext cx="4503741" cy="5068101"/>
          </a:xfrm>
          <a:prstGeom prst="rect">
            <a:avLst/>
          </a:prstGeom>
          <a:noFill/>
          <a:ln>
            <a:noFill/>
          </a:ln>
          <a:effectLst/>
        </p:spPr>
      </p:pic>
      <p:sp>
        <p:nvSpPr>
          <p:cNvPr id="46" name="Rectangle 45">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35ED37-92EE-4136-A329-7E14FBB53D38}"/>
              </a:ext>
            </a:extLst>
          </p:cNvPr>
          <p:cNvSpPr>
            <a:spLocks noGrp="1"/>
          </p:cNvSpPr>
          <p:nvPr>
            <p:ph type="title"/>
          </p:nvPr>
        </p:nvSpPr>
        <p:spPr>
          <a:xfrm>
            <a:off x="680321" y="753228"/>
            <a:ext cx="5041629" cy="1080938"/>
          </a:xfrm>
        </p:spPr>
        <p:txBody>
          <a:bodyPr vert="horz" lIns="91440" tIns="45720" rIns="91440" bIns="45720" rtlCol="0" anchor="ctr">
            <a:normAutofit/>
          </a:bodyPr>
          <a:lstStyle/>
          <a:p>
            <a:r>
              <a:rPr lang="en-US"/>
              <a:t>Why is less better?</a:t>
            </a:r>
          </a:p>
        </p:txBody>
      </p:sp>
      <p:pic>
        <p:nvPicPr>
          <p:cNvPr id="48" name="Picture 47">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16492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8" name="Picture 117">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0" name="Picture 119">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2" name="Rectangle 121">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6" name="Rectangle 12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0" name="Rectangle 12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6A69E5-E79C-4DAB-B8B0-01AA900FEC2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Why is less better?</a:t>
            </a:r>
          </a:p>
        </p:txBody>
      </p:sp>
      <p:pic>
        <p:nvPicPr>
          <p:cNvPr id="134" name="Picture 13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4" name="Text Placeholder 3">
            <a:extLst>
              <a:ext uri="{FF2B5EF4-FFF2-40B4-BE49-F238E27FC236}">
                <a16:creationId xmlns:a16="http://schemas.microsoft.com/office/drawing/2014/main" id="{E15C7081-8F3F-4322-A339-D2D83D035ADA}"/>
              </a:ext>
            </a:extLst>
          </p:cNvPr>
          <p:cNvSpPr>
            <a:spLocks noGrp="1"/>
          </p:cNvSpPr>
          <p:nvPr>
            <p:ph type="body" sz="half" idx="2"/>
          </p:nvPr>
        </p:nvSpPr>
        <p:spPr>
          <a:xfrm>
            <a:off x="680321" y="2336873"/>
            <a:ext cx="6423211" cy="3599316"/>
          </a:xfrm>
        </p:spPr>
        <p:txBody>
          <a:bodyPr vert="horz" lIns="91440" tIns="45720" rIns="91440" bIns="45720" rtlCol="0">
            <a:normAutofit/>
          </a:bodyPr>
          <a:lstStyle/>
          <a:p>
            <a:r>
              <a:rPr lang="en-US" sz="1800" dirty="0"/>
              <a:t>There are other advantages of working in small teams: this means more effective communication, more trust between team members, less acute fear of failure, etc. The more people appear in the team, the more difficult the work process becomes.</a:t>
            </a:r>
          </a:p>
        </p:txBody>
      </p:sp>
      <p:pic>
        <p:nvPicPr>
          <p:cNvPr id="17" name="Picture Placeholder 16" descr="Logo&#10;&#10;Description automatically generated">
            <a:extLst>
              <a:ext uri="{FF2B5EF4-FFF2-40B4-BE49-F238E27FC236}">
                <a16:creationId xmlns:a16="http://schemas.microsoft.com/office/drawing/2014/main" id="{FAF395E3-F7B5-46D4-BE3B-404C839FB540}"/>
              </a:ext>
            </a:extLst>
          </p:cNvPr>
          <p:cNvPicPr>
            <a:picLocks noGrp="1" noChangeAspect="1"/>
          </p:cNvPicPr>
          <p:nvPr>
            <p:ph type="pic" idx="1"/>
          </p:nvPr>
        </p:nvPicPr>
        <p:blipFill>
          <a:blip r:embed="rId5"/>
          <a:srcRect t="7136" b="7136"/>
          <a:stretch>
            <a:fillRect/>
          </a:stretch>
        </p:blipFill>
        <p:spPr>
          <a:xfrm>
            <a:off x="6366393" y="2336875"/>
            <a:ext cx="5425849" cy="3599312"/>
          </a:xfrm>
        </p:spPr>
      </p:pic>
    </p:spTree>
    <p:extLst>
      <p:ext uri="{BB962C8B-B14F-4D97-AF65-F5344CB8AC3E}">
        <p14:creationId xmlns:p14="http://schemas.microsoft.com/office/powerpoint/2010/main" val="361907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2" name="Group 41">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3" name="Rectangle 42">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 name="Text Placeholder 3">
            <a:extLst>
              <a:ext uri="{FF2B5EF4-FFF2-40B4-BE49-F238E27FC236}">
                <a16:creationId xmlns:a16="http://schemas.microsoft.com/office/drawing/2014/main" id="{6D777043-49A8-497A-AB19-364D7EEB2E64}"/>
              </a:ext>
            </a:extLst>
          </p:cNvPr>
          <p:cNvSpPr>
            <a:spLocks noGrp="1"/>
          </p:cNvSpPr>
          <p:nvPr>
            <p:ph type="body" sz="half" idx="2"/>
          </p:nvPr>
        </p:nvSpPr>
        <p:spPr>
          <a:xfrm>
            <a:off x="680321" y="2336873"/>
            <a:ext cx="6664061" cy="3599316"/>
          </a:xfrm>
        </p:spPr>
        <p:txBody>
          <a:bodyPr vert="horz" lIns="91440" tIns="45720" rIns="91440" bIns="45720" rtlCol="0">
            <a:normAutofit/>
          </a:bodyPr>
          <a:lstStyle/>
          <a:p>
            <a:r>
              <a:rPr lang="en-US" sz="1800" dirty="0"/>
              <a:t>The stronger you unite the team, the better your team will be.</a:t>
            </a:r>
            <a:endParaRPr lang="ru-RU" sz="1800" dirty="0"/>
          </a:p>
          <a:p>
            <a:r>
              <a:rPr lang="en-US" sz="1800" dirty="0"/>
              <a:t>Zappos, which employs several thousand employees, devotes a lot of time to developing corporate culture and creating a family atmosphere. They even came up with a "face game" — when an employee registers in the system, another employee's face appears on the screen with brief information, whose name needs to be guessed.</a:t>
            </a:r>
            <a:endParaRPr lang="ru-RU" sz="1800" dirty="0"/>
          </a:p>
          <a:p>
            <a:r>
              <a:rPr lang="en-US" sz="1800" dirty="0"/>
              <a:t>A small startup Karma, following the rule of "benevolence", arranges family dinners together with the whole team every day.</a:t>
            </a:r>
          </a:p>
        </p:txBody>
      </p:sp>
      <p:sp>
        <p:nvSpPr>
          <p:cNvPr id="46" name="Rectangle 45">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35ED37-92EE-4136-A329-7E14FBB53D38}"/>
              </a:ext>
            </a:extLst>
          </p:cNvPr>
          <p:cNvSpPr>
            <a:spLocks noGrp="1"/>
          </p:cNvSpPr>
          <p:nvPr>
            <p:ph type="title"/>
          </p:nvPr>
        </p:nvSpPr>
        <p:spPr>
          <a:xfrm>
            <a:off x="680321" y="753228"/>
            <a:ext cx="5041629" cy="1080938"/>
          </a:xfrm>
        </p:spPr>
        <p:txBody>
          <a:bodyPr vert="horz" lIns="91440" tIns="45720" rIns="91440" bIns="45720" rtlCol="0" anchor="ctr">
            <a:normAutofit/>
          </a:bodyPr>
          <a:lstStyle/>
          <a:p>
            <a:r>
              <a:rPr lang="en-US" dirty="0"/>
              <a:t>What else can be done?</a:t>
            </a:r>
          </a:p>
        </p:txBody>
      </p:sp>
      <p:pic>
        <p:nvPicPr>
          <p:cNvPr id="48" name="Picture 47">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pic>
        <p:nvPicPr>
          <p:cNvPr id="6" name="Picture 5" descr="A group of people posing for the camera&#10;&#10;Description automatically generated with medium confidence">
            <a:extLst>
              <a:ext uri="{FF2B5EF4-FFF2-40B4-BE49-F238E27FC236}">
                <a16:creationId xmlns:a16="http://schemas.microsoft.com/office/drawing/2014/main" id="{6ED06155-8CD1-472F-A3A5-36DF9193C02D}"/>
              </a:ext>
            </a:extLst>
          </p:cNvPr>
          <p:cNvPicPr>
            <a:picLocks noChangeAspect="1"/>
          </p:cNvPicPr>
          <p:nvPr/>
        </p:nvPicPr>
        <p:blipFill>
          <a:blip r:embed="rId5"/>
          <a:stretch>
            <a:fillRect/>
          </a:stretch>
        </p:blipFill>
        <p:spPr>
          <a:xfrm>
            <a:off x="7500046" y="2659123"/>
            <a:ext cx="4533113" cy="2577830"/>
          </a:xfrm>
          <a:prstGeom prst="rect">
            <a:avLst/>
          </a:prstGeom>
        </p:spPr>
      </p:pic>
    </p:spTree>
    <p:extLst>
      <p:ext uri="{BB962C8B-B14F-4D97-AF65-F5344CB8AC3E}">
        <p14:creationId xmlns:p14="http://schemas.microsoft.com/office/powerpoint/2010/main" val="336772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8" name="Picture 117">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0" name="Picture 119">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2" name="Rectangle 121">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6" name="Rectangle 12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0" name="Rectangle 12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6A69E5-E79C-4DAB-B8B0-01AA900FEC2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dirty="0"/>
              <a:t>What else can be done?</a:t>
            </a:r>
          </a:p>
        </p:txBody>
      </p:sp>
      <p:pic>
        <p:nvPicPr>
          <p:cNvPr id="134" name="Picture 13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4" name="Text Placeholder 3">
            <a:extLst>
              <a:ext uri="{FF2B5EF4-FFF2-40B4-BE49-F238E27FC236}">
                <a16:creationId xmlns:a16="http://schemas.microsoft.com/office/drawing/2014/main" id="{E15C7081-8F3F-4322-A339-D2D83D035ADA}"/>
              </a:ext>
            </a:extLst>
          </p:cNvPr>
          <p:cNvSpPr>
            <a:spLocks noGrp="1"/>
          </p:cNvSpPr>
          <p:nvPr>
            <p:ph type="body" sz="half" idx="2"/>
          </p:nvPr>
        </p:nvSpPr>
        <p:spPr>
          <a:xfrm>
            <a:off x="680321" y="2336873"/>
            <a:ext cx="6423211" cy="3599316"/>
          </a:xfrm>
        </p:spPr>
        <p:txBody>
          <a:bodyPr vert="horz" lIns="91440" tIns="45720" rIns="91440" bIns="45720" rtlCol="0">
            <a:normAutofit/>
          </a:bodyPr>
          <a:lstStyle/>
          <a:p>
            <a:r>
              <a:rPr lang="en-US" sz="1800"/>
              <a:t>According to Hackman, an expert on teamwork, one of the most important structures of effective teams is "an information system that provides participants with data and predicts their needs.</a:t>
            </a:r>
            <a:endParaRPr lang="ru-RU" sz="1800"/>
          </a:p>
          <a:p>
            <a:r>
              <a:rPr lang="en-US" sz="1800"/>
              <a:t>"The increase in connections between the members of the group introduces more and more misunderstandings and misinformation. Transparency through systems, processes and tools solves this problem: information is distributed evenly, colleagues are on the same wavelength and move forward together as a single team.</a:t>
            </a:r>
            <a:endParaRPr lang="en-US" sz="1800" dirty="0"/>
          </a:p>
        </p:txBody>
      </p:sp>
      <p:pic>
        <p:nvPicPr>
          <p:cNvPr id="9" name="Picture Placeholder 8" descr="Icon&#10;&#10;Description automatically generated">
            <a:extLst>
              <a:ext uri="{FF2B5EF4-FFF2-40B4-BE49-F238E27FC236}">
                <a16:creationId xmlns:a16="http://schemas.microsoft.com/office/drawing/2014/main" id="{96D0C602-5B0B-4156-B748-F2467DD922E9}"/>
              </a:ext>
            </a:extLst>
          </p:cNvPr>
          <p:cNvPicPr>
            <a:picLocks noGrp="1" noChangeAspect="1"/>
          </p:cNvPicPr>
          <p:nvPr>
            <p:ph type="pic" idx="1"/>
          </p:nvPr>
        </p:nvPicPr>
        <p:blipFill>
          <a:blip r:embed="rId5"/>
          <a:srcRect t="922" b="922"/>
          <a:stretch>
            <a:fillRect/>
          </a:stretch>
        </p:blipFill>
        <p:spPr>
          <a:xfrm>
            <a:off x="7510242" y="1560135"/>
            <a:ext cx="4629976" cy="4544637"/>
          </a:xfrm>
        </p:spPr>
      </p:pic>
    </p:spTree>
    <p:extLst>
      <p:ext uri="{BB962C8B-B14F-4D97-AF65-F5344CB8AC3E}">
        <p14:creationId xmlns:p14="http://schemas.microsoft.com/office/powerpoint/2010/main" val="253332925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73</TotalTime>
  <Words>860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Two-Pizza Team Rule</vt:lpstr>
      <vt:lpstr>Rule Meaning</vt:lpstr>
      <vt:lpstr>What is the optimal number?</vt:lpstr>
      <vt:lpstr>Why is less better?</vt:lpstr>
      <vt:lpstr>Why is less better?</vt:lpstr>
      <vt:lpstr>Why is less better?</vt:lpstr>
      <vt:lpstr>Why is less better?</vt:lpstr>
      <vt:lpstr>What else can be done?</vt:lpstr>
      <vt:lpstr>What else can be done?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Two-Pizza Team Rule</dc:title>
  <dc:creator>Oksana Kustova</dc:creator>
  <cp:lastModifiedBy>Oksana Kustova</cp:lastModifiedBy>
  <cp:revision>2</cp:revision>
  <dcterms:created xsi:type="dcterms:W3CDTF">2022-01-17T01:54:02Z</dcterms:created>
  <dcterms:modified xsi:type="dcterms:W3CDTF">2022-01-17T03:07:56Z</dcterms:modified>
</cp:coreProperties>
</file>