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1/30/2022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605184437"/>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1/30/2022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31562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1/30/2022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91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1/30/2022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5771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1/30/2022</a:t>
            </a:fld>
            <a:endParaRPr lang="en-US" dirty="0"/>
          </a:p>
        </p:txBody>
      </p:sp>
    </p:spTree>
    <p:extLst>
      <p:ext uri="{BB962C8B-B14F-4D97-AF65-F5344CB8AC3E}">
        <p14:creationId xmlns:p14="http://schemas.microsoft.com/office/powerpoint/2010/main" val="314288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1/30/2022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029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1/30/2022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5585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1/30/2022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10837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1/30/2022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96108695"/>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1/30/2022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5135323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1/30/2022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1494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1/30/2022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166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ws.amazon.com/tr/devops/continuous-integration/" TargetMode="External"/><Relationship Id="rId2" Type="http://schemas.openxmlformats.org/officeDocument/2006/relationships/hyperlink" Target="https://www.atlassian.com/continuous-delivery/principles/continuous-integration-vs-delivery-vs-deploy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7851-42F6-491B-BE9E-DEE5D524D68D}"/>
              </a:ext>
            </a:extLst>
          </p:cNvPr>
          <p:cNvSpPr>
            <a:spLocks noGrp="1"/>
          </p:cNvSpPr>
          <p:nvPr>
            <p:ph type="ctrTitle"/>
          </p:nvPr>
        </p:nvSpPr>
        <p:spPr/>
        <p:txBody>
          <a:bodyPr/>
          <a:lstStyle/>
          <a:p>
            <a:r>
              <a:rPr lang="en-US" b="0" i="1" dirty="0">
                <a:solidFill>
                  <a:srgbClr val="333333"/>
                </a:solidFill>
                <a:effectLst/>
                <a:latin typeface="Open Sans" panose="020B0606030504020204" pitchFamily="34" charset="0"/>
              </a:rPr>
              <a:t>Continuous Integration</a:t>
            </a:r>
            <a:endParaRPr lang="en-US" dirty="0"/>
          </a:p>
        </p:txBody>
      </p:sp>
      <p:sp>
        <p:nvSpPr>
          <p:cNvPr id="3" name="Subtitle 2">
            <a:extLst>
              <a:ext uri="{FF2B5EF4-FFF2-40B4-BE49-F238E27FC236}">
                <a16:creationId xmlns:a16="http://schemas.microsoft.com/office/drawing/2014/main" id="{97CF8770-8E91-4025-AD0E-A4EA18B51934}"/>
              </a:ext>
            </a:extLst>
          </p:cNvPr>
          <p:cNvSpPr>
            <a:spLocks noGrp="1"/>
          </p:cNvSpPr>
          <p:nvPr>
            <p:ph type="subTitle" idx="1"/>
          </p:nvPr>
        </p:nvSpPr>
        <p:spPr/>
        <p:txBody>
          <a:bodyPr>
            <a:normAutofit lnSpcReduction="10000"/>
          </a:bodyPr>
          <a:lstStyle/>
          <a:p>
            <a:r>
              <a:rPr lang="en-US" dirty="0"/>
              <a:t>1/30/2022</a:t>
            </a:r>
            <a:br>
              <a:rPr lang="en-US" dirty="0"/>
            </a:br>
            <a:r>
              <a:rPr lang="en-US" dirty="0"/>
              <a:t>Oksana Kustova</a:t>
            </a:r>
          </a:p>
          <a:p>
            <a:endParaRPr lang="en-US" dirty="0"/>
          </a:p>
        </p:txBody>
      </p:sp>
    </p:spTree>
    <p:extLst>
      <p:ext uri="{BB962C8B-B14F-4D97-AF65-F5344CB8AC3E}">
        <p14:creationId xmlns:p14="http://schemas.microsoft.com/office/powerpoint/2010/main" val="3709066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D5A6-562D-4928-A97D-4A53B41DD99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DBCFDE0-E282-4332-A5C6-7778C162D253}"/>
              </a:ext>
            </a:extLst>
          </p:cNvPr>
          <p:cNvSpPr>
            <a:spLocks noGrp="1"/>
          </p:cNvSpPr>
          <p:nvPr>
            <p:ph idx="1"/>
          </p:nvPr>
        </p:nvSpPr>
        <p:spPr/>
        <p:txBody>
          <a:bodyPr>
            <a:normAutofit fontScale="85000" lnSpcReduction="20000"/>
          </a:bodyPr>
          <a:lstStyle/>
          <a:p>
            <a:r>
              <a:rPr lang="en-US" sz="2000" dirty="0"/>
              <a:t>Atlassian. (n.d.). Continuous integration vs. continuous delivery vs. continuous deployment. Atlassian. Retrieved January 30, 2022, from </a:t>
            </a:r>
            <a:r>
              <a:rPr lang="en-US" sz="2000" dirty="0">
                <a:hlinkClick r:id="rId2"/>
              </a:rPr>
              <a:t>https://www.atlassian.com/continuous-delivery/principles/continuous-integration-vs-delivery-vs-deployment</a:t>
            </a:r>
            <a:endParaRPr lang="en-US" sz="2000" dirty="0"/>
          </a:p>
          <a:p>
            <a:r>
              <a:rPr lang="en-US" sz="2000" dirty="0"/>
              <a:t>Gerson, N. B. (n.d.). TR. Amazon. Retrieved January 30, 2022, from </a:t>
            </a:r>
            <a:r>
              <a:rPr lang="en-US" sz="2000" dirty="0">
                <a:hlinkClick r:id="rId3"/>
              </a:rPr>
              <a:t>https://aws.amazon.com/tr/devops/continuous-integration/</a:t>
            </a:r>
            <a:endParaRPr lang="en-US" sz="2000" dirty="0"/>
          </a:p>
          <a:p>
            <a:r>
              <a:rPr lang="en-US" sz="2000" dirty="0"/>
              <a:t>Kim, G., Humble, J., </a:t>
            </a:r>
            <a:r>
              <a:rPr lang="en-US" sz="2000" dirty="0" err="1"/>
              <a:t>Debois</a:t>
            </a:r>
            <a:r>
              <a:rPr lang="en-US" sz="2000" dirty="0"/>
              <a:t>, P., &amp;amp; Willis, J. (2016). The </a:t>
            </a:r>
            <a:r>
              <a:rPr lang="en-US" sz="2000" dirty="0" err="1"/>
              <a:t>devops</a:t>
            </a:r>
            <a:r>
              <a:rPr lang="en-US" sz="2000" dirty="0"/>
              <a:t> handbook how to create world-class agility, Reliability &amp;amp; Security in technology organizations. Revolution. </a:t>
            </a:r>
          </a:p>
        </p:txBody>
      </p:sp>
    </p:spTree>
    <p:extLst>
      <p:ext uri="{BB962C8B-B14F-4D97-AF65-F5344CB8AC3E}">
        <p14:creationId xmlns:p14="http://schemas.microsoft.com/office/powerpoint/2010/main" val="343921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D8009-2541-4896-A8AC-67866424CC27}"/>
              </a:ext>
            </a:extLst>
          </p:cNvPr>
          <p:cNvSpPr>
            <a:spLocks noGrp="1"/>
          </p:cNvSpPr>
          <p:nvPr>
            <p:ph type="title"/>
          </p:nvPr>
        </p:nvSpPr>
        <p:spPr/>
        <p:txBody>
          <a:bodyPr/>
          <a:lstStyle/>
          <a:p>
            <a:r>
              <a:rPr lang="en-US" dirty="0"/>
              <a:t>Continuous Integration Explained</a:t>
            </a:r>
          </a:p>
        </p:txBody>
      </p:sp>
      <p:sp>
        <p:nvSpPr>
          <p:cNvPr id="3" name="Content Placeholder 2">
            <a:extLst>
              <a:ext uri="{FF2B5EF4-FFF2-40B4-BE49-F238E27FC236}">
                <a16:creationId xmlns:a16="http://schemas.microsoft.com/office/drawing/2014/main" id="{56FA59E5-4705-48DE-9F2F-69183B72A794}"/>
              </a:ext>
            </a:extLst>
          </p:cNvPr>
          <p:cNvSpPr>
            <a:spLocks noGrp="1"/>
          </p:cNvSpPr>
          <p:nvPr>
            <p:ph idx="1"/>
          </p:nvPr>
        </p:nvSpPr>
        <p:spPr/>
        <p:txBody>
          <a:bodyPr>
            <a:normAutofit/>
          </a:bodyPr>
          <a:lstStyle/>
          <a:p>
            <a:r>
              <a:rPr lang="en-US" sz="2000" dirty="0"/>
              <a:t>Continuous integration is a DevOps software development practice where developers regularly merge their code changes into a central repository, after which automated builds and tests are run. Continuous integration most often refers to the build or integration stage of the software release process and entails both an automation component and a cultural component. </a:t>
            </a:r>
          </a:p>
        </p:txBody>
      </p:sp>
    </p:spTree>
    <p:extLst>
      <p:ext uri="{BB962C8B-B14F-4D97-AF65-F5344CB8AC3E}">
        <p14:creationId xmlns:p14="http://schemas.microsoft.com/office/powerpoint/2010/main" val="1863264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D8009-2541-4896-A8AC-67866424CC27}"/>
              </a:ext>
            </a:extLst>
          </p:cNvPr>
          <p:cNvSpPr>
            <a:spLocks noGrp="1"/>
          </p:cNvSpPr>
          <p:nvPr>
            <p:ph type="title"/>
          </p:nvPr>
        </p:nvSpPr>
        <p:spPr/>
        <p:txBody>
          <a:bodyPr>
            <a:normAutofit fontScale="90000"/>
          </a:bodyPr>
          <a:lstStyle/>
          <a:p>
            <a:r>
              <a:rPr lang="en-US" dirty="0"/>
              <a:t>Why is Continuous Integration Needed?</a:t>
            </a:r>
          </a:p>
        </p:txBody>
      </p:sp>
      <p:sp>
        <p:nvSpPr>
          <p:cNvPr id="3" name="Content Placeholder 2">
            <a:extLst>
              <a:ext uri="{FF2B5EF4-FFF2-40B4-BE49-F238E27FC236}">
                <a16:creationId xmlns:a16="http://schemas.microsoft.com/office/drawing/2014/main" id="{56FA59E5-4705-48DE-9F2F-69183B72A794}"/>
              </a:ext>
            </a:extLst>
          </p:cNvPr>
          <p:cNvSpPr>
            <a:spLocks noGrp="1"/>
          </p:cNvSpPr>
          <p:nvPr>
            <p:ph idx="1"/>
          </p:nvPr>
        </p:nvSpPr>
        <p:spPr/>
        <p:txBody>
          <a:bodyPr>
            <a:normAutofit/>
          </a:bodyPr>
          <a:lstStyle/>
          <a:p>
            <a:r>
              <a:rPr lang="en-US" sz="2000" dirty="0"/>
              <a:t>Previously, developers of one team could work in isolation for a long time and combined their changes with the main part of the project only after completing their own work. This made merging the code a difficult and time-consuming task, besides, errors accumulated and were not fixed for a long time. Such factors made it difficult to deliver updates to users quickly.</a:t>
            </a:r>
          </a:p>
        </p:txBody>
      </p:sp>
    </p:spTree>
    <p:extLst>
      <p:ext uri="{BB962C8B-B14F-4D97-AF65-F5344CB8AC3E}">
        <p14:creationId xmlns:p14="http://schemas.microsoft.com/office/powerpoint/2010/main" val="4135585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A643-ED27-4BEB-9469-C7ABBA7D91D7}"/>
              </a:ext>
            </a:extLst>
          </p:cNvPr>
          <p:cNvSpPr>
            <a:spLocks noGrp="1"/>
          </p:cNvSpPr>
          <p:nvPr>
            <p:ph type="title"/>
          </p:nvPr>
        </p:nvSpPr>
        <p:spPr/>
        <p:txBody>
          <a:bodyPr>
            <a:normAutofit fontScale="90000"/>
          </a:bodyPr>
          <a:lstStyle/>
          <a:p>
            <a:r>
              <a:rPr lang="en-US"/>
              <a:t>How does Continuous Integration Work?</a:t>
            </a:r>
            <a:endParaRPr lang="en-US" dirty="0"/>
          </a:p>
        </p:txBody>
      </p:sp>
      <p:pic>
        <p:nvPicPr>
          <p:cNvPr id="5" name="Content Placeholder 4">
            <a:extLst>
              <a:ext uri="{FF2B5EF4-FFF2-40B4-BE49-F238E27FC236}">
                <a16:creationId xmlns:a16="http://schemas.microsoft.com/office/drawing/2014/main" id="{4276D5CF-42E5-44D5-A0BF-20316A289452}"/>
              </a:ext>
            </a:extLst>
          </p:cNvPr>
          <p:cNvPicPr>
            <a:picLocks noGrp="1" noChangeAspect="1"/>
          </p:cNvPicPr>
          <p:nvPr>
            <p:ph sz="half" idx="1"/>
          </p:nvPr>
        </p:nvPicPr>
        <p:blipFill>
          <a:blip r:embed="rId2"/>
          <a:stretch>
            <a:fillRect/>
          </a:stretch>
        </p:blipFill>
        <p:spPr>
          <a:xfrm>
            <a:off x="1920240" y="2881138"/>
            <a:ext cx="4373345" cy="2494173"/>
          </a:xfrm>
          <a:prstGeom prst="rect">
            <a:avLst/>
          </a:prstGeom>
        </p:spPr>
      </p:pic>
      <p:sp>
        <p:nvSpPr>
          <p:cNvPr id="4" name="Content Placeholder 3">
            <a:extLst>
              <a:ext uri="{FF2B5EF4-FFF2-40B4-BE49-F238E27FC236}">
                <a16:creationId xmlns:a16="http://schemas.microsoft.com/office/drawing/2014/main" id="{6784F1B9-547B-456B-98A5-78A359FC00AF}"/>
              </a:ext>
            </a:extLst>
          </p:cNvPr>
          <p:cNvSpPr>
            <a:spLocks noGrp="1"/>
          </p:cNvSpPr>
          <p:nvPr>
            <p:ph sz="half" idx="2"/>
          </p:nvPr>
        </p:nvSpPr>
        <p:spPr/>
        <p:txBody>
          <a:bodyPr>
            <a:normAutofit fontScale="77500" lnSpcReduction="20000"/>
          </a:bodyPr>
          <a:lstStyle/>
          <a:p>
            <a:r>
              <a:rPr lang="en-US" dirty="0"/>
              <a:t>With continuous integration, developers often confirm entries to a shared repository using a version control system, such as Git. Before each record confirmation, developers can run local unit tests of the program code as an additional level of verification before integration. The Continuous Integration service automatically builds and runs unit tests for code changes, which allows you to instantly detect errors.</a:t>
            </a:r>
          </a:p>
        </p:txBody>
      </p:sp>
    </p:spTree>
    <p:extLst>
      <p:ext uri="{BB962C8B-B14F-4D97-AF65-F5344CB8AC3E}">
        <p14:creationId xmlns:p14="http://schemas.microsoft.com/office/powerpoint/2010/main" val="3463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D8009-2541-4896-A8AC-67866424CC27}"/>
              </a:ext>
            </a:extLst>
          </p:cNvPr>
          <p:cNvSpPr>
            <a:spLocks noGrp="1"/>
          </p:cNvSpPr>
          <p:nvPr>
            <p:ph type="title"/>
          </p:nvPr>
        </p:nvSpPr>
        <p:spPr/>
        <p:txBody>
          <a:bodyPr>
            <a:normAutofit/>
          </a:bodyPr>
          <a:lstStyle/>
          <a:p>
            <a:r>
              <a:rPr lang="en-US" dirty="0"/>
              <a:t>What you need (cost)</a:t>
            </a:r>
          </a:p>
        </p:txBody>
      </p:sp>
      <p:sp>
        <p:nvSpPr>
          <p:cNvPr id="3" name="Content Placeholder 2">
            <a:extLst>
              <a:ext uri="{FF2B5EF4-FFF2-40B4-BE49-F238E27FC236}">
                <a16:creationId xmlns:a16="http://schemas.microsoft.com/office/drawing/2014/main" id="{56FA59E5-4705-48DE-9F2F-69183B72A794}"/>
              </a:ext>
            </a:extLst>
          </p:cNvPr>
          <p:cNvSpPr>
            <a:spLocks noGrp="1"/>
          </p:cNvSpPr>
          <p:nvPr>
            <p:ph idx="1"/>
          </p:nvPr>
        </p:nvSpPr>
        <p:spPr/>
        <p:txBody>
          <a:bodyPr>
            <a:normAutofit/>
          </a:bodyPr>
          <a:lstStyle/>
          <a:p>
            <a:pPr marL="285750" indent="-285750">
              <a:buFont typeface="Arial" panose="020B0604020202020204" pitchFamily="34" charset="0"/>
              <a:buChar char="•"/>
            </a:pPr>
            <a:r>
              <a:rPr lang="en-US" sz="2000" dirty="0"/>
              <a:t>Your team will need to write automated tests for each new feature, improvement or bug fix.</a:t>
            </a:r>
          </a:p>
          <a:p>
            <a:pPr marL="285750" indent="-285750">
              <a:buFont typeface="Arial" panose="020B0604020202020204" pitchFamily="34" charset="0"/>
              <a:buChar char="•"/>
            </a:pPr>
            <a:r>
              <a:rPr lang="en-US" sz="2000" dirty="0"/>
              <a:t>You need a continuous integration server that can monitor the main repository and run the tests automatically for every new commits pushed.</a:t>
            </a:r>
          </a:p>
          <a:p>
            <a:pPr marL="285750" indent="-285750">
              <a:buFont typeface="Arial" panose="020B0604020202020204" pitchFamily="34" charset="0"/>
              <a:buChar char="•"/>
            </a:pPr>
            <a:r>
              <a:rPr lang="en-US" sz="2000" dirty="0"/>
              <a:t>Developers need to merge their changes as often as possible, at least once a day.</a:t>
            </a:r>
          </a:p>
        </p:txBody>
      </p:sp>
    </p:spTree>
    <p:extLst>
      <p:ext uri="{BB962C8B-B14F-4D97-AF65-F5344CB8AC3E}">
        <p14:creationId xmlns:p14="http://schemas.microsoft.com/office/powerpoint/2010/main" val="512587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D8009-2541-4896-A8AC-67866424CC27}"/>
              </a:ext>
            </a:extLst>
          </p:cNvPr>
          <p:cNvSpPr>
            <a:spLocks noGrp="1"/>
          </p:cNvSpPr>
          <p:nvPr>
            <p:ph type="title"/>
          </p:nvPr>
        </p:nvSpPr>
        <p:spPr/>
        <p:txBody>
          <a:bodyPr>
            <a:normAutofit/>
          </a:bodyPr>
          <a:lstStyle/>
          <a:p>
            <a:r>
              <a:rPr lang="en-US" dirty="0"/>
              <a:t>What you gain</a:t>
            </a:r>
          </a:p>
        </p:txBody>
      </p:sp>
      <p:sp>
        <p:nvSpPr>
          <p:cNvPr id="3" name="Content Placeholder 2">
            <a:extLst>
              <a:ext uri="{FF2B5EF4-FFF2-40B4-BE49-F238E27FC236}">
                <a16:creationId xmlns:a16="http://schemas.microsoft.com/office/drawing/2014/main" id="{56FA59E5-4705-48DE-9F2F-69183B72A794}"/>
              </a:ext>
            </a:extLst>
          </p:cNvPr>
          <p:cNvSpPr>
            <a:spLocks noGrp="1"/>
          </p:cNvSpPr>
          <p:nvPr>
            <p:ph idx="1"/>
          </p:nvPr>
        </p:nvSpPr>
        <p:spPr>
          <a:xfrm>
            <a:off x="1920240" y="2312276"/>
            <a:ext cx="8770571" cy="4103504"/>
          </a:xfrm>
        </p:spPr>
        <p:txBody>
          <a:bodyPr>
            <a:normAutofit fontScale="92500" lnSpcReduction="20000"/>
          </a:bodyPr>
          <a:lstStyle/>
          <a:p>
            <a:pPr marL="285750" indent="-285750">
              <a:buFont typeface="Arial" panose="020B0604020202020204" pitchFamily="34" charset="0"/>
              <a:buChar char="•"/>
            </a:pPr>
            <a:r>
              <a:rPr lang="en-US" dirty="0"/>
              <a:t>Less bugs get shipped to production as regressions are captured early by the automated tests.</a:t>
            </a:r>
          </a:p>
          <a:p>
            <a:pPr marL="285750" indent="-285750">
              <a:buFont typeface="Arial" panose="020B0604020202020204" pitchFamily="34" charset="0"/>
              <a:buChar char="•"/>
            </a:pPr>
            <a:r>
              <a:rPr lang="en-US" dirty="0"/>
              <a:t>Building the release is easy as all integration issues have been solved early.</a:t>
            </a:r>
          </a:p>
          <a:p>
            <a:pPr marL="285750" indent="-285750">
              <a:buFont typeface="Arial" panose="020B0604020202020204" pitchFamily="34" charset="0"/>
              <a:buChar char="•"/>
            </a:pPr>
            <a:r>
              <a:rPr lang="en-US" dirty="0"/>
              <a:t>Less context switching as developers are alerted as soon as they break the build and can work on fixing it before they move to another task.</a:t>
            </a:r>
          </a:p>
          <a:p>
            <a:pPr marL="285750" indent="-285750">
              <a:buFont typeface="Arial" panose="020B0604020202020204" pitchFamily="34" charset="0"/>
              <a:buChar char="•"/>
            </a:pPr>
            <a:r>
              <a:rPr lang="en-US" dirty="0"/>
              <a:t>Testing costs are reduced drastically – your CI server can run hundreds of tests in the matter of seconds.</a:t>
            </a:r>
          </a:p>
          <a:p>
            <a:pPr marL="285750" indent="-285750">
              <a:buFont typeface="Arial" panose="020B0604020202020204" pitchFamily="34" charset="0"/>
              <a:buChar char="•"/>
            </a:pPr>
            <a:r>
              <a:rPr lang="en-US" dirty="0"/>
              <a:t>Your QA team spend less time testing and can focus on significant improvements to the quality culture.</a:t>
            </a:r>
          </a:p>
        </p:txBody>
      </p:sp>
    </p:spTree>
    <p:extLst>
      <p:ext uri="{BB962C8B-B14F-4D97-AF65-F5344CB8AC3E}">
        <p14:creationId xmlns:p14="http://schemas.microsoft.com/office/powerpoint/2010/main" val="358072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D5A6-562D-4928-A97D-4A53B41DD993}"/>
              </a:ext>
            </a:extLst>
          </p:cNvPr>
          <p:cNvSpPr>
            <a:spLocks noGrp="1"/>
          </p:cNvSpPr>
          <p:nvPr>
            <p:ph type="title"/>
          </p:nvPr>
        </p:nvSpPr>
        <p:spPr/>
        <p:txBody>
          <a:bodyPr/>
          <a:lstStyle/>
          <a:p>
            <a:r>
              <a:rPr lang="en-US" dirty="0"/>
              <a:t>Basic principles</a:t>
            </a:r>
          </a:p>
        </p:txBody>
      </p:sp>
      <p:sp>
        <p:nvSpPr>
          <p:cNvPr id="3" name="Content Placeholder 2">
            <a:extLst>
              <a:ext uri="{FF2B5EF4-FFF2-40B4-BE49-F238E27FC236}">
                <a16:creationId xmlns:a16="http://schemas.microsoft.com/office/drawing/2014/main" id="{8DBCFDE0-E282-4332-A5C6-7778C162D253}"/>
              </a:ext>
            </a:extLst>
          </p:cNvPr>
          <p:cNvSpPr>
            <a:spLocks noGrp="1"/>
          </p:cNvSpPr>
          <p:nvPr>
            <p:ph idx="1"/>
          </p:nvPr>
        </p:nvSpPr>
        <p:spPr/>
        <p:txBody>
          <a:bodyPr>
            <a:normAutofit/>
          </a:bodyPr>
          <a:lstStyle/>
          <a:p>
            <a:pPr marL="285750" indent="-285750">
              <a:buFont typeface="Arial" panose="020B0604020202020204" pitchFamily="34" charset="0"/>
              <a:buChar char="•"/>
            </a:pPr>
            <a:r>
              <a:rPr lang="en-US" sz="2000" dirty="0"/>
              <a:t>Source code versioning</a:t>
            </a:r>
            <a:endParaRPr lang="ru-RU" sz="2000" dirty="0"/>
          </a:p>
          <a:p>
            <a:pPr marL="285750" indent="-285750">
              <a:buFont typeface="Arial" panose="020B0604020202020204" pitchFamily="34" charset="0"/>
              <a:buChar char="•"/>
            </a:pPr>
            <a:r>
              <a:rPr lang="en-US" sz="2000" dirty="0"/>
              <a:t>Automated testing</a:t>
            </a:r>
            <a:endParaRPr lang="ru-RU" sz="2000" dirty="0"/>
          </a:p>
          <a:p>
            <a:pPr marL="285750" indent="-285750">
              <a:buFont typeface="Arial" panose="020B0604020202020204" pitchFamily="34" charset="0"/>
              <a:buChar char="•"/>
            </a:pPr>
            <a:r>
              <a:rPr lang="en-US" sz="2000" dirty="0"/>
              <a:t>Assembly automation</a:t>
            </a:r>
            <a:endParaRPr lang="ru-RU" sz="2000" dirty="0"/>
          </a:p>
          <a:p>
            <a:pPr marL="285750" indent="-285750">
              <a:buFont typeface="Arial" panose="020B0604020202020204" pitchFamily="34" charset="0"/>
              <a:buChar char="•"/>
            </a:pPr>
            <a:r>
              <a:rPr lang="en-US" sz="2000" dirty="0"/>
              <a:t>Automatic deployments</a:t>
            </a:r>
          </a:p>
        </p:txBody>
      </p:sp>
    </p:spTree>
    <p:extLst>
      <p:ext uri="{BB962C8B-B14F-4D97-AF65-F5344CB8AC3E}">
        <p14:creationId xmlns:p14="http://schemas.microsoft.com/office/powerpoint/2010/main" val="1549787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D5A6-562D-4928-A97D-4A53B41DD993}"/>
              </a:ext>
            </a:extLst>
          </p:cNvPr>
          <p:cNvSpPr>
            <a:spLocks noGrp="1"/>
          </p:cNvSpPr>
          <p:nvPr>
            <p:ph type="title"/>
          </p:nvPr>
        </p:nvSpPr>
        <p:spPr/>
        <p:txBody>
          <a:bodyPr/>
          <a:lstStyle/>
          <a:p>
            <a:r>
              <a:rPr lang="en-US" dirty="0"/>
              <a:t>Continuous integration tools</a:t>
            </a:r>
          </a:p>
        </p:txBody>
      </p:sp>
      <p:sp>
        <p:nvSpPr>
          <p:cNvPr id="3" name="Content Placeholder 2">
            <a:extLst>
              <a:ext uri="{FF2B5EF4-FFF2-40B4-BE49-F238E27FC236}">
                <a16:creationId xmlns:a16="http://schemas.microsoft.com/office/drawing/2014/main" id="{8DBCFDE0-E282-4332-A5C6-7778C162D253}"/>
              </a:ext>
            </a:extLst>
          </p:cNvPr>
          <p:cNvSpPr>
            <a:spLocks noGrp="1"/>
          </p:cNvSpPr>
          <p:nvPr>
            <p:ph idx="1"/>
          </p:nvPr>
        </p:nvSpPr>
        <p:spPr/>
        <p:txBody>
          <a:bodyPr>
            <a:normAutofit/>
          </a:bodyPr>
          <a:lstStyle/>
          <a:p>
            <a:r>
              <a:rPr lang="en-US" sz="2000" dirty="0"/>
              <a:t>There are many tools for installing and managing CI from third-party developers. Popular solutions include </a:t>
            </a:r>
            <a:r>
              <a:rPr lang="en-US" sz="2000" b="1" dirty="0" err="1"/>
              <a:t>Codeship</a:t>
            </a:r>
            <a:r>
              <a:rPr lang="en-US" sz="2000" b="1" dirty="0"/>
              <a:t>, Bitbucket Pipelines, Semaphore, </a:t>
            </a:r>
            <a:r>
              <a:rPr lang="en-US" sz="2000" b="1" dirty="0" err="1"/>
              <a:t>CircleCI</a:t>
            </a:r>
            <a:r>
              <a:rPr lang="en-US" sz="2000" b="1" dirty="0"/>
              <a:t>, Jenkins, Bamboo, </a:t>
            </a:r>
            <a:r>
              <a:rPr lang="en-US" sz="2000" b="1" dirty="0" err="1"/>
              <a:t>Teamcity</a:t>
            </a:r>
            <a:r>
              <a:rPr lang="en-US" sz="2000" dirty="0"/>
              <a:t> and many others. These tools are provided with detailed setup guides and documentation to help you get started.</a:t>
            </a:r>
          </a:p>
        </p:txBody>
      </p:sp>
    </p:spTree>
    <p:extLst>
      <p:ext uri="{BB962C8B-B14F-4D97-AF65-F5344CB8AC3E}">
        <p14:creationId xmlns:p14="http://schemas.microsoft.com/office/powerpoint/2010/main" val="790427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D5A6-562D-4928-A97D-4A53B41DD99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DBCFDE0-E282-4332-A5C6-7778C162D253}"/>
              </a:ext>
            </a:extLst>
          </p:cNvPr>
          <p:cNvSpPr>
            <a:spLocks noGrp="1"/>
          </p:cNvSpPr>
          <p:nvPr>
            <p:ph idx="1"/>
          </p:nvPr>
        </p:nvSpPr>
        <p:spPr/>
        <p:txBody>
          <a:bodyPr>
            <a:normAutofit/>
          </a:bodyPr>
          <a:lstStyle/>
          <a:p>
            <a:r>
              <a:rPr lang="en-US" sz="2000" dirty="0"/>
              <a:t>CI is an integral tool of modern highly efficient organizations in the field of software development. The most successful companies, such as Google, Philips Healthcare, Morningstar, have reliable pipelines and are always ready to invest in improving efficiency. The benefits of CI are available not only to the engineering team, but also to all other parts of the organization.</a:t>
            </a:r>
          </a:p>
        </p:txBody>
      </p:sp>
    </p:spTree>
    <p:extLst>
      <p:ext uri="{BB962C8B-B14F-4D97-AF65-F5344CB8AC3E}">
        <p14:creationId xmlns:p14="http://schemas.microsoft.com/office/powerpoint/2010/main" val="1610122205"/>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Sketchlines</Template>
  <TotalTime>41</TotalTime>
  <Words>626</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Meiryo</vt:lpstr>
      <vt:lpstr>Arial</vt:lpstr>
      <vt:lpstr>Corbel</vt:lpstr>
      <vt:lpstr>Open Sans</vt:lpstr>
      <vt:lpstr>SketchLinesVTI</vt:lpstr>
      <vt:lpstr>Continuous Integration</vt:lpstr>
      <vt:lpstr>Continuous Integration Explained</vt:lpstr>
      <vt:lpstr>Why is Continuous Integration Needed?</vt:lpstr>
      <vt:lpstr>How does Continuous Integration Work?</vt:lpstr>
      <vt:lpstr>What you need (cost)</vt:lpstr>
      <vt:lpstr>What you gain</vt:lpstr>
      <vt:lpstr>Basic principles</vt:lpstr>
      <vt:lpstr>Continuous integration tools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dc:title>
  <dc:creator>Oksana Kustova</dc:creator>
  <cp:lastModifiedBy>Oksana Kustova</cp:lastModifiedBy>
  <cp:revision>1</cp:revision>
  <dcterms:created xsi:type="dcterms:W3CDTF">2022-01-31T02:56:37Z</dcterms:created>
  <dcterms:modified xsi:type="dcterms:W3CDTF">2022-01-31T03:38:11Z</dcterms:modified>
</cp:coreProperties>
</file>