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dev.to/codingblocks/the-devops-handbook-the-value-of-a-b-testing" TargetMode="External"/><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hyperlink" Target="https://cloud.google.com/architecture/devops/devops-process-streamlining-change-approval?hl=n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80F3-DDCC-4350-82AF-DB3C3072B9F4}"/>
              </a:ext>
            </a:extLst>
          </p:cNvPr>
          <p:cNvSpPr>
            <a:spLocks noGrp="1"/>
          </p:cNvSpPr>
          <p:nvPr>
            <p:ph type="ctrTitle"/>
          </p:nvPr>
        </p:nvSpPr>
        <p:spPr/>
        <p:txBody>
          <a:bodyPr/>
          <a:lstStyle/>
          <a:p>
            <a:r>
              <a:rPr lang="en-US" dirty="0"/>
              <a:t>Dangers of Change Approval Processes</a:t>
            </a:r>
          </a:p>
        </p:txBody>
      </p:sp>
      <p:sp>
        <p:nvSpPr>
          <p:cNvPr id="3" name="Subtitle 2">
            <a:extLst>
              <a:ext uri="{FF2B5EF4-FFF2-40B4-BE49-F238E27FC236}">
                <a16:creationId xmlns:a16="http://schemas.microsoft.com/office/drawing/2014/main" id="{ACAEE0B6-3832-4A69-8358-329ABAC50250}"/>
              </a:ext>
            </a:extLst>
          </p:cNvPr>
          <p:cNvSpPr>
            <a:spLocks noGrp="1"/>
          </p:cNvSpPr>
          <p:nvPr>
            <p:ph type="subTitle" idx="1"/>
          </p:nvPr>
        </p:nvSpPr>
        <p:spPr/>
        <p:txBody>
          <a:bodyPr/>
          <a:lstStyle/>
          <a:p>
            <a:r>
              <a:rPr lang="en-US" dirty="0"/>
              <a:t>2/13/2022</a:t>
            </a:r>
            <a:br>
              <a:rPr lang="en-US" dirty="0"/>
            </a:br>
            <a:r>
              <a:rPr lang="en-US" dirty="0"/>
              <a:t>Oksana Kustova</a:t>
            </a:r>
          </a:p>
          <a:p>
            <a:endParaRPr lang="en-US" dirty="0"/>
          </a:p>
        </p:txBody>
      </p:sp>
    </p:spTree>
    <p:extLst>
      <p:ext uri="{BB962C8B-B14F-4D97-AF65-F5344CB8AC3E}">
        <p14:creationId xmlns:p14="http://schemas.microsoft.com/office/powerpoint/2010/main" val="120780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Ways to improve</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fontScale="85000" lnSpcReduction="10000"/>
          </a:bodyPr>
          <a:lstStyle/>
          <a:p>
            <a:pPr indent="-228600">
              <a:buFont typeface="Arial" panose="020B0604020202020204" pitchFamily="34" charset="0"/>
              <a:buChar char="•"/>
            </a:pPr>
            <a:r>
              <a:rPr lang="en-US" sz="1800" dirty="0"/>
              <a:t>Moving to a peer-review based process for individual changes, enforced at code check-in time, and supported by automated tests.</a:t>
            </a:r>
          </a:p>
          <a:p>
            <a:pPr indent="-228600">
              <a:buFont typeface="Arial" panose="020B0604020202020204" pitchFamily="34" charset="0"/>
              <a:buChar char="•"/>
            </a:pPr>
            <a:r>
              <a:rPr lang="en-US" sz="1800" dirty="0"/>
              <a:t>Finding ways to discover problems such as regressions, performance problems, and security issues in an automated fashion as soon as possible after changes are committed.</a:t>
            </a:r>
          </a:p>
          <a:p>
            <a:pPr indent="-228600">
              <a:buFont typeface="Arial" panose="020B0604020202020204" pitchFamily="34" charset="0"/>
              <a:buChar char="•"/>
            </a:pPr>
            <a:r>
              <a:rPr lang="en-US" sz="1800" dirty="0"/>
              <a:t>Performing ongoing analysis to detect and flag high risk changes early on so that they can be subjected to additional scrutiny.</a:t>
            </a:r>
          </a:p>
          <a:p>
            <a:pPr indent="-228600">
              <a:buFont typeface="Arial" panose="020B0604020202020204" pitchFamily="34" charset="0"/>
              <a:buChar char="•"/>
            </a:pPr>
            <a:r>
              <a:rPr lang="en-US" sz="1800" dirty="0"/>
              <a:t>Looking at the change process end-to-end, identifying bottlenecks, and experimenting with ways to shift validations into the development platform.</a:t>
            </a:r>
          </a:p>
          <a:p>
            <a:pPr indent="-228600">
              <a:buFont typeface="Arial" panose="020B0604020202020204" pitchFamily="34" charset="0"/>
              <a:buChar char="•"/>
            </a:pPr>
            <a:r>
              <a:rPr lang="en-US" sz="1800" dirty="0"/>
              <a:t>Implementing information security controls at the platform and infrastructure layer and in the development tool chain, rather than reviewing them manually as part of the software delivery process.</a:t>
            </a:r>
            <a:endParaRPr lang="en-US" sz="1600" dirty="0"/>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08884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42913" y="1093788"/>
            <a:ext cx="3931455" cy="4708528"/>
          </a:xfrm>
        </p:spPr>
        <p:txBody>
          <a:bodyPr vert="horz" lIns="91440" tIns="45720" rIns="91440" bIns="45720" rtlCol="0" anchor="ctr">
            <a:normAutofit/>
          </a:bodyPr>
          <a:lstStyle/>
          <a:p>
            <a:pPr algn="r"/>
            <a:r>
              <a:rPr lang="en-US" sz="4000" dirty="0"/>
              <a:t>references</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600" dirty="0"/>
              <a:t>The </a:t>
            </a:r>
            <a:r>
              <a:rPr lang="en-US" sz="1600" dirty="0" err="1"/>
              <a:t>devops</a:t>
            </a:r>
            <a:r>
              <a:rPr lang="en-US" sz="1600" dirty="0"/>
              <a:t> handbook – the value of a/B testing. DEV Community. (n.d.). Retrieved February 13, 2022, from </a:t>
            </a:r>
            <a:r>
              <a:rPr lang="en-US" sz="1600" dirty="0">
                <a:hlinkClick r:id="rId3"/>
              </a:rPr>
              <a:t>https://dev.to/codingblocks/the-devops-handbook-the-value-of-a-b-testing</a:t>
            </a:r>
            <a:endParaRPr lang="en-US" sz="1600" dirty="0"/>
          </a:p>
          <a:p>
            <a:pPr indent="-228600">
              <a:buFont typeface="Arial" panose="020B0604020202020204" pitchFamily="34" charset="0"/>
              <a:buChar char="•"/>
            </a:pPr>
            <a:r>
              <a:rPr lang="en-US" sz="1600" dirty="0"/>
              <a:t>Google. (n.d.). DevOps process: Streamlining Change Approval &amp;</a:t>
            </a:r>
            <a:r>
              <a:rPr lang="en-US" sz="1600" dirty="0" err="1"/>
              <a:t>nbsp</a:t>
            </a:r>
            <a:r>
              <a:rPr lang="en-US" sz="1600" dirty="0"/>
              <a:t>;|&amp;</a:t>
            </a:r>
            <a:r>
              <a:rPr lang="en-US" sz="1600" dirty="0" err="1"/>
              <a:t>nbsp</a:t>
            </a:r>
            <a:r>
              <a:rPr lang="en-US" sz="1600" dirty="0"/>
              <a:t>; google cloud. Google. Retrieved February 13, 2022, from </a:t>
            </a:r>
            <a:r>
              <a:rPr lang="en-US" sz="1600" dirty="0">
                <a:hlinkClick r:id="rId4"/>
              </a:rPr>
              <a:t>https://cloud.google.com/architecture/devops/devops-process-streamlining-change-approval?hl=nl</a:t>
            </a:r>
            <a:endParaRPr lang="en-US" sz="1600" dirty="0"/>
          </a:p>
          <a:p>
            <a:pPr indent="-228600">
              <a:buFont typeface="Arial" panose="020B0604020202020204" pitchFamily="34" charset="0"/>
              <a:buChar char="•"/>
            </a:pPr>
            <a:r>
              <a:rPr lang="en-US" sz="1600" dirty="0"/>
              <a:t> Kim, G., Humble, J., </a:t>
            </a:r>
            <a:r>
              <a:rPr lang="en-US" sz="1600" dirty="0" err="1"/>
              <a:t>Debois</a:t>
            </a:r>
            <a:r>
              <a:rPr lang="en-US" sz="1600" dirty="0"/>
              <a:t>, P., &amp;amp; Willis, J. (2016). The </a:t>
            </a:r>
            <a:r>
              <a:rPr lang="en-US" sz="1600" dirty="0" err="1"/>
              <a:t>devops</a:t>
            </a:r>
            <a:r>
              <a:rPr lang="en-US" sz="1600" dirty="0"/>
              <a:t> handbook how to create world-class agility, Reliability &amp;amp; Security in technology organizations. Revolution.</a:t>
            </a: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2720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definition</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dirty="0"/>
              <a:t>Change management processes often include approvals by external reviewers or change approval boards (CABs) to promote changes through the system.</a:t>
            </a:r>
          </a:p>
          <a:p>
            <a:pPr indent="-228600">
              <a:buFont typeface="Arial" panose="020B0604020202020204" pitchFamily="34" charset="0"/>
              <a:buChar char="•"/>
            </a:pPr>
            <a:endParaRPr lang="en-US" sz="1800" dirty="0"/>
          </a:p>
          <a:p>
            <a:pPr indent="-228600">
              <a:buFont typeface="Arial" panose="020B0604020202020204" pitchFamily="34" charset="0"/>
              <a:buChar char="•"/>
            </a:pPr>
            <a:r>
              <a:rPr lang="en-US" sz="1800" dirty="0"/>
              <a:t>Compliance managers and security managers rely on change management processes to validate compliance requirements, which typically require evidence that all changes are appropriately authorized.</a:t>
            </a:r>
          </a:p>
          <a:p>
            <a:pPr indent="-228600">
              <a:buFont typeface="Arial" panose="020B0604020202020204" pitchFamily="34" charset="0"/>
              <a:buChar char="•"/>
            </a:pPr>
            <a:endParaRPr lang="en-US" sz="1800" dirty="0"/>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30433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definition</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fontScale="92500" lnSpcReduction="10000"/>
          </a:bodyPr>
          <a:lstStyle/>
          <a:p>
            <a:pPr indent="-228600">
              <a:buFont typeface="Arial" panose="020B0604020202020204" pitchFamily="34" charset="0"/>
              <a:buChar char="•"/>
            </a:pPr>
            <a:r>
              <a:rPr lang="en-US" sz="1800" dirty="0"/>
              <a:t>Research by DevOps Research and Assessment (DORA), presented in the 2019 State of DevOps Report (PDF), finds that change approvals are best implemented through peer review during the development process, supplemented by automation to detect, prevent, and correct bad changes early in the software delivery life cycle. Techniques such as continuous testing, continuous integration, and comprehensive monitoring and observability provide early and automated detection, visibility, and fast feedback.</a:t>
            </a:r>
          </a:p>
          <a:p>
            <a:pPr indent="-228600">
              <a:buFont typeface="Arial" panose="020B0604020202020204" pitchFamily="34" charset="0"/>
              <a:buChar char="•"/>
            </a:pPr>
            <a:endParaRPr lang="en-US" sz="1800" dirty="0"/>
          </a:p>
          <a:p>
            <a:pPr indent="-228600">
              <a:buFont typeface="Arial" panose="020B0604020202020204" pitchFamily="34" charset="0"/>
              <a:buChar char="•"/>
            </a:pPr>
            <a:r>
              <a:rPr lang="en-US" sz="1800" dirty="0"/>
              <a:t>Further, organizations can improve their performance by doing a better job of communicating the existing process and helping teams navigate it efficiently. When team members have a clear understanding of the change approval process, this drives higher performance.</a:t>
            </a:r>
          </a:p>
          <a:p>
            <a:pPr indent="-228600">
              <a:buFont typeface="Arial" panose="020B0604020202020204" pitchFamily="34" charset="0"/>
              <a:buChar char="•"/>
            </a:pPr>
            <a:endParaRPr lang="en-US" sz="1800" dirty="0"/>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37566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goals</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fontScale="85000" lnSpcReduction="20000"/>
          </a:bodyPr>
          <a:lstStyle/>
          <a:p>
            <a:pPr indent="-228600">
              <a:buFont typeface="Arial" panose="020B0604020202020204" pitchFamily="34" charset="0"/>
              <a:buChar char="•"/>
            </a:pPr>
            <a:r>
              <a:rPr lang="en-US" sz="1800" dirty="0"/>
              <a:t>Two important goals of the change approval process are decreasing the risk of making changes and satisfying regulatory requirements. One common regulatory requirement is segregation of duties, which states that changes must be approved by someone other than the author, thus ensuring that no individual has end-to-end control over a process.</a:t>
            </a:r>
          </a:p>
          <a:p>
            <a:pPr indent="-228600">
              <a:buFont typeface="Arial" panose="020B0604020202020204" pitchFamily="34" charset="0"/>
              <a:buChar char="•"/>
            </a:pPr>
            <a:endParaRPr lang="en-US" sz="1800" dirty="0"/>
          </a:p>
          <a:p>
            <a:pPr indent="-228600">
              <a:buFont typeface="Arial" panose="020B0604020202020204" pitchFamily="34" charset="0"/>
              <a:buChar char="•"/>
            </a:pPr>
            <a:r>
              <a:rPr lang="en-US" sz="1800" dirty="0"/>
              <a:t>Traditionally, these goals have been met through a heavyweight process involving approval by people external to the team proposing the change. However, DORA's research shows that these approaches have a negative impact on software delivery performance. Further, no evidence was found to support the hypothesis that a more formal, external review process was associated with lower change fail rates.</a:t>
            </a:r>
          </a:p>
          <a:p>
            <a:pPr indent="-228600">
              <a:buFont typeface="Arial" panose="020B0604020202020204" pitchFamily="34" charset="0"/>
              <a:buChar char="•"/>
            </a:pPr>
            <a:endParaRPr lang="en-US" sz="1800" dirty="0"/>
          </a:p>
          <a:p>
            <a:pPr indent="-228600">
              <a:buFont typeface="Arial" panose="020B0604020202020204" pitchFamily="34" charset="0"/>
              <a:buChar char="•"/>
            </a:pPr>
            <a:r>
              <a:rPr lang="en-US" sz="1800" dirty="0"/>
              <a:t>Such heavyweight approaches tend to slow down the delivery process leading to the release of larger batches less frequently, with an accompanying higher impact on the production system that is likely to be associated with higher levels of risk and thus higher change fail rates. </a:t>
            </a: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23408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implementation</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lnSpcReduction="10000"/>
          </a:bodyPr>
          <a:lstStyle/>
          <a:p>
            <a:pPr indent="-228600">
              <a:buFont typeface="Arial" panose="020B0604020202020204" pitchFamily="34" charset="0"/>
              <a:buChar char="•"/>
            </a:pPr>
            <a:r>
              <a:rPr lang="en-US" sz="1800" dirty="0"/>
              <a:t>Use peer review to meet the goal of segregation of duties, with reviews, comments, and approvals captured in the team's development platform as part of the development process.</a:t>
            </a:r>
          </a:p>
          <a:p>
            <a:pPr indent="-228600">
              <a:buFont typeface="Arial" panose="020B0604020202020204" pitchFamily="34" charset="0"/>
              <a:buChar char="•"/>
            </a:pPr>
            <a:r>
              <a:rPr lang="en-US" sz="1800" dirty="0"/>
              <a:t>Employ continuous testing, continuous integration, and comprehensive monitoring and observability to rapidly detect, prevent, and correct bad changes.</a:t>
            </a:r>
          </a:p>
          <a:p>
            <a:pPr indent="-228600">
              <a:buFont typeface="Arial" panose="020B0604020202020204" pitchFamily="34" charset="0"/>
              <a:buChar char="•"/>
            </a:pPr>
            <a:r>
              <a:rPr lang="en-US" sz="1800" dirty="0"/>
              <a:t>Treat your development platform as a product that makes it easy for developers to get fast feedback on the impact of their changes on multiple axes, including security, performance, and stability, as well as defects.</a:t>
            </a:r>
          </a:p>
          <a:p>
            <a:pPr indent="-228600">
              <a:buFont typeface="Arial" panose="020B0604020202020204" pitchFamily="34" charset="0"/>
              <a:buChar char="•"/>
            </a:pPr>
            <a:r>
              <a:rPr lang="en-US" sz="1800" dirty="0"/>
              <a:t>Your goal should be to make your regular change management process fast and reliable enough that you can use it to make emergency changes too.</a:t>
            </a: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1517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Common pitfalls </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dirty="0"/>
              <a:t>Reliance on a centralized Change Approval Board (CAB) to catch errors and approve changes. </a:t>
            </a:r>
          </a:p>
          <a:p>
            <a:pPr indent="-228600">
              <a:buFont typeface="Arial" panose="020B0604020202020204" pitchFamily="34" charset="0"/>
              <a:buChar char="•"/>
            </a:pPr>
            <a:r>
              <a:rPr lang="en-US" sz="1800" dirty="0"/>
              <a:t>Treating all changes equally.</a:t>
            </a:r>
          </a:p>
          <a:p>
            <a:pPr indent="-228600">
              <a:buFont typeface="Arial" panose="020B0604020202020204" pitchFamily="34" charset="0"/>
              <a:buChar char="•"/>
            </a:pPr>
            <a:r>
              <a:rPr lang="en-US" sz="1800" dirty="0"/>
              <a:t>Failing to apply continuous improvement. </a:t>
            </a:r>
          </a:p>
          <a:p>
            <a:pPr indent="-228600">
              <a:buFont typeface="Arial" panose="020B0604020202020204" pitchFamily="34" charset="0"/>
              <a:buChar char="•"/>
            </a:pPr>
            <a:r>
              <a:rPr lang="en-US" sz="1800" dirty="0"/>
              <a:t>Responding to problems by adding more process.</a:t>
            </a:r>
          </a:p>
          <a:p>
            <a:pPr indent="-228600">
              <a:buFont typeface="Arial" panose="020B0604020202020204" pitchFamily="34" charset="0"/>
              <a:buChar char="•"/>
            </a:pPr>
            <a:endParaRPr lang="en-US" sz="1800" dirty="0"/>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00519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Dangers </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dirty="0"/>
              <a:t>Bad deployments are often attributed to:</a:t>
            </a:r>
          </a:p>
          <a:p>
            <a:pPr lvl="1" indent="-228600">
              <a:buFont typeface="Arial" panose="020B0604020202020204" pitchFamily="34" charset="0"/>
              <a:buChar char="•"/>
            </a:pPr>
            <a:r>
              <a:rPr lang="en-US" sz="1600" dirty="0"/>
              <a:t>Not enough approval processes in place, or</a:t>
            </a:r>
          </a:p>
          <a:p>
            <a:pPr lvl="1" indent="-228600">
              <a:buFont typeface="Arial" panose="020B0604020202020204" pitchFamily="34" charset="0"/>
              <a:buChar char="•"/>
            </a:pPr>
            <a:r>
              <a:rPr lang="en-US" sz="1600" dirty="0"/>
              <a:t>Not good enough testing processes in place</a:t>
            </a:r>
          </a:p>
          <a:p>
            <a:pPr indent="-228600">
              <a:buFont typeface="Arial" panose="020B0604020202020204" pitchFamily="34" charset="0"/>
              <a:buChar char="•"/>
            </a:pPr>
            <a:r>
              <a:rPr lang="en-US" sz="1800" dirty="0"/>
              <a:t>The findings of this is that often, command-and-control environments usually raise the likelihood of bad deployments.</a:t>
            </a: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1356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Beware of “Overly Controlling Changes” </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dirty="0"/>
              <a:t>Traditional change controls can lead to:</a:t>
            </a:r>
          </a:p>
          <a:p>
            <a:pPr lvl="1" indent="-228600">
              <a:buFont typeface="Arial" panose="020B0604020202020204" pitchFamily="34" charset="0"/>
              <a:buChar char="•"/>
            </a:pPr>
            <a:r>
              <a:rPr lang="en-US" sz="1600" dirty="0"/>
              <a:t>Longer lead times, and/or</a:t>
            </a:r>
          </a:p>
          <a:p>
            <a:pPr lvl="1" indent="-228600">
              <a:buFont typeface="Arial" panose="020B0604020202020204" pitchFamily="34" charset="0"/>
              <a:buChar char="•"/>
            </a:pPr>
            <a:r>
              <a:rPr lang="en-US" sz="1600" dirty="0"/>
              <a:t>Reducing the “strength and immediacy” of the deployment process.</a:t>
            </a:r>
          </a:p>
          <a:p>
            <a:pPr indent="-228600">
              <a:buFont typeface="Arial" panose="020B0604020202020204" pitchFamily="34" charset="0"/>
              <a:buChar char="•"/>
            </a:pPr>
            <a:r>
              <a:rPr lang="en-US" sz="1800" dirty="0"/>
              <a:t>Adding the traditional controls add more “friction” to the deployment process, by:</a:t>
            </a:r>
          </a:p>
          <a:p>
            <a:pPr lvl="1" indent="-228600">
              <a:buFont typeface="Arial" panose="020B0604020202020204" pitchFamily="34" charset="0"/>
              <a:buChar char="•"/>
            </a:pPr>
            <a:r>
              <a:rPr lang="en-US" sz="1600" dirty="0"/>
              <a:t>Multiplying the number of steps in the approval process,</a:t>
            </a:r>
          </a:p>
          <a:p>
            <a:pPr lvl="1" indent="-228600">
              <a:buFont typeface="Arial" panose="020B0604020202020204" pitchFamily="34" charset="0"/>
              <a:buChar char="•"/>
            </a:pPr>
            <a:r>
              <a:rPr lang="en-US" sz="1600" dirty="0"/>
              <a:t>Increasing batch sizes (size of deployments), and/or</a:t>
            </a:r>
          </a:p>
          <a:p>
            <a:pPr lvl="1" indent="-228600">
              <a:buFont typeface="Arial" panose="020B0604020202020204" pitchFamily="34" charset="0"/>
              <a:buChar char="•"/>
            </a:pPr>
            <a:r>
              <a:rPr lang="en-US" sz="1600" dirty="0"/>
              <a:t>Increasing deployment lead times.</a:t>
            </a: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7496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84"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86" name="Group 12">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7"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3"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5" name="Group 14">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98"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512BAE14-A4CB-4C3A-A0A6-5FF7CE945032}"/>
              </a:ext>
            </a:extLst>
          </p:cNvPr>
          <p:cNvSpPr>
            <a:spLocks noGrp="1"/>
          </p:cNvSpPr>
          <p:nvPr>
            <p:ph type="title"/>
          </p:nvPr>
        </p:nvSpPr>
        <p:spPr>
          <a:xfrm>
            <a:off x="419100" y="1074736"/>
            <a:ext cx="3931455" cy="4708528"/>
          </a:xfrm>
        </p:spPr>
        <p:txBody>
          <a:bodyPr vert="horz" lIns="91440" tIns="45720" rIns="91440" bIns="45720" rtlCol="0" anchor="ctr">
            <a:normAutofit/>
          </a:bodyPr>
          <a:lstStyle/>
          <a:p>
            <a:pPr algn="r"/>
            <a:r>
              <a:rPr lang="en-US" sz="4000" dirty="0"/>
              <a:t>Beware of “Overly Controlling Changes” </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307119BB-2A66-4764-BB23-A646DCA0BB0F}"/>
              </a:ext>
            </a:extLst>
          </p:cNvPr>
          <p:cNvSpPr>
            <a:spLocks noGrp="1"/>
          </p:cNvSpPr>
          <p:nvPr>
            <p:ph type="body" sz="half" idx="2"/>
          </p:nvPr>
        </p:nvSpPr>
        <p:spPr>
          <a:xfrm>
            <a:off x="5297763" y="1082673"/>
            <a:ext cx="5751237" cy="4708528"/>
          </a:xfrm>
        </p:spPr>
        <p:txBody>
          <a:bodyPr vert="horz" lIns="91440" tIns="45720" rIns="91440" bIns="45720" rtlCol="0" anchor="ctr">
            <a:normAutofit/>
          </a:bodyPr>
          <a:lstStyle/>
          <a:p>
            <a:pPr indent="-228600">
              <a:buFont typeface="Arial" panose="020B0604020202020204" pitchFamily="34" charset="0"/>
              <a:buChar char="•"/>
            </a:pPr>
            <a:r>
              <a:rPr lang="en-US" sz="1800" dirty="0"/>
              <a:t>People closest to the items know the most about them.</a:t>
            </a:r>
          </a:p>
          <a:p>
            <a:pPr lvl="1" indent="-228600">
              <a:buFont typeface="Arial" panose="020B0604020202020204" pitchFamily="34" charset="0"/>
              <a:buChar char="•"/>
            </a:pPr>
            <a:r>
              <a:rPr lang="en-US" sz="1600" dirty="0"/>
              <a:t>Requiring people further from the problem to do approvals reduces the likelihood of success.</a:t>
            </a:r>
          </a:p>
          <a:p>
            <a:pPr lvl="1" indent="-228600">
              <a:buFont typeface="Arial" panose="020B0604020202020204" pitchFamily="34" charset="0"/>
              <a:buChar char="•"/>
            </a:pPr>
            <a:r>
              <a:rPr lang="en-US" sz="1600" dirty="0"/>
              <a:t>As the distance between the person doing the work and the person approving the work increases, so does the likeliness of failure.</a:t>
            </a:r>
          </a:p>
          <a:p>
            <a:pPr indent="-228600">
              <a:buFont typeface="Arial" panose="020B0604020202020204" pitchFamily="34" charset="0"/>
              <a:buChar char="•"/>
            </a:pPr>
            <a:r>
              <a:rPr lang="en-US" sz="1800" dirty="0"/>
              <a:t>Organizations that rely on change approvals often have worse stability and throughput in their IT systems.</a:t>
            </a:r>
          </a:p>
          <a:p>
            <a:pPr indent="-228600">
              <a:buFont typeface="Arial" panose="020B0604020202020204" pitchFamily="34" charset="0"/>
              <a:buChar char="•"/>
            </a:pPr>
            <a:r>
              <a:rPr lang="en-US" sz="1800" dirty="0"/>
              <a:t>The takeaway is that peer reviews are much more effective than outside approvals.</a:t>
            </a:r>
            <a:endParaRPr lang="en-US" sz="1600" dirty="0"/>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29448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TotalTime>
  <Words>970</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Dangers of Change Approval Processes</vt:lpstr>
      <vt:lpstr>definition</vt:lpstr>
      <vt:lpstr>definition</vt:lpstr>
      <vt:lpstr>goals</vt:lpstr>
      <vt:lpstr>implementation</vt:lpstr>
      <vt:lpstr>Common pitfalls </vt:lpstr>
      <vt:lpstr>Dangers </vt:lpstr>
      <vt:lpstr>Beware of “Overly Controlling Changes” </vt:lpstr>
      <vt:lpstr>Beware of “Overly Controlling Changes” </vt:lpstr>
      <vt:lpstr>Ways to improve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Dangers of Change Approval Processes</dc:title>
  <dc:creator>Oksana Kustova</dc:creator>
  <cp:lastModifiedBy>Oksana Kustova</cp:lastModifiedBy>
  <cp:revision>1</cp:revision>
  <dcterms:created xsi:type="dcterms:W3CDTF">2022-02-14T18:20:39Z</dcterms:created>
  <dcterms:modified xsi:type="dcterms:W3CDTF">2022-02-14T18:39:57Z</dcterms:modified>
</cp:coreProperties>
</file>