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99" r:id="rId2"/>
    <p:sldId id="256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797675" cy="9926638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Y견고딕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함초롬바탕" panose="02030604000101010101" pitchFamily="18" charset="-127"/>
      <p:regular r:id="rId25"/>
      <p:bold r:id="rId26"/>
    </p:embeddedFont>
    <p:embeddedFont>
      <p:font typeface="휴먼둥근헤드라인" panose="02030504000101010101" pitchFamily="18" charset="-127"/>
      <p:regular r:id="rId2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1E"/>
    <a:srgbClr val="939597"/>
    <a:srgbClr val="E41A00"/>
    <a:srgbClr val="F5DF4D"/>
    <a:srgbClr val="F2F2F2"/>
    <a:srgbClr val="0165B2"/>
    <a:srgbClr val="445569"/>
    <a:srgbClr val="1F4E79"/>
    <a:srgbClr val="D9D9D9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14" d="100"/>
          <a:sy n="114" d="100"/>
        </p:scale>
        <p:origin x="192" y="10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2023-10-06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800102" y="152636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7434-DEEF-4FAD-8517-B62882F2323F}"/>
              </a:ext>
            </a:extLst>
          </p:cNvPr>
          <p:cNvSpPr txBox="1"/>
          <p:nvPr/>
        </p:nvSpPr>
        <p:spPr>
          <a:xfrm>
            <a:off x="210620" y="284579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2-2] </a:t>
            </a:r>
            <a:r>
              <a:rPr lang="ko-KR" altLang="en-US" dirty="0"/>
              <a:t>팀별 프로젝트 결과보고서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3F44CC-F4D8-4783-8FFD-E49A07534D8A}"/>
              </a:ext>
            </a:extLst>
          </p:cNvPr>
          <p:cNvSpPr/>
          <p:nvPr/>
        </p:nvSpPr>
        <p:spPr>
          <a:xfrm>
            <a:off x="273661" y="836711"/>
            <a:ext cx="11721819" cy="6021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just"/>
            <a:endParaRPr lang="ko-KR" alt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제출형태</a:t>
            </a:r>
            <a:r>
              <a:rPr lang="en-US" altLang="ko-KR" sz="1600" dirty="0">
                <a:solidFill>
                  <a:schemeClr val="tx1"/>
                </a:solidFill>
              </a:rPr>
              <a:t>] </a:t>
            </a:r>
            <a:r>
              <a:rPr lang="ko-KR" altLang="en-US" sz="1600" dirty="0">
                <a:solidFill>
                  <a:schemeClr val="tx1"/>
                </a:solidFill>
              </a:rPr>
              <a:t>팀별 프로젝트 결과보고서</a:t>
            </a:r>
            <a:r>
              <a:rPr lang="en-US" altLang="ko-KR" sz="1200" dirty="0">
                <a:solidFill>
                  <a:schemeClr val="tx1"/>
                </a:solidFill>
              </a:rPr>
              <a:t>(PPT)</a:t>
            </a:r>
            <a:r>
              <a:rPr lang="ko-KR" altLang="en-US" sz="1600" dirty="0">
                <a:solidFill>
                  <a:schemeClr val="tx1"/>
                </a:solidFill>
              </a:rPr>
              <a:t>는 팀별로 각각 작성하여 제출해야 함</a:t>
            </a:r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개별 진행된 경우 개별로 작성하여 제출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작성주체</a:t>
            </a:r>
            <a:r>
              <a:rPr lang="en-US" altLang="ko-KR" sz="1600" dirty="0">
                <a:solidFill>
                  <a:schemeClr val="tx1"/>
                </a:solidFill>
              </a:rPr>
              <a:t>] </a:t>
            </a:r>
            <a:r>
              <a:rPr lang="ko-KR" altLang="en-US" sz="1600" dirty="0">
                <a:solidFill>
                  <a:schemeClr val="tx1"/>
                </a:solidFill>
              </a:rPr>
              <a:t>훈련생이 직접 작성하고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훈련기관 담당자가 임의로 삭제 혹은 수정하지 않아야 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파일명</a:t>
            </a:r>
            <a:r>
              <a:rPr lang="en-US" altLang="ko-KR" sz="1600" dirty="0">
                <a:solidFill>
                  <a:schemeClr val="tx1"/>
                </a:solidFill>
              </a:rPr>
              <a:t>] </a:t>
            </a:r>
            <a:r>
              <a:rPr lang="ko-KR" altLang="en-US" sz="1600" dirty="0">
                <a:solidFill>
                  <a:schemeClr val="tx1"/>
                </a:solidFill>
              </a:rPr>
              <a:t>결과보고서</a:t>
            </a:r>
            <a:r>
              <a:rPr lang="en-US" altLang="ko-KR" sz="1600" dirty="0">
                <a:solidFill>
                  <a:schemeClr val="tx1"/>
                </a:solidFill>
              </a:rPr>
              <a:t>_</a:t>
            </a:r>
            <a:r>
              <a:rPr lang="ko-KR" altLang="en-US" sz="1600" dirty="0" err="1">
                <a:solidFill>
                  <a:schemeClr val="tx1"/>
                </a:solidFill>
              </a:rPr>
              <a:t>팀명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팀주제명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→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결과보고서</a:t>
            </a:r>
            <a:r>
              <a:rPr lang="en-US" altLang="ko-KR" sz="1200" dirty="0">
                <a:solidFill>
                  <a:schemeClr val="tx1"/>
                </a:solidFill>
              </a:rPr>
              <a:t>_1</a:t>
            </a:r>
            <a:r>
              <a:rPr lang="ko-KR" altLang="en-US" sz="1200" dirty="0">
                <a:solidFill>
                  <a:schemeClr val="tx1"/>
                </a:solidFill>
              </a:rPr>
              <a:t>팀</a:t>
            </a:r>
            <a:r>
              <a:rPr lang="en-US" altLang="ko-KR" sz="1200" dirty="0">
                <a:solidFill>
                  <a:schemeClr val="tx1"/>
                </a:solidFill>
              </a:rPr>
              <a:t>(OOO</a:t>
            </a:r>
            <a:r>
              <a:rPr lang="ko-KR" altLang="en-US" sz="1200" dirty="0">
                <a:solidFill>
                  <a:schemeClr val="tx1"/>
                </a:solidFill>
              </a:rPr>
              <a:t>를 활용한 </a:t>
            </a:r>
            <a:r>
              <a:rPr lang="en-US" altLang="ko-KR" sz="1200" dirty="0">
                <a:solidFill>
                  <a:schemeClr val="tx1"/>
                </a:solidFill>
              </a:rPr>
              <a:t>OOOO)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구성내용</a:t>
            </a:r>
            <a:r>
              <a:rPr lang="en-US" altLang="ko-KR" sz="1600" dirty="0">
                <a:solidFill>
                  <a:schemeClr val="tx1"/>
                </a:solidFill>
              </a:rPr>
              <a:t>] </a:t>
            </a:r>
            <a:r>
              <a:rPr lang="ko-KR" altLang="en-US" sz="1600" dirty="0">
                <a:solidFill>
                  <a:schemeClr val="tx1"/>
                </a:solidFill>
              </a:rPr>
              <a:t>아래 제공된 목차 항목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구성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세부내용이 모두 포함되어야  하며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페이지별 상세 안내 내용을 참고하여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디자인</a:t>
            </a:r>
            <a:r>
              <a:rPr lang="en-US" altLang="ko-KR" sz="1600" dirty="0">
                <a:solidFill>
                  <a:schemeClr val="tx1"/>
                </a:solidFill>
              </a:rPr>
              <a:t>] </a:t>
            </a:r>
            <a:r>
              <a:rPr lang="ko-KR" altLang="en-US" sz="1600" dirty="0">
                <a:solidFill>
                  <a:schemeClr val="tx1"/>
                </a:solidFill>
              </a:rPr>
              <a:t>참고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예시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디자인 이므로 자유롭게 변경 가능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기본폰트를 사용하지 않은 경우 </a:t>
            </a:r>
            <a:r>
              <a:rPr lang="en-US" altLang="ko-KR" sz="1600" dirty="0">
                <a:solidFill>
                  <a:schemeClr val="tx1"/>
                </a:solidFill>
              </a:rPr>
              <a:t>PDF</a:t>
            </a:r>
            <a:r>
              <a:rPr lang="ko-KR" altLang="en-US" sz="1600" dirty="0">
                <a:solidFill>
                  <a:schemeClr val="tx1"/>
                </a:solidFill>
              </a:rPr>
              <a:t>로 저장하여 제출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      - </a:t>
            </a:r>
            <a:r>
              <a:rPr lang="ko-KR" altLang="en-US" sz="1600" dirty="0">
                <a:solidFill>
                  <a:schemeClr val="tx1"/>
                </a:solidFill>
              </a:rPr>
              <a:t>프로젝트 결과물의 우수성 및 완성도를 잘 나타낼 수 있는 형태로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endParaRPr lang="en-US" altLang="ko-KR" sz="800" dirty="0">
              <a:solidFill>
                <a:srgbClr val="FF0000"/>
              </a:solidFill>
            </a:endParaRPr>
          </a:p>
          <a:p>
            <a:pPr algn="just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제출 시 본 페이지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작성요령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및 페이지별 작성 예시 등은 삭제 후 제출하세요 </a:t>
            </a:r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sz="1200" dirty="0">
              <a:solidFill>
                <a:srgbClr val="FF0000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결과보고서 목차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en-US" altLang="ko-KR" dirty="0">
              <a:solidFill>
                <a:srgbClr val="FF0000"/>
              </a:solidFill>
            </a:endParaRPr>
          </a:p>
          <a:p>
            <a:pPr algn="just"/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52D115-4AE0-4724-AA67-874029AE8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26405"/>
              </p:ext>
            </p:extLst>
          </p:nvPr>
        </p:nvGraphicFramePr>
        <p:xfrm>
          <a:off x="407368" y="3705624"/>
          <a:ext cx="11510970" cy="2999740"/>
        </p:xfrm>
        <a:graphic>
          <a:graphicData uri="http://schemas.openxmlformats.org/drawingml/2006/table">
            <a:tbl>
              <a:tblPr/>
              <a:tblGrid>
                <a:gridCol w="471471">
                  <a:extLst>
                    <a:ext uri="{9D8B030D-6E8A-4147-A177-3AD203B41FA5}">
                      <a16:colId xmlns:a16="http://schemas.microsoft.com/office/drawing/2014/main" val="2275236465"/>
                    </a:ext>
                  </a:extLst>
                </a:gridCol>
                <a:gridCol w="2182148">
                  <a:extLst>
                    <a:ext uri="{9D8B030D-6E8A-4147-A177-3AD203B41FA5}">
                      <a16:colId xmlns:a16="http://schemas.microsoft.com/office/drawing/2014/main" val="715653323"/>
                    </a:ext>
                  </a:extLst>
                </a:gridCol>
                <a:gridCol w="2898216">
                  <a:extLst>
                    <a:ext uri="{9D8B030D-6E8A-4147-A177-3AD203B41FA5}">
                      <a16:colId xmlns:a16="http://schemas.microsoft.com/office/drawing/2014/main" val="3757826777"/>
                    </a:ext>
                  </a:extLst>
                </a:gridCol>
                <a:gridCol w="5959135">
                  <a:extLst>
                    <a:ext uri="{9D8B030D-6E8A-4147-A177-3AD203B41FA5}">
                      <a16:colId xmlns:a16="http://schemas.microsoft.com/office/drawing/2014/main" val="1068568162"/>
                    </a:ext>
                  </a:extLst>
                </a:gridCol>
              </a:tblGrid>
              <a:tr h="14562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3795"/>
                  </a:ext>
                </a:extLst>
              </a:tr>
              <a:tr h="18163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indent="-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프로젝트 주제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선정배경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기획의도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주제의 특화 포인트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유사 서비스와 차별화된 내용 제시 필요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946868"/>
                  </a:ext>
                </a:extLst>
              </a:tr>
              <a:tr h="181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프로젝트 내용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구현 내용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훈련내용과의 연관성 등 포함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651573"/>
                  </a:ext>
                </a:extLst>
              </a:tr>
              <a:tr h="181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활용 장비 및 재료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 포함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95800"/>
                  </a:ext>
                </a:extLst>
              </a:tr>
              <a:tr h="181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프로젝트 구조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14167"/>
                  </a:ext>
                </a:extLst>
              </a:tr>
              <a:tr h="181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indent="-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활용방안 및 기대효과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산출물의 기대 효용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실무 활용성 제시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90762"/>
                  </a:ext>
                </a:extLst>
              </a:tr>
              <a:tr h="1816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팀 구성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 역할 및 담당업무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페이지 안내 내용 참조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0364"/>
                  </a:ext>
                </a:extLst>
              </a:tr>
              <a:tr h="1816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 절차 및 방법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진행 절차 및 활동 내용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페이지 안내 내용 참조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005599"/>
                  </a:ext>
                </a:extLst>
              </a:tr>
              <a:tr h="1816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 경과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결과물 도출 과정 및 결과물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페이지 안내 내용 참조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63110"/>
                  </a:ext>
                </a:extLst>
              </a:tr>
              <a:tr h="1816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평가 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결과물에 대한 훈련생 자체 평가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페이지 안내 내용 참조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73" marR="47773" marT="13208" marB="13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80229"/>
                  </a:ext>
                </a:extLst>
              </a:tr>
            </a:tbl>
          </a:graphicData>
        </a:graphic>
      </p:graphicFrame>
      <p:sp>
        <p:nvSpPr>
          <p:cNvPr id="19" name="Rectangle 2">
            <a:extLst>
              <a:ext uri="{FF2B5EF4-FFF2-40B4-BE49-F238E27FC236}">
                <a16:creationId xmlns:a16="http://schemas.microsoft.com/office/drawing/2014/main" id="{362FFA54-00BD-4DE8-A47D-165F1B850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8550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경과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경과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68408" y="360565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0" y="1942858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경과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59E4F-E9E8-45DC-85CF-E164C5AF3C06}"/>
              </a:ext>
            </a:extLst>
          </p:cNvPr>
          <p:cNvSpPr txBox="1"/>
          <p:nvPr/>
        </p:nvSpPr>
        <p:spPr>
          <a:xfrm>
            <a:off x="1117466" y="1194024"/>
            <a:ext cx="10207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rgbClr val="FF0000"/>
                </a:solidFill>
              </a:rPr>
              <a:t>훈련생 발표 영상이 아닌 화면 구동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기능 동작 여부 시연 영상으로 제작한다</a:t>
            </a:r>
            <a:endParaRPr lang="en-US" altLang="ko-KR" dirty="0">
              <a:solidFill>
                <a:srgbClr val="FF0000"/>
              </a:solidFill>
            </a:endParaRPr>
          </a:p>
          <a:p>
            <a:pPr latinLnBrk="1"/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용량제한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팀별 </a:t>
            </a:r>
            <a:r>
              <a:rPr lang="en-US" altLang="ko-KR" dirty="0">
                <a:solidFill>
                  <a:srgbClr val="FF0000"/>
                </a:solidFill>
              </a:rPr>
              <a:t>5-10</a:t>
            </a:r>
            <a:r>
              <a:rPr lang="ko-KR" altLang="en-US" dirty="0">
                <a:solidFill>
                  <a:srgbClr val="FF0000"/>
                </a:solidFill>
              </a:rPr>
              <a:t>분 내</a:t>
            </a:r>
            <a:r>
              <a:rPr lang="en-US" altLang="ko-KR" dirty="0">
                <a:solidFill>
                  <a:srgbClr val="FF0000"/>
                </a:solidFill>
              </a:rPr>
              <a:t>(100MB </a:t>
            </a:r>
            <a:r>
              <a:rPr lang="ko-KR" altLang="en-US" dirty="0">
                <a:solidFill>
                  <a:srgbClr val="FF0000"/>
                </a:solidFill>
              </a:rPr>
              <a:t>이하 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51069-B980-4C83-AEFB-CA880579BB52}"/>
              </a:ext>
            </a:extLst>
          </p:cNvPr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</a:t>
            </a:r>
            <a:r>
              <a:rPr lang="ko-KR" altLang="en-US" b="1" u="sng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훈련생의 자체적인 평가 의견과 느낀 점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3226494"/>
            <a:ext cx="10854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</a:t>
            </a:r>
            <a:r>
              <a:rPr lang="ko-KR" altLang="en-US" sz="1600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잘한 부분과 아쉬운 점</a:t>
            </a:r>
            <a:endParaRPr lang="en-US" altLang="ko-KR" sz="1600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10693" y="5130400"/>
            <a:ext cx="981066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</a:t>
            </a:r>
            <a:r>
              <a:rPr lang="ko-KR" altLang="en-US" sz="1600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느낀 점이나 경험한 성과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448288"/>
            <a:ext cx="9810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사전 기획의 관점에서 </a:t>
            </a:r>
            <a:r>
              <a:rPr lang="ko-KR" altLang="en-US" sz="1600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결과물에 대한 완성도 평가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(10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점 만점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4374032"/>
            <a:ext cx="981066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결과물의 </a:t>
            </a:r>
            <a:r>
              <a:rPr lang="ko-KR" altLang="en-US" sz="1600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추후 개선점이나 보완할 점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등 내용 정리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○○아카데미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훈련기관명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경과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1415" y="299769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 내용이 </a:t>
            </a:r>
            <a:r>
              <a:rPr lang="ko-KR" altLang="en-US" b="1" spc="-150" dirty="0">
                <a:solidFill>
                  <a:srgbClr val="FE431E"/>
                </a:solidFill>
                <a:latin typeface="+mn-ea"/>
                <a:ea typeface="+mn-ea"/>
              </a:rPr>
              <a:t>반드시 포함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되도록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 </a:t>
            </a:r>
            <a:endParaRPr lang="en-US" altLang="ko-KR" b="1" spc="-15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4180" y="5420898"/>
            <a:ext cx="504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활용방안 및 기대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효과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3288" y="2867730"/>
            <a:ext cx="622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991" y="3761723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8991" y="4691002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760" y="2348065"/>
            <a:ext cx="6228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u="sng" spc="-150" dirty="0">
                <a:solidFill>
                  <a:srgbClr val="FF0000"/>
                </a:solidFill>
                <a:latin typeface="+mn-ea"/>
                <a:ea typeface="+mn-ea"/>
              </a:rPr>
              <a:t>프로젝트 주제의 특화 포인트</a:t>
            </a:r>
            <a:r>
              <a:rPr lang="en-US" altLang="ko-KR" sz="1400" b="1" u="sng" spc="-15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u="sng" spc="-150" dirty="0">
                <a:solidFill>
                  <a:srgbClr val="FF0000"/>
                </a:solidFill>
                <a:latin typeface="+mn-ea"/>
                <a:ea typeface="+mn-ea"/>
              </a:rPr>
              <a:t>기존 유사 서비스와 차별화된 내용 제시</a:t>
            </a:r>
            <a:r>
              <a:rPr lang="en-US" altLang="ko-KR" sz="1400" b="1" u="sng" spc="-15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ko-KR" sz="1400" u="sng" spc="-15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5478" y="1981650"/>
            <a:ext cx="266546" cy="2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2169" y="2911399"/>
            <a:ext cx="266546" cy="2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12445" y="3807158"/>
            <a:ext cx="266546" cy="2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12445" y="4734488"/>
            <a:ext cx="266546" cy="27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07634" y="5456949"/>
            <a:ext cx="266546" cy="2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07024" y="3248980"/>
            <a:ext cx="50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내용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연관성 등 포함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15760" y="4184737"/>
            <a:ext cx="50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개발환경 등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72024" y="5807098"/>
            <a:ext cx="50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산출물의 기대 효용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효과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)/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비즈니스 실무 </a:t>
            </a:r>
            <a:r>
              <a:rPr lang="ko-KR" altLang="en-US" sz="1400" b="1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활용성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제시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5958" y="11663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해당 프로젝트를 진행하면서 </a:t>
            </a:r>
            <a:r>
              <a:rPr lang="ko-KR" altLang="en-US" b="1" u="sng" spc="-150" dirty="0">
                <a:solidFill>
                  <a:srgbClr val="FF0000"/>
                </a:solidFill>
                <a:latin typeface="+mn-ea"/>
                <a:ea typeface="+mn-ea"/>
              </a:rPr>
              <a:t>훈련생 별로 </a:t>
            </a:r>
            <a:r>
              <a:rPr lang="ko-KR" altLang="en-US" b="1" u="sng" spc="-150" dirty="0">
                <a:solidFill>
                  <a:srgbClr val="FE431E"/>
                </a:solidFill>
                <a:latin typeface="+mn-ea"/>
                <a:ea typeface="+mn-ea"/>
              </a:rPr>
              <a:t>주도적으로 참여한 부분을 중심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으로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*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운영 중 멘토의 지원내역 간략하게 작성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81934"/>
              </p:ext>
            </p:extLst>
          </p:nvPr>
        </p:nvGraphicFramePr>
        <p:xfrm>
          <a:off x="1164392" y="2240869"/>
          <a:ext cx="9649072" cy="367007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367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257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257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8257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8257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kumimoji="0" lang="ko-KR" altLang="en-US" sz="18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○○</a:t>
                      </a:r>
                      <a:endParaRPr kumimoji="0" lang="ko-KR" alt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주제 선정 피드백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프로젝트  질의응답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b="1" u="sng" spc="-150" dirty="0">
                <a:solidFill>
                  <a:srgbClr val="FE431E"/>
                </a:solidFill>
                <a:latin typeface="+mn-ea"/>
                <a:ea typeface="+mn-ea"/>
              </a:rPr>
              <a:t>사전기획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 </a:t>
            </a:r>
            <a:r>
              <a:rPr lang="ko-KR" altLang="en-US" b="1" u="sng" spc="-150" dirty="0">
                <a:solidFill>
                  <a:srgbClr val="FE431E"/>
                </a:solidFill>
                <a:latin typeface="+mn-ea"/>
                <a:ea typeface="+mn-ea"/>
              </a:rPr>
              <a:t>프로젝트 수행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및 </a:t>
            </a:r>
            <a:r>
              <a:rPr lang="ko-KR" altLang="en-US" b="1" u="sng" spc="-150" dirty="0">
                <a:solidFill>
                  <a:srgbClr val="FE431E"/>
                </a:solidFill>
                <a:latin typeface="+mn-ea"/>
                <a:ea typeface="+mn-ea"/>
              </a:rPr>
              <a:t>완료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u="sng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실제 프로젝트를 수행한 </a:t>
            </a:r>
            <a:r>
              <a:rPr lang="ko-KR" altLang="en-US" sz="1600" u="sng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세부적인 기간과 활동 내용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</a:t>
            </a:r>
            <a:r>
              <a:rPr lang="ko-KR" altLang="en-US" sz="1600" u="sng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도식화하여 제시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6053" y="184872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이어지는 예시는 하나의 사례로 간단하게 제시한 것이므로 </a:t>
            </a:r>
            <a:r>
              <a:rPr lang="ko-KR" altLang="en-US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성격에 따라 보다 자세하게 작성</a:t>
            </a:r>
            <a:endParaRPr lang="en-US" altLang="ko-KR" sz="1600" b="1" u="sng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경과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b="1" u="sng" spc="-100" dirty="0">
                <a:solidFill>
                  <a:srgbClr val="FE431E"/>
                </a:solidFill>
                <a:latin typeface="+mn-ea"/>
              </a:rPr>
              <a:t>결과물이 도출된 과정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을 세부적으로 작성한다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5750" y="3639803"/>
            <a:ext cx="1003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과정이 잘 드러날 수 있도록 가공 과정부터 활용까지 </a:t>
            </a:r>
            <a:r>
              <a:rPr lang="ko-KR" altLang="en-US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전체적인 프로세스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단계별로 작성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55750" y="2602472"/>
            <a:ext cx="9502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</a:t>
            </a:r>
            <a:r>
              <a:rPr lang="ko-KR" altLang="en-US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기술 및 구현 방법</a:t>
            </a:r>
            <a:r>
              <a:rPr lang="en-US" altLang="ko-KR" sz="16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결과</a:t>
            </a:r>
            <a:r>
              <a:rPr lang="en-US" altLang="ko-KR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등을 상세히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713286" y="3064137"/>
            <a:ext cx="56526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*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예시 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 직종의 경우 정확도 등</a:t>
            </a:r>
            <a:endParaRPr lang="en-US" altLang="ko-KR" sz="14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3286" y="5484649"/>
            <a:ext cx="94467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 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영상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구동 화면 등 프로젝트의 우수성이 드러날 수 있는 자료</a:t>
            </a:r>
            <a:endParaRPr lang="en-US" altLang="ko-KR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4791" y="5038691"/>
            <a:ext cx="1003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결과물을 잘 드러낼 수 있는 </a:t>
            </a:r>
            <a:r>
              <a:rPr lang="ko-KR" altLang="en-US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자료를 첨부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하여 작성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9219" y="4329547"/>
            <a:ext cx="1003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과정에서의 </a:t>
            </a:r>
            <a:r>
              <a:rPr lang="ko-KR" altLang="en-US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피드백 내용과 그것을 적용</a:t>
            </a:r>
            <a:r>
              <a:rPr lang="en-US" altLang="ko-KR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보완 등</a:t>
            </a:r>
            <a:r>
              <a:rPr lang="en-US" altLang="ko-KR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600" b="1" u="sng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한 내용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 포함되도록 작성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경과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경과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2519</TotalTime>
  <Words>1119</Words>
  <Application>Microsoft Office PowerPoint</Application>
  <PresentationFormat>와이드스크린</PresentationFormat>
  <Paragraphs>211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함초롬바탕</vt:lpstr>
      <vt:lpstr>Calibri</vt:lpstr>
      <vt:lpstr>Arial</vt:lpstr>
      <vt:lpstr>맑은 고딕</vt:lpstr>
      <vt:lpstr>휴먼둥근헤드라인</vt:lpstr>
      <vt:lpstr>HY견고딕</vt:lpstr>
      <vt:lpstr>Wingdings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USER</cp:lastModifiedBy>
  <cp:revision>273</cp:revision>
  <cp:lastPrinted>2023-10-05T23:14:22Z</cp:lastPrinted>
  <dcterms:created xsi:type="dcterms:W3CDTF">2014-04-29T00:37:20Z</dcterms:created>
  <dcterms:modified xsi:type="dcterms:W3CDTF">2023-10-06T04:40:01Z</dcterms:modified>
</cp:coreProperties>
</file>