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sldIdLst>
    <p:sldId id="332" r:id="rId5"/>
    <p:sldId id="317" r:id="rId6"/>
    <p:sldId id="348" r:id="rId7"/>
    <p:sldId id="351" r:id="rId8"/>
    <p:sldId id="350" r:id="rId9"/>
    <p:sldId id="349" r:id="rId10"/>
    <p:sldId id="346" r:id="rId11"/>
    <p:sldId id="347" r:id="rId12"/>
  </p:sldIdLst>
  <p:sldSz cx="9906000" cy="6858000" type="A4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D0507A-1C24-47E8-86E8-4F182593CBDB}">
          <p14:sldIdLst>
            <p14:sldId id="332"/>
            <p14:sldId id="317"/>
            <p14:sldId id="348"/>
          </p14:sldIdLst>
        </p14:section>
        <p14:section name="작성가이드" id="{FE8A5901-A624-4FF2-B774-AECF5B110949}">
          <p14:sldIdLst>
            <p14:sldId id="351"/>
            <p14:sldId id="350"/>
            <p14:sldId id="349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orient="horz" pos="2205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754">
          <p15:clr>
            <a:srgbClr val="A4A3A4"/>
          </p15:clr>
        </p15:guide>
        <p15:guide id="8" pos="807">
          <p15:clr>
            <a:srgbClr val="A4A3A4"/>
          </p15:clr>
        </p15:guide>
        <p15:guide id="9" pos="5343">
          <p15:clr>
            <a:srgbClr val="A4A3A4"/>
          </p15:clr>
        </p15:guide>
        <p15:guide id="10" pos="4753">
          <p15:clr>
            <a:srgbClr val="A4A3A4"/>
          </p15:clr>
        </p15:guide>
        <p15:guide id="11" pos="104" userDrawn="1">
          <p15:clr>
            <a:srgbClr val="A4A3A4"/>
          </p15:clr>
        </p15:guide>
        <p15:guide id="12" pos="6136" userDrawn="1">
          <p15:clr>
            <a:srgbClr val="A4A3A4"/>
          </p15:clr>
        </p15:guide>
        <p15:guide id="13" pos="1056">
          <p15:clr>
            <a:srgbClr val="A4A3A4"/>
          </p15:clr>
        </p15:guide>
        <p15:guide id="14" pos="1918">
          <p15:clr>
            <a:srgbClr val="A4A3A4"/>
          </p15:clr>
        </p15:guide>
        <p15:guide id="15" pos="21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395"/>
    <a:srgbClr val="86888B"/>
    <a:srgbClr val="BDD6EE"/>
    <a:srgbClr val="EAEAEA"/>
    <a:srgbClr val="FF0000"/>
    <a:srgbClr val="CCECFF"/>
    <a:srgbClr val="FFFF99"/>
    <a:srgbClr val="CCFFCC"/>
    <a:srgbClr val="66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52" autoAdjust="0"/>
  </p:normalViewPr>
  <p:slideViewPr>
    <p:cSldViewPr showGuides="1">
      <p:cViewPr varScale="1">
        <p:scale>
          <a:sx n="106" d="100"/>
          <a:sy n="106" d="100"/>
        </p:scale>
        <p:origin x="1692" y="96"/>
      </p:cViewPr>
      <p:guideLst>
        <p:guide orient="horz" pos="3521"/>
        <p:guide orient="horz" pos="4088"/>
        <p:guide orient="horz" pos="550"/>
        <p:guide orient="horz" pos="164"/>
        <p:guide orient="horz" pos="2205"/>
        <p:guide orient="horz" pos="1774"/>
        <p:guide orient="horz" pos="754"/>
        <p:guide pos="807"/>
        <p:guide pos="5343"/>
        <p:guide pos="4753"/>
        <p:guide pos="104"/>
        <p:guide pos="6136"/>
        <p:guide pos="1056"/>
        <p:guide pos="1918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F8B04D2-F4FE-4127-A118-5D149A8CC2AD}" type="datetimeFigureOut">
              <a:rPr lang="ko-KR" altLang="en-US"/>
              <a:pPr>
                <a:defRPr/>
              </a:pPr>
              <a:t>2025-07-08</a:t>
            </a:fld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1" hangingPunct="0">
              <a:defRPr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latinLnBrk="1" hangingPunct="0">
              <a:defRPr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C0DCC0-045F-4485-A93F-F65588CB8A4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4863" indent="-309563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382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7335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2288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6860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1432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6004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0576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1EFD7C-C8C9-4D80-930C-87F750712F72}" type="slidenum">
              <a:rPr lang="ko-KR" altLang="en-US" sz="1300"/>
              <a:pPr>
                <a:spcBef>
                  <a:spcPct val="0"/>
                </a:spcBef>
              </a:pPr>
              <a:t>0</a:t>
            </a:fld>
            <a:endParaRPr lang="en-US" altLang="ko-KR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4863" indent="-309563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382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7335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228850" indent="-247650" defTabSz="990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6860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1432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6004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4057650" indent="-24765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BB8B72-BBEA-44A7-BEAC-9B538E30160C}" type="slidenum">
              <a:rPr lang="ko-KR" altLang="en-US" sz="1300"/>
              <a:pPr>
                <a:spcBef>
                  <a:spcPct val="0"/>
                </a:spcBef>
              </a:pPr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42950" y="2997200"/>
            <a:ext cx="8420100" cy="4587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05263"/>
            <a:ext cx="6934200" cy="841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1546F1-43D6-7871-69B2-F045CB720067}"/>
              </a:ext>
            </a:extLst>
          </p:cNvPr>
          <p:cNvGrpSpPr/>
          <p:nvPr userDrawn="1"/>
        </p:nvGrpSpPr>
        <p:grpSpPr>
          <a:xfrm>
            <a:off x="3537722" y="5630196"/>
            <a:ext cx="3107467" cy="456045"/>
            <a:chOff x="4197350" y="5553075"/>
            <a:chExt cx="3418213" cy="501650"/>
          </a:xfrm>
        </p:grpSpPr>
        <p:pic>
          <p:nvPicPr>
            <p:cNvPr id="4" name="Picture 8" descr="CI_GSITM_Eng_Largesized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350" y="5553075"/>
              <a:ext cx="1525588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F4ED7B-D70D-889A-2B09-B100DB02AFC7}"/>
                </a:ext>
              </a:extLst>
            </p:cNvPr>
            <p:cNvSpPr txBox="1"/>
            <p:nvPr userDrawn="1"/>
          </p:nvSpPr>
          <p:spPr>
            <a:xfrm>
              <a:off x="5738334" y="5584833"/>
              <a:ext cx="1877229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dirty="0">
                  <a:solidFill>
                    <a:srgbClr val="86888B"/>
                  </a:solidFill>
                </a:rPr>
                <a:t>BOOTCAMP</a:t>
              </a:r>
              <a:endParaRPr lang="ko-KR" altLang="en-US" sz="2000" b="0" dirty="0">
                <a:solidFill>
                  <a:srgbClr val="8688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6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31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92975" y="80963"/>
            <a:ext cx="2339975" cy="198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80963"/>
            <a:ext cx="6867525" cy="198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65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63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094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546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549275"/>
            <a:ext cx="4603750" cy="1512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549275"/>
            <a:ext cx="4603750" cy="1512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480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44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922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1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22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03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 userDrawn="1"/>
        </p:nvSpPr>
        <p:spPr bwMode="auto">
          <a:xfrm>
            <a:off x="4675188" y="6553200"/>
            <a:ext cx="6110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F8633FD1-22E4-4FC2-812E-8EEC26F1ECB1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# </a:t>
            </a:r>
          </a:p>
        </p:txBody>
      </p:sp>
      <p:sp>
        <p:nvSpPr>
          <p:cNvPr id="1027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619125"/>
            <a:ext cx="935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087438"/>
            <a:ext cx="93599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8811657"/>
              </p:ext>
            </p:extLst>
          </p:nvPr>
        </p:nvGraphicFramePr>
        <p:xfrm>
          <a:off x="164468" y="152400"/>
          <a:ext cx="9577063" cy="315856"/>
        </p:xfrm>
        <a:graphic>
          <a:graphicData uri="http://schemas.openxmlformats.org/drawingml/2006/table">
            <a:tbl>
              <a:tblPr/>
              <a:tblGrid>
                <a:gridCol w="120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1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6E62707-0483-565F-88B7-364BA722EC9A}"/>
              </a:ext>
            </a:extLst>
          </p:cNvPr>
          <p:cNvGrpSpPr/>
          <p:nvPr userDrawn="1"/>
        </p:nvGrpSpPr>
        <p:grpSpPr>
          <a:xfrm>
            <a:off x="8259701" y="6534659"/>
            <a:ext cx="1932831" cy="255491"/>
            <a:chOff x="4529567" y="5636340"/>
            <a:chExt cx="2338726" cy="309144"/>
          </a:xfrm>
        </p:grpSpPr>
        <p:pic>
          <p:nvPicPr>
            <p:cNvPr id="3" name="Picture 8" descr="CI_GSITM_Eng_Largesized">
              <a:extLst>
                <a:ext uri="{FF2B5EF4-FFF2-40B4-BE49-F238E27FC236}">
                  <a16:creationId xmlns:a16="http://schemas.microsoft.com/office/drawing/2014/main" id="{C6B58501-BE6B-2265-DA21-62E3826F84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567" y="5662316"/>
              <a:ext cx="861154" cy="28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D99CE8-3211-BD66-FF2B-66098664D7E8}"/>
                </a:ext>
              </a:extLst>
            </p:cNvPr>
            <p:cNvSpPr txBox="1"/>
            <p:nvPr userDrawn="1"/>
          </p:nvSpPr>
          <p:spPr>
            <a:xfrm>
              <a:off x="5342704" y="5636340"/>
              <a:ext cx="1525589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919395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BOOTCAMP</a:t>
              </a:r>
              <a:endParaRPr lang="ko-KR" altLang="en-US" sz="1000" b="1" dirty="0">
                <a:solidFill>
                  <a:srgbClr val="91939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/>
          <p:cNvSpPr>
            <a:spLocks noChangeArrowheads="1"/>
          </p:cNvSpPr>
          <p:nvPr/>
        </p:nvSpPr>
        <p:spPr bwMode="auto">
          <a:xfrm>
            <a:off x="2468724" y="888685"/>
            <a:ext cx="4871429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1800" b="0" dirty="0"/>
              <a:t>[</a:t>
            </a:r>
            <a:r>
              <a:rPr lang="ko-KR" altLang="en-US" sz="1800" b="0" dirty="0" err="1"/>
              <a:t>프로젝트명</a:t>
            </a:r>
            <a:r>
              <a:rPr lang="en-US" altLang="ko-KR" sz="1800" b="0" dirty="0"/>
              <a:t>]</a:t>
            </a:r>
            <a:endParaRPr lang="ko-KR" altLang="en-US" sz="1800" b="0" dirty="0"/>
          </a:p>
          <a:p>
            <a:pPr algn="ctr">
              <a:spcBef>
                <a:spcPct val="0"/>
              </a:spcBef>
            </a:pPr>
            <a:r>
              <a:rPr lang="en-US" altLang="ko-KR" sz="1800" b="0" dirty="0"/>
              <a:t> </a:t>
            </a: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2600" b="0" dirty="0">
                <a:cs typeface="Arial" panose="020B0604020202020204" pitchFamily="34" charset="0"/>
              </a:rPr>
              <a:t>화면설계서</a:t>
            </a:r>
            <a:endParaRPr lang="en-US" altLang="ko-KR" sz="26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ko-KR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ko-KR" altLang="en-US" sz="1800" b="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ko-KR" altLang="en-US" sz="1800" b="0" dirty="0"/>
          </a:p>
          <a:p>
            <a:pPr algn="ctr" latinLnBrk="0">
              <a:spcBef>
                <a:spcPct val="0"/>
              </a:spcBef>
            </a:pPr>
            <a:r>
              <a:rPr lang="ko-KR" altLang="en-US" sz="1800" b="0" dirty="0">
                <a:cs typeface="Arial" panose="020B0604020202020204" pitchFamily="34" charset="0"/>
              </a:rPr>
              <a:t>버전 </a:t>
            </a:r>
            <a:r>
              <a:rPr lang="en-US" altLang="ko-KR" sz="1800" b="0" dirty="0">
                <a:cs typeface="Arial" panose="020B0604020202020204" pitchFamily="34" charset="0"/>
              </a:rPr>
              <a:t>1.0</a:t>
            </a:r>
          </a:p>
          <a:p>
            <a:pPr algn="ctr" latinLnBrk="0">
              <a:spcBef>
                <a:spcPct val="0"/>
              </a:spcBef>
            </a:pPr>
            <a:endParaRPr lang="en-US" altLang="ko-KR" sz="1800" b="0" dirty="0"/>
          </a:p>
          <a:p>
            <a:pPr algn="ctr" latinLnBrk="0">
              <a:spcBef>
                <a:spcPct val="0"/>
              </a:spcBef>
            </a:pPr>
            <a:r>
              <a:rPr lang="en-US" altLang="ko-KR" sz="1800" b="0" dirty="0">
                <a:cs typeface="Arial" panose="020B0604020202020204" pitchFamily="34" charset="0"/>
              </a:rPr>
              <a:t>2025.XX.XX</a:t>
            </a:r>
            <a:endParaRPr lang="en-US" altLang="ko-KR" sz="1800" b="0" dirty="0"/>
          </a:p>
        </p:txBody>
      </p:sp>
      <p:graphicFrame>
        <p:nvGraphicFramePr>
          <p:cNvPr id="25792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84037"/>
              </p:ext>
            </p:extLst>
          </p:nvPr>
        </p:nvGraphicFramePr>
        <p:xfrm>
          <a:off x="2711450" y="3825044"/>
          <a:ext cx="4457700" cy="1440000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 인 사 항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2025.XX.XX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검토자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2025.XX.XX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승인자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2025.XX.XX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96047"/>
              </p:ext>
            </p:extLst>
          </p:nvPr>
        </p:nvGraphicFramePr>
        <p:xfrm>
          <a:off x="200025" y="1277938"/>
          <a:ext cx="9505950" cy="4896000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시행일</a:t>
                      </a: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최초작성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2025.XX.XX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홍길동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김길동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 hangingPunct="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2025.XX.XX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288" name="Rectangle 434"/>
          <p:cNvSpPr>
            <a:spLocks noChangeArrowheads="1"/>
          </p:cNvSpPr>
          <p:nvPr/>
        </p:nvSpPr>
        <p:spPr bwMode="auto">
          <a:xfrm>
            <a:off x="4348632" y="728978"/>
            <a:ext cx="1183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</a:pPr>
            <a:r>
              <a:rPr lang="ko-KR" altLang="en-US" sz="1800" dirty="0">
                <a:solidFill>
                  <a:schemeClr val="tx2"/>
                </a:solidFill>
              </a:rPr>
              <a:t>문서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944938" y="576263"/>
            <a:ext cx="181822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88677"/>
              </p:ext>
            </p:extLst>
          </p:nvPr>
        </p:nvGraphicFramePr>
        <p:xfrm>
          <a:off x="165101" y="656295"/>
          <a:ext cx="9575800" cy="2444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89">
                  <a:extLst>
                    <a:ext uri="{9D8B030D-6E8A-4147-A177-3AD203B41FA5}">
                      <a16:colId xmlns:a16="http://schemas.microsoft.com/office/drawing/2014/main" val="442163725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81108689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업무영역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Group 6">
            <a:extLst>
              <a:ext uri="{FF2B5EF4-FFF2-40B4-BE49-F238E27FC236}">
                <a16:creationId xmlns:a16="http://schemas.microsoft.com/office/drawing/2014/main" id="{8ABB5FCF-8DB3-BA69-FC6E-18B8A8EF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35375"/>
              </p:ext>
            </p:extLst>
          </p:nvPr>
        </p:nvGraphicFramePr>
        <p:xfrm>
          <a:off x="7365268" y="1400550"/>
          <a:ext cx="2372103" cy="2460932"/>
        </p:xfrm>
        <a:graphic>
          <a:graphicData uri="http://schemas.openxmlformats.org/drawingml/2006/table">
            <a:tbl>
              <a:tblPr/>
              <a:tblGrid>
                <a:gridCol w="30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00170"/>
                  </a:ext>
                </a:extLst>
              </a:tr>
              <a:tr h="1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53872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8177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4295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79959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1888"/>
                  </a:ext>
                </a:extLst>
              </a:tr>
              <a:tr h="111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5513" marR="55513" marT="52591" marB="5259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3544D4-76C3-3173-72D9-8CD74EFAA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12119"/>
              </p:ext>
            </p:extLst>
          </p:nvPr>
        </p:nvGraphicFramePr>
        <p:xfrm>
          <a:off x="7345490" y="1151487"/>
          <a:ext cx="2399192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4308" marR="44308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AD36FB-39A3-9364-A91E-8F1ECD934EF1}"/>
              </a:ext>
            </a:extLst>
          </p:cNvPr>
          <p:cNvSpPr/>
          <p:nvPr/>
        </p:nvSpPr>
        <p:spPr>
          <a:xfrm>
            <a:off x="165101" y="1151487"/>
            <a:ext cx="7092155" cy="518457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9EB55A-9327-D95C-374C-09B90EE3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05539"/>
              </p:ext>
            </p:extLst>
          </p:nvPr>
        </p:nvGraphicFramePr>
        <p:xfrm>
          <a:off x="164676" y="730559"/>
          <a:ext cx="9576856" cy="5722777"/>
        </p:xfrm>
        <a:graphic>
          <a:graphicData uri="http://schemas.openxmlformats.org/drawingml/2006/table">
            <a:tbl>
              <a:tblPr/>
              <a:tblGrid>
                <a:gridCol w="1235437">
                  <a:extLst>
                    <a:ext uri="{9D8B030D-6E8A-4147-A177-3AD203B41FA5}">
                      <a16:colId xmlns:a16="http://schemas.microsoft.com/office/drawing/2014/main" val="3515949534"/>
                    </a:ext>
                  </a:extLst>
                </a:gridCol>
                <a:gridCol w="1190758">
                  <a:extLst>
                    <a:ext uri="{9D8B030D-6E8A-4147-A177-3AD203B41FA5}">
                      <a16:colId xmlns:a16="http://schemas.microsoft.com/office/drawing/2014/main" val="1587885356"/>
                    </a:ext>
                  </a:extLst>
                </a:gridCol>
                <a:gridCol w="1532284">
                  <a:extLst>
                    <a:ext uri="{9D8B030D-6E8A-4147-A177-3AD203B41FA5}">
                      <a16:colId xmlns:a16="http://schemas.microsoft.com/office/drawing/2014/main" val="3702638734"/>
                    </a:ext>
                  </a:extLst>
                </a:gridCol>
                <a:gridCol w="4487405">
                  <a:extLst>
                    <a:ext uri="{9D8B030D-6E8A-4147-A177-3AD203B41FA5}">
                      <a16:colId xmlns:a16="http://schemas.microsoft.com/office/drawing/2014/main" val="1093539810"/>
                    </a:ext>
                  </a:extLst>
                </a:gridCol>
                <a:gridCol w="1130972">
                  <a:extLst>
                    <a:ext uri="{9D8B030D-6E8A-4147-A177-3AD203B41FA5}">
                      <a16:colId xmlns:a16="http://schemas.microsoft.com/office/drawing/2014/main" val="1803213496"/>
                    </a:ext>
                  </a:extLst>
                </a:gridCol>
              </a:tblGrid>
              <a:tr h="150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045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대시보드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이벤트 현황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550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수 통계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수 통계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9044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방문자 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632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개설 알림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개설 알림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368600"/>
                  </a:ext>
                </a:extLst>
              </a:tr>
              <a:tr h="0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배너관리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19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서브 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293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17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257210"/>
                  </a:ext>
                </a:extLst>
              </a:tr>
              <a:tr h="965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174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커뮤니티센터 배너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의학지식공유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의사전용게시판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7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854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국내 컨퍼런스 일정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6451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307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해외 컨퍼런스 일정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373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1461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의학정보소개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모두 접근 가능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653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배너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이미지 리사이징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미리 보기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284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관리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퀴즈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 템플릿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퀴즈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 템플릿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416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이벤트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상태 값 변경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25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개요 내용 표시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프론트에서 설정하는 페이지 그대로 불러옴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승인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통계 내용 표시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값 변경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등록한 회원 리스트 및 회원 이벤트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 참가자 승인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59706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사용자관리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리스트 확인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다운로드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2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절차 기능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29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4945" marR="4945" marT="4945" marB="0" anchor="ctr"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리스트 확인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다운로드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977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0129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블랙리스트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리스트 확인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해제 절차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45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휴면회원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리스트 확인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해제 절차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List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35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메뉴 권한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List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797533"/>
                  </a:ext>
                </a:extLst>
              </a:tr>
              <a:tr h="0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 관리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게시물 확인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2866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 (Editor)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613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견적문의리스트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견적 문의</a:t>
                      </a:r>
                      <a:r>
                        <a:rPr lang="ko-KR" alt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리스트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5408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견적 문의 내용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8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게시물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79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4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의학지식공유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315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좋아요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85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국내 컨퍼런스 일정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48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외부링크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7406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해외 컨퍼런스 일정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682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외부링크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427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의학정보소개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확인 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644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등록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좋아요 기능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2722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4945" marR="4945" marT="494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5117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4EF27E-E0DE-E43F-EAB5-90CCB133F296}"/>
              </a:ext>
            </a:extLst>
          </p:cNvPr>
          <p:cNvSpPr txBox="1"/>
          <p:nvPr/>
        </p:nvSpPr>
        <p:spPr>
          <a:xfrm>
            <a:off x="137309" y="47166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메뉴구조도</a:t>
            </a:r>
          </a:p>
        </p:txBody>
      </p:sp>
    </p:spTree>
    <p:extLst>
      <p:ext uri="{BB962C8B-B14F-4D97-AF65-F5344CB8AC3E}">
        <p14:creationId xmlns:p14="http://schemas.microsoft.com/office/powerpoint/2010/main" val="363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3CC4C6-E866-4877-8278-8C60E8261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19891"/>
              </p:ext>
            </p:extLst>
          </p:nvPr>
        </p:nvGraphicFramePr>
        <p:xfrm>
          <a:off x="200472" y="978182"/>
          <a:ext cx="6264696" cy="490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89">
                  <a:extLst>
                    <a:ext uri="{9D8B030D-6E8A-4147-A177-3AD203B41FA5}">
                      <a16:colId xmlns:a16="http://schemas.microsoft.com/office/drawing/2014/main" val="3507975850"/>
                    </a:ext>
                  </a:extLst>
                </a:gridCol>
                <a:gridCol w="3249943">
                  <a:extLst>
                    <a:ext uri="{9D8B030D-6E8A-4147-A177-3AD203B41FA5}">
                      <a16:colId xmlns:a16="http://schemas.microsoft.com/office/drawing/2014/main" val="57224265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3009169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66344328"/>
                    </a:ext>
                  </a:extLst>
                </a:gridCol>
              </a:tblGrid>
              <a:tr h="169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logo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56746"/>
                  </a:ext>
                </a:extLst>
              </a:tr>
              <a:tr h="225778">
                <a:tc vMerge="1">
                  <a:txBody>
                    <a:bodyPr/>
                    <a:lstStyle/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HOME 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관리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78798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1Depth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05668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marL="0" marR="0" lvl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2Depth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50888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marL="0" marR="0" lvl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3Depth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17639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marL="0" marR="0" lvl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17560"/>
                  </a:ext>
                </a:extLst>
              </a:tr>
              <a:tr h="225778">
                <a:tc gridSpan="4">
                  <a:txBody>
                    <a:bodyPr/>
                    <a:lstStyle/>
                    <a:p>
                      <a:pPr marL="0" marR="0" lvl="0" indent="0" algn="ctr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ACACA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327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5554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388A01-E121-1C32-2D05-F58D29622994}"/>
              </a:ext>
            </a:extLst>
          </p:cNvPr>
          <p:cNvSpPr/>
          <p:nvPr/>
        </p:nvSpPr>
        <p:spPr>
          <a:xfrm>
            <a:off x="3877575" y="3152001"/>
            <a:ext cx="9314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3272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ACAC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Page Area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5E7762E-636D-BA39-4284-9994CB32418F}"/>
              </a:ext>
            </a:extLst>
          </p:cNvPr>
          <p:cNvSpPr/>
          <p:nvPr/>
        </p:nvSpPr>
        <p:spPr>
          <a:xfrm>
            <a:off x="566606" y="1049758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566389-404E-B5CF-E840-5A04F1FE2AF7}"/>
              </a:ext>
            </a:extLst>
          </p:cNvPr>
          <p:cNvSpPr/>
          <p:nvPr/>
        </p:nvSpPr>
        <p:spPr>
          <a:xfrm>
            <a:off x="1680512" y="1035836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6BFE3B-B135-57E9-5CDE-AACA7DD4E5A7}"/>
              </a:ext>
            </a:extLst>
          </p:cNvPr>
          <p:cNvSpPr/>
          <p:nvPr/>
        </p:nvSpPr>
        <p:spPr>
          <a:xfrm>
            <a:off x="510573" y="1491175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A6BB34-B981-5B7F-8CA5-B11CE0A1C1D2}"/>
              </a:ext>
            </a:extLst>
          </p:cNvPr>
          <p:cNvSpPr/>
          <p:nvPr/>
        </p:nvSpPr>
        <p:spPr>
          <a:xfrm>
            <a:off x="3695068" y="3190570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7FF547-0613-9045-487E-6EF3A85B1C7C}"/>
              </a:ext>
            </a:extLst>
          </p:cNvPr>
          <p:cNvSpPr/>
          <p:nvPr/>
        </p:nvSpPr>
        <p:spPr>
          <a:xfrm>
            <a:off x="3929146" y="5554997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A52E28-C5E3-5CCE-7A93-56A1B80F7210}"/>
              </a:ext>
            </a:extLst>
          </p:cNvPr>
          <p:cNvGrpSpPr/>
          <p:nvPr/>
        </p:nvGrpSpPr>
        <p:grpSpPr>
          <a:xfrm>
            <a:off x="6501172" y="944724"/>
            <a:ext cx="758180" cy="4953686"/>
            <a:chOff x="7617296" y="975065"/>
            <a:chExt cx="758180" cy="4953686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EF042B0F-0B9F-56DA-C571-3327BD2E9671}"/>
                </a:ext>
              </a:extLst>
            </p:cNvPr>
            <p:cNvSpPr/>
            <p:nvPr/>
          </p:nvSpPr>
          <p:spPr>
            <a:xfrm>
              <a:off x="7617296" y="975065"/>
              <a:ext cx="83373" cy="441417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38609AE2-23D5-2C91-E9E2-8689D6F2DB9D}"/>
                </a:ext>
              </a:extLst>
            </p:cNvPr>
            <p:cNvSpPr/>
            <p:nvPr/>
          </p:nvSpPr>
          <p:spPr>
            <a:xfrm>
              <a:off x="7617296" y="5697023"/>
              <a:ext cx="83373" cy="186682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6A03A3-3B48-50DB-5BE8-7027821D97FC}"/>
                </a:ext>
              </a:extLst>
            </p:cNvPr>
            <p:cNvSpPr/>
            <p:nvPr/>
          </p:nvSpPr>
          <p:spPr>
            <a:xfrm>
              <a:off x="7704691" y="5667141"/>
              <a:ext cx="6222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32722">
                <a:defRPr/>
              </a:pPr>
              <a:r>
                <a:rPr kumimoji="1" lang="en-US" altLang="ko-KR" sz="1050" b="1" dirty="0">
                  <a:solidFill>
                    <a:srgbClr val="CACACA"/>
                  </a:solidFill>
                  <a:latin typeface="맑은 고딕" pitchFamily="50" charset="-127"/>
                </a:rPr>
                <a:t>Footer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E0E18C-FA54-886C-6969-40C577C019A8}"/>
                </a:ext>
              </a:extLst>
            </p:cNvPr>
            <p:cNvSpPr/>
            <p:nvPr/>
          </p:nvSpPr>
          <p:spPr>
            <a:xfrm>
              <a:off x="7727542" y="1060016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32722">
                <a:defRPr/>
              </a:pPr>
              <a:r>
                <a:rPr kumimoji="1" lang="en-US" altLang="ko-KR" sz="1050" b="1" dirty="0">
                  <a:solidFill>
                    <a:srgbClr val="CACACA"/>
                  </a:solidFill>
                  <a:latin typeface="맑은 고딕" pitchFamily="50" charset="-127"/>
                </a:rPr>
                <a:t>Header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E27DEBAA-43CF-D682-5C0E-3691397E6EE3}"/>
              </a:ext>
            </a:extLst>
          </p:cNvPr>
          <p:cNvSpPr/>
          <p:nvPr/>
        </p:nvSpPr>
        <p:spPr>
          <a:xfrm>
            <a:off x="4989004" y="867065"/>
            <a:ext cx="216000" cy="21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0" i="0" u="none" strike="noStrike" kern="1200" cap="none" spc="-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Group 6">
            <a:extLst>
              <a:ext uri="{FF2B5EF4-FFF2-40B4-BE49-F238E27FC236}">
                <a16:creationId xmlns:a16="http://schemas.microsoft.com/office/drawing/2014/main" id="{C4321664-8457-39EA-F298-842CEE385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90222"/>
              </p:ext>
            </p:extLst>
          </p:nvPr>
        </p:nvGraphicFramePr>
        <p:xfrm>
          <a:off x="7277671" y="1224128"/>
          <a:ext cx="2427857" cy="4586784"/>
        </p:xfrm>
        <a:graphic>
          <a:graphicData uri="http://schemas.openxmlformats.org/drawingml/2006/table">
            <a:tbl>
              <a:tblPr/>
              <a:tblGrid>
                <a:gridCol w="307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화면구조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Header / GNB / Page Layout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00170"/>
                  </a:ext>
                </a:extLst>
              </a:tr>
              <a:tr h="1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CI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53872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접속일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접속한 당일 날짜 표기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(YYYY-MM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DD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운영자명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로그인한 계정의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로그아웃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세션을 삭제하고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로그인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8177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인디게이터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[HOME] &gt; [1Depth] &gt; [2Depth] … [4Depth]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페이지의 경로를 표시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4Depth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뎁스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텍스 페이지로 이동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4295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대메뉴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(1Depth)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중메뉴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소메뉴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(3Depth)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79959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Page Area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해당 페이지의 콘텐츠 및 게시판 등 노출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1888"/>
                  </a:ext>
                </a:extLst>
              </a:tr>
              <a:tr h="1113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카피라이트 노출</a:t>
                      </a: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773" marR="41773" marT="39575" marB="39575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5513" marR="55513" marT="52591" marB="5259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AE94154-870A-9C7E-76FD-67D1FFA3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95445"/>
              </p:ext>
            </p:extLst>
          </p:nvPr>
        </p:nvGraphicFramePr>
        <p:xfrm>
          <a:off x="7257256" y="975065"/>
          <a:ext cx="2455583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4308" marR="44308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476250"/>
            <a:ext cx="9359900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작성가이드</a:t>
            </a: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00025" y="1072457"/>
            <a:ext cx="9070667" cy="48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69790" tIns="152352" bIns="76176" anchor="ctr">
            <a:spAutoFit/>
          </a:bodyPr>
          <a:lstStyle>
            <a:lvl1pPr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화면레이아웃을 화면과 보고서로 분류하여 설계한다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작성기준</a:t>
            </a:r>
          </a:p>
          <a:p>
            <a:pPr latinLnBrk="0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 작성시 영향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시 개발자에 의한 임시방편적인 화면이 구성되므로 전체적인 화면의 일관성을 유지하기 어렵다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 화면에 대한 합의가 이루어지지 않아 개발 후 잦은 고객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변경요청의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원인이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교육교재나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사용자매뉴얼 등의 문서 작성 시 참조자료로 사용할 수 있는 문서를 확보하기 힘들다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Font typeface="Wingdings" panose="05000000000000000000" pitchFamily="2" charset="2"/>
              <a:buNone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작성이 불필요한 경우</a:t>
            </a:r>
          </a:p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화면레이아웃은 반드시 작성하도록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작성항목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업무영역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대분류에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업무명을 기재한다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●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기능분해도에서 도출된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레벨의 업무명과 일관성을 가지도록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화면목록에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정의된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화면을를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식별할 수 있는 화면의 이름을 기재한다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●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화면목록에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화면명과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동일해야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매핑해야 할 필요가 있는 경우에 기입한다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작성시 고려사항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분석단계시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Draft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화면정의서를 작성한다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 화면정의서를 이용하여 논리데이터모델링에서 활용한다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설계단계에서 기 작성된 화면정의서를 보강하여 상세하게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 시 하나의 화면에 포함되는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(TAB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레이아웃도 같이 작성할 수 있으며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이때는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화면명은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동일하고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화면설명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</a:p>
          <a:p>
            <a:pPr latinLnBrk="0">
              <a:buFont typeface="Wingdings" panose="05000000000000000000" pitchFamily="2" charset="2"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레이아웃만 내용이 바뀐다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buFont typeface="Wingdings" panose="05000000000000000000" pitchFamily="2" charset="2"/>
              <a:buChar char="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화면레이아웃을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전자파일로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경우는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관리하는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Text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부분에 작성일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화면명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필요한 항목을 </a:t>
            </a:r>
          </a:p>
          <a:p>
            <a:pPr latinLnBrk="0">
              <a:buFont typeface="Wingdings" panose="05000000000000000000" pitchFamily="2" charset="2"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기재한다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4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9"/>
          <p:cNvSpPr txBox="1">
            <a:spLocks noChangeArrowheads="1"/>
          </p:cNvSpPr>
          <p:nvPr/>
        </p:nvSpPr>
        <p:spPr bwMode="auto">
          <a:xfrm>
            <a:off x="3944938" y="576263"/>
            <a:ext cx="181822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377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40429"/>
              </p:ext>
            </p:extLst>
          </p:nvPr>
        </p:nvGraphicFramePr>
        <p:xfrm>
          <a:off x="165101" y="584200"/>
          <a:ext cx="9575800" cy="2444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442163725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81108689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업무영역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로열티관리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포인트카드등록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UI-PN-001</a:t>
                      </a: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PG-PN-001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12"/>
          <p:cNvSpPr>
            <a:spLocks noChangeArrowheads="1"/>
          </p:cNvSpPr>
          <p:nvPr/>
        </p:nvSpPr>
        <p:spPr bwMode="auto">
          <a:xfrm>
            <a:off x="771525" y="4330031"/>
            <a:ext cx="5951538" cy="1079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40"/>
          <p:cNvSpPr txBox="1">
            <a:spLocks noChangeArrowheads="1"/>
          </p:cNvSpPr>
          <p:nvPr/>
        </p:nvSpPr>
        <p:spPr bwMode="auto">
          <a:xfrm>
            <a:off x="193675" y="1626518"/>
            <a:ext cx="7278688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소지하고 계신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GS&amp;POINT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 등록해주세요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GS&amp;POINT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카드는 본 화면에서 직접 등록해야만 정상적인 카드 사용이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카드를 소지하신 고객도 추가로 등록이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1" name="Text Box 279"/>
          <p:cNvSpPr txBox="1">
            <a:spLocks noChangeArrowheads="1"/>
          </p:cNvSpPr>
          <p:nvPr/>
        </p:nvSpPr>
        <p:spPr bwMode="auto">
          <a:xfrm>
            <a:off x="193675" y="1340768"/>
            <a:ext cx="5797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포인트카드 등록</a:t>
            </a:r>
          </a:p>
        </p:txBody>
      </p:sp>
      <p:sp>
        <p:nvSpPr>
          <p:cNvPr id="5142" name="직사각형 6"/>
          <p:cNvSpPr>
            <a:spLocks noChangeArrowheads="1"/>
          </p:cNvSpPr>
          <p:nvPr/>
        </p:nvSpPr>
        <p:spPr bwMode="auto">
          <a:xfrm>
            <a:off x="257175" y="980728"/>
            <a:ext cx="2798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8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포인트를 쌓고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포인트카드 등록 </a:t>
            </a:r>
          </a:p>
        </p:txBody>
      </p:sp>
      <p:grpSp>
        <p:nvGrpSpPr>
          <p:cNvPr id="5143" name="그룹 31"/>
          <p:cNvGrpSpPr>
            <a:grpSpLocks/>
          </p:cNvGrpSpPr>
          <p:nvPr/>
        </p:nvGrpSpPr>
        <p:grpSpPr bwMode="auto">
          <a:xfrm>
            <a:off x="323850" y="2352006"/>
            <a:ext cx="2019300" cy="487362"/>
            <a:chOff x="691784" y="3191731"/>
            <a:chExt cx="1714500" cy="412750"/>
          </a:xfrm>
        </p:grpSpPr>
        <p:pic>
          <p:nvPicPr>
            <p:cNvPr id="52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4" t="38303" r="62927" b="38962"/>
            <a:stretch>
              <a:fillRect/>
            </a:stretch>
          </p:blipFill>
          <p:spPr bwMode="auto">
            <a:xfrm>
              <a:off x="1290271" y="3191731"/>
              <a:ext cx="544513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9" t="12518" r="63435" b="66315"/>
            <a:stretch>
              <a:fillRect/>
            </a:stretch>
          </p:blipFill>
          <p:spPr bwMode="auto">
            <a:xfrm>
              <a:off x="691784" y="3221893"/>
              <a:ext cx="547687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7" t="71004" r="63268" b="7515"/>
            <a:stretch>
              <a:fillRect/>
            </a:stretch>
          </p:blipFill>
          <p:spPr bwMode="auto">
            <a:xfrm>
              <a:off x="1882409" y="3221893"/>
              <a:ext cx="5238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44" name="직사각형 12"/>
          <p:cNvSpPr>
            <a:spLocks noChangeArrowheads="1"/>
          </p:cNvSpPr>
          <p:nvPr/>
        </p:nvSpPr>
        <p:spPr bwMode="auto">
          <a:xfrm>
            <a:off x="238125" y="4253831"/>
            <a:ext cx="6997700" cy="1447800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208" name="TextBox 19"/>
          <p:cNvSpPr txBox="1">
            <a:spLocks noChangeArrowheads="1"/>
          </p:cNvSpPr>
          <p:nvPr/>
        </p:nvSpPr>
        <p:spPr bwMode="auto">
          <a:xfrm>
            <a:off x="217488" y="1996406"/>
            <a:ext cx="29257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혹시 이런 카드를 가지고 계신가요</a:t>
            </a:r>
            <a:r>
              <a:rPr lang="en-US" altLang="ko-KR" sz="10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407818"/>
            <a:ext cx="11509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4410993"/>
            <a:ext cx="12842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8" name="직사각형 109"/>
          <p:cNvSpPr>
            <a:spLocks noChangeArrowheads="1"/>
          </p:cNvSpPr>
          <p:nvPr/>
        </p:nvSpPr>
        <p:spPr bwMode="auto">
          <a:xfrm>
            <a:off x="868363" y="5193631"/>
            <a:ext cx="444500" cy="14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49" name="직사각형 109"/>
          <p:cNvSpPr>
            <a:spLocks noChangeArrowheads="1"/>
          </p:cNvSpPr>
          <p:nvPr/>
        </p:nvSpPr>
        <p:spPr bwMode="auto">
          <a:xfrm>
            <a:off x="1374775" y="5193631"/>
            <a:ext cx="442913" cy="14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0" name="직사각형 109"/>
          <p:cNvSpPr>
            <a:spLocks noChangeArrowheads="1"/>
          </p:cNvSpPr>
          <p:nvPr/>
        </p:nvSpPr>
        <p:spPr bwMode="auto">
          <a:xfrm>
            <a:off x="1879600" y="5193631"/>
            <a:ext cx="444500" cy="14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1" name="직사각형 109"/>
          <p:cNvSpPr>
            <a:spLocks noChangeArrowheads="1"/>
          </p:cNvSpPr>
          <p:nvPr/>
        </p:nvSpPr>
        <p:spPr bwMode="auto">
          <a:xfrm>
            <a:off x="2384425" y="5193631"/>
            <a:ext cx="444500" cy="14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2" name="TextBox 131"/>
          <p:cNvSpPr txBox="1">
            <a:spLocks noChangeArrowheads="1"/>
          </p:cNvSpPr>
          <p:nvPr/>
        </p:nvSpPr>
        <p:spPr bwMode="auto">
          <a:xfrm>
            <a:off x="3932238" y="5157118"/>
            <a:ext cx="1577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200"/>
              </a:lnSpc>
            </a:pP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카드뒷면 서명란의 </a:t>
            </a: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</a:t>
            </a:r>
          </a:p>
        </p:txBody>
      </p:sp>
      <p:sp>
        <p:nvSpPr>
          <p:cNvPr id="5153" name="직사각형 109"/>
          <p:cNvSpPr>
            <a:spLocks noChangeArrowheads="1"/>
          </p:cNvSpPr>
          <p:nvPr/>
        </p:nvSpPr>
        <p:spPr bwMode="auto">
          <a:xfrm>
            <a:off x="5430838" y="5212681"/>
            <a:ext cx="444500" cy="144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4" name="TextBox 131"/>
          <p:cNvSpPr txBox="1">
            <a:spLocks noChangeArrowheads="1"/>
          </p:cNvSpPr>
          <p:nvPr/>
        </p:nvSpPr>
        <p:spPr bwMode="auto">
          <a:xfrm>
            <a:off x="5848350" y="5157118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200"/>
              </a:lnSpc>
            </a:pP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CVC</a:t>
            </a: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5155" name="TextBox 41"/>
          <p:cNvSpPr txBox="1">
            <a:spLocks noChangeArrowheads="1"/>
          </p:cNvSpPr>
          <p:nvPr/>
        </p:nvSpPr>
        <p:spPr bwMode="auto">
          <a:xfrm>
            <a:off x="950913" y="5444456"/>
            <a:ext cx="57134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등록하실 카드 앞면의 카드번호 </a:t>
            </a: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자리와 카드 뒷면의 </a:t>
            </a: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숫자를 입력하시고 카드등록 확인 버튼을 클릭하세요</a:t>
            </a:r>
            <a:r>
              <a:rPr lang="en-US" altLang="ko-KR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2736850" y="5747668"/>
            <a:ext cx="801688" cy="184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blurRad="38100" dist="12700" dir="1800000" sx="102000" sy="102000" algn="tl" rotWithShape="0">
              <a:prstClr val="black">
                <a:alpha val="40000"/>
              </a:prstClr>
            </a:outerShdw>
          </a:effectLst>
        </p:spPr>
        <p:txBody>
          <a:bodyPr wrap="none" lIns="79352" tIns="46800" rIns="79352" bIns="39676" anchor="ctr"/>
          <a:lstStyle/>
          <a:p>
            <a:pPr algn="ctr" defTabSz="793750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카드등록 확인</a:t>
            </a:r>
          </a:p>
        </p:txBody>
      </p:sp>
      <p:sp>
        <p:nvSpPr>
          <p:cNvPr id="44" name="AutoShape 49"/>
          <p:cNvSpPr>
            <a:spLocks noChangeArrowheads="1"/>
          </p:cNvSpPr>
          <p:nvPr/>
        </p:nvSpPr>
        <p:spPr bwMode="auto">
          <a:xfrm>
            <a:off x="3705225" y="5747668"/>
            <a:ext cx="503238" cy="19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blurRad="38100" dist="12700" dir="1800000" sx="102000" sy="102000" algn="tl" rotWithShape="0">
              <a:prstClr val="black">
                <a:alpha val="40000"/>
              </a:prstClr>
            </a:outerShdw>
          </a:effectLst>
        </p:spPr>
        <p:txBody>
          <a:bodyPr wrap="none" lIns="79352" tIns="46800" rIns="79352" bIns="39676" anchor="ctr"/>
          <a:lstStyle/>
          <a:p>
            <a:pPr algn="ctr" defTabSz="793750">
              <a:defRPr/>
            </a:pPr>
            <a:r>
              <a:rPr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입력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58" name="TextBox 19"/>
          <p:cNvSpPr txBox="1">
            <a:spLocks noChangeArrowheads="1"/>
          </p:cNvSpPr>
          <p:nvPr/>
        </p:nvSpPr>
        <p:spPr bwMode="auto">
          <a:xfrm>
            <a:off x="2551113" y="2163093"/>
            <a:ext cx="45354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칼텍스 주유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충전소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Auto Oasis, Joymart, 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카넷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GS 25, 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수퍼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마트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스퀘어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왓슨스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미스터도넛 전국 매장에서 발급받으신 카드가 있다면 등록해주세요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Aft>
                <a:spcPts val="300"/>
              </a:spcAft>
            </a:pPr>
            <a:r>
              <a:rPr lang="ko-KR" altLang="en-US" sz="800" b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 등록하지 않으면 적립된 포인트는 </a:t>
            </a:r>
            <a:r>
              <a:rPr lang="en-US" altLang="ko-KR" sz="800" b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동안만 유효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Aft>
                <a:spcPts val="300"/>
              </a:spcAft>
            </a:pP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발급받은 카드를 반드시 등록하시고 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GS&amp;POINT </a:t>
            </a:r>
            <a:r>
              <a:rPr lang="ko-KR" altLang="en-US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다양한 혜택을 누려보세요</a:t>
            </a:r>
            <a:r>
              <a:rPr lang="en-US" altLang="ko-KR" sz="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Aft>
                <a:spcPts val="300"/>
              </a:spcAft>
            </a:pPr>
            <a:r>
              <a:rPr lang="ko-KR" altLang="en-US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등록하시기 전</a:t>
            </a:r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개인정보를 확인해 주세요</a:t>
            </a:r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6920355" y="1453421"/>
            <a:ext cx="562679" cy="11918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algn="ctr" defTabSz="793750">
              <a:defRPr/>
            </a:pPr>
            <a:r>
              <a:rPr lang="ko-KR" altLang="en-US" sz="7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인쇄하기 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</a:t>
            </a:r>
            <a:endParaRPr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60" name="직사각형 44"/>
          <p:cNvSpPr>
            <a:spLocks noChangeArrowheads="1"/>
          </p:cNvSpPr>
          <p:nvPr/>
        </p:nvSpPr>
        <p:spPr bwMode="auto">
          <a:xfrm>
            <a:off x="57150" y="3348956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161" name="직사각형 34"/>
          <p:cNvSpPr>
            <a:spLocks noChangeArrowheads="1"/>
          </p:cNvSpPr>
          <p:nvPr/>
        </p:nvSpPr>
        <p:spPr bwMode="auto">
          <a:xfrm>
            <a:off x="231775" y="3298156"/>
            <a:ext cx="27590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송안나</a:t>
            </a: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님의 등록된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GS&amp;POINT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카드는 총 </a:t>
            </a:r>
            <a:r>
              <a:rPr lang="en-US" altLang="ko-KR" sz="900" b="1" u="sng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개 입니다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9514" name="Group 4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83311"/>
              </p:ext>
            </p:extLst>
          </p:nvPr>
        </p:nvGraphicFramePr>
        <p:xfrm>
          <a:off x="212725" y="3529931"/>
          <a:ext cx="7064375" cy="641351"/>
        </p:xfrm>
        <a:graphic>
          <a:graphicData uri="http://schemas.openxmlformats.org/drawingml/2006/table">
            <a:tbl>
              <a:tblPr/>
              <a:tblGrid>
                <a:gridCol w="17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</a:p>
                  </a:txBody>
                  <a:tcPr marT="45743" marB="45743" horzOverflow="overflow">
                    <a:lnL>
                      <a:noFill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카드구분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발급처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사용현황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0190-61xx-300x-18xx</a:t>
                      </a:r>
                    </a:p>
                  </a:txBody>
                  <a:tcPr marT="45743" marB="45743" horzOverflow="overflow">
                    <a:lnL>
                      <a:noFill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칼텍스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0190-61xx-002x-24xx</a:t>
                      </a:r>
                    </a:p>
                  </a:txBody>
                  <a:tcPr marT="45743" marB="45743" horzOverflow="overflow">
                    <a:lnL>
                      <a:noFill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kixx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</a:t>
                      </a:r>
                    </a:p>
                  </a:txBody>
                  <a:tcPr marT="45743" marB="45743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82" name="모서리가 둥근 직사각형 38"/>
          <p:cNvSpPr>
            <a:spLocks noChangeArrowheads="1"/>
          </p:cNvSpPr>
          <p:nvPr/>
        </p:nvSpPr>
        <p:spPr bwMode="auto">
          <a:xfrm>
            <a:off x="190500" y="1996406"/>
            <a:ext cx="7134225" cy="1228725"/>
          </a:xfrm>
          <a:prstGeom prst="roundRect">
            <a:avLst>
              <a:gd name="adj" fmla="val 4690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6229350" y="2891756"/>
            <a:ext cx="900113" cy="211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blurRad="38100" dist="12700" dir="1800000" sx="102000" sy="102000" algn="tl" rotWithShape="0">
              <a:prstClr val="black">
                <a:alpha val="40000"/>
              </a:prstClr>
            </a:outerShdw>
          </a:effectLst>
        </p:spPr>
        <p:txBody>
          <a:bodyPr wrap="none" lIns="79352" tIns="46800" rIns="79352" bIns="39676" anchor="ctr"/>
          <a:lstStyle/>
          <a:p>
            <a:pPr algn="ctr" defTabSz="793750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수정</a:t>
            </a:r>
          </a:p>
        </p:txBody>
      </p:sp>
      <p:sp>
        <p:nvSpPr>
          <p:cNvPr id="42" name="AutoShape 49"/>
          <p:cNvSpPr>
            <a:spLocks noChangeArrowheads="1"/>
          </p:cNvSpPr>
          <p:nvPr/>
        </p:nvSpPr>
        <p:spPr bwMode="auto">
          <a:xfrm>
            <a:off x="2962275" y="3320381"/>
            <a:ext cx="1628775" cy="161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blurRad="38100" dist="12700" dir="1800000" sx="102000" sy="102000" algn="tl" rotWithShape="0">
              <a:prstClr val="black">
                <a:alpha val="40000"/>
              </a:prstClr>
            </a:outerShdw>
          </a:effectLst>
        </p:spPr>
        <p:txBody>
          <a:bodyPr wrap="none" lIns="79352" tIns="46800" rIns="79352" bIns="39676" anchor="ctr"/>
          <a:lstStyle/>
          <a:p>
            <a:pPr algn="ctr" defTabSz="793750"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포인트카드 사용현황 변경하기</a:t>
            </a:r>
          </a:p>
        </p:txBody>
      </p:sp>
      <p:sp>
        <p:nvSpPr>
          <p:cNvPr id="5185" name="직사각형 44"/>
          <p:cNvSpPr>
            <a:spLocks noChangeArrowheads="1"/>
          </p:cNvSpPr>
          <p:nvPr/>
        </p:nvSpPr>
        <p:spPr bwMode="auto">
          <a:xfrm>
            <a:off x="6073775" y="2901281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186" name="직사각형 44"/>
          <p:cNvSpPr>
            <a:spLocks noChangeArrowheads="1"/>
          </p:cNvSpPr>
          <p:nvPr/>
        </p:nvSpPr>
        <p:spPr bwMode="auto">
          <a:xfrm>
            <a:off x="4568825" y="3282281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187" name="직사각형 44"/>
          <p:cNvSpPr>
            <a:spLocks noChangeArrowheads="1"/>
          </p:cNvSpPr>
          <p:nvPr/>
        </p:nvSpPr>
        <p:spPr bwMode="auto">
          <a:xfrm>
            <a:off x="1857375" y="3539456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188" name="직사각형 44"/>
          <p:cNvSpPr>
            <a:spLocks noChangeArrowheads="1"/>
          </p:cNvSpPr>
          <p:nvPr/>
        </p:nvSpPr>
        <p:spPr bwMode="auto">
          <a:xfrm>
            <a:off x="609600" y="5149181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189" name="직사각형 45"/>
          <p:cNvSpPr>
            <a:spLocks noChangeArrowheads="1"/>
          </p:cNvSpPr>
          <p:nvPr/>
        </p:nvSpPr>
        <p:spPr bwMode="auto">
          <a:xfrm>
            <a:off x="5629275" y="5082506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190" name="직사각형 46"/>
          <p:cNvSpPr>
            <a:spLocks noChangeArrowheads="1"/>
          </p:cNvSpPr>
          <p:nvPr/>
        </p:nvSpPr>
        <p:spPr bwMode="auto">
          <a:xfrm>
            <a:off x="2486025" y="5749256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191" name="직사각형 47"/>
          <p:cNvSpPr>
            <a:spLocks noChangeArrowheads="1"/>
          </p:cNvSpPr>
          <p:nvPr/>
        </p:nvSpPr>
        <p:spPr bwMode="auto">
          <a:xfrm>
            <a:off x="4219575" y="5758781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5192" name="TextBox 41"/>
          <p:cNvSpPr txBox="1">
            <a:spLocks noChangeArrowheads="1"/>
          </p:cNvSpPr>
          <p:nvPr/>
        </p:nvSpPr>
        <p:spPr bwMode="auto">
          <a:xfrm>
            <a:off x="284163" y="3015581"/>
            <a:ext cx="39180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7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온라인으로 신청한 카드는 자동으로 등록되어 있으므로 별도로 등록하지 않으셔도 됩니다</a:t>
            </a:r>
            <a:r>
              <a:rPr lang="en-US" altLang="ko-KR" sz="7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9509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09223"/>
              </p:ext>
            </p:extLst>
          </p:nvPr>
        </p:nvGraphicFramePr>
        <p:xfrm>
          <a:off x="7656513" y="1041400"/>
          <a:ext cx="2122487" cy="4308921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563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등록 화면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접속 가능한 화면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&amp;PASS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수정 화면 호출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M1.1.2.1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정보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카드상세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새창뜨기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 이름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님의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GS&amp;POINT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카드는 총 </a:t>
                      </a:r>
                      <a:r>
                        <a:rPr kumimoji="0" lang="ko-KR" altLang="en-US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개 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kumimoji="0" lang="ko-KR" altLang="en-US" sz="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송안나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님의 등록된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GS&amp;POINT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카드는 총 </a:t>
                      </a:r>
                      <a:r>
                        <a:rPr kumimoji="0" lang="en-US" altLang="ko-KR" sz="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노출항목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로열티에서 가져오는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사용현황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 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63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알럿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“이미 등록된 카드입니다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번호를 잘못 입력하셨습니다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한 번 확인해주세요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“CVC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잘못 입력하셨습니다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한 번 확인해 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cvc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541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80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01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86" y="1730375"/>
            <a:ext cx="7969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/>
          <p:cNvSpPr/>
          <p:nvPr/>
        </p:nvSpPr>
        <p:spPr bwMode="auto">
          <a:xfrm>
            <a:off x="2097324" y="1379538"/>
            <a:ext cx="3667125" cy="14398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49" name="그룹 129"/>
          <p:cNvGrpSpPr>
            <a:grpSpLocks/>
          </p:cNvGrpSpPr>
          <p:nvPr/>
        </p:nvGrpSpPr>
        <p:grpSpPr bwMode="auto">
          <a:xfrm>
            <a:off x="2289411" y="1811339"/>
            <a:ext cx="992188" cy="996754"/>
            <a:chOff x="2126616" y="5151116"/>
            <a:chExt cx="991894" cy="998161"/>
          </a:xfrm>
        </p:grpSpPr>
        <p:sp>
          <p:nvSpPr>
            <p:cNvPr id="6294" name="직사각형 171"/>
            <p:cNvSpPr>
              <a:spLocks noChangeArrowheads="1"/>
            </p:cNvSpPr>
            <p:nvPr/>
          </p:nvSpPr>
          <p:spPr bwMode="auto">
            <a:xfrm>
              <a:off x="2126616" y="5841065"/>
              <a:ext cx="991894" cy="30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명품시계</a:t>
              </a:r>
            </a:p>
            <a:p>
              <a:pPr eaLnBrk="1" hangingPunct="1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41,000P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296" name="그룹 103"/>
            <p:cNvGrpSpPr>
              <a:grpSpLocks/>
            </p:cNvGrpSpPr>
            <p:nvPr/>
          </p:nvGrpSpPr>
          <p:grpSpPr bwMode="auto">
            <a:xfrm>
              <a:off x="2204529" y="5151116"/>
              <a:ext cx="790334" cy="723131"/>
              <a:chOff x="4465648" y="2686050"/>
              <a:chExt cx="2461427" cy="1378736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4465187" y="2686050"/>
                <a:ext cx="2451563" cy="137911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4480014" y="2701204"/>
                <a:ext cx="2446622" cy="135790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0800000" flipV="1">
                <a:off x="4480014" y="2686050"/>
                <a:ext cx="2431793" cy="137305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150" name="직사각형 133"/>
          <p:cNvSpPr>
            <a:spLocks noChangeArrowheads="1"/>
          </p:cNvSpPr>
          <p:nvPr/>
        </p:nvSpPr>
        <p:spPr bwMode="auto">
          <a:xfrm>
            <a:off x="211374" y="1382713"/>
            <a:ext cx="106471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포인트몰 기획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특가전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39949" y="1379538"/>
            <a:ext cx="1766887" cy="14398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52" name="그룹 149"/>
          <p:cNvGrpSpPr>
            <a:grpSpLocks/>
          </p:cNvGrpSpPr>
          <p:nvPr/>
        </p:nvGrpSpPr>
        <p:grpSpPr bwMode="auto">
          <a:xfrm>
            <a:off x="3443524" y="1811338"/>
            <a:ext cx="993775" cy="993775"/>
            <a:chOff x="3327168" y="5151120"/>
            <a:chExt cx="994092" cy="995174"/>
          </a:xfrm>
        </p:grpSpPr>
        <p:sp>
          <p:nvSpPr>
            <p:cNvPr id="6289" name="직사각형 171"/>
            <p:cNvSpPr>
              <a:spLocks noChangeArrowheads="1"/>
            </p:cNvSpPr>
            <p:nvPr/>
          </p:nvSpPr>
          <p:spPr bwMode="auto">
            <a:xfrm>
              <a:off x="3327168" y="5841065"/>
              <a:ext cx="994092" cy="305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명품시계</a:t>
              </a:r>
            </a:p>
            <a:p>
              <a:pPr eaLnBrk="1" hangingPunct="1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41,000P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290" name="그룹 103"/>
            <p:cNvGrpSpPr>
              <a:grpSpLocks/>
            </p:cNvGrpSpPr>
            <p:nvPr/>
          </p:nvGrpSpPr>
          <p:grpSpPr bwMode="auto">
            <a:xfrm>
              <a:off x="3397465" y="5151120"/>
              <a:ext cx="793024" cy="723131"/>
              <a:chOff x="4464475" y="2686050"/>
              <a:chExt cx="2464338" cy="1378736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463154" y="2686050"/>
                <a:ext cx="2457512" cy="137911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4477957" y="2701204"/>
                <a:ext cx="2452578" cy="1357898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rot="10800000" flipV="1">
                <a:off x="4477957" y="2686050"/>
                <a:ext cx="2437773" cy="137305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153" name="그룹 169"/>
          <p:cNvGrpSpPr>
            <a:grpSpLocks/>
          </p:cNvGrpSpPr>
          <p:nvPr/>
        </p:nvGrpSpPr>
        <p:grpSpPr bwMode="auto">
          <a:xfrm>
            <a:off x="4599224" y="1811338"/>
            <a:ext cx="993775" cy="993775"/>
            <a:chOff x="4522788" y="5151120"/>
            <a:chExt cx="994092" cy="995174"/>
          </a:xfrm>
        </p:grpSpPr>
        <p:sp>
          <p:nvSpPr>
            <p:cNvPr id="6284" name="직사각형 171"/>
            <p:cNvSpPr>
              <a:spLocks noChangeArrowheads="1"/>
            </p:cNvSpPr>
            <p:nvPr/>
          </p:nvSpPr>
          <p:spPr bwMode="auto">
            <a:xfrm>
              <a:off x="4522788" y="5841065"/>
              <a:ext cx="994092" cy="305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명품시계</a:t>
              </a:r>
            </a:p>
            <a:p>
              <a:pPr eaLnBrk="1" hangingPunct="1"/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41,000P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285" name="그룹 103"/>
            <p:cNvGrpSpPr>
              <a:grpSpLocks/>
            </p:cNvGrpSpPr>
            <p:nvPr/>
          </p:nvGrpSpPr>
          <p:grpSpPr bwMode="auto">
            <a:xfrm>
              <a:off x="4593085" y="5151120"/>
              <a:ext cx="793024" cy="723131"/>
              <a:chOff x="4464475" y="2686050"/>
              <a:chExt cx="2464338" cy="1378736"/>
            </a:xfrm>
          </p:grpSpPr>
          <p:sp>
            <p:nvSpPr>
              <p:cNvPr id="173" name="직사각형 172"/>
              <p:cNvSpPr/>
              <p:nvPr/>
            </p:nvSpPr>
            <p:spPr>
              <a:xfrm>
                <a:off x="4463154" y="2686050"/>
                <a:ext cx="2457512" cy="137911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4477957" y="2701204"/>
                <a:ext cx="2452578" cy="1357898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rot="10800000" flipV="1">
                <a:off x="4477957" y="2686050"/>
                <a:ext cx="2437773" cy="137305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78" name="AutoShape 49"/>
          <p:cNvSpPr>
            <a:spLocks noChangeArrowheads="1"/>
          </p:cNvSpPr>
          <p:nvPr/>
        </p:nvSpPr>
        <p:spPr bwMode="auto">
          <a:xfrm>
            <a:off x="2183049" y="1568701"/>
            <a:ext cx="358988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10800" tIns="18000" rIns="10800" bIns="18000" anchor="ctr">
            <a:spAutoFit/>
          </a:bodyPr>
          <a:lstStyle/>
          <a:p>
            <a:pPr>
              <a:defRPr/>
            </a:pP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~10,000P</a:t>
            </a:r>
          </a:p>
        </p:txBody>
      </p:sp>
      <p:sp>
        <p:nvSpPr>
          <p:cNvPr id="180" name="AutoShape 49"/>
          <p:cNvSpPr>
            <a:spLocks noChangeArrowheads="1"/>
          </p:cNvSpPr>
          <p:nvPr/>
        </p:nvSpPr>
        <p:spPr bwMode="auto">
          <a:xfrm>
            <a:off x="3941999" y="1568701"/>
            <a:ext cx="398532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10800" tIns="18000" rIns="10800" bIns="18000" anchor="ctr">
            <a:spAutoFit/>
          </a:bodyPr>
          <a:lstStyle/>
          <a:p>
            <a:pPr>
              <a:defRPr/>
            </a:pP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100,000P~</a:t>
            </a:r>
          </a:p>
        </p:txBody>
      </p:sp>
      <p:sp>
        <p:nvSpPr>
          <p:cNvPr id="185" name="AutoShape 49"/>
          <p:cNvSpPr>
            <a:spLocks noChangeArrowheads="1"/>
          </p:cNvSpPr>
          <p:nvPr/>
        </p:nvSpPr>
        <p:spPr bwMode="auto">
          <a:xfrm>
            <a:off x="2594211" y="1568701"/>
            <a:ext cx="597520" cy="14237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>
              <a:defRPr/>
            </a:pPr>
            <a:r>
              <a:rPr lang="en-US" altLang="ko-KR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10,000~50,000P</a:t>
            </a:r>
          </a:p>
        </p:txBody>
      </p:sp>
      <p:sp>
        <p:nvSpPr>
          <p:cNvPr id="186" name="AutoShape 49"/>
          <p:cNvSpPr>
            <a:spLocks noChangeArrowheads="1"/>
          </p:cNvSpPr>
          <p:nvPr/>
        </p:nvSpPr>
        <p:spPr bwMode="auto">
          <a:xfrm>
            <a:off x="3248261" y="1568701"/>
            <a:ext cx="640004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>
              <a:defRPr/>
            </a:pP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50,000~100,000P</a:t>
            </a:r>
          </a:p>
        </p:txBody>
      </p:sp>
      <p:sp>
        <p:nvSpPr>
          <p:cNvPr id="6158" name="AutoShape 49"/>
          <p:cNvSpPr>
            <a:spLocks noChangeArrowheads="1"/>
          </p:cNvSpPr>
          <p:nvPr/>
        </p:nvSpPr>
        <p:spPr bwMode="auto">
          <a:xfrm>
            <a:off x="1559161" y="1430338"/>
            <a:ext cx="184150" cy="101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" tIns="0" rIns="10800" bIns="0" anchor="ctr">
            <a:spAutoFit/>
          </a:bodyPr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59" name="직사각형 133"/>
          <p:cNvSpPr>
            <a:spLocks noChangeArrowheads="1"/>
          </p:cNvSpPr>
          <p:nvPr/>
        </p:nvSpPr>
        <p:spPr bwMode="auto">
          <a:xfrm>
            <a:off x="2108436" y="1382713"/>
            <a:ext cx="8194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포인트로 쓰고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6160" name="AutoShape 49"/>
          <p:cNvSpPr>
            <a:spLocks noChangeArrowheads="1"/>
          </p:cNvSpPr>
          <p:nvPr/>
        </p:nvSpPr>
        <p:spPr bwMode="auto">
          <a:xfrm>
            <a:off x="3456224" y="1430338"/>
            <a:ext cx="184150" cy="101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800" tIns="0" rIns="10800" bIns="0" anchor="ctr">
            <a:spAutoFit/>
          </a:bodyPr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AutoShape 49"/>
          <p:cNvSpPr>
            <a:spLocks noChangeArrowheads="1"/>
          </p:cNvSpPr>
          <p:nvPr/>
        </p:nvSpPr>
        <p:spPr bwMode="auto">
          <a:xfrm>
            <a:off x="840024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AutoShape 49"/>
          <p:cNvSpPr>
            <a:spLocks noChangeArrowheads="1"/>
          </p:cNvSpPr>
          <p:nvPr/>
        </p:nvSpPr>
        <p:spPr bwMode="auto">
          <a:xfrm>
            <a:off x="1030524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AutoShape 49"/>
          <p:cNvSpPr>
            <a:spLocks noChangeArrowheads="1"/>
          </p:cNvSpPr>
          <p:nvPr/>
        </p:nvSpPr>
        <p:spPr bwMode="auto">
          <a:xfrm>
            <a:off x="1217849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AutoShape 49"/>
          <p:cNvSpPr>
            <a:spLocks noChangeArrowheads="1"/>
          </p:cNvSpPr>
          <p:nvPr/>
        </p:nvSpPr>
        <p:spPr bwMode="auto">
          <a:xfrm>
            <a:off x="1409936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AutoShape 49"/>
          <p:cNvSpPr>
            <a:spLocks noChangeArrowheads="1"/>
          </p:cNvSpPr>
          <p:nvPr/>
        </p:nvSpPr>
        <p:spPr bwMode="auto">
          <a:xfrm>
            <a:off x="1600436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AutoShape 49"/>
          <p:cNvSpPr>
            <a:spLocks noChangeArrowheads="1"/>
          </p:cNvSpPr>
          <p:nvPr/>
        </p:nvSpPr>
        <p:spPr bwMode="auto">
          <a:xfrm>
            <a:off x="1789349" y="2647950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67" name="직사각형 133"/>
          <p:cNvSpPr>
            <a:spLocks noChangeArrowheads="1"/>
          </p:cNvSpPr>
          <p:nvPr/>
        </p:nvSpPr>
        <p:spPr bwMode="auto">
          <a:xfrm>
            <a:off x="5834299" y="1382713"/>
            <a:ext cx="6335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유니세프몰</a:t>
            </a:r>
          </a:p>
        </p:txBody>
      </p:sp>
      <p:sp>
        <p:nvSpPr>
          <p:cNvPr id="224" name="직사각형 223"/>
          <p:cNvSpPr/>
          <p:nvPr/>
        </p:nvSpPr>
        <p:spPr bwMode="auto">
          <a:xfrm>
            <a:off x="5862874" y="1379538"/>
            <a:ext cx="1766887" cy="14398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71"/>
          <p:cNvSpPr>
            <a:spLocks noChangeArrowheads="1"/>
          </p:cNvSpPr>
          <p:nvPr/>
        </p:nvSpPr>
        <p:spPr bwMode="auto">
          <a:xfrm>
            <a:off x="5913674" y="2022475"/>
            <a:ext cx="13874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‘유니세프’ 브랜드는 </a:t>
            </a:r>
          </a:p>
          <a:p>
            <a:pPr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인류애를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상징힙니다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0" name="직사각형 171"/>
          <p:cNvSpPr>
            <a:spLocks noChangeArrowheads="1"/>
          </p:cNvSpPr>
          <p:nvPr/>
        </p:nvSpPr>
        <p:spPr bwMode="auto">
          <a:xfrm>
            <a:off x="5905736" y="1612900"/>
            <a:ext cx="1636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어린이의 생명을 구하는 </a:t>
            </a:r>
            <a:b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유니세프 상품을 만나보세요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2083036" y="1360488"/>
            <a:ext cx="3730625" cy="14859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2" name="Rectangle 56"/>
          <p:cNvSpPr>
            <a:spLocks noChangeArrowheads="1"/>
          </p:cNvSpPr>
          <p:nvPr/>
        </p:nvSpPr>
        <p:spPr bwMode="auto">
          <a:xfrm>
            <a:off x="2159236" y="1552575"/>
            <a:ext cx="2268538" cy="19050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3" name="직사각형 76"/>
          <p:cNvSpPr>
            <a:spLocks noChangeArrowheads="1"/>
          </p:cNvSpPr>
          <p:nvPr/>
        </p:nvSpPr>
        <p:spPr bwMode="auto">
          <a:xfrm>
            <a:off x="4364274" y="1474788"/>
            <a:ext cx="246062" cy="1682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33" name="직사각형 232"/>
          <p:cNvSpPr/>
          <p:nvPr/>
        </p:nvSpPr>
        <p:spPr bwMode="auto">
          <a:xfrm>
            <a:off x="2102086" y="3032125"/>
            <a:ext cx="1771650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3981686" y="3032125"/>
            <a:ext cx="1771650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76" name="직사각형 78"/>
          <p:cNvSpPr>
            <a:spLocks noChangeArrowheads="1"/>
          </p:cNvSpPr>
          <p:nvPr/>
        </p:nvSpPr>
        <p:spPr bwMode="auto">
          <a:xfrm>
            <a:off x="2111611" y="3041650"/>
            <a:ext cx="36420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공연</a:t>
            </a:r>
          </a:p>
        </p:txBody>
      </p:sp>
      <p:sp>
        <p:nvSpPr>
          <p:cNvPr id="6177" name="직사각형 79"/>
          <p:cNvSpPr>
            <a:spLocks noChangeArrowheads="1"/>
          </p:cNvSpPr>
          <p:nvPr/>
        </p:nvSpPr>
        <p:spPr bwMode="auto">
          <a:xfrm>
            <a:off x="2113199" y="3254375"/>
            <a:ext cx="1736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포인트로 공연도 볼 수 있다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공연도 추천 받고 공연도 보고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6178" name="직사각형 80"/>
          <p:cNvSpPr>
            <a:spLocks noChangeArrowheads="1"/>
          </p:cNvSpPr>
          <p:nvPr/>
        </p:nvSpPr>
        <p:spPr bwMode="auto">
          <a:xfrm>
            <a:off x="3973749" y="3041650"/>
            <a:ext cx="36420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</a:p>
        </p:txBody>
      </p:sp>
      <p:sp>
        <p:nvSpPr>
          <p:cNvPr id="6179" name="직사각형 81"/>
          <p:cNvSpPr>
            <a:spLocks noChangeArrowheads="1"/>
          </p:cNvSpPr>
          <p:nvPr/>
        </p:nvSpPr>
        <p:spPr bwMode="auto">
          <a:xfrm>
            <a:off x="3976924" y="3254375"/>
            <a:ext cx="17383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인터파크에서 도서 구입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책도 사고 인터파크의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포인트도 적립 받고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pic>
        <p:nvPicPr>
          <p:cNvPr id="6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5" t="11568" r="6065" b="8226"/>
          <a:stretch>
            <a:fillRect/>
          </a:stretch>
        </p:blipFill>
        <p:spPr bwMode="auto">
          <a:xfrm>
            <a:off x="3389549" y="3629025"/>
            <a:ext cx="4572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1" name="TextBox 244"/>
          <p:cNvSpPr txBox="1">
            <a:spLocks noChangeArrowheads="1"/>
          </p:cNvSpPr>
          <p:nvPr/>
        </p:nvSpPr>
        <p:spPr bwMode="auto">
          <a:xfrm>
            <a:off x="2195749" y="370681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운명의 소용돌이에 던져진 그들의 이야기</a:t>
            </a:r>
          </a:p>
        </p:txBody>
      </p:sp>
      <p:sp>
        <p:nvSpPr>
          <p:cNvPr id="6182" name="TextBox 245"/>
          <p:cNvSpPr txBox="1">
            <a:spLocks noChangeArrowheads="1"/>
          </p:cNvSpPr>
          <p:nvPr/>
        </p:nvSpPr>
        <p:spPr bwMode="auto">
          <a:xfrm>
            <a:off x="2195749" y="4087813"/>
            <a:ext cx="1169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청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pic>
        <p:nvPicPr>
          <p:cNvPr id="6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9"/>
          <a:stretch>
            <a:fillRect/>
          </a:stretch>
        </p:blipFill>
        <p:spPr bwMode="auto">
          <a:xfrm>
            <a:off x="4830999" y="3652838"/>
            <a:ext cx="86836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4" name="TextBox 247"/>
          <p:cNvSpPr txBox="1">
            <a:spLocks noChangeArrowheads="1"/>
          </p:cNvSpPr>
          <p:nvPr/>
        </p:nvSpPr>
        <p:spPr bwMode="auto">
          <a:xfrm>
            <a:off x="4048361" y="3714750"/>
            <a:ext cx="12319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공무도하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작가</a:t>
            </a:r>
          </a:p>
        </p:txBody>
      </p:sp>
      <p:sp>
        <p:nvSpPr>
          <p:cNvPr id="6185" name="TextBox 248"/>
          <p:cNvSpPr txBox="1">
            <a:spLocks noChangeArrowheads="1"/>
          </p:cNvSpPr>
          <p:nvPr/>
        </p:nvSpPr>
        <p:spPr bwMode="auto">
          <a:xfrm>
            <a:off x="4048361" y="3986213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김훈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</a:p>
          <a:p>
            <a:pPr eaLnBrk="1" hangingPunct="1"/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책이야기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222486" y="4635500"/>
            <a:ext cx="1774825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87" name="직사각형 76"/>
          <p:cNvSpPr>
            <a:spLocks noChangeArrowheads="1"/>
          </p:cNvSpPr>
          <p:nvPr/>
        </p:nvSpPr>
        <p:spPr bwMode="auto">
          <a:xfrm>
            <a:off x="212961" y="4645025"/>
            <a:ext cx="36420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</a:p>
        </p:txBody>
      </p:sp>
      <p:pic>
        <p:nvPicPr>
          <p:cNvPr id="618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1" y="5172075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9" name="직사각형 124"/>
          <p:cNvSpPr>
            <a:spLocks noChangeArrowheads="1"/>
          </p:cNvSpPr>
          <p:nvPr/>
        </p:nvSpPr>
        <p:spPr bwMode="auto">
          <a:xfrm>
            <a:off x="309799" y="5557838"/>
            <a:ext cx="15224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 높은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EBS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교육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교양 등 다양한 교육의 기회를 누려보세요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6" name="AutoShape 49"/>
          <p:cNvSpPr>
            <a:spLocks noChangeArrowheads="1"/>
          </p:cNvSpPr>
          <p:nvPr/>
        </p:nvSpPr>
        <p:spPr bwMode="auto">
          <a:xfrm>
            <a:off x="639831" y="4683376"/>
            <a:ext cx="416262" cy="14237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EBS Zone</a:t>
            </a:r>
          </a:p>
        </p:txBody>
      </p:sp>
      <p:sp>
        <p:nvSpPr>
          <p:cNvPr id="287" name="AutoShape 49"/>
          <p:cNvSpPr>
            <a:spLocks noChangeArrowheads="1"/>
          </p:cNvSpPr>
          <p:nvPr/>
        </p:nvSpPr>
        <p:spPr bwMode="auto">
          <a:xfrm>
            <a:off x="1076452" y="4683376"/>
            <a:ext cx="333593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</a:p>
        </p:txBody>
      </p:sp>
      <p:sp>
        <p:nvSpPr>
          <p:cNvPr id="288" name="AutoShape 49"/>
          <p:cNvSpPr>
            <a:spLocks noChangeArrowheads="1"/>
          </p:cNvSpPr>
          <p:nvPr/>
        </p:nvSpPr>
        <p:spPr bwMode="auto">
          <a:xfrm>
            <a:off x="1442466" y="4683376"/>
            <a:ext cx="239741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초등</a:t>
            </a:r>
          </a:p>
        </p:txBody>
      </p:sp>
      <p:sp>
        <p:nvSpPr>
          <p:cNvPr id="289" name="AutoShape 49"/>
          <p:cNvSpPr>
            <a:spLocks noChangeArrowheads="1"/>
          </p:cNvSpPr>
          <p:nvPr/>
        </p:nvSpPr>
        <p:spPr bwMode="auto">
          <a:xfrm>
            <a:off x="1707579" y="4683376"/>
            <a:ext cx="239741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어학</a:t>
            </a:r>
          </a:p>
        </p:txBody>
      </p:sp>
      <p:sp>
        <p:nvSpPr>
          <p:cNvPr id="290" name="AutoShape 49"/>
          <p:cNvSpPr>
            <a:spLocks noChangeArrowheads="1"/>
          </p:cNvSpPr>
          <p:nvPr/>
        </p:nvSpPr>
        <p:spPr bwMode="auto">
          <a:xfrm>
            <a:off x="977247" y="4859589"/>
            <a:ext cx="544705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두뇌트레이니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AutoShape 49"/>
          <p:cNvSpPr>
            <a:spLocks noChangeArrowheads="1"/>
          </p:cNvSpPr>
          <p:nvPr/>
        </p:nvSpPr>
        <p:spPr bwMode="auto">
          <a:xfrm>
            <a:off x="1555489" y="4859589"/>
            <a:ext cx="391520" cy="142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18000" rIns="36000" bIns="18000" anchor="ctr">
            <a:spAutoFit/>
          </a:bodyPr>
          <a:lstStyle/>
          <a:p>
            <a:pPr algn="ctr">
              <a:defRPr/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체험학습</a:t>
            </a:r>
          </a:p>
        </p:txBody>
      </p:sp>
      <p:sp>
        <p:nvSpPr>
          <p:cNvPr id="292" name="직사각형 291"/>
          <p:cNvSpPr/>
          <p:nvPr/>
        </p:nvSpPr>
        <p:spPr bwMode="auto">
          <a:xfrm>
            <a:off x="2102086" y="4635500"/>
            <a:ext cx="3649663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8" name="직사각형 78"/>
          <p:cNvSpPr>
            <a:spLocks noChangeArrowheads="1"/>
          </p:cNvSpPr>
          <p:nvPr/>
        </p:nvSpPr>
        <p:spPr bwMode="auto">
          <a:xfrm>
            <a:off x="2111611" y="4645025"/>
            <a:ext cx="7232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엔터테인먼트</a:t>
            </a:r>
          </a:p>
        </p:txBody>
      </p:sp>
      <p:sp>
        <p:nvSpPr>
          <p:cNvPr id="6199" name="직사각형 79"/>
          <p:cNvSpPr>
            <a:spLocks noChangeArrowheads="1"/>
          </p:cNvSpPr>
          <p:nvPr/>
        </p:nvSpPr>
        <p:spPr bwMode="auto">
          <a:xfrm>
            <a:off x="2822811" y="4662488"/>
            <a:ext cx="28670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볼거리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들을거리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놀거리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다양한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놀꺼리들을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보아요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6200" name="그룹 306"/>
          <p:cNvGrpSpPr>
            <a:grpSpLocks/>
          </p:cNvGrpSpPr>
          <p:nvPr/>
        </p:nvGrpSpPr>
        <p:grpSpPr bwMode="auto">
          <a:xfrm>
            <a:off x="4525391" y="4877066"/>
            <a:ext cx="1079529" cy="142374"/>
            <a:chOff x="2135672" y="4518301"/>
            <a:chExt cx="1080386" cy="141874"/>
          </a:xfrm>
        </p:grpSpPr>
        <p:sp>
          <p:nvSpPr>
            <p:cNvPr id="299" name="AutoShape 49"/>
            <p:cNvSpPr>
              <a:spLocks noChangeArrowheads="1"/>
            </p:cNvSpPr>
            <p:nvPr/>
          </p:nvSpPr>
          <p:spPr bwMode="auto">
            <a:xfrm>
              <a:off x="2135672" y="4518301"/>
              <a:ext cx="239931" cy="141874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18000" rIns="36000" bIns="18000" anchor="ctr">
              <a:spAutoFit/>
            </a:bodyPr>
            <a:lstStyle/>
            <a:p>
              <a:pPr algn="ctr">
                <a:defRPr/>
              </a:pPr>
              <a:r>
                <a:rPr lang="ko-KR" altLang="en-US" sz="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</a:t>
              </a:r>
            </a:p>
          </p:txBody>
        </p:sp>
        <p:sp>
          <p:nvSpPr>
            <p:cNvPr id="300" name="AutoShape 49"/>
            <p:cNvSpPr>
              <a:spLocks noChangeArrowheads="1"/>
            </p:cNvSpPr>
            <p:nvPr/>
          </p:nvSpPr>
          <p:spPr bwMode="auto">
            <a:xfrm>
              <a:off x="2415294" y="4518301"/>
              <a:ext cx="239931" cy="1418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18000" rIns="36000" bIns="18000" anchor="ctr">
              <a:spAutoFit/>
            </a:bodyPr>
            <a:lstStyle/>
            <a:p>
              <a:pPr algn="ctr">
                <a:defRPr/>
              </a:pPr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</a:t>
              </a:r>
            </a:p>
          </p:txBody>
        </p:sp>
        <p:sp>
          <p:nvSpPr>
            <p:cNvPr id="301" name="AutoShape 49"/>
            <p:cNvSpPr>
              <a:spLocks noChangeArrowheads="1"/>
            </p:cNvSpPr>
            <p:nvPr/>
          </p:nvSpPr>
          <p:spPr bwMode="auto">
            <a:xfrm>
              <a:off x="2696505" y="4518301"/>
              <a:ext cx="239931" cy="1418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18000" rIns="36000" bIns="18000" anchor="ctr">
              <a:spAutoFit/>
            </a:bodyPr>
            <a:lstStyle/>
            <a:p>
              <a:pPr algn="ctr">
                <a:defRPr/>
              </a:pPr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음악</a:t>
              </a:r>
            </a:p>
          </p:txBody>
        </p:sp>
        <p:sp>
          <p:nvSpPr>
            <p:cNvPr id="302" name="AutoShape 49"/>
            <p:cNvSpPr>
              <a:spLocks noChangeArrowheads="1"/>
            </p:cNvSpPr>
            <p:nvPr/>
          </p:nvSpPr>
          <p:spPr bwMode="auto">
            <a:xfrm>
              <a:off x="2976127" y="4518301"/>
              <a:ext cx="239931" cy="1418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18000" rIns="36000" bIns="18000" anchor="ctr">
              <a:spAutoFit/>
            </a:bodyPr>
            <a:lstStyle/>
            <a:p>
              <a:pPr algn="ctr">
                <a:defRPr/>
              </a:pPr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만화</a:t>
              </a:r>
            </a:p>
          </p:txBody>
        </p:sp>
      </p:grpSp>
      <p:pic>
        <p:nvPicPr>
          <p:cNvPr id="620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9" y="5118100"/>
            <a:ext cx="10461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2" name="직사각형 124"/>
          <p:cNvSpPr>
            <a:spLocks noChangeArrowheads="1"/>
          </p:cNvSpPr>
          <p:nvPr/>
        </p:nvSpPr>
        <p:spPr bwMode="auto">
          <a:xfrm>
            <a:off x="3262549" y="5092700"/>
            <a:ext cx="10017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천사의 유혹 </a:t>
            </a:r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</a:p>
        </p:txBody>
      </p:sp>
      <p:sp>
        <p:nvSpPr>
          <p:cNvPr id="6203" name="직사각형 124"/>
          <p:cNvSpPr>
            <a:spLocks noChangeArrowheads="1"/>
          </p:cNvSpPr>
          <p:nvPr/>
        </p:nvSpPr>
        <p:spPr bwMode="auto">
          <a:xfrm>
            <a:off x="3262549" y="5308600"/>
            <a:ext cx="24272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아란은 피를 흘리며 쓰러진 현우를 차에 버려둔 채 뛰쳐나와 주승에게 도움을 청한다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아란은 피를 흘리며 쓰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06" name="직사각형 124"/>
          <p:cNvSpPr>
            <a:spLocks noChangeArrowheads="1"/>
          </p:cNvSpPr>
          <p:nvPr/>
        </p:nvSpPr>
        <p:spPr bwMode="auto">
          <a:xfrm>
            <a:off x="3262549" y="5807075"/>
            <a:ext cx="24272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SBSi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500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332" name="직사각형 331"/>
          <p:cNvSpPr/>
          <p:nvPr/>
        </p:nvSpPr>
        <p:spPr bwMode="auto">
          <a:xfrm>
            <a:off x="222486" y="3032125"/>
            <a:ext cx="1774825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직사각형 332"/>
          <p:cNvSpPr/>
          <p:nvPr/>
        </p:nvSpPr>
        <p:spPr bwMode="auto">
          <a:xfrm>
            <a:off x="5858111" y="3032125"/>
            <a:ext cx="1773238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7" name="직사각형 76"/>
          <p:cNvSpPr>
            <a:spLocks noChangeArrowheads="1"/>
          </p:cNvSpPr>
          <p:nvPr/>
        </p:nvSpPr>
        <p:spPr bwMode="auto">
          <a:xfrm>
            <a:off x="220899" y="3041650"/>
            <a:ext cx="5437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할인쿠폰</a:t>
            </a:r>
          </a:p>
        </p:txBody>
      </p:sp>
      <p:sp>
        <p:nvSpPr>
          <p:cNvPr id="6208" name="직사각형 77"/>
          <p:cNvSpPr>
            <a:spLocks noChangeArrowheads="1"/>
          </p:cNvSpPr>
          <p:nvPr/>
        </p:nvSpPr>
        <p:spPr bwMode="auto">
          <a:xfrm>
            <a:off x="222486" y="3254375"/>
            <a:ext cx="1738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포인트로 또 다시 할인을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~?? </a:t>
            </a:r>
          </a:p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구매하고 할인도 받고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~!!!</a:t>
            </a:r>
          </a:p>
        </p:txBody>
      </p:sp>
      <p:sp>
        <p:nvSpPr>
          <p:cNvPr id="6209" name="직사각형 84"/>
          <p:cNvSpPr>
            <a:spLocks noChangeArrowheads="1"/>
          </p:cNvSpPr>
          <p:nvPr/>
        </p:nvSpPr>
        <p:spPr bwMode="auto">
          <a:xfrm>
            <a:off x="5858111" y="3041650"/>
            <a:ext cx="36420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숙박</a:t>
            </a:r>
          </a:p>
        </p:txBody>
      </p:sp>
      <p:sp>
        <p:nvSpPr>
          <p:cNvPr id="6210" name="직사각형 85"/>
          <p:cNvSpPr>
            <a:spLocks noChangeArrowheads="1"/>
          </p:cNvSpPr>
          <p:nvPr/>
        </p:nvSpPr>
        <p:spPr bwMode="auto">
          <a:xfrm>
            <a:off x="5861286" y="3254375"/>
            <a:ext cx="1738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행복한 여행을 </a:t>
            </a:r>
            <a:r>
              <a:rPr lang="ko-KR" altLang="en-US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떠나자구요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pic>
        <p:nvPicPr>
          <p:cNvPr id="62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99" y="3683000"/>
            <a:ext cx="585787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2" name="TextBox 338"/>
          <p:cNvSpPr txBox="1">
            <a:spLocks noChangeArrowheads="1"/>
          </p:cNvSpPr>
          <p:nvPr/>
        </p:nvSpPr>
        <p:spPr bwMode="auto">
          <a:xfrm>
            <a:off x="262174" y="4062413"/>
            <a:ext cx="12319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특가판매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~!</a:t>
            </a:r>
          </a:p>
        </p:txBody>
      </p:sp>
      <p:sp>
        <p:nvSpPr>
          <p:cNvPr id="6213" name="TextBox 339"/>
          <p:cNvSpPr txBox="1">
            <a:spLocks noChangeArrowheads="1"/>
          </p:cNvSpPr>
          <p:nvPr/>
        </p:nvSpPr>
        <p:spPr bwMode="auto">
          <a:xfrm>
            <a:off x="230424" y="3575050"/>
            <a:ext cx="1330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슈퍼슈프림피자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세트</a:t>
            </a:r>
          </a:p>
        </p:txBody>
      </p:sp>
      <p:pic>
        <p:nvPicPr>
          <p:cNvPr id="62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36" y="3543300"/>
            <a:ext cx="703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" name="TextBox 341"/>
          <p:cNvSpPr txBox="1">
            <a:spLocks noChangeArrowheads="1"/>
          </p:cNvSpPr>
          <p:nvPr/>
        </p:nvSpPr>
        <p:spPr bwMode="auto">
          <a:xfrm>
            <a:off x="5851761" y="3659188"/>
            <a:ext cx="12319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추천여행지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경주</a:t>
            </a:r>
          </a:p>
        </p:txBody>
      </p:sp>
      <p:sp>
        <p:nvSpPr>
          <p:cNvPr id="6216" name="TextBox 342"/>
          <p:cNvSpPr txBox="1">
            <a:spLocks noChangeArrowheads="1"/>
          </p:cNvSpPr>
          <p:nvPr/>
        </p:nvSpPr>
        <p:spPr bwMode="auto">
          <a:xfrm>
            <a:off x="5851761" y="3854450"/>
            <a:ext cx="11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흥미롭고 유쾌한 경주아쿠아월드 패키지</a:t>
            </a:r>
          </a:p>
        </p:txBody>
      </p:sp>
      <p:sp>
        <p:nvSpPr>
          <p:cNvPr id="344" name="AutoShape 49"/>
          <p:cNvSpPr>
            <a:spLocks noChangeArrowheads="1"/>
          </p:cNvSpPr>
          <p:nvPr/>
        </p:nvSpPr>
        <p:spPr bwMode="auto">
          <a:xfrm>
            <a:off x="840024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AutoShape 49"/>
          <p:cNvSpPr>
            <a:spLocks noChangeArrowheads="1"/>
          </p:cNvSpPr>
          <p:nvPr/>
        </p:nvSpPr>
        <p:spPr bwMode="auto">
          <a:xfrm>
            <a:off x="1030524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AutoShape 49"/>
          <p:cNvSpPr>
            <a:spLocks noChangeArrowheads="1"/>
          </p:cNvSpPr>
          <p:nvPr/>
        </p:nvSpPr>
        <p:spPr bwMode="auto">
          <a:xfrm>
            <a:off x="1217849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7" name="AutoShape 49"/>
          <p:cNvSpPr>
            <a:spLocks noChangeArrowheads="1"/>
          </p:cNvSpPr>
          <p:nvPr/>
        </p:nvSpPr>
        <p:spPr bwMode="auto">
          <a:xfrm>
            <a:off x="1409936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AutoShape 49"/>
          <p:cNvSpPr>
            <a:spLocks noChangeArrowheads="1"/>
          </p:cNvSpPr>
          <p:nvPr/>
        </p:nvSpPr>
        <p:spPr bwMode="auto">
          <a:xfrm>
            <a:off x="1600436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9" name="AutoShape 49"/>
          <p:cNvSpPr>
            <a:spLocks noChangeArrowheads="1"/>
          </p:cNvSpPr>
          <p:nvPr/>
        </p:nvSpPr>
        <p:spPr bwMode="auto">
          <a:xfrm>
            <a:off x="1789349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0" name="AutoShape 49"/>
          <p:cNvSpPr>
            <a:spLocks noChangeArrowheads="1"/>
          </p:cNvSpPr>
          <p:nvPr/>
        </p:nvSpPr>
        <p:spPr bwMode="auto">
          <a:xfrm>
            <a:off x="6456599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1" name="AutoShape 49"/>
          <p:cNvSpPr>
            <a:spLocks noChangeArrowheads="1"/>
          </p:cNvSpPr>
          <p:nvPr/>
        </p:nvSpPr>
        <p:spPr bwMode="auto">
          <a:xfrm>
            <a:off x="6647099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2" name="AutoShape 49"/>
          <p:cNvSpPr>
            <a:spLocks noChangeArrowheads="1"/>
          </p:cNvSpPr>
          <p:nvPr/>
        </p:nvSpPr>
        <p:spPr bwMode="auto">
          <a:xfrm>
            <a:off x="6834424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3" name="AutoShape 49"/>
          <p:cNvSpPr>
            <a:spLocks noChangeArrowheads="1"/>
          </p:cNvSpPr>
          <p:nvPr/>
        </p:nvSpPr>
        <p:spPr bwMode="auto">
          <a:xfrm>
            <a:off x="7026511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4" name="AutoShape 49"/>
          <p:cNvSpPr>
            <a:spLocks noChangeArrowheads="1"/>
          </p:cNvSpPr>
          <p:nvPr/>
        </p:nvSpPr>
        <p:spPr bwMode="auto">
          <a:xfrm>
            <a:off x="7217011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5" name="AutoShape 49"/>
          <p:cNvSpPr>
            <a:spLocks noChangeArrowheads="1"/>
          </p:cNvSpPr>
          <p:nvPr/>
        </p:nvSpPr>
        <p:spPr bwMode="auto">
          <a:xfrm>
            <a:off x="7405924" y="4284663"/>
            <a:ext cx="136525" cy="123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36000" bIns="0" anchor="ctr">
            <a:spAutoFit/>
          </a:bodyPr>
          <a:lstStyle/>
          <a:p>
            <a:pPr defTabSz="793750">
              <a:defRPr/>
            </a:pP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6" name="직사각형 355"/>
          <p:cNvSpPr/>
          <p:nvPr/>
        </p:nvSpPr>
        <p:spPr bwMode="auto">
          <a:xfrm>
            <a:off x="5858111" y="4635500"/>
            <a:ext cx="1773238" cy="143986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30" name="직사각형 84"/>
          <p:cNvSpPr>
            <a:spLocks noChangeArrowheads="1"/>
          </p:cNvSpPr>
          <p:nvPr/>
        </p:nvSpPr>
        <p:spPr bwMode="auto">
          <a:xfrm>
            <a:off x="5858111" y="4645025"/>
            <a:ext cx="36420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골프</a:t>
            </a:r>
          </a:p>
        </p:txBody>
      </p:sp>
      <p:sp>
        <p:nvSpPr>
          <p:cNvPr id="6231" name="직사각형 85"/>
          <p:cNvSpPr>
            <a:spLocks noChangeArrowheads="1"/>
          </p:cNvSpPr>
          <p:nvPr/>
        </p:nvSpPr>
        <p:spPr bwMode="auto">
          <a:xfrm>
            <a:off x="5861286" y="4856163"/>
            <a:ext cx="1738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골프강좌</a:t>
            </a: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부킹 등 </a:t>
            </a: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GS&amp;POINT</a:t>
            </a:r>
            <a:r>
              <a:rPr lang="ko-KR" altLang="en-US" sz="600">
                <a:latin typeface="맑은 고딕" panose="020B0503020000020004" pitchFamily="50" charset="-127"/>
                <a:ea typeface="맑은 고딕" panose="020B0503020000020004" pitchFamily="50" charset="-127"/>
              </a:rPr>
              <a:t>로 즐기는 골프세상을 만나보세요</a:t>
            </a:r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32" name="Picture 7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/>
          <a:stretch>
            <a:fillRect/>
          </a:stretch>
        </p:blipFill>
        <p:spPr bwMode="auto">
          <a:xfrm>
            <a:off x="5926374" y="5186363"/>
            <a:ext cx="8905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3" name="직사각형 124"/>
          <p:cNvSpPr>
            <a:spLocks noChangeArrowheads="1"/>
          </p:cNvSpPr>
          <p:nvPr/>
        </p:nvSpPr>
        <p:spPr bwMode="auto">
          <a:xfrm>
            <a:off x="6537561" y="520700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적재적소에서 </a:t>
            </a:r>
          </a:p>
          <a:p>
            <a:pPr eaLnBrk="1" hangingPunct="1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활용할 수 있는 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34" name="직사각형 124"/>
          <p:cNvSpPr>
            <a:spLocks noChangeArrowheads="1"/>
          </p:cNvSpPr>
          <p:nvPr/>
        </p:nvSpPr>
        <p:spPr bwMode="auto">
          <a:xfrm>
            <a:off x="6888399" y="5607050"/>
            <a:ext cx="6864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무료 레슨</a:t>
            </a:r>
          </a:p>
        </p:txBody>
      </p:sp>
      <p:sp>
        <p:nvSpPr>
          <p:cNvPr id="6235" name="직사각형 76"/>
          <p:cNvSpPr>
            <a:spLocks noChangeArrowheads="1"/>
          </p:cNvSpPr>
          <p:nvPr/>
        </p:nvSpPr>
        <p:spPr bwMode="auto">
          <a:xfrm>
            <a:off x="5210411" y="5891213"/>
            <a:ext cx="246063" cy="1682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236" name="직사각형 76"/>
          <p:cNvSpPr>
            <a:spLocks noChangeArrowheads="1"/>
          </p:cNvSpPr>
          <p:nvPr/>
        </p:nvSpPr>
        <p:spPr bwMode="auto">
          <a:xfrm>
            <a:off x="1619486" y="5891213"/>
            <a:ext cx="246063" cy="1682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6238" name="Text Box 279"/>
          <p:cNvSpPr txBox="1">
            <a:spLocks noChangeArrowheads="1"/>
          </p:cNvSpPr>
          <p:nvPr/>
        </p:nvSpPr>
        <p:spPr bwMode="auto">
          <a:xfrm>
            <a:off x="289161" y="1052513"/>
            <a:ext cx="5797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1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graphicFrame>
        <p:nvGraphicFramePr>
          <p:cNvPr id="90425" name="Group 3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05730"/>
              </p:ext>
            </p:extLst>
          </p:nvPr>
        </p:nvGraphicFramePr>
        <p:xfrm>
          <a:off x="7653300" y="1088740"/>
          <a:ext cx="2010829" cy="4961519"/>
        </p:xfrm>
        <a:graphic>
          <a:graphicData uri="http://schemas.openxmlformats.org/drawingml/2006/table">
            <a:tbl>
              <a:tblPr/>
              <a:tblGrid>
                <a:gridCol w="22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37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개인버튼이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경우 로그인 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내용이 다름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3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노출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418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카테고리가 순차적으로 노출됨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초정도의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간격 필요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혜택안내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C1.6.1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화면의 해당 카테고리로 이동 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영화│ 공연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문화│ 외식│ 피자│ 레저│ 스포츠│ 여행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숙박│ 놀이공원│ 보험│ 자동차│ 주유│ 쇼핑│ 디지털컨텐츠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357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이벤트 시작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당첨자 발표 내역이 리스트 형식으로 노출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사용자의 관심 카테고리 를 기준으로 시작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당첨자 발표 내역 리스트 형식으로 노출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날짜를 포함한 이벤트 제목이 영역을 벗어나는 텍스트 수일 경우 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5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유료멤버십서비스안내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(N1.3.4)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49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87313" indent="-87313"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공자사항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영역을 공지사항 제목이 넘어가는 글자 수 일 경우 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...’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화면의 텍스트 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space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 계산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90" name="Rectangle 56"/>
          <p:cNvSpPr>
            <a:spLocks noChangeArrowheads="1"/>
          </p:cNvSpPr>
          <p:nvPr/>
        </p:nvSpPr>
        <p:spPr bwMode="auto">
          <a:xfrm>
            <a:off x="164468" y="2973562"/>
            <a:ext cx="7500367" cy="31432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3944938" y="576263"/>
            <a:ext cx="181822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5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96699"/>
              </p:ext>
            </p:extLst>
          </p:nvPr>
        </p:nvGraphicFramePr>
        <p:xfrm>
          <a:off x="165101" y="584200"/>
          <a:ext cx="9575800" cy="2444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442163725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81108689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업무영역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로열티관리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포인트메인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UI-PN-002</a:t>
                      </a: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PG-PN-002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146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39AACBBD84AA4FB8DEE620537C12F0" ma:contentTypeVersion="13" ma:contentTypeDescription="새 문서를 만듭니다." ma:contentTypeScope="" ma:versionID="38a10a971d2af8fadb1ded7fb145cb10">
  <xsd:schema xmlns:xsd="http://www.w3.org/2001/XMLSchema" xmlns:xs="http://www.w3.org/2001/XMLSchema" xmlns:p="http://schemas.microsoft.com/office/2006/metadata/properties" xmlns:ns2="ff266965-9459-4e99-843a-f349d559337d" xmlns:ns3="141bb5a9-c437-4076-81ff-972690509ddf" targetNamespace="http://schemas.microsoft.com/office/2006/metadata/properties" ma:root="true" ma:fieldsID="372a9580f7dc9abf956aa78e6625bf14" ns2:_="" ns3:_="">
    <xsd:import namespace="ff266965-9459-4e99-843a-f349d559337d"/>
    <xsd:import namespace="141bb5a9-c437-4076-81ff-972690509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_Flow_SignoffStatu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66965-9459-4e99-843a-f349d55933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사인 오프 상태" ma:internalName="_xc0ac__xc778__x0020__xc624__xd504__x0020__xc0c1__xd0dc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bb5a9-c437-4076-81ff-972690509dd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ff266965-9459-4e99-843a-f349d559337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84D080-E2FE-40DE-AC7E-21B43B3F1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266965-9459-4e99-843a-f349d559337d"/>
    <ds:schemaRef ds:uri="141bb5a9-c437-4076-81ff-972690509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04F72D-8FF5-4157-A8F1-0EB803D05572}">
  <ds:schemaRefs>
    <ds:schemaRef ds:uri="http://schemas.microsoft.com/office/2006/metadata/properties"/>
    <ds:schemaRef ds:uri="http://schemas.microsoft.com/office/infopath/2007/PartnerControls"/>
    <ds:schemaRef ds:uri="ff266965-9459-4e99-843a-f349d559337d"/>
  </ds:schemaRefs>
</ds:datastoreItem>
</file>

<file path=customXml/itemProps3.xml><?xml version="1.0" encoding="utf-8"?>
<ds:datastoreItem xmlns:ds="http://schemas.openxmlformats.org/officeDocument/2006/customXml" ds:itemID="{7A29C1F8-19D6-4F2D-9887-8DAEE14657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1673</Words>
  <Application>Microsoft Office PowerPoint</Application>
  <PresentationFormat>A4 용지(210x297mm)</PresentationFormat>
  <Paragraphs>475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KoPub돋움체 Light</vt:lpstr>
      <vt:lpstr>굴림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작성가이드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 ITM</dc:creator>
  <cp:lastModifiedBy>이명희/it1515</cp:lastModifiedBy>
  <cp:revision>323</cp:revision>
  <dcterms:created xsi:type="dcterms:W3CDTF">2006-03-20T04:03:27Z</dcterms:created>
  <dcterms:modified xsi:type="dcterms:W3CDTF">2025-07-08T05:22:14Z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0x010100EB39AACBBD84AA4FB8DEE620537C12F0</vt:lpwstr>
  </property>
  <property fmtid="{D5CDD505-2E9C-101B-9397-08002B2CF9AE}" pid="3" name="Order">
    <vt:r8>3081700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