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9" r:id="rId7"/>
    <p:sldId id="260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44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4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133db9e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133db9e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133db9e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133db9e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56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133db9e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133db9e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51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133db9e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133db9e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5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133db9e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133db9e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2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133db9e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133db9e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18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6125/overview/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/>
              <a:t>퇴근 후 남은 체력으로 </a:t>
            </a:r>
            <a:r>
              <a:rPr lang="en-US" altLang="ko-KR" sz="3600" dirty="0" smtClean="0"/>
              <a:t>Dacon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10% </a:t>
            </a:r>
            <a:r>
              <a:rPr lang="ko-KR" altLang="en-US" sz="3600" dirty="0" smtClean="0"/>
              <a:t>찍기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2023-09-06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(2/2)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595959"/>
              </a:buClr>
            </a:pPr>
            <a:r>
              <a:rPr lang="en-US" altLang="ko-KR" dirty="0" err="1" smtClean="0">
                <a:solidFill>
                  <a:srgbClr val="595959"/>
                </a:solidFill>
              </a:rPr>
              <a:t>AutoML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en-US" altLang="ko-KR" dirty="0" err="1" smtClean="0">
                <a:solidFill>
                  <a:srgbClr val="595959"/>
                </a:solidFill>
              </a:rPr>
              <a:t>pycaret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</a:p>
          <a:p>
            <a:pPr lvl="1">
              <a:buClr>
                <a:srgbClr val="595959"/>
              </a:buClr>
            </a:pPr>
            <a:r>
              <a:rPr lang="en-US" altLang="ko-KR" dirty="0" err="1" smtClean="0">
                <a:solidFill>
                  <a:srgbClr val="595959"/>
                </a:solidFill>
              </a:rPr>
              <a:t>Autogluon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</a:p>
          <a:p>
            <a:pPr lvl="2">
              <a:buClr>
                <a:srgbClr val="595959"/>
              </a:buClr>
            </a:pPr>
            <a:r>
              <a:rPr lang="en-US" altLang="ko-KR" dirty="0" smtClean="0">
                <a:solidFill>
                  <a:srgbClr val="595959"/>
                </a:solidFill>
              </a:rPr>
              <a:t>25</a:t>
            </a:r>
            <a:r>
              <a:rPr lang="ko-KR" altLang="en-US" dirty="0" smtClean="0">
                <a:solidFill>
                  <a:srgbClr val="595959"/>
                </a:solidFill>
              </a:rPr>
              <a:t>분</a:t>
            </a:r>
            <a:endParaRPr lang="en-US" altLang="ko-KR" dirty="0">
              <a:solidFill>
                <a:srgbClr val="595959"/>
              </a:solidFill>
            </a:endParaRPr>
          </a:p>
          <a:p>
            <a:pPr lvl="3"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한번만 결과 만들고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3"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앙상블에 사용</a:t>
            </a: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marL="139700" indent="0">
              <a:buNone/>
            </a:pPr>
            <a:r>
              <a:rPr lang="en-US" altLang="ko-KR" sz="1200" dirty="0"/>
              <a:t>!pip install </a:t>
            </a:r>
            <a:r>
              <a:rPr lang="en-US" altLang="ko-KR" sz="1200" dirty="0" err="1" smtClean="0"/>
              <a:t>autogluon</a:t>
            </a:r>
            <a:endParaRPr lang="en-US" altLang="ko-KR" sz="1200" dirty="0" smtClean="0"/>
          </a:p>
          <a:p>
            <a:pPr marL="139700" indent="0">
              <a:buNone/>
            </a:pPr>
            <a:endParaRPr lang="en-US" altLang="ko-KR" sz="1200" dirty="0"/>
          </a:p>
          <a:p>
            <a:pPr marL="13970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autogluon.tabular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TabularDataset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TabularPredictor</a:t>
            </a:r>
            <a:endParaRPr lang="en-US" altLang="ko-KR" sz="1200" dirty="0" smtClean="0"/>
          </a:p>
          <a:p>
            <a:pPr marL="139700" indent="0">
              <a:buNone/>
            </a:pPr>
            <a:endParaRPr lang="en-US" altLang="ko-KR" sz="1200" dirty="0"/>
          </a:p>
          <a:p>
            <a:pPr marL="13970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학습</a:t>
            </a:r>
          </a:p>
          <a:p>
            <a:pPr marL="139700" indent="0">
              <a:buNone/>
            </a:pPr>
            <a:r>
              <a:rPr lang="en-US" altLang="ko-KR" sz="1200" dirty="0"/>
              <a:t>predictor = </a:t>
            </a:r>
            <a:r>
              <a:rPr lang="en-US" altLang="ko-KR" sz="1200" dirty="0" err="1"/>
              <a:t>TabularPredictor</a:t>
            </a:r>
            <a:r>
              <a:rPr lang="en-US" altLang="ko-KR" sz="1200" dirty="0"/>
              <a:t>(label='</a:t>
            </a:r>
            <a:r>
              <a:rPr lang="ko-KR" altLang="en-US" sz="1200" dirty="0" err="1"/>
              <a:t>전력소비량</a:t>
            </a:r>
            <a:r>
              <a:rPr lang="en-US" altLang="ko-KR" sz="1200" dirty="0"/>
              <a:t>(kWh)', </a:t>
            </a:r>
            <a:r>
              <a:rPr lang="en-US" altLang="ko-KR" sz="1200" dirty="0" err="1"/>
              <a:t>eval_metric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mae</a:t>
            </a:r>
            <a:r>
              <a:rPr lang="en-US" altLang="ko-KR" sz="1200" dirty="0"/>
              <a:t>').fit(train, </a:t>
            </a:r>
            <a:r>
              <a:rPr lang="en-US" altLang="ko-KR" sz="1200" dirty="0" err="1"/>
              <a:t>num_gpus</a:t>
            </a:r>
            <a:r>
              <a:rPr lang="en-US" altLang="ko-KR" sz="1200" dirty="0"/>
              <a:t>=1</a:t>
            </a:r>
            <a:r>
              <a:rPr lang="en-US" altLang="ko-KR" sz="1200" dirty="0" smtClean="0"/>
              <a:t>)</a:t>
            </a:r>
          </a:p>
          <a:p>
            <a:pPr marL="139700" indent="0">
              <a:buNone/>
            </a:pPr>
            <a:endParaRPr lang="en-US" altLang="ko-KR" sz="1200" dirty="0"/>
          </a:p>
          <a:p>
            <a:pPr marL="13970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결과 대시보드 </a:t>
            </a:r>
            <a:r>
              <a:rPr lang="en-US" altLang="ko-KR" sz="1200" dirty="0"/>
              <a:t>&amp; </a:t>
            </a:r>
            <a:r>
              <a:rPr lang="ko-KR" altLang="en-US" sz="1200" dirty="0"/>
              <a:t>요약</a:t>
            </a:r>
          </a:p>
          <a:p>
            <a:pPr marL="139700" indent="0">
              <a:buNone/>
            </a:pPr>
            <a:r>
              <a:rPr lang="en-US" altLang="ko-KR" sz="1200" dirty="0" err="1"/>
              <a:t>predictor.leaderboard</a:t>
            </a:r>
            <a:r>
              <a:rPr lang="en-US" altLang="ko-KR" sz="1200" dirty="0"/>
              <a:t>(silent = True)</a:t>
            </a:r>
          </a:p>
          <a:p>
            <a:pPr marL="139700" indent="0">
              <a:buNone/>
            </a:pPr>
            <a:r>
              <a:rPr lang="en-US" altLang="ko-KR" sz="1200" dirty="0" err="1"/>
              <a:t>predictor.fit_summary</a:t>
            </a:r>
            <a:r>
              <a:rPr lang="en-US" altLang="ko-KR" sz="1200" dirty="0" smtClean="0"/>
              <a:t>()</a:t>
            </a:r>
          </a:p>
          <a:p>
            <a:pPr marL="139700" indent="0">
              <a:buNone/>
            </a:pPr>
            <a:endParaRPr lang="en-US" altLang="ko-KR" sz="1200" dirty="0"/>
          </a:p>
          <a:p>
            <a:pPr marL="139700" indent="0">
              <a:buNone/>
            </a:pPr>
            <a:r>
              <a:rPr lang="en-US" altLang="ko-KR" sz="1200" dirty="0"/>
              <a:t># best </a:t>
            </a:r>
            <a:r>
              <a:rPr lang="ko-KR" altLang="en-US" sz="1200" dirty="0"/>
              <a:t>모델 </a:t>
            </a:r>
          </a:p>
          <a:p>
            <a:pPr marL="139700" indent="0">
              <a:buNone/>
            </a:pPr>
            <a:r>
              <a:rPr lang="en-US" altLang="ko-KR" sz="1200" dirty="0" err="1"/>
              <a:t>model_to_use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predictor.get_model_best</a:t>
            </a:r>
            <a:r>
              <a:rPr lang="en-US" altLang="ko-KR" sz="1200" dirty="0" smtClean="0"/>
              <a:t>()</a:t>
            </a:r>
          </a:p>
          <a:p>
            <a:pPr marL="139700" indent="0">
              <a:buNone/>
            </a:pPr>
            <a:endParaRPr lang="en-US" altLang="ko-KR" sz="1200" dirty="0"/>
          </a:p>
          <a:p>
            <a:pPr marL="13970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예측 </a:t>
            </a:r>
          </a:p>
          <a:p>
            <a:pPr marL="139700" indent="0">
              <a:buNone/>
            </a:pPr>
            <a:r>
              <a:rPr lang="en-US" altLang="ko-KR" sz="1200" dirty="0" err="1"/>
              <a:t>pred_y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predictor.predict</a:t>
            </a:r>
            <a:r>
              <a:rPr lang="en-US" altLang="ko-KR" sz="1200" dirty="0"/>
              <a:t>(test, model=</a:t>
            </a:r>
            <a:r>
              <a:rPr lang="en-US" altLang="ko-KR" sz="1200" dirty="0" err="1"/>
              <a:t>model_to_use</a:t>
            </a:r>
            <a:r>
              <a:rPr lang="en-US" altLang="ko-KR" sz="12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9852"/>
            <a:ext cx="4965463" cy="19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피처 엔지니어링</a:t>
            </a:r>
            <a:r>
              <a:rPr lang="en-US" altLang="ko-KR" dirty="0" smtClean="0"/>
              <a:t>(1/2)</a:t>
            </a:r>
            <a:endParaRPr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06745"/>
              </p:ext>
            </p:extLst>
          </p:nvPr>
        </p:nvGraphicFramePr>
        <p:xfrm>
          <a:off x="393970" y="1134110"/>
          <a:ext cx="4271739" cy="3416295"/>
        </p:xfrm>
        <a:graphic>
          <a:graphicData uri="http://schemas.openxmlformats.org/drawingml/2006/table">
            <a:tbl>
              <a:tblPr/>
              <a:tblGrid>
                <a:gridCol w="1155113">
                  <a:extLst>
                    <a:ext uri="{9D8B030D-6E8A-4147-A177-3AD203B41FA5}">
                      <a16:colId xmlns:a16="http://schemas.microsoft.com/office/drawing/2014/main" val="2806663971"/>
                    </a:ext>
                  </a:extLst>
                </a:gridCol>
                <a:gridCol w="1351264">
                  <a:extLst>
                    <a:ext uri="{9D8B030D-6E8A-4147-A177-3AD203B41FA5}">
                      <a16:colId xmlns:a16="http://schemas.microsoft.com/office/drawing/2014/main" val="3177681569"/>
                    </a:ext>
                  </a:extLst>
                </a:gridCol>
                <a:gridCol w="588454">
                  <a:extLst>
                    <a:ext uri="{9D8B030D-6E8A-4147-A177-3AD203B41FA5}">
                      <a16:colId xmlns:a16="http://schemas.microsoft.com/office/drawing/2014/main" val="18686991"/>
                    </a:ext>
                  </a:extLst>
                </a:gridCol>
                <a:gridCol w="588454">
                  <a:extLst>
                    <a:ext uri="{9D8B030D-6E8A-4147-A177-3AD203B41FA5}">
                      <a16:colId xmlns:a16="http://schemas.microsoft.com/office/drawing/2014/main" val="3960755815"/>
                    </a:ext>
                  </a:extLst>
                </a:gridCol>
                <a:gridCol w="588454">
                  <a:extLst>
                    <a:ext uri="{9D8B030D-6E8A-4147-A177-3AD203B41FA5}">
                      <a16:colId xmlns:a16="http://schemas.microsoft.com/office/drawing/2014/main" val="731698606"/>
                    </a:ext>
                  </a:extLst>
                </a:gridCol>
              </a:tblGrid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XB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11628"/>
                  </a:ext>
                </a:extLst>
              </a:tr>
              <a:tr h="17980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빌딩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81518"/>
                  </a:ext>
                </a:extLst>
              </a:tr>
              <a:tr h="179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보간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2025"/>
                  </a:ext>
                </a:extLst>
              </a:tr>
              <a:tr h="179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보간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131730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월일시요일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0427"/>
                  </a:ext>
                </a:extLst>
              </a:tr>
              <a:tr h="17980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outlier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&gt;1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003427"/>
                  </a:ext>
                </a:extLst>
              </a:tr>
              <a:tr h="179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수동제거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07570"/>
                  </a:ext>
                </a:extLst>
              </a:tr>
              <a:tr h="179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건물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9180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target_enc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유형별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25411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백화점 휴무일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월일별 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최대치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67785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현충일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광복절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22486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냉방비율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냉방면적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연면적*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505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불쾌지수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182785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냉방도일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CDH)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건물번호별 기온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63203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체감온도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풍속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07710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Kmeans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68654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CyclicalFeatures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기온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09111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SplineTransformer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풍속 냉방면적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940106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col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풍속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966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3970" y="4663440"/>
            <a:ext cx="646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아이디어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Baseline + EDA + </a:t>
            </a:r>
            <a:r>
              <a:rPr lang="ko-KR" altLang="en-US" dirty="0" smtClean="0"/>
              <a:t>리서치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캐글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데이콘</a:t>
            </a:r>
            <a:r>
              <a:rPr lang="ko-KR" altLang="en-US" dirty="0" smtClean="0"/>
              <a:t> 유사 대회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논문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ChatGPT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1842"/>
              </p:ext>
            </p:extLst>
          </p:nvPr>
        </p:nvGraphicFramePr>
        <p:xfrm>
          <a:off x="5980502" y="1130760"/>
          <a:ext cx="2621096" cy="3416292"/>
        </p:xfrm>
        <a:graphic>
          <a:graphicData uri="http://schemas.openxmlformats.org/drawingml/2006/table">
            <a:tbl>
              <a:tblPr/>
              <a:tblGrid>
                <a:gridCol w="2621096">
                  <a:extLst>
                    <a:ext uri="{9D8B030D-6E8A-4147-A177-3AD203B41FA5}">
                      <a16:colId xmlns:a16="http://schemas.microsoft.com/office/drawing/2014/main" val="3503315748"/>
                    </a:ext>
                  </a:extLst>
                </a:gridCol>
              </a:tblGrid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One-hot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56151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존재 유무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비가 온 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66477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조합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사칙연산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28978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traget encoding(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조합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 함수 조합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18647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추가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31426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컬럼 조합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61697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유형별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학기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5250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 기간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04610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근무시간별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50622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Prophet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 예측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01425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log/exp &gt; int &gt; one-hot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16059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outlier(IQR)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65477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polynomial feature eng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60023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 Transformer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83325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푸리에 변환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느려서 중단함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03444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qcut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42516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windChill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44316"/>
                  </a:ext>
                </a:extLst>
              </a:tr>
              <a:tr h="1897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특수일 기간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쉬는 날 앞 뒤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627" marR="8627" marT="8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73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7880" y="781528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</a:t>
            </a:r>
            <a:r>
              <a:rPr lang="ko-KR" altLang="en-US" dirty="0" smtClean="0"/>
              <a:t>성능이 개선되지 않은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5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피처 엔지니어링</a:t>
            </a:r>
            <a:r>
              <a:rPr lang="en-US" altLang="ko-KR" dirty="0" smtClean="0"/>
              <a:t>(2/2)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https://feature-engine.trainindata.com/en/1.3.x/index.html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9" y="1507812"/>
            <a:ext cx="7054691" cy="36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8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</a:t>
            </a:r>
            <a:r>
              <a:rPr lang="en-US" altLang="ko-KR" dirty="0" smtClean="0"/>
              <a:t>5)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튜닝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앙상블 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altLang="ko-KR" sz="1400" dirty="0" smtClean="0"/>
              <a:t>#!pip install </a:t>
            </a:r>
            <a:r>
              <a:rPr lang="en-US" altLang="ko-KR" sz="1400" dirty="0" err="1" smtClean="0"/>
              <a:t>optuna</a:t>
            </a:r>
            <a:endParaRPr lang="en-US" altLang="ko-KR" sz="1400" dirty="0" smtClean="0"/>
          </a:p>
          <a:p>
            <a:pPr marL="114300" indent="0">
              <a:buNone/>
            </a:pPr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optuna</a:t>
            </a:r>
            <a:endParaRPr lang="en-US" altLang="ko-KR" sz="1400" dirty="0" smtClean="0"/>
          </a:p>
          <a:p>
            <a:pPr marL="114300" indent="0">
              <a:buNone/>
            </a:pPr>
            <a:endParaRPr lang="en-US" altLang="ko-KR" sz="1400" dirty="0" smtClean="0"/>
          </a:p>
          <a:p>
            <a:pPr marL="114300" indent="0">
              <a:buNone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objective(trial):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params</a:t>
            </a:r>
            <a:r>
              <a:rPr lang="en-US" altLang="ko-KR" sz="1400" dirty="0" smtClean="0"/>
              <a:t> = {</a:t>
            </a:r>
          </a:p>
          <a:p>
            <a:pPr marL="114300" indent="0">
              <a:buNone/>
            </a:pPr>
            <a:r>
              <a:rPr lang="en-US" altLang="ko-KR" sz="1400" dirty="0" smtClean="0"/>
              <a:t>        "</a:t>
            </a:r>
            <a:r>
              <a:rPr lang="en-US" altLang="ko-KR" sz="1400" dirty="0" err="1" smtClean="0"/>
              <a:t>random_state</a:t>
            </a:r>
            <a:r>
              <a:rPr lang="en-US" altLang="ko-KR" sz="1400" dirty="0" smtClean="0"/>
              <a:t>": 42,</a:t>
            </a:r>
          </a:p>
          <a:p>
            <a:pPr marL="114300" indent="0">
              <a:buNone/>
            </a:pPr>
            <a:r>
              <a:rPr lang="en-US" altLang="ko-KR" sz="1400" dirty="0" smtClean="0"/>
              <a:t>        "</a:t>
            </a:r>
            <a:r>
              <a:rPr lang="en-US" altLang="ko-KR" sz="1400" dirty="0" err="1" smtClean="0"/>
              <a:t>n_estimators</a:t>
            </a:r>
            <a:r>
              <a:rPr lang="en-US" altLang="ko-KR" sz="1400" dirty="0" smtClean="0"/>
              <a:t>": </a:t>
            </a:r>
            <a:r>
              <a:rPr lang="en-US" altLang="ko-KR" sz="1400" dirty="0" err="1" smtClean="0"/>
              <a:t>trial.suggest_int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n_estimators</a:t>
            </a:r>
            <a:r>
              <a:rPr lang="en-US" altLang="ko-KR" sz="1400" dirty="0" smtClean="0"/>
              <a:t>", 70, 120),</a:t>
            </a:r>
          </a:p>
          <a:p>
            <a:pPr marL="114300" indent="0">
              <a:buNone/>
            </a:pPr>
            <a:r>
              <a:rPr lang="en-US" altLang="ko-KR" sz="1400" dirty="0" smtClean="0"/>
              <a:t>        "</a:t>
            </a:r>
            <a:r>
              <a:rPr lang="en-US" altLang="ko-KR" sz="1400" dirty="0" err="1" smtClean="0"/>
              <a:t>max_depth</a:t>
            </a:r>
            <a:r>
              <a:rPr lang="en-US" altLang="ko-KR" sz="1400" dirty="0" smtClean="0"/>
              <a:t>": </a:t>
            </a:r>
            <a:r>
              <a:rPr lang="en-US" altLang="ko-KR" sz="1400" dirty="0" err="1" smtClean="0"/>
              <a:t>trial.suggest_int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max_depth</a:t>
            </a:r>
            <a:r>
              <a:rPr lang="en-US" altLang="ko-KR" sz="1400" dirty="0" smtClean="0"/>
              <a:t>", 5, 25)</a:t>
            </a:r>
          </a:p>
          <a:p>
            <a:pPr marL="114300" indent="0">
              <a:buNone/>
            </a:pPr>
            <a:r>
              <a:rPr lang="en-US" altLang="ko-KR" sz="1400" dirty="0" smtClean="0"/>
              <a:t>    }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</a:p>
          <a:p>
            <a:pPr marL="114300" indent="0">
              <a:buNone/>
            </a:pPr>
            <a:r>
              <a:rPr lang="en-US" altLang="ko-KR" sz="1400" dirty="0" smtClean="0"/>
              <a:t>    model = </a:t>
            </a:r>
            <a:r>
              <a:rPr lang="en-US" altLang="ko-KR" sz="1400" dirty="0" err="1" smtClean="0"/>
              <a:t>RandomForestRegressor</a:t>
            </a:r>
            <a:r>
              <a:rPr lang="en-US" altLang="ko-KR" sz="1400" dirty="0" smtClean="0"/>
              <a:t>(**</a:t>
            </a:r>
            <a:r>
              <a:rPr lang="en-US" altLang="ko-KR" sz="1400" dirty="0" err="1" smtClean="0"/>
              <a:t>params</a:t>
            </a:r>
            <a:r>
              <a:rPr lang="en-US" altLang="ko-KR" sz="1400" dirty="0" smtClean="0"/>
              <a:t>)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model.fit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temp_X_train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temp_y_train</a:t>
            </a:r>
            <a:r>
              <a:rPr lang="en-US" altLang="ko-KR" sz="1400" dirty="0" smtClean="0"/>
              <a:t>)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y_preds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model.predict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temp_X_test</a:t>
            </a:r>
            <a:r>
              <a:rPr lang="en-US" altLang="ko-KR" sz="1400" dirty="0" smtClean="0"/>
              <a:t>)</a:t>
            </a:r>
          </a:p>
          <a:p>
            <a:pPr marL="114300" indent="0">
              <a:buNone/>
            </a:pPr>
            <a:r>
              <a:rPr lang="en-US" altLang="ko-KR" sz="1400" dirty="0" smtClean="0"/>
              <a:t>    return </a:t>
            </a:r>
            <a:r>
              <a:rPr lang="en-US" altLang="ko-KR" sz="1400" dirty="0" err="1" smtClean="0"/>
              <a:t>smape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temp_y_test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y_preds</a:t>
            </a:r>
            <a:r>
              <a:rPr lang="en-US" altLang="ko-KR" sz="1400" dirty="0" smtClean="0"/>
              <a:t>) # end of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objective</a:t>
            </a:r>
          </a:p>
          <a:p>
            <a:pPr marL="114300" indent="0">
              <a:buNone/>
            </a:pPr>
            <a:endParaRPr lang="en-US" altLang="ko-KR" sz="1400" dirty="0" smtClean="0"/>
          </a:p>
          <a:p>
            <a:pPr marL="114300" indent="0">
              <a:buNone/>
            </a:pPr>
            <a:r>
              <a:rPr lang="en-US" altLang="ko-KR" sz="1400" dirty="0" smtClean="0"/>
              <a:t># -------------------------------------------------------------------</a:t>
            </a:r>
          </a:p>
          <a:p>
            <a:pPr marL="114300" indent="0">
              <a:buNone/>
            </a:pPr>
            <a:endParaRPr lang="en-US" altLang="ko-KR" sz="1400" dirty="0" smtClean="0"/>
          </a:p>
          <a:p>
            <a:pPr marL="114300" indent="0">
              <a:buNone/>
            </a:pPr>
            <a:r>
              <a:rPr lang="en-US" altLang="ko-KR" sz="1400" dirty="0" smtClean="0"/>
              <a:t>    study = </a:t>
            </a:r>
            <a:r>
              <a:rPr lang="en-US" altLang="ko-KR" sz="1400" dirty="0" err="1" smtClean="0"/>
              <a:t>optuna.create_study</a:t>
            </a:r>
            <a:r>
              <a:rPr lang="en-US" altLang="ko-KR" sz="1400" dirty="0" smtClean="0"/>
              <a:t>()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study.optimize</a:t>
            </a:r>
            <a:r>
              <a:rPr lang="en-US" altLang="ko-KR" sz="1400" dirty="0" smtClean="0"/>
              <a:t>(objective, </a:t>
            </a:r>
            <a:r>
              <a:rPr lang="en-US" altLang="ko-KR" sz="1400" dirty="0" err="1" smtClean="0"/>
              <a:t>n_trials</a:t>
            </a:r>
            <a:r>
              <a:rPr lang="en-US" altLang="ko-KR" sz="1400" dirty="0" smtClean="0"/>
              <a:t>=10)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optuna.logging.set_verbosity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optuna.logging.CRITICAL</a:t>
            </a:r>
            <a:r>
              <a:rPr lang="en-US" altLang="ko-KR" sz="1400" dirty="0" smtClean="0"/>
              <a:t>)</a:t>
            </a:r>
          </a:p>
          <a:p>
            <a:pPr marL="114300" indent="0">
              <a:buNone/>
            </a:pPr>
            <a:r>
              <a:rPr lang="en-US" altLang="ko-KR" sz="1400" dirty="0" smtClean="0"/>
              <a:t>    temp = </a:t>
            </a:r>
            <a:r>
              <a:rPr lang="en-US" altLang="ko-KR" sz="1400" dirty="0" err="1" smtClean="0"/>
              <a:t>pd.DataFrame</a:t>
            </a:r>
            <a:r>
              <a:rPr lang="en-US" altLang="ko-KR" sz="1400" dirty="0" smtClean="0"/>
              <a:t>([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study.best_value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study.best_trial.params</a:t>
            </a:r>
            <a:r>
              <a:rPr lang="en-US" altLang="ko-KR" sz="1400" dirty="0" smtClean="0"/>
              <a:t>]).T</a:t>
            </a:r>
          </a:p>
          <a:p>
            <a:pPr marL="11430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temp.columns</a:t>
            </a:r>
            <a:r>
              <a:rPr lang="en-US" altLang="ko-KR" sz="1400" dirty="0" smtClean="0"/>
              <a:t> = ['</a:t>
            </a:r>
            <a:r>
              <a:rPr lang="ko-KR" altLang="en-US" sz="1400" dirty="0" err="1" smtClean="0"/>
              <a:t>건물유형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유형별</a:t>
            </a:r>
            <a:r>
              <a:rPr lang="en-US" altLang="ko-KR" sz="1400" dirty="0" smtClean="0"/>
              <a:t>_score', '</a:t>
            </a:r>
            <a:r>
              <a:rPr lang="ko-KR" altLang="en-US" sz="1400" dirty="0" smtClean="0"/>
              <a:t>유형별</a:t>
            </a:r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']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3242310"/>
            <a:ext cx="4508183" cy="54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2169412"/>
            <a:ext cx="4469130" cy="560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구름 모양 설명선 6"/>
          <p:cNvSpPr/>
          <p:nvPr/>
        </p:nvSpPr>
        <p:spPr>
          <a:xfrm>
            <a:off x="6663690" y="893065"/>
            <a:ext cx="2156460" cy="1043940"/>
          </a:xfrm>
          <a:prstGeom prst="cloudCallout">
            <a:avLst>
              <a:gd name="adj1" fmla="val -49397"/>
              <a:gd name="adj2" fmla="val 1491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다음엔 시간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더 할당</a:t>
            </a:r>
            <a:endParaRPr lang="ko-KR" altLang="en-US" sz="1100" i="1" dirty="0"/>
          </a:p>
        </p:txBody>
      </p:sp>
      <p:sp>
        <p:nvSpPr>
          <p:cNvPr id="8" name="구름 모양 설명선 7"/>
          <p:cNvSpPr/>
          <p:nvPr/>
        </p:nvSpPr>
        <p:spPr>
          <a:xfrm>
            <a:off x="7924800" y="4503419"/>
            <a:ext cx="1036320" cy="508607"/>
          </a:xfrm>
          <a:prstGeom prst="cloudCallout">
            <a:avLst>
              <a:gd name="adj1" fmla="val -49397"/>
              <a:gd name="adj2" fmla="val 1491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Q &amp; 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845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대회 소개</a:t>
            </a:r>
            <a:r>
              <a:rPr lang="en-US" altLang="ko-KR" dirty="0"/>
              <a:t>(3)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대회 전개 </a:t>
            </a:r>
            <a:r>
              <a:rPr lang="en-US" altLang="ko-KR" dirty="0"/>
              <a:t>– 1) </a:t>
            </a:r>
            <a:r>
              <a:rPr lang="ko-KR" altLang="en-US" dirty="0"/>
              <a:t>평가지표</a:t>
            </a:r>
            <a:r>
              <a:rPr lang="en-US" altLang="ko-KR" dirty="0"/>
              <a:t>(2)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대회 전개 </a:t>
            </a:r>
            <a:r>
              <a:rPr lang="en-US" altLang="ko-KR" dirty="0"/>
              <a:t>– 2) </a:t>
            </a:r>
            <a:r>
              <a:rPr lang="ko-KR" altLang="en-US" dirty="0"/>
              <a:t>학습 검증 데이터 분리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대회 전개 </a:t>
            </a:r>
            <a:r>
              <a:rPr lang="en-US" altLang="ko-KR" dirty="0"/>
              <a:t>– 3) </a:t>
            </a:r>
            <a:r>
              <a:rPr lang="ko-KR" altLang="en-US" dirty="0"/>
              <a:t>모델링</a:t>
            </a:r>
            <a:r>
              <a:rPr lang="en-US" altLang="ko-KR" dirty="0"/>
              <a:t>(2)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대회 전개 </a:t>
            </a:r>
            <a:r>
              <a:rPr lang="en-US" altLang="ko-KR" dirty="0"/>
              <a:t>– 4) </a:t>
            </a:r>
            <a:r>
              <a:rPr lang="ko-KR" altLang="en-US" dirty="0"/>
              <a:t>피처 엔지니어링</a:t>
            </a:r>
            <a:r>
              <a:rPr lang="en-US" altLang="ko-KR" dirty="0"/>
              <a:t>(2)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대회 전개 </a:t>
            </a:r>
            <a:r>
              <a:rPr lang="en-US" altLang="ko-KR" dirty="0"/>
              <a:t>– 5)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</a:t>
            </a:r>
            <a:r>
              <a:rPr lang="en-US" altLang="ko-KR" dirty="0"/>
              <a:t>&amp; </a:t>
            </a:r>
            <a:r>
              <a:rPr lang="ko-KR" altLang="en-US" dirty="0"/>
              <a:t>앙상블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1. </a:t>
            </a:r>
            <a:r>
              <a:rPr lang="ko" dirty="0" smtClean="0"/>
              <a:t>대회 소개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 dirty="0">
                <a:solidFill>
                  <a:schemeClr val="hlink"/>
                </a:solidFill>
                <a:hlinkClick r:id="rId3"/>
              </a:rPr>
              <a:t>https://dacon.io/competitions/official/236125/overview/description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700" dirty="0" smtClean="0"/>
          </a:p>
          <a:p>
            <a:pPr lvl="0">
              <a:buClr>
                <a:srgbClr val="595959"/>
              </a:buClr>
            </a:pPr>
            <a:r>
              <a:rPr lang="ko-KR" altLang="en-US" dirty="0" smtClean="0"/>
              <a:t>날씨와 건물 정보로 전력량 예측 </a:t>
            </a:r>
            <a:endParaRPr lang="en-US" altLang="ko-KR" dirty="0" smtClean="0"/>
          </a:p>
          <a:p>
            <a:pPr lvl="0">
              <a:buClr>
                <a:srgbClr val="595959"/>
              </a:buClr>
            </a:pPr>
            <a:r>
              <a:rPr lang="ko-KR" altLang="en-US" dirty="0" smtClean="0"/>
              <a:t>대회 결과</a:t>
            </a:r>
            <a:endParaRPr lang="en-US" altLang="ko-KR" dirty="0" smtClean="0"/>
          </a:p>
          <a:p>
            <a:pPr lvl="1">
              <a:buClr>
                <a:srgbClr val="595959"/>
              </a:buClr>
            </a:pPr>
            <a:r>
              <a:rPr lang="en-US" dirty="0" smtClean="0"/>
              <a:t>Public 94 | Private 114</a:t>
            </a:r>
          </a:p>
          <a:p>
            <a:pPr lvl="1">
              <a:buClr>
                <a:srgbClr val="595959"/>
              </a:buClr>
            </a:pPr>
            <a:r>
              <a:rPr lang="ko-KR" altLang="en-US" dirty="0" smtClean="0"/>
              <a:t>총 참가 </a:t>
            </a:r>
            <a:r>
              <a:rPr lang="en-US" altLang="ko-KR" dirty="0" smtClean="0"/>
              <a:t>1,971</a:t>
            </a:r>
          </a:p>
          <a:p>
            <a:pPr lvl="1">
              <a:buClr>
                <a:srgbClr val="595959"/>
              </a:buClr>
            </a:pPr>
            <a:r>
              <a:rPr lang="en-US" dirty="0" smtClean="0"/>
              <a:t>10%: 123(</a:t>
            </a:r>
            <a:r>
              <a:rPr lang="ko-KR" altLang="en-US" dirty="0" smtClean="0"/>
              <a:t>팀 참가 가능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2"/>
          </p:nvPr>
        </p:nvSpPr>
        <p:spPr>
          <a:xfrm>
            <a:off x="4291380" y="678180"/>
            <a:ext cx="3999900" cy="43174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대회 선정 기준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chemeClr val="dk1"/>
                </a:solidFill>
              </a:rPr>
              <a:t>시간 투자 </a:t>
            </a:r>
            <a:r>
              <a:rPr lang="ko-KR" altLang="en-US" dirty="0" smtClean="0">
                <a:solidFill>
                  <a:schemeClr val="dk1"/>
                </a:solidFill>
              </a:rPr>
              <a:t>한계</a:t>
            </a:r>
            <a:r>
              <a:rPr lang="en-US" altLang="ko-KR" dirty="0" smtClean="0">
                <a:solidFill>
                  <a:schemeClr val="dk1"/>
                </a:solidFill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</a:rPr>
              <a:t>퇴근 후 </a:t>
            </a:r>
            <a:r>
              <a:rPr lang="en-US" altLang="ko-KR" dirty="0" smtClean="0">
                <a:solidFill>
                  <a:schemeClr val="dk1"/>
                </a:solidFill>
              </a:rPr>
              <a:t>1~2</a:t>
            </a:r>
            <a:r>
              <a:rPr lang="ko-KR" altLang="en-US" dirty="0" smtClean="0">
                <a:solidFill>
                  <a:schemeClr val="dk1"/>
                </a:solidFill>
              </a:rPr>
              <a:t>시간</a:t>
            </a:r>
            <a:r>
              <a:rPr lang="en-US" altLang="ko-KR" dirty="0" smtClean="0">
                <a:solidFill>
                  <a:schemeClr val="dk1"/>
                </a:solidFill>
              </a:rPr>
              <a:t>)</a:t>
            </a:r>
            <a:endParaRPr lang="en-US" altLang="ko-KR" dirty="0">
              <a:solidFill>
                <a:schemeClr val="dk1"/>
              </a:solidFill>
            </a:endParaRPr>
          </a:p>
          <a:p>
            <a:pPr lvl="2"/>
            <a:r>
              <a:rPr lang="ko" altLang="ko-KR" dirty="0" smtClean="0">
                <a:solidFill>
                  <a:schemeClr val="dk1"/>
                </a:solidFill>
              </a:rPr>
              <a:t>외부데이터 </a:t>
            </a:r>
            <a:r>
              <a:rPr lang="ko" altLang="ko-KR" dirty="0">
                <a:solidFill>
                  <a:schemeClr val="dk1"/>
                </a:solidFill>
              </a:rPr>
              <a:t>사용 </a:t>
            </a:r>
            <a:r>
              <a:rPr lang="ko" altLang="ko-KR" dirty="0" smtClean="0">
                <a:solidFill>
                  <a:schemeClr val="dk1"/>
                </a:solidFill>
              </a:rPr>
              <a:t>금지</a:t>
            </a:r>
            <a:r>
              <a:rPr lang="en-US" altLang="ko" dirty="0" smtClean="0">
                <a:solidFill>
                  <a:schemeClr val="dk1"/>
                </a:solidFill>
              </a:rPr>
              <a:t>(</a:t>
            </a:r>
            <a:r>
              <a:rPr lang="ko-KR" altLang="en-US" dirty="0" err="1" smtClean="0">
                <a:solidFill>
                  <a:schemeClr val="dk1"/>
                </a:solidFill>
              </a:rPr>
              <a:t>취준생</a:t>
            </a:r>
            <a:r>
              <a:rPr lang="ko-KR" altLang="en-US" dirty="0" smtClean="0">
                <a:solidFill>
                  <a:schemeClr val="dk1"/>
                </a:solidFill>
              </a:rPr>
              <a:t> 경쟁</a:t>
            </a:r>
            <a:r>
              <a:rPr lang="en-US" altLang="ko-KR" dirty="0" smtClean="0">
                <a:solidFill>
                  <a:schemeClr val="dk1"/>
                </a:solidFill>
              </a:rPr>
              <a:t>)</a:t>
            </a:r>
            <a:endParaRPr lang="ko-KR" altLang="en-US" dirty="0"/>
          </a:p>
          <a:p>
            <a:pPr lvl="2"/>
            <a:r>
              <a:rPr lang="ko-KR" altLang="en-US" dirty="0" smtClean="0">
                <a:solidFill>
                  <a:schemeClr val="dk1"/>
                </a:solidFill>
              </a:rPr>
              <a:t>적은 데이터 용량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dk1"/>
                </a:solidFill>
              </a:rPr>
              <a:t>정형 데이터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3"/>
            <a:r>
              <a:rPr lang="ko-KR" altLang="en-US" dirty="0" smtClean="0">
                <a:solidFill>
                  <a:schemeClr val="dk1"/>
                </a:solidFill>
              </a:rPr>
              <a:t>로컬에서 빠르게 돌아갈 것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dk1"/>
                </a:solidFill>
              </a:rPr>
              <a:t>실무와 연관성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dk1"/>
                </a:solidFill>
              </a:rPr>
              <a:t>분류 </a:t>
            </a:r>
            <a:r>
              <a:rPr lang="en-US" altLang="ko-KR" dirty="0" smtClean="0">
                <a:solidFill>
                  <a:schemeClr val="dk1"/>
                </a:solidFill>
              </a:rPr>
              <a:t>or </a:t>
            </a:r>
            <a:r>
              <a:rPr lang="ko-KR" altLang="en-US" dirty="0" smtClean="0">
                <a:solidFill>
                  <a:schemeClr val="dk1"/>
                </a:solidFill>
              </a:rPr>
              <a:t>회귀 문제일 것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dk1"/>
                </a:solidFill>
              </a:rPr>
              <a:t>범주형 </a:t>
            </a:r>
            <a:r>
              <a:rPr lang="ko-KR" altLang="en-US" dirty="0" err="1" smtClean="0">
                <a:solidFill>
                  <a:schemeClr val="dk1"/>
                </a:solidFill>
              </a:rPr>
              <a:t>수치형</a:t>
            </a:r>
            <a:r>
              <a:rPr lang="ko-KR" altLang="en-US" dirty="0" smtClean="0">
                <a:solidFill>
                  <a:schemeClr val="dk1"/>
                </a:solidFill>
              </a:rPr>
              <a:t> 데이터가 혼용되며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다양한 성격을 가질 것</a:t>
            </a:r>
            <a:endParaRPr lang="en-US" altLang="ko-KR" dirty="0">
              <a:solidFill>
                <a:schemeClr val="dk1"/>
              </a:solidFill>
            </a:endParaRPr>
          </a:p>
          <a:p>
            <a:pPr lvl="2"/>
            <a:r>
              <a:rPr lang="en-US" altLang="ko" dirty="0" smtClean="0">
                <a:solidFill>
                  <a:schemeClr val="dk1"/>
                </a:solidFill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</a:rPr>
              <a:t>옵션</a:t>
            </a:r>
            <a:r>
              <a:rPr lang="en-US" altLang="ko-KR" dirty="0" smtClean="0">
                <a:solidFill>
                  <a:schemeClr val="dk1"/>
                </a:solidFill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</a:rPr>
              <a:t>시계열</a:t>
            </a:r>
            <a:r>
              <a:rPr lang="ko-KR" altLang="en-US" dirty="0" smtClean="0">
                <a:solidFill>
                  <a:schemeClr val="dk1"/>
                </a:solidFill>
              </a:rPr>
              <a:t> 데이터 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2"/>
            <a:endParaRPr lang="en-US" altLang="ko" dirty="0">
              <a:solidFill>
                <a:schemeClr val="dk1"/>
              </a:solidFill>
            </a:endParaRPr>
          </a:p>
          <a:p>
            <a:r>
              <a:rPr lang="ko-KR" altLang="en-US" dirty="0"/>
              <a:t>개인 목표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dk1"/>
                </a:solidFill>
              </a:rPr>
              <a:t>다양한 피처 엔지니어링</a:t>
            </a:r>
            <a:r>
              <a:rPr lang="en-US" altLang="ko-KR" dirty="0" smtClean="0">
                <a:solidFill>
                  <a:schemeClr val="dk1"/>
                </a:solidFill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</a:rPr>
              <a:t>모델링 최소화</a:t>
            </a:r>
            <a:r>
              <a:rPr lang="en-US" altLang="ko-KR" dirty="0" smtClean="0">
                <a:solidFill>
                  <a:schemeClr val="dk1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dk1"/>
                </a:solidFill>
              </a:rPr>
              <a:t>최근에 많이 쓰이는 라이브러리 경험 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lvl="1"/>
            <a:endParaRPr lang="en-US" altLang="ko" dirty="0">
              <a:solidFill>
                <a:schemeClr val="dk1"/>
              </a:solidFill>
            </a:endParaRPr>
          </a:p>
          <a:p>
            <a:r>
              <a:rPr lang="ko-KR" altLang="en-US" dirty="0"/>
              <a:t>수행 환경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/>
              <a:t>노트북</a:t>
            </a:r>
            <a:r>
              <a:rPr lang="en-US" altLang="ko-KR" dirty="0"/>
              <a:t> </a:t>
            </a:r>
            <a:r>
              <a:rPr lang="ko-KR" altLang="en-US" dirty="0"/>
              <a:t>로컬</a:t>
            </a:r>
            <a:r>
              <a:rPr lang="en-US" altLang="ko-KR" dirty="0"/>
              <a:t>(EDA/</a:t>
            </a:r>
            <a:r>
              <a:rPr lang="ko-KR" altLang="en-US" dirty="0"/>
              <a:t>단일 모델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 err="1"/>
              <a:t>코랩</a:t>
            </a:r>
            <a:r>
              <a:rPr lang="en-US" altLang="ko-KR" dirty="0" smtClean="0"/>
              <a:t>(</a:t>
            </a:r>
            <a:r>
              <a:rPr lang="en-US" altLang="ko-KR" strike="sngStrike" dirty="0" smtClean="0"/>
              <a:t>Prophet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AutoML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endParaRPr lang="en-US" altLang="ko" dirty="0" smtClean="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1" y="1487833"/>
            <a:ext cx="36861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구름 모양 설명선 6"/>
          <p:cNvSpPr/>
          <p:nvPr/>
        </p:nvSpPr>
        <p:spPr>
          <a:xfrm>
            <a:off x="7318599" y="2725116"/>
            <a:ext cx="1783080" cy="763933"/>
          </a:xfrm>
          <a:prstGeom prst="cloudCallout">
            <a:avLst>
              <a:gd name="adj1" fmla="val -18429"/>
              <a:gd name="adj2" fmla="val 5778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1</a:t>
            </a:r>
            <a:r>
              <a:rPr lang="ko-KR" altLang="en-US" sz="1000" i="1" dirty="0" smtClean="0"/>
              <a:t>등 모델 </a:t>
            </a:r>
            <a:r>
              <a:rPr lang="en-US" altLang="ko-KR" sz="1000" i="1" dirty="0" smtClean="0"/>
              <a:t>1</a:t>
            </a:r>
            <a:r>
              <a:rPr lang="ko-KR" altLang="en-US" sz="1000" i="1" dirty="0" smtClean="0"/>
              <a:t>개</a:t>
            </a:r>
            <a:r>
              <a:rPr lang="en-US" altLang="ko-KR" sz="1000" i="1" dirty="0"/>
              <a:t> </a:t>
            </a:r>
            <a:r>
              <a:rPr lang="en-US" altLang="ko-KR" sz="1000" i="1" dirty="0" smtClean="0"/>
              <a:t>10</a:t>
            </a:r>
            <a:r>
              <a:rPr lang="ko-KR" altLang="en-US" sz="1000" i="1" dirty="0" smtClean="0"/>
              <a:t>시간</a:t>
            </a:r>
            <a:r>
              <a:rPr lang="en-US" altLang="ko-KR" sz="1000" i="1" dirty="0"/>
              <a:t> </a:t>
            </a:r>
            <a:endParaRPr lang="en-US" altLang="ko-KR" sz="1000" i="1" dirty="0" smtClean="0"/>
          </a:p>
          <a:p>
            <a:pPr algn="ctr"/>
            <a:r>
              <a:rPr lang="en-US" altLang="ko-KR" sz="1000" i="1" dirty="0" smtClean="0"/>
              <a:t>+ </a:t>
            </a:r>
            <a:r>
              <a:rPr lang="ko-KR" altLang="en-US" sz="1000" i="1" dirty="0" smtClean="0"/>
              <a:t>앙상블</a:t>
            </a:r>
            <a:endParaRPr lang="en-US" altLang="ko-KR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71788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대회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595959"/>
              </a:buClr>
            </a:pPr>
            <a:r>
              <a:rPr lang="ko-KR" altLang="en-US" sz="1400" dirty="0" smtClean="0"/>
              <a:t>학습 데이터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204,000) | </a:t>
            </a:r>
            <a:r>
              <a:rPr lang="ko-KR" altLang="en-US" sz="1400" dirty="0" smtClean="0"/>
              <a:t>테스트 데이터</a:t>
            </a:r>
            <a:r>
              <a:rPr lang="en-US" altLang="ko-KR" sz="1400" dirty="0" smtClean="0"/>
              <a:t>(16,800 = 24</a:t>
            </a:r>
            <a:r>
              <a:rPr lang="ko-KR" altLang="en-US" sz="1400" dirty="0" smtClean="0"/>
              <a:t>시간 </a:t>
            </a:r>
            <a:r>
              <a:rPr lang="en-US" altLang="ko-KR" sz="1400" dirty="0" smtClean="0"/>
              <a:t>X 7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X 100</a:t>
            </a:r>
            <a:r>
              <a:rPr lang="ko-KR" altLang="en-US" sz="1400" dirty="0" smtClean="0"/>
              <a:t>개 건물</a:t>
            </a:r>
            <a:r>
              <a:rPr lang="en-US" altLang="ko-KR" sz="1400" dirty="0" smtClean="0"/>
              <a:t>)</a:t>
            </a:r>
          </a:p>
          <a:p>
            <a:pPr lvl="0">
              <a:buClr>
                <a:srgbClr val="595959"/>
              </a:buClr>
            </a:pPr>
            <a:endParaRPr lang="en-US" altLang="ko-KR" sz="1400" dirty="0"/>
          </a:p>
          <a:p>
            <a:pPr lvl="0">
              <a:buClr>
                <a:srgbClr val="595959"/>
              </a:buClr>
            </a:pPr>
            <a:endParaRPr lang="en-US" altLang="ko-KR" sz="1400" dirty="0" smtClean="0"/>
          </a:p>
          <a:p>
            <a:pPr lvl="0">
              <a:buClr>
                <a:srgbClr val="595959"/>
              </a:buClr>
            </a:pPr>
            <a:endParaRPr lang="en-US" altLang="ko-KR" sz="1400" dirty="0"/>
          </a:p>
          <a:p>
            <a:pPr lvl="1">
              <a:buClr>
                <a:srgbClr val="595959"/>
              </a:buClr>
            </a:pPr>
            <a:r>
              <a:rPr lang="ko-KR" altLang="en-US" sz="1000" dirty="0" err="1" smtClean="0"/>
              <a:t>건물번호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1~100 + </a:t>
            </a:r>
            <a:r>
              <a:rPr lang="ko-KR" altLang="en-US" sz="1000" dirty="0" smtClean="0"/>
              <a:t>일시</a:t>
            </a:r>
            <a:r>
              <a:rPr lang="en-US" altLang="ko-KR" sz="1000" dirty="0" smtClean="0"/>
              <a:t>(YYYYMMDD HH) + </a:t>
            </a:r>
            <a:r>
              <a:rPr lang="ko-KR" altLang="en-US" sz="1000" dirty="0" smtClean="0"/>
              <a:t>날씨 정보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+ y(</a:t>
            </a:r>
            <a:r>
              <a:rPr lang="ko-KR" altLang="en-US" sz="1000" dirty="0" err="1" smtClean="0"/>
              <a:t>전력소비량</a:t>
            </a:r>
            <a:r>
              <a:rPr lang="en-US" altLang="ko-KR" sz="1000" dirty="0" smtClean="0"/>
              <a:t>)</a:t>
            </a:r>
          </a:p>
          <a:p>
            <a:pPr lvl="1">
              <a:buClr>
                <a:srgbClr val="595959"/>
              </a:buClr>
            </a:pPr>
            <a:r>
              <a:rPr lang="ko-KR" altLang="en-US" sz="1000" dirty="0" err="1" smtClean="0"/>
              <a:t>날짜별</a:t>
            </a:r>
            <a:r>
              <a:rPr lang="ko-KR" altLang="en-US" sz="1000" dirty="0" smtClean="0"/>
              <a:t> 날씨 정보는 동일함</a:t>
            </a:r>
            <a:endParaRPr lang="en-US" altLang="ko-KR" sz="1000" dirty="0" smtClean="0"/>
          </a:p>
          <a:p>
            <a:pPr lvl="1">
              <a:buClr>
                <a:srgbClr val="595959"/>
              </a:buClr>
            </a:pPr>
            <a:r>
              <a:rPr lang="en-US" altLang="ko-KR" sz="1000" dirty="0" smtClean="0"/>
              <a:t>Test </a:t>
            </a:r>
            <a:r>
              <a:rPr lang="ko-KR" altLang="en-US" sz="1000" dirty="0" smtClean="0"/>
              <a:t>데이터에는 일조 일사 없으므로 삭제 필요</a:t>
            </a:r>
            <a:endParaRPr lang="en-US" altLang="ko-KR" sz="1000" dirty="0"/>
          </a:p>
          <a:p>
            <a:pPr lvl="0">
              <a:buClr>
                <a:srgbClr val="595959"/>
              </a:buClr>
            </a:pPr>
            <a:endParaRPr lang="en-US" altLang="ko-KR" sz="1400" dirty="0" smtClean="0"/>
          </a:p>
          <a:p>
            <a:pPr lvl="0">
              <a:buClr>
                <a:srgbClr val="595959"/>
              </a:buClr>
            </a:pPr>
            <a:r>
              <a:rPr lang="ko-KR" altLang="en-US" sz="1400" dirty="0" smtClean="0"/>
              <a:t>건물 정보</a:t>
            </a:r>
            <a:r>
              <a:rPr lang="en-US" altLang="ko-KR" sz="1400" dirty="0" smtClean="0"/>
              <a:t>(100)</a:t>
            </a:r>
          </a:p>
          <a:p>
            <a:pPr lvl="0">
              <a:buClr>
                <a:srgbClr val="595959"/>
              </a:buClr>
            </a:pPr>
            <a:endParaRPr lang="en-US" altLang="ko-KR" sz="1400" dirty="0"/>
          </a:p>
          <a:p>
            <a:pPr lvl="0">
              <a:buClr>
                <a:srgbClr val="595959"/>
              </a:buClr>
            </a:pPr>
            <a:endParaRPr lang="en-US" altLang="ko-KR" sz="1400" dirty="0" smtClean="0"/>
          </a:p>
          <a:p>
            <a:pPr lvl="0">
              <a:buClr>
                <a:srgbClr val="595959"/>
              </a:buClr>
            </a:pPr>
            <a:endParaRPr lang="en-US" altLang="ko-KR" sz="1400" dirty="0"/>
          </a:p>
          <a:p>
            <a:pPr lvl="1">
              <a:buClr>
                <a:srgbClr val="595959"/>
              </a:buClr>
            </a:pPr>
            <a:r>
              <a:rPr lang="ko-KR" altLang="en-US" sz="1000" dirty="0" smtClean="0"/>
              <a:t>건물에 대한 면적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용량 정보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수치형</a:t>
            </a:r>
            <a:r>
              <a:rPr lang="en-US" altLang="ko-KR" sz="1000" dirty="0" smtClean="0"/>
              <a:t>)</a:t>
            </a:r>
            <a:endParaRPr lang="en-US" altLang="ko-KR" sz="1400" dirty="0"/>
          </a:p>
          <a:p>
            <a:pPr lvl="0">
              <a:buClr>
                <a:srgbClr val="595959"/>
              </a:buClr>
            </a:pPr>
            <a:endParaRPr lang="en-US" altLang="ko-KR" sz="1400" dirty="0" smtClean="0"/>
          </a:p>
          <a:p>
            <a:pPr lvl="0">
              <a:buClr>
                <a:srgbClr val="595959"/>
              </a:buClr>
            </a:pP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79701"/>
            <a:ext cx="7440822" cy="574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83" y="3268313"/>
            <a:ext cx="5635901" cy="6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대회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특이점</a:t>
            </a:r>
            <a:r>
              <a:rPr lang="en-US" altLang="ko-KR" dirty="0" smtClean="0"/>
              <a:t>(Data Leakage)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595959"/>
              </a:buClr>
            </a:pP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7016"/>
          <a:stretch/>
        </p:blipFill>
        <p:spPr>
          <a:xfrm>
            <a:off x="311700" y="1152475"/>
            <a:ext cx="4739668" cy="1940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116161"/>
            <a:ext cx="6811327" cy="1587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구름 모양 설명선 5"/>
          <p:cNvSpPr/>
          <p:nvPr/>
        </p:nvSpPr>
        <p:spPr>
          <a:xfrm>
            <a:off x="5631180" y="1409700"/>
            <a:ext cx="2156460" cy="1043940"/>
          </a:xfrm>
          <a:prstGeom prst="cloudCallout">
            <a:avLst>
              <a:gd name="adj1" fmla="val -71659"/>
              <a:gd name="adj2" fmla="val 78421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시계열</a:t>
            </a:r>
            <a:r>
              <a:rPr lang="ko-KR" altLang="en-US" dirty="0"/>
              <a:t> </a:t>
            </a:r>
            <a:r>
              <a:rPr lang="en-US" altLang="ko" dirty="0"/>
              <a:t>rolling </a:t>
            </a:r>
          </a:p>
          <a:p>
            <a:pPr algn="ctr"/>
            <a:r>
              <a:rPr lang="ko-KR" altLang="en-US" dirty="0" smtClean="0"/>
              <a:t>단기 예측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6286500" y="2784434"/>
            <a:ext cx="2156460" cy="1043940"/>
          </a:xfrm>
          <a:prstGeom prst="cloudCallout">
            <a:avLst>
              <a:gd name="adj1" fmla="val -74839"/>
              <a:gd name="adj2" fmla="val 55793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그냥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안 쓰기로</a:t>
            </a:r>
            <a:r>
              <a:rPr lang="en-US" altLang="ko-KR" dirty="0" smtClean="0"/>
              <a:t>…</a:t>
            </a:r>
          </a:p>
          <a:p>
            <a:pPr algn="ctr"/>
            <a:r>
              <a:rPr lang="en-US" altLang="ko-KR" sz="1100" i="1" dirty="0" smtClean="0"/>
              <a:t>(</a:t>
            </a:r>
            <a:r>
              <a:rPr lang="ko-KR" altLang="en-US" sz="1100" i="1" dirty="0" smtClean="0"/>
              <a:t>상위권 사용</a:t>
            </a:r>
            <a:r>
              <a:rPr lang="en-US" altLang="ko-KR" sz="1100" i="1" dirty="0" smtClean="0"/>
              <a:t>)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57934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 smtClean="0"/>
              <a:t>– 1) </a:t>
            </a:r>
            <a:r>
              <a:rPr lang="ko" dirty="0" smtClean="0"/>
              <a:t>평가지표</a:t>
            </a:r>
            <a:r>
              <a:rPr lang="en-US" altLang="ko" dirty="0" smtClean="0"/>
              <a:t>(1/2)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595959"/>
              </a:buClr>
            </a:pPr>
            <a:r>
              <a:rPr lang="en-US" altLang="ko-KR" sz="1400" dirty="0" smtClean="0"/>
              <a:t>MAPE </a:t>
            </a:r>
            <a:r>
              <a:rPr lang="ko-KR" altLang="en-US" sz="1400" dirty="0" smtClean="0"/>
              <a:t>한계점 </a:t>
            </a:r>
            <a:endParaRPr lang="en-US" altLang="ko-KR" sz="1400" dirty="0"/>
          </a:p>
          <a:p>
            <a:pPr lvl="1">
              <a:buClr>
                <a:srgbClr val="595959"/>
              </a:buClr>
            </a:pPr>
            <a:r>
              <a:rPr lang="ko-KR" altLang="en-US" sz="1000" dirty="0"/>
              <a:t>백분율로 변환하기 위해서 </a:t>
            </a:r>
            <a:r>
              <a:rPr lang="ko-KR" altLang="en-US" sz="1000" dirty="0" err="1"/>
              <a:t>실제값인</a:t>
            </a:r>
            <a:r>
              <a:rPr lang="ko-KR" altLang="en-US" sz="1000" dirty="0"/>
              <a:t> </a:t>
            </a:r>
            <a:r>
              <a:rPr lang="en-US" altLang="ko-KR" sz="1000" dirty="0"/>
              <a:t>y </a:t>
            </a:r>
            <a:r>
              <a:rPr lang="ko-KR" altLang="en-US" sz="1000" dirty="0"/>
              <a:t>로 나눠주는 </a:t>
            </a:r>
            <a:r>
              <a:rPr lang="ko-KR" altLang="en-US" sz="1000" dirty="0" smtClean="0"/>
              <a:t>방법 </a:t>
            </a:r>
            <a:r>
              <a:rPr lang="en-US" altLang="ko-KR" sz="1000" dirty="0" smtClean="0"/>
              <a:t>– y</a:t>
            </a:r>
            <a:r>
              <a:rPr lang="ko-KR" altLang="en-US" sz="1000" dirty="0" smtClean="0"/>
              <a:t>에 의존적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분자가 같더라도 분모가 더 작아지면 오차가 </a:t>
            </a:r>
            <a:r>
              <a:rPr lang="ko-KR" altLang="en-US" sz="1000" dirty="0" smtClean="0"/>
              <a:t>커짐</a:t>
            </a:r>
            <a:r>
              <a:rPr lang="en-US" altLang="ko-KR" sz="1000" dirty="0" smtClean="0"/>
              <a:t>)</a:t>
            </a:r>
          </a:p>
          <a:p>
            <a:pPr lvl="1">
              <a:buClr>
                <a:srgbClr val="595959"/>
              </a:buClr>
            </a:pPr>
            <a:r>
              <a:rPr lang="ko-KR" altLang="en-US" sz="1000" dirty="0" err="1"/>
              <a:t>실제값에</a:t>
            </a:r>
            <a:r>
              <a:rPr lang="ko-KR" altLang="en-US" sz="1000" dirty="0"/>
              <a:t> </a:t>
            </a:r>
            <a:r>
              <a:rPr lang="en-US" altLang="ko-KR" sz="1000" dirty="0"/>
              <a:t>0</a:t>
            </a:r>
            <a:r>
              <a:rPr lang="ko-KR" altLang="en-US" sz="1000" dirty="0"/>
              <a:t>이 존재한다면 </a:t>
            </a:r>
            <a:r>
              <a:rPr lang="en-US" altLang="ko-KR" sz="1000" dirty="0"/>
              <a:t>MAPE</a:t>
            </a:r>
            <a:r>
              <a:rPr lang="ko-KR" altLang="en-US" sz="1000" dirty="0"/>
              <a:t>가 정의 되지 않는 </a:t>
            </a:r>
            <a:r>
              <a:rPr lang="ko-KR" altLang="en-US" sz="1000" dirty="0" smtClean="0"/>
              <a:t>문제점</a:t>
            </a:r>
            <a:endParaRPr lang="en-US" altLang="ko-KR" sz="1000" dirty="0" smtClean="0"/>
          </a:p>
          <a:p>
            <a:pPr lvl="1">
              <a:buClr>
                <a:srgbClr val="595959"/>
              </a:buClr>
            </a:pPr>
            <a:r>
              <a:rPr lang="ko-KR" altLang="en-US" sz="1000" dirty="0" smtClean="0"/>
              <a:t>절대적인 </a:t>
            </a:r>
            <a:r>
              <a:rPr lang="ko-KR" altLang="en-US" sz="1000" dirty="0"/>
              <a:t>값의 오차가 같더라도 </a:t>
            </a:r>
            <a:r>
              <a:rPr lang="ko-KR" altLang="en-US" sz="1000" dirty="0" err="1"/>
              <a:t>실제값과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예측값과의</a:t>
            </a:r>
            <a:r>
              <a:rPr lang="ko-KR" altLang="en-US" sz="1000" dirty="0"/>
              <a:t> 대소 관계에 따라 과대 추정하는 </a:t>
            </a:r>
            <a:r>
              <a:rPr lang="ko-KR" altLang="en-US" sz="1000" dirty="0" err="1"/>
              <a:t>예측값에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패널티를</a:t>
            </a:r>
            <a:r>
              <a:rPr lang="ko-KR" altLang="en-US" sz="1000" dirty="0"/>
              <a:t> 더 부여하는 </a:t>
            </a:r>
            <a:r>
              <a:rPr lang="ko-KR" altLang="en-US" sz="1000" dirty="0" smtClean="0"/>
              <a:t>문제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r="10577" b="44267"/>
          <a:stretch/>
        </p:blipFill>
        <p:spPr>
          <a:xfrm>
            <a:off x="4570095" y="36882"/>
            <a:ext cx="4573905" cy="546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606527"/>
            <a:ext cx="2190750" cy="61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285" y="606527"/>
            <a:ext cx="1981200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5" y="2229803"/>
            <a:ext cx="4142442" cy="1366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712" y="2229803"/>
            <a:ext cx="3848615" cy="12449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85" y="3698773"/>
            <a:ext cx="3724275" cy="1332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373880" y="3970020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과소 추정보단 과대 추정이 낫다</a:t>
            </a:r>
            <a:r>
              <a:rPr lang="en-US" altLang="ko-KR" i="1" dirty="0" smtClean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1) </a:t>
            </a:r>
            <a:r>
              <a:rPr lang="ko" altLang="ko-KR" dirty="0"/>
              <a:t>평가지표</a:t>
            </a:r>
            <a:r>
              <a:rPr lang="en-US" altLang="ko" dirty="0" smtClean="0"/>
              <a:t>(2/2</a:t>
            </a:r>
            <a:r>
              <a:rPr lang="en-US" altLang="ko" dirty="0"/>
              <a:t>)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595959"/>
              </a:buClr>
            </a:pPr>
            <a:r>
              <a:rPr lang="ko-KR" altLang="en-US" sz="1400" dirty="0" smtClean="0">
                <a:solidFill>
                  <a:srgbClr val="595959"/>
                </a:solidFill>
              </a:rPr>
              <a:t>평가 지표에 따른 작업</a:t>
            </a:r>
            <a:endParaRPr lang="en-US" altLang="ko-KR" sz="14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en-US" altLang="ko-KR" sz="1000" dirty="0" smtClean="0">
                <a:solidFill>
                  <a:srgbClr val="595959"/>
                </a:solidFill>
              </a:rPr>
              <a:t>Custom metric</a:t>
            </a:r>
          </a:p>
          <a:p>
            <a:pPr lvl="2">
              <a:buClr>
                <a:srgbClr val="595959"/>
              </a:buClr>
            </a:pPr>
            <a:r>
              <a:rPr lang="ko-KR" altLang="en-US" sz="1000" dirty="0" smtClean="0">
                <a:solidFill>
                  <a:srgbClr val="595959"/>
                </a:solidFill>
              </a:rPr>
              <a:t>모델</a:t>
            </a:r>
            <a:r>
              <a:rPr lang="en-US" altLang="ko-KR" sz="1000" dirty="0">
                <a:solidFill>
                  <a:srgbClr val="595959"/>
                </a:solidFill>
              </a:rPr>
              <a:t>1) </a:t>
            </a:r>
            <a:r>
              <a:rPr lang="en-US" altLang="ko-KR" sz="1000" dirty="0" err="1" smtClean="0">
                <a:solidFill>
                  <a:srgbClr val="595959"/>
                </a:solidFill>
              </a:rPr>
              <a:t>RandomForestRegressor</a:t>
            </a:r>
            <a:r>
              <a:rPr lang="en-US" altLang="ko-KR" sz="1000" dirty="0" smtClean="0">
                <a:solidFill>
                  <a:srgbClr val="595959"/>
                </a:solidFill>
              </a:rPr>
              <a:t> </a:t>
            </a:r>
          </a:p>
          <a:p>
            <a:pPr lvl="3">
              <a:buClr>
                <a:srgbClr val="595959"/>
              </a:buClr>
            </a:pPr>
            <a:r>
              <a:rPr lang="en-US" altLang="ko-KR" sz="1000" dirty="0" smtClean="0">
                <a:solidFill>
                  <a:srgbClr val="595959"/>
                </a:solidFill>
              </a:rPr>
              <a:t>A. custom</a:t>
            </a:r>
            <a:r>
              <a:rPr lang="ko-KR" altLang="en-US" sz="1000" dirty="0" smtClean="0">
                <a:solidFill>
                  <a:srgbClr val="595959"/>
                </a:solidFill>
              </a:rPr>
              <a:t> 함수 적용 못 찾음</a:t>
            </a:r>
            <a:endParaRPr lang="en-US" altLang="ko-KR" sz="1000" dirty="0" smtClean="0">
              <a:solidFill>
                <a:srgbClr val="595959"/>
              </a:solidFill>
            </a:endParaRPr>
          </a:p>
          <a:p>
            <a:pPr lvl="3">
              <a:buClr>
                <a:srgbClr val="595959"/>
              </a:buClr>
            </a:pPr>
            <a:r>
              <a:rPr lang="en-US" altLang="ko-KR" sz="1000" dirty="0" smtClean="0">
                <a:solidFill>
                  <a:srgbClr val="595959"/>
                </a:solidFill>
              </a:rPr>
              <a:t>B. </a:t>
            </a:r>
            <a:r>
              <a:rPr lang="en-US" altLang="ko-KR" sz="1000" dirty="0">
                <a:solidFill>
                  <a:srgbClr val="595959"/>
                </a:solidFill>
              </a:rPr>
              <a:t>default criterion=</a:t>
            </a:r>
            <a:r>
              <a:rPr lang="en-US" altLang="ko-KR" sz="1000" dirty="0" smtClean="0">
                <a:solidFill>
                  <a:srgbClr val="595959"/>
                </a:solidFill>
              </a:rPr>
              <a:t>'</a:t>
            </a:r>
            <a:r>
              <a:rPr lang="en-US" altLang="ko-KR" sz="1000" dirty="0" err="1" smtClean="0">
                <a:solidFill>
                  <a:srgbClr val="595959"/>
                </a:solidFill>
              </a:rPr>
              <a:t>squared_error</a:t>
            </a:r>
            <a:r>
              <a:rPr lang="en-US" altLang="ko-KR" sz="1000" dirty="0" smtClean="0">
                <a:solidFill>
                  <a:srgbClr val="595959"/>
                </a:solidFill>
              </a:rPr>
              <a:t>‘ &gt; MAE </a:t>
            </a:r>
            <a:r>
              <a:rPr lang="ko-KR" altLang="en-US" sz="1000" dirty="0" smtClean="0">
                <a:solidFill>
                  <a:srgbClr val="595959"/>
                </a:solidFill>
              </a:rPr>
              <a:t>교체</a:t>
            </a:r>
            <a:r>
              <a:rPr lang="en-US" altLang="ko-KR" sz="1000" dirty="0" smtClean="0">
                <a:solidFill>
                  <a:srgbClr val="595959"/>
                </a:solidFill>
              </a:rPr>
              <a:t>(X)</a:t>
            </a:r>
          </a:p>
          <a:p>
            <a:pPr lvl="2">
              <a:buClr>
                <a:srgbClr val="595959"/>
              </a:buClr>
            </a:pPr>
            <a:r>
              <a:rPr lang="ko-KR" altLang="en-US" sz="1000" dirty="0" smtClean="0">
                <a:solidFill>
                  <a:srgbClr val="595959"/>
                </a:solidFill>
              </a:rPr>
              <a:t>모델</a:t>
            </a:r>
            <a:r>
              <a:rPr lang="en-US" altLang="ko-KR" sz="1000" dirty="0">
                <a:solidFill>
                  <a:srgbClr val="595959"/>
                </a:solidFill>
              </a:rPr>
              <a:t>2) </a:t>
            </a:r>
            <a:r>
              <a:rPr lang="en-US" altLang="ko-KR" sz="1000" dirty="0" err="1" smtClean="0">
                <a:solidFill>
                  <a:srgbClr val="595959"/>
                </a:solidFill>
              </a:rPr>
              <a:t>XGBRegressor</a:t>
            </a:r>
            <a:endParaRPr lang="en-US" altLang="ko-KR" sz="1000" dirty="0" smtClean="0">
              <a:solidFill>
                <a:srgbClr val="595959"/>
              </a:solidFill>
            </a:endParaRPr>
          </a:p>
          <a:p>
            <a:pPr lvl="3">
              <a:buClr>
                <a:srgbClr val="595959"/>
              </a:buClr>
            </a:pPr>
            <a:r>
              <a:rPr lang="en-US" altLang="ko-KR" sz="1000" dirty="0" smtClean="0">
                <a:solidFill>
                  <a:srgbClr val="595959"/>
                </a:solidFill>
              </a:rPr>
              <a:t>Custom </a:t>
            </a:r>
            <a:r>
              <a:rPr lang="ko-KR" altLang="en-US" sz="1000" dirty="0" smtClean="0">
                <a:solidFill>
                  <a:srgbClr val="595959"/>
                </a:solidFill>
              </a:rPr>
              <a:t>함수 적용</a:t>
            </a:r>
            <a:r>
              <a:rPr lang="en-US" altLang="ko-KR" sz="1000" dirty="0" smtClean="0">
                <a:solidFill>
                  <a:srgbClr val="595959"/>
                </a:solidFill>
              </a:rPr>
              <a:t> </a:t>
            </a:r>
          </a:p>
          <a:p>
            <a:pPr lvl="1">
              <a:buClr>
                <a:srgbClr val="595959"/>
              </a:buClr>
            </a:pPr>
            <a:endParaRPr lang="en-US" altLang="ko-KR" sz="10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sz="10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ko-KR" altLang="en-US" sz="1000" dirty="0" smtClean="0">
                <a:solidFill>
                  <a:srgbClr val="595959"/>
                </a:solidFill>
              </a:rPr>
              <a:t>후처리 </a:t>
            </a:r>
            <a:r>
              <a:rPr lang="en-US" altLang="ko-KR" sz="1000" dirty="0" smtClean="0">
                <a:solidFill>
                  <a:srgbClr val="595959"/>
                </a:solidFill>
              </a:rPr>
              <a:t>- </a:t>
            </a:r>
            <a:r>
              <a:rPr lang="ko-KR" altLang="en-US" sz="1000" dirty="0" smtClean="0">
                <a:solidFill>
                  <a:srgbClr val="595959"/>
                </a:solidFill>
              </a:rPr>
              <a:t>결과 보정</a:t>
            </a:r>
            <a:endParaRPr lang="en-US" altLang="ko-KR" sz="10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sz="1000" dirty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sz="10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sz="1000" dirty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sz="10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sz="1000" dirty="0">
              <a:solidFill>
                <a:srgbClr val="595959"/>
              </a:solidFill>
            </a:endParaRPr>
          </a:p>
          <a:p>
            <a:pPr lvl="2">
              <a:buClr>
                <a:srgbClr val="595959"/>
              </a:buClr>
            </a:pPr>
            <a:r>
              <a:rPr lang="ko-KR" altLang="en-US" sz="1000" dirty="0" err="1" smtClean="0">
                <a:solidFill>
                  <a:srgbClr val="595959"/>
                </a:solidFill>
              </a:rPr>
              <a:t>예측치</a:t>
            </a:r>
            <a:r>
              <a:rPr lang="ko-KR" altLang="en-US" sz="1000" dirty="0" smtClean="0">
                <a:solidFill>
                  <a:srgbClr val="595959"/>
                </a:solidFill>
              </a:rPr>
              <a:t> </a:t>
            </a:r>
            <a:r>
              <a:rPr lang="en-US" altLang="ko-KR" sz="1000" dirty="0" smtClean="0">
                <a:solidFill>
                  <a:srgbClr val="595959"/>
                </a:solidFill>
              </a:rPr>
              <a:t>&lt; </a:t>
            </a:r>
            <a:r>
              <a:rPr lang="ko-KR" altLang="en-US" sz="1000" dirty="0" err="1" smtClean="0">
                <a:solidFill>
                  <a:srgbClr val="595959"/>
                </a:solidFill>
              </a:rPr>
              <a:t>건물별</a:t>
            </a:r>
            <a:r>
              <a:rPr lang="ko-KR" altLang="en-US" sz="1000" dirty="0" smtClean="0">
                <a:solidFill>
                  <a:srgbClr val="595959"/>
                </a:solidFill>
              </a:rPr>
              <a:t> </a:t>
            </a:r>
            <a:r>
              <a:rPr lang="ko-KR" altLang="en-US" sz="1000" dirty="0" err="1" smtClean="0">
                <a:solidFill>
                  <a:srgbClr val="595959"/>
                </a:solidFill>
              </a:rPr>
              <a:t>요일별</a:t>
            </a:r>
            <a:r>
              <a:rPr lang="ko-KR" altLang="en-US" sz="1000" dirty="0" smtClean="0">
                <a:solidFill>
                  <a:srgbClr val="595959"/>
                </a:solidFill>
              </a:rPr>
              <a:t> </a:t>
            </a:r>
            <a:r>
              <a:rPr lang="ko-KR" altLang="en-US" sz="1000" dirty="0" err="1" smtClean="0">
                <a:solidFill>
                  <a:srgbClr val="595959"/>
                </a:solidFill>
              </a:rPr>
              <a:t>시간별</a:t>
            </a:r>
            <a:r>
              <a:rPr lang="ko-KR" altLang="en-US" sz="1000" dirty="0" smtClean="0">
                <a:solidFill>
                  <a:srgbClr val="595959"/>
                </a:solidFill>
              </a:rPr>
              <a:t> 최소 </a:t>
            </a:r>
            <a:r>
              <a:rPr lang="ko-KR" altLang="en-US" sz="1000" dirty="0" err="1" smtClean="0">
                <a:solidFill>
                  <a:srgbClr val="595959"/>
                </a:solidFill>
              </a:rPr>
              <a:t>전력소비량</a:t>
            </a:r>
            <a:r>
              <a:rPr lang="en-US" altLang="ko-KR" sz="1000" dirty="0" smtClean="0">
                <a:solidFill>
                  <a:srgbClr val="595959"/>
                </a:solidFill>
              </a:rPr>
              <a:t>(</a:t>
            </a:r>
            <a:r>
              <a:rPr lang="ko-KR" altLang="en-US" sz="1000" dirty="0" smtClean="0">
                <a:solidFill>
                  <a:srgbClr val="595959"/>
                </a:solidFill>
              </a:rPr>
              <a:t>과소 추정 보정 효과</a:t>
            </a:r>
            <a:r>
              <a:rPr lang="en-US" altLang="ko-KR" sz="1000" dirty="0" smtClean="0">
                <a:solidFill>
                  <a:srgbClr val="595959"/>
                </a:solidFill>
              </a:rPr>
              <a:t>)</a:t>
            </a:r>
          </a:p>
          <a:p>
            <a:pPr lvl="3">
              <a:buClr>
                <a:srgbClr val="595959"/>
              </a:buClr>
            </a:pPr>
            <a:r>
              <a:rPr lang="ko-KR" altLang="en-US" sz="1000" dirty="0" err="1" smtClean="0">
                <a:solidFill>
                  <a:srgbClr val="595959"/>
                </a:solidFill>
              </a:rPr>
              <a:t>예측치가</a:t>
            </a:r>
            <a:r>
              <a:rPr lang="ko-KR" altLang="en-US" sz="1000" dirty="0" smtClean="0">
                <a:solidFill>
                  <a:srgbClr val="595959"/>
                </a:solidFill>
              </a:rPr>
              <a:t> 기존 최소 전력소비량보다 작으면 최소전력소비량으로 보정함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57" y="1017725"/>
            <a:ext cx="3618543" cy="1500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457" y="2529496"/>
            <a:ext cx="3618543" cy="450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31748"/>
          <a:stretch/>
        </p:blipFill>
        <p:spPr>
          <a:xfrm>
            <a:off x="4758002" y="2"/>
            <a:ext cx="4385997" cy="940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770" y="3154526"/>
            <a:ext cx="6685830" cy="707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244340" y="4928056"/>
            <a:ext cx="60350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아이디어 참고 출처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: https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://dacon.io/competitions/official/235736/codeshare/2877?page=1&amp;dtype=recent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학습 검증 데이터 분리 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595959"/>
              </a:buClr>
            </a:pPr>
            <a:r>
              <a:rPr lang="ko-KR" altLang="en-US" sz="1400" dirty="0" smtClean="0">
                <a:solidFill>
                  <a:srgbClr val="595959"/>
                </a:solidFill>
              </a:rPr>
              <a:t>주어진 데이터 기간</a:t>
            </a:r>
            <a:endParaRPr lang="en-US" altLang="ko-KR" sz="14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ko-KR" altLang="en-US" sz="1000" dirty="0">
                <a:solidFill>
                  <a:srgbClr val="595959"/>
                </a:solidFill>
              </a:rPr>
              <a:t>학습 데이터 기간</a:t>
            </a:r>
            <a:r>
              <a:rPr lang="en-US" altLang="ko-KR" sz="1000" dirty="0">
                <a:solidFill>
                  <a:srgbClr val="595959"/>
                </a:solidFill>
              </a:rPr>
              <a:t>: 2022-06-01 ~ 2022-08-24</a:t>
            </a:r>
          </a:p>
          <a:p>
            <a:pPr lvl="1">
              <a:buClr>
                <a:srgbClr val="595959"/>
              </a:buClr>
            </a:pPr>
            <a:r>
              <a:rPr lang="ko-KR" altLang="en-US" sz="1000" dirty="0">
                <a:solidFill>
                  <a:srgbClr val="595959"/>
                </a:solidFill>
              </a:rPr>
              <a:t>테스트 데이터 기간</a:t>
            </a:r>
            <a:r>
              <a:rPr lang="en-US" altLang="ko-KR" sz="1000" dirty="0">
                <a:solidFill>
                  <a:srgbClr val="595959"/>
                </a:solidFill>
              </a:rPr>
              <a:t>: 2022-08-25 ~ </a:t>
            </a:r>
            <a:r>
              <a:rPr lang="en-US" altLang="ko-KR" sz="1000" dirty="0" smtClean="0">
                <a:solidFill>
                  <a:srgbClr val="595959"/>
                </a:solidFill>
              </a:rPr>
              <a:t>2022-08-31</a:t>
            </a:r>
          </a:p>
          <a:p>
            <a:pPr lvl="1">
              <a:buClr>
                <a:srgbClr val="595959"/>
              </a:buClr>
            </a:pPr>
            <a:endParaRPr lang="en-US" altLang="ko-KR" sz="1000" dirty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en-US" altLang="ko-KR" sz="1000" dirty="0">
                <a:solidFill>
                  <a:srgbClr val="595959"/>
                </a:solidFill>
              </a:rPr>
              <a:t>Public Score: 2022.08.25~2022.08.27</a:t>
            </a:r>
            <a:r>
              <a:rPr lang="ko-KR" altLang="en-US" sz="1000" dirty="0">
                <a:solidFill>
                  <a:srgbClr val="595959"/>
                </a:solidFill>
              </a:rPr>
              <a:t>의 실제 전력사용량 데이터로 측정</a:t>
            </a:r>
          </a:p>
          <a:p>
            <a:pPr lvl="1">
              <a:buClr>
                <a:srgbClr val="595959"/>
              </a:buClr>
            </a:pPr>
            <a:r>
              <a:rPr lang="en-US" altLang="ko-KR" sz="1000" dirty="0">
                <a:solidFill>
                  <a:srgbClr val="595959"/>
                </a:solidFill>
              </a:rPr>
              <a:t>Private Score: 2022.08.25~2022.08.31</a:t>
            </a:r>
            <a:r>
              <a:rPr lang="ko-KR" altLang="en-US" sz="1000">
                <a:solidFill>
                  <a:srgbClr val="595959"/>
                </a:solidFill>
              </a:rPr>
              <a:t>의 실제 전력사용량 데이터로 측정</a:t>
            </a:r>
            <a:endParaRPr lang="en-US" altLang="ko-KR" sz="1000" dirty="0" smtClean="0">
              <a:solidFill>
                <a:srgbClr val="595959"/>
              </a:solidFill>
            </a:endParaRPr>
          </a:p>
          <a:p>
            <a:pPr lvl="0">
              <a:buClr>
                <a:srgbClr val="595959"/>
              </a:buClr>
            </a:pPr>
            <a:endParaRPr lang="en-US" altLang="ko-KR" sz="1400" dirty="0" smtClean="0">
              <a:solidFill>
                <a:srgbClr val="595959"/>
              </a:solidFill>
            </a:endParaRPr>
          </a:p>
          <a:p>
            <a:pPr lvl="0">
              <a:buClr>
                <a:srgbClr val="595959"/>
              </a:buClr>
            </a:pPr>
            <a:endParaRPr lang="en-US" altLang="ko-KR" sz="1400" dirty="0">
              <a:solidFill>
                <a:srgbClr val="595959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07443" y="3619500"/>
            <a:ext cx="6720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160" y="3535680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28283" y="3529500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96763" y="3529500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65243" y="3529500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280" y="3746772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6/1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407687" y="374677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8/31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8547" y="374677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8/24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4647" y="374677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8/18</a:t>
            </a:r>
            <a:endParaRPr lang="ko-KR" altLang="en-US" sz="1100" dirty="0"/>
          </a:p>
        </p:txBody>
      </p:sp>
      <p:sp>
        <p:nvSpPr>
          <p:cNvPr id="17" name="왼쪽 중괄호 16"/>
          <p:cNvSpPr/>
          <p:nvPr/>
        </p:nvSpPr>
        <p:spPr>
          <a:xfrm rot="5400000">
            <a:off x="6405002" y="2977001"/>
            <a:ext cx="252000" cy="7315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5400000">
            <a:off x="7136522" y="2977001"/>
            <a:ext cx="252000" cy="7315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/>
          <p:cNvSpPr/>
          <p:nvPr/>
        </p:nvSpPr>
        <p:spPr>
          <a:xfrm rot="5400000">
            <a:off x="3409819" y="713336"/>
            <a:ext cx="252000" cy="52588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15640" y="2903220"/>
            <a:ext cx="460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                                                   Valid(7)    Test(7)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06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대회 전개 </a:t>
            </a:r>
            <a:r>
              <a:rPr lang="en-US" altLang="ko-KR" dirty="0"/>
              <a:t>–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(1/2)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모델</a:t>
            </a:r>
            <a:r>
              <a:rPr lang="en-US" altLang="ko-KR" dirty="0" smtClean="0">
                <a:solidFill>
                  <a:srgbClr val="595959"/>
                </a:solidFill>
              </a:rPr>
              <a:t>(3) &gt; </a:t>
            </a:r>
            <a:r>
              <a:rPr lang="ko-KR" altLang="en-US" dirty="0" smtClean="0">
                <a:solidFill>
                  <a:srgbClr val="595959"/>
                </a:solidFill>
              </a:rPr>
              <a:t>앙상블 </a:t>
            </a:r>
            <a:r>
              <a:rPr lang="en-US" altLang="ko-KR" dirty="0"/>
              <a:t>r:x:a = </a:t>
            </a:r>
            <a:r>
              <a:rPr lang="en-US" altLang="ko-KR" dirty="0" smtClean="0"/>
              <a:t>4.5 : 4.5 : 1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모델</a:t>
            </a:r>
            <a:r>
              <a:rPr lang="en-US" altLang="ko-KR" dirty="0">
                <a:solidFill>
                  <a:srgbClr val="595959"/>
                </a:solidFill>
              </a:rPr>
              <a:t>1) </a:t>
            </a:r>
            <a:r>
              <a:rPr lang="en-US" altLang="ko-KR" dirty="0" err="1">
                <a:solidFill>
                  <a:srgbClr val="595959"/>
                </a:solidFill>
              </a:rPr>
              <a:t>RandomForestRegressor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</a:p>
          <a:p>
            <a:pPr lvl="1"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모델</a:t>
            </a:r>
            <a:r>
              <a:rPr lang="en-US" altLang="ko-KR" dirty="0">
                <a:solidFill>
                  <a:srgbClr val="595959"/>
                </a:solidFill>
              </a:rPr>
              <a:t>2) </a:t>
            </a:r>
            <a:r>
              <a:rPr lang="en-US" altLang="ko-KR" dirty="0" err="1" smtClean="0">
                <a:solidFill>
                  <a:srgbClr val="595959"/>
                </a:solidFill>
              </a:rPr>
              <a:t>XGBRegressor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모델</a:t>
            </a:r>
            <a:r>
              <a:rPr lang="en-US" altLang="ko-KR" dirty="0" smtClean="0">
                <a:solidFill>
                  <a:srgbClr val="595959"/>
                </a:solidFill>
              </a:rPr>
              <a:t>3) </a:t>
            </a:r>
            <a:r>
              <a:rPr lang="en-US" altLang="ko-KR" dirty="0" err="1" smtClean="0">
                <a:solidFill>
                  <a:srgbClr val="595959"/>
                </a:solidFill>
              </a:rPr>
              <a:t>AutoML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endParaRPr lang="en-US" altLang="ko-KR" dirty="0" smtClean="0">
              <a:solidFill>
                <a:srgbClr val="595959"/>
              </a:solidFill>
            </a:endParaRPr>
          </a:p>
          <a:p>
            <a:pPr>
              <a:buClr>
                <a:srgbClr val="595959"/>
              </a:buClr>
            </a:pPr>
            <a:r>
              <a:rPr lang="ko-KR" altLang="en-US" dirty="0" smtClean="0">
                <a:solidFill>
                  <a:srgbClr val="595959"/>
                </a:solidFill>
              </a:rPr>
              <a:t>선정 이유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ko-KR" altLang="en-US" dirty="0" err="1" smtClean="0">
                <a:solidFill>
                  <a:srgbClr val="595959"/>
                </a:solidFill>
              </a:rPr>
              <a:t>배깅</a:t>
            </a:r>
            <a:r>
              <a:rPr lang="ko-KR" altLang="en-US" dirty="0" smtClean="0">
                <a:solidFill>
                  <a:srgbClr val="595959"/>
                </a:solidFill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</a:rPr>
              <a:t>+ </a:t>
            </a:r>
            <a:r>
              <a:rPr lang="ko-KR" altLang="en-US" dirty="0" err="1" smtClean="0">
                <a:solidFill>
                  <a:srgbClr val="595959"/>
                </a:solidFill>
              </a:rPr>
              <a:t>부스팅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en-US" altLang="ko-KR" dirty="0" err="1" smtClean="0">
                <a:solidFill>
                  <a:srgbClr val="595959"/>
                </a:solidFill>
              </a:rPr>
              <a:t>AutoML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근황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2">
              <a:buClr>
                <a:srgbClr val="595959"/>
              </a:buClr>
            </a:pPr>
            <a:r>
              <a:rPr lang="en-US" altLang="ko-KR" dirty="0" err="1">
                <a:solidFill>
                  <a:srgbClr val="595959"/>
                </a:solidFill>
              </a:rPr>
              <a:t>pycaret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2">
              <a:buClr>
                <a:srgbClr val="595959"/>
              </a:buClr>
            </a:pPr>
            <a:r>
              <a:rPr lang="en-US" altLang="ko-KR" dirty="0" err="1" smtClean="0">
                <a:solidFill>
                  <a:srgbClr val="595959"/>
                </a:solidFill>
              </a:rPr>
              <a:t>Autogluon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2">
              <a:buClr>
                <a:srgbClr val="595959"/>
              </a:buClr>
            </a:pPr>
            <a:endParaRPr lang="en-US" altLang="ko-KR" dirty="0">
              <a:solidFill>
                <a:srgbClr val="595959"/>
              </a:solidFill>
            </a:endParaRPr>
          </a:p>
          <a:p>
            <a:pPr>
              <a:buClr>
                <a:srgbClr val="595959"/>
              </a:buClr>
            </a:pPr>
            <a:r>
              <a:rPr lang="ko-KR" altLang="en-US" dirty="0" smtClean="0"/>
              <a:t>건물 </a:t>
            </a:r>
            <a:r>
              <a:rPr lang="ko-KR" altLang="en-US" dirty="0"/>
              <a:t>유형과 </a:t>
            </a:r>
            <a:r>
              <a:rPr lang="ko-KR" altLang="en-US" dirty="0" err="1"/>
              <a:t>건물번호</a:t>
            </a:r>
            <a:r>
              <a:rPr lang="ko-KR" altLang="en-US" dirty="0"/>
              <a:t> </a:t>
            </a:r>
          </a:p>
          <a:p>
            <a:pPr>
              <a:buClr>
                <a:srgbClr val="595959"/>
              </a:buClr>
            </a:pPr>
            <a:endParaRPr lang="en-US" altLang="ko-KR" dirty="0">
              <a:solidFill>
                <a:srgbClr val="595959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1" y="4332905"/>
            <a:ext cx="3721218" cy="517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44" y="4363385"/>
            <a:ext cx="3721218" cy="574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1" y="4012780"/>
            <a:ext cx="2499688" cy="315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244" y="4012780"/>
            <a:ext cx="2451150" cy="3478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341" y="1340171"/>
            <a:ext cx="4363228" cy="24869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760" y="32589"/>
            <a:ext cx="2301240" cy="20590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83928" y="2545226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전 데이터 학습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&gt; </a:t>
            </a:r>
            <a:r>
              <a:rPr lang="ko-KR" altLang="en-US" i="1" dirty="0" smtClean="0">
                <a:solidFill>
                  <a:srgbClr val="FF0000"/>
                </a:solidFill>
              </a:rPr>
              <a:t>건물 유형 별 학습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en-US" altLang="ko-KR" i="1" dirty="0">
                <a:solidFill>
                  <a:srgbClr val="FF0000"/>
                </a:solidFill>
              </a:rPr>
              <a:t>+</a:t>
            </a:r>
            <a:r>
              <a:rPr lang="en-US" altLang="ko-KR" i="1" dirty="0" smtClean="0">
                <a:solidFill>
                  <a:srgbClr val="FF0000"/>
                </a:solidFill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</a:rPr>
              <a:t>건물 별 학습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241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1022</Words>
  <Application>Microsoft Office PowerPoint</Application>
  <PresentationFormat>화면 슬라이드 쇼(16:9)</PresentationFormat>
  <Paragraphs>275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Simple Light</vt:lpstr>
      <vt:lpstr>퇴근 후 남은 체력으로 Dacon 10% 찍기 </vt:lpstr>
      <vt:lpstr>목차</vt:lpstr>
      <vt:lpstr>1. 대회 소개</vt:lpstr>
      <vt:lpstr>1. 대회 소개 – 데이터</vt:lpstr>
      <vt:lpstr>1. 대회 소개 – 특이점(Data Leakage)</vt:lpstr>
      <vt:lpstr>2. 대회 전개 – 1) 평가지표(1/2)</vt:lpstr>
      <vt:lpstr>2. 대회 전개 – 1) 평가지표(2/2)</vt:lpstr>
      <vt:lpstr>2. 대회 전개 – 2) 학습 검증 데이터 분리 </vt:lpstr>
      <vt:lpstr>2. 대회 전개 – 3) 모델링(1/2)</vt:lpstr>
      <vt:lpstr>2. 대회 전개 – 3) 모델링(2/2)</vt:lpstr>
      <vt:lpstr>2. 대회 전개 – 4) 피처 엔지니어링(1/2)</vt:lpstr>
      <vt:lpstr>2. 대회 전개 – 4) 피처 엔지니어링(2/2)</vt:lpstr>
      <vt:lpstr>2. 대회 전개 – 5) 하이퍼파라미터 튜닝 &amp; 앙상블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 sh</cp:lastModifiedBy>
  <cp:revision>87</cp:revision>
  <dcterms:modified xsi:type="dcterms:W3CDTF">2023-09-04T02:42:45Z</dcterms:modified>
</cp:coreProperties>
</file>