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Pacifico"/>
      <p:regular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24C55A-67DF-4D54-B128-5F99C90D33DC}">
  <a:tblStyle styleId="{6E24C55A-67DF-4D54-B128-5F99C90D33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0B2690A-91F3-4D1E-AE35-F4D4F07D2E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acifico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ee120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ee120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ce4b31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ce4b31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c9db05d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c9db05d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6f5f0c6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6f5f0c6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c9db05d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c9db05d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c9db05d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fc9db05d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093d91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093d91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0debfcc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0debfcc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dd248b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0dd248b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dd248b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0dd248b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ffed60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ffed60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2efe36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12efe36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0dd248b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0dd248b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dd248b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0dd248b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37eabc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37eabc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37eabc6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37eabc6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ffed605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ffed605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ffed60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ffed60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ee120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ee120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ffed605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ffed605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ffe58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ffe58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ffed605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ffed605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6ce4b3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6ce4b3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54446" t="0"/>
          <a:stretch/>
        </p:blipFill>
        <p:spPr>
          <a:xfrm>
            <a:off x="8412625" y="106225"/>
            <a:ext cx="617724" cy="8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54446" t="0"/>
          <a:stretch/>
        </p:blipFill>
        <p:spPr>
          <a:xfrm>
            <a:off x="8412625" y="106225"/>
            <a:ext cx="617724" cy="8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54446" t="0"/>
          <a:stretch/>
        </p:blipFill>
        <p:spPr>
          <a:xfrm>
            <a:off x="8412625" y="106225"/>
            <a:ext cx="617724" cy="8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54446" t="0"/>
          <a:stretch/>
        </p:blipFill>
        <p:spPr>
          <a:xfrm>
            <a:off x="8412625" y="106225"/>
            <a:ext cx="617724" cy="8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54446" t="0"/>
          <a:stretch/>
        </p:blipFill>
        <p:spPr>
          <a:xfrm>
            <a:off x="8412625" y="106225"/>
            <a:ext cx="617724" cy="8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175" y="2554750"/>
            <a:ext cx="2125925" cy="13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type="ctrTitle"/>
          </p:nvPr>
        </p:nvSpPr>
        <p:spPr>
          <a:xfrm>
            <a:off x="1003650" y="14853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acifico"/>
                <a:ea typeface="Pacifico"/>
                <a:cs typeface="Pacifico"/>
                <a:sym typeface="Pacifico"/>
              </a:rPr>
              <a:t>Betty Beck’s Poultry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54446" t="0"/>
          <a:stretch/>
        </p:blipFill>
        <p:spPr>
          <a:xfrm>
            <a:off x="8412625" y="106225"/>
            <a:ext cx="617724" cy="8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Principe Inertie + Choix indice </a:t>
            </a:r>
            <a:r>
              <a:rPr lang="fr"/>
              <a:t>agrégation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 de similarité → Inertie = extension multivariée de la variance. 2 formules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Ici, nous devons nous développer des groupes de pays avec des caractéristiques distincts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critères : forte similarité intra-groupe / faible similarité inter-groupe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Méthode de Ward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44232" l="51207" r="31309" t="35791"/>
          <a:stretch/>
        </p:blipFill>
        <p:spPr>
          <a:xfrm>
            <a:off x="3352225" y="1693350"/>
            <a:ext cx="1641499" cy="10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 hiérarchique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appliquée : Méthode Ward → maximise inertie interclasse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permet de définir des classes bien distincts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Dendogramme = nécessité méthodologie classification hiérarchique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itération de regroupement des “individus” les plus proches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Critère : mesure de dissimilarité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25315" l="32459" r="46511" t="64999"/>
          <a:stretch/>
        </p:blipFill>
        <p:spPr>
          <a:xfrm>
            <a:off x="3095375" y="1726325"/>
            <a:ext cx="1923000" cy="4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Dendogramme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63" y="1185374"/>
            <a:ext cx="7937674" cy="360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Cinq Clusters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#1 : Groupe avec faible dispo alimentaire + forte croiss démo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pays pauvres </a:t>
            </a:r>
            <a:r>
              <a:rPr lang="fr"/>
              <a:t>(Haiti, Liberia)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#2 : Groupe avec plus forte dispo alimentaire et forte prop aliment animale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pays occidentaux </a:t>
            </a:r>
            <a:r>
              <a:rPr lang="fr"/>
              <a:t>(France, Pays Européen)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#3 : Groupe avec la plus forte croiss. démographique moy. sur 5 ans / dispo aliment moyenne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pays en voie de développement (Mexique, Costa Rica)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#4 : Groupe avec la plus forte prop. aliment. de volailes / dispo. alimentaire moy. / croiss demo moy.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pays avec forte consommation et/ ou industrie volaille (Brésil,USA)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#5 : Groupe avec forte dispo. alim. / forte vol. prop.  / forte croiss. démo.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pays en </a:t>
            </a:r>
            <a:r>
              <a:rPr lang="fr"/>
              <a:t>développement</a:t>
            </a:r>
            <a:r>
              <a:rPr lang="fr"/>
              <a:t> avancé (Jordanie, Tunisie)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Centroides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311700" y="152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{6E24C55A-67DF-4D54-B128-5F99C90D33DC}</a:tableStyleId>
              </a:tblPr>
              <a:tblGrid>
                <a:gridCol w="531975"/>
                <a:gridCol w="1010775"/>
                <a:gridCol w="1001900"/>
                <a:gridCol w="833450"/>
                <a:gridCol w="824575"/>
                <a:gridCol w="993025"/>
                <a:gridCol w="957575"/>
                <a:gridCol w="1001900"/>
                <a:gridCol w="682700"/>
                <a:gridCol w="682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Gro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Disp_kcal_anim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Disp_prot_anim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Disp_kcal_ttl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Disp_prot_ttl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prop_prot_anim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evol_pop18_13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Disp_kcal_volal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volal_prop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anim_prop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178.25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13.57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2403.08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59.79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0.23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0.0225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16.10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0.0067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0.075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1064.94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65.15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3403.56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107.94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0.60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83.59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0.0246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0.313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438.00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29.80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2799.22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77.04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0.0181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55.38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0.0199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0.159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749.60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52.69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3021.64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92.42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0.57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0.0096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193.08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0.0652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0.248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648.18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41.27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2998.46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85.62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0.0062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87.93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0.0296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0.217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composantes principales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Principes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: Construire un système de représentation de dimension réduite préservant les distances entre les individus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critère : inertie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Etapes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Normaliser le jeu de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Rechercher le premier composant qui maximise l’inertie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Rechercher le second composant avec le plus d’inertie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Eboulis des valeurs propres / Scree plot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636100" y="1266325"/>
            <a:ext cx="419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Graphique détaillant la part d’inertie expliqué par chaque composante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permet de distinguer les composants qui expliquent peu d’informations additionnelles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on prend les 3 ers composants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5" y="1152425"/>
            <a:ext cx="4207350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Cercles des corrélations - Variables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636100" y="1266325"/>
            <a:ext cx="419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 1 : Comprend la majorité des variables alimentaires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evol_pop18_13 a un impact négatif sur le 1er composant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Composant 2 : Intègre les variables liées à la viande de volaille (volal_prop, Disp_kcal_volal)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14951" r="9422" t="0"/>
          <a:stretch/>
        </p:blipFill>
        <p:spPr>
          <a:xfrm>
            <a:off x="311700" y="1232688"/>
            <a:ext cx="3811299" cy="33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Cercles des corrélations -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655525" y="1266325"/>
            <a:ext cx="317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pays les plus dotés en disponibilité alimentaires sont situés à “droite” du graphique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pays qui consomment le plus de volailles sont situés en “haut”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5350726" cy="3577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Avant-propos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Classification hiérarchique + Dendogram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Analyses des composantes principales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groupes pertinents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Pays occidentaux : plus forte disp. alim. + prop. animale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Pays avec forte consommation de volaille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Raisons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Choix les plus pertinents pour notre marché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Sur le cercles des corrélation des pays, clusters distinctement éloignés</a:t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clusters 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vérifier que les groupes soient bien distincts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vérification de la différence entre les variances des groupes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du test de Fisher sur les variances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condition : nécessité une variable suivant une loi normale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H0 : 2 groupes ont la même variance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Ici, test de Fisher sur les groupes des pays occidentaux + pays avec forte consommation de volaille</a:t>
            </a:r>
            <a:endParaRPr/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 différenciation groupes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de Fisher sur la variable Disp_kcal_ttl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572000" y="1887196"/>
            <a:ext cx="42603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P.value = 0.213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=&gt; rejet H0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=&gt; les 2 groupes pays occidentaux + pays avec forte consommation sont bien distincts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267200" cy="3473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Clusters - Pays pertinents </a:t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442550" y="140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{E0B2690A-91F3-4D1E-AE35-F4D4F07D2E17}</a:tableStyleId>
              </a:tblPr>
              <a:tblGrid>
                <a:gridCol w="4089250"/>
                <a:gridCol w="40892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 “Pays occidentaux”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 “Pays avec forte consommation volaile”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2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Islande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Hong Kong</a:t>
                      </a: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	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Danemark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Finlande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Irlande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Luxembourg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Portugal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Monténegro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Lithuanie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Etats-Unis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Macao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Australie            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Argentine            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Israel               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Canada              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French Polynesia    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Brésil          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Kowait      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814800"/>
            <a:ext cx="80757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/>
              <a:t>Merci !</a:t>
            </a:r>
            <a:endParaRPr sz="4100"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 propos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: Analyser les pays les plus propices à l’exportation de nos produits de volaille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définir des groupes de pays aux caractéristiques pertinentes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sélectionner les groupes les plus pertinents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Source de données : FAOSTAT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data : dataset sur les données de disponibilité alimentaires globale et animales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data_pop5 : dataset sur les données de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data_volal : </a:t>
            </a:r>
            <a:r>
              <a:rPr lang="fr"/>
              <a:t>dataset sur les données de disponibilité alimentaires issue de volaille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data_imp : dataset sur les données d’importation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initiaux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Disp_prot_ttl = Disponibilité alimentaire en protéines par habitant ; 	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Disp_prot_anim = Disponibilité alimentaire en protéines animales par habitant 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Disp_kcal_ttl = Disponibilité alimentaire en calories par habitant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Disp_kcal_anim = Disponibilité alimentaire en calories animales par habitant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Disp_kcal_volal = Disponibilité alimentaire en calories de volaille par habitant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Import_vol = Importation de volailles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Import_1kt = Importation en tonnes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Pop_2018 = Population en 2018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/>
              <a:t>Pop_2013 = Population en 2013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créées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 u="sng"/>
              <a:t>anim_prop</a:t>
            </a:r>
            <a:r>
              <a:rPr lang="fr"/>
              <a:t> </a:t>
            </a:r>
            <a:r>
              <a:rPr lang="fr"/>
              <a:t> = </a:t>
            </a:r>
            <a:r>
              <a:rPr lang="fr"/>
              <a:t> Proportion de la disponibilité en kcal d’origine animal  sur la disp ttl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Disp_kcal_anim /  Disp_kcal_ttl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 u="sng"/>
              <a:t>volal_prop</a:t>
            </a:r>
            <a:r>
              <a:rPr lang="fr"/>
              <a:t> = </a:t>
            </a:r>
            <a:r>
              <a:rPr lang="fr"/>
              <a:t>Proportion de la disponibilité en kcal issue de volaille sur la disp ttl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Disp_kcal_volal</a:t>
            </a:r>
            <a:r>
              <a:rPr lang="fr"/>
              <a:t> /  Disp_kcal_ttl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 u="sng"/>
              <a:t>prop_prot_anim</a:t>
            </a:r>
            <a:r>
              <a:rPr lang="fr"/>
              <a:t> =  Proportion de la disponibilité en protéines issue de volaille sur la disp ttl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Disp_prot_anim / Disp_prot_ttl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fr" u="sng"/>
              <a:t>évol_pop18_13</a:t>
            </a:r>
            <a:r>
              <a:rPr lang="fr"/>
              <a:t> = Taux de croissance moyen de la population entre 2018 et 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((Pop_2018/Pop_2013)^(⅕) - 1)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Preparation data + Jointures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rgbClr val="695D46"/>
                </a:solidFill>
              </a:rPr>
              <a:t>Nettoyage initial</a:t>
            </a:r>
            <a:endParaRPr sz="1500" u="sng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Creation des datasets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Suppression colonnes superflues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Elimination Area = China → éviter duplication données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Renommage des colonnes + conversion en numérique</a:t>
            </a:r>
            <a:endParaRPr sz="15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rgbClr val="695D46"/>
                </a:solidFill>
              </a:rPr>
              <a:t>Jointures</a:t>
            </a:r>
            <a:endParaRPr sz="1500" u="sng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Jointure gauche entre data et data_pop5 (critère = Area) → data_fin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Jointure gauche entre data_fin et data_volal(critère = Area)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Jointure gauche entre data_fin et data_imp(critère = Area)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Suppression colonnes superflues</a:t>
            </a:r>
            <a:endParaRPr sz="1500">
              <a:solidFill>
                <a:srgbClr val="695D4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fr" sz="1500">
                <a:solidFill>
                  <a:srgbClr val="695D46"/>
                </a:solidFill>
              </a:rPr>
              <a:t>Elimination des variables NA (Pas de data importations Côte Ivoire)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 hiérarchique + Dendogramme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construire nos groupes, utilisation des principes de la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Objectif : construction d’un ensemble de groupes d’ “individus”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Concept clé : distance euclidienne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mesure distance géométrique dans un espace multidimensionnel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donne de l’information sur les individus → plus d’écart = plus d’info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28977" l="39750" r="34743" t="65340"/>
          <a:stretch/>
        </p:blipFill>
        <p:spPr>
          <a:xfrm>
            <a:off x="4296023" y="2771550"/>
            <a:ext cx="2323325" cy="2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