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7.xml.rels" ContentType="application/vnd.openxmlformats-package.relationships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_rels/slideLayout31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84.xml.rels" ContentType="application/vnd.openxmlformats-package.relationships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media/image1.png" ContentType="image/png"/>
  <Override PartName="/ppt/media/image2.png" ContentType="image/png"/>
  <Override PartName="/ppt/media/image17.jpeg" ContentType="image/jpe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8.jpeg" ContentType="image/jpeg"/>
  <Override PartName="/ppt/media/image7.png" ContentType="image/png"/>
  <Override PartName="/ppt/media/image9.jpeg" ContentType="image/jpeg"/>
  <Override PartName="/ppt/media/image10.jpeg" ContentType="image/jpeg"/>
  <Override PartName="/ppt/media/image11.jpeg" ContentType="image/jpeg"/>
  <Override PartName="/ppt/media/image12.jpeg" ContentType="image/jpeg"/>
  <Override PartName="/ppt/media/image13.jpeg" ContentType="image/jpeg"/>
  <Override PartName="/ppt/media/image14.jpeg" ContentType="image/jpeg"/>
  <Override PartName="/ppt/media/image15.jpeg" ContentType="image/jpeg"/>
  <Override PartName="/ppt/media/image16.jpeg" ContentType="image/jpeg"/>
  <Override PartName="/ppt/media/image18.jpeg" ContentType="image/jpeg"/>
  <Override PartName="/ppt/media/image19.jpeg" ContentType="image/jpeg"/>
  <Override PartName="/ppt/media/image20.jpeg" ContentType="image/jpeg"/>
  <Override PartName="/ppt/media/image21.jpeg" ContentType="image/jpeg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8.xml" ContentType="application/vnd.openxmlformats-officedocument.presentationml.slide+xml"/>
  <Override PartName="/ppt/slides/slide25.xml" ContentType="application/vnd.openxmlformats-officedocument.presentationml.slide+xml"/>
  <Override PartName="/ppt/slides/slide9.xml" ContentType="application/vnd.openxmlformats-officedocument.presentationml.slide+xml"/>
  <Override PartName="/ppt/slides/slide26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_rels/slide1.xml.rels" ContentType="application/vnd.openxmlformats-package.relationships+xml"/>
  <Override PartName="/ppt/slides/_rels/slide22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23.xml.rels" ContentType="application/vnd.openxmlformats-package.relationships+xml"/>
  <Override PartName="/ppt/slides/_rels/slide6.xml.rels" ContentType="application/vnd.openxmlformats-package.relationships+xml"/>
  <Override PartName="/ppt/slides/_rels/slide24.xml.rels" ContentType="application/vnd.openxmlformats-package.relationships+xml"/>
  <Override PartName="/ppt/slides/_rels/slide7.xml.rels" ContentType="application/vnd.openxmlformats-package.relationships+xml"/>
  <Override PartName="/ppt/slides/_rels/slide25.xml.rels" ContentType="application/vnd.openxmlformats-package.relationships+xml"/>
  <Override PartName="/ppt/slides/_rels/slide8.xml.rels" ContentType="application/vnd.openxmlformats-package.relationships+xml"/>
  <Override PartName="/ppt/slides/_rels/slide26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7.xml.rels" ContentType="application/vnd.openxmlformats-package.relationships+xml"/>
  <Override PartName="/ppt/slides/_rels/slide28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</p:sld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</p:sldIdLst>
  <p:sldSz cx="9144000" cy="5143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" Target="slides/slide1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Relationship Id="rId19" Type="http://schemas.openxmlformats.org/officeDocument/2006/relationships/slide" Target="slides/slide11.xml"/><Relationship Id="rId20" Type="http://schemas.openxmlformats.org/officeDocument/2006/relationships/slide" Target="slides/slide12.xml"/><Relationship Id="rId21" Type="http://schemas.openxmlformats.org/officeDocument/2006/relationships/slide" Target="slides/slide13.xml"/><Relationship Id="rId22" Type="http://schemas.openxmlformats.org/officeDocument/2006/relationships/slide" Target="slides/slide14.xml"/><Relationship Id="rId23" Type="http://schemas.openxmlformats.org/officeDocument/2006/relationships/slide" Target="slides/slide15.xml"/><Relationship Id="rId24" Type="http://schemas.openxmlformats.org/officeDocument/2006/relationships/slide" Target="slides/slide16.xml"/><Relationship Id="rId25" Type="http://schemas.openxmlformats.org/officeDocument/2006/relationships/slide" Target="slides/slide17.xml"/><Relationship Id="rId26" Type="http://schemas.openxmlformats.org/officeDocument/2006/relationships/slide" Target="slides/slide18.xml"/><Relationship Id="rId27" Type="http://schemas.openxmlformats.org/officeDocument/2006/relationships/slide" Target="slides/slide19.xml"/><Relationship Id="rId28" Type="http://schemas.openxmlformats.org/officeDocument/2006/relationships/slide" Target="slides/slide20.xml"/><Relationship Id="rId29" Type="http://schemas.openxmlformats.org/officeDocument/2006/relationships/slide" Target="slides/slide21.xml"/><Relationship Id="rId30" Type="http://schemas.openxmlformats.org/officeDocument/2006/relationships/slide" Target="slides/slide22.xml"/><Relationship Id="rId31" Type="http://schemas.openxmlformats.org/officeDocument/2006/relationships/slide" Target="slides/slide23.xml"/><Relationship Id="rId32" Type="http://schemas.openxmlformats.org/officeDocument/2006/relationships/slide" Target="slides/slide24.xml"/><Relationship Id="rId33" Type="http://schemas.openxmlformats.org/officeDocument/2006/relationships/slide" Target="slides/slide25.xml"/><Relationship Id="rId34" Type="http://schemas.openxmlformats.org/officeDocument/2006/relationships/slide" Target="slides/slide26.xml"/><Relationship Id="rId35" Type="http://schemas.openxmlformats.org/officeDocument/2006/relationships/slide" Target="slides/slide27.xml"/><Relationship Id="rId36" Type="http://schemas.openxmlformats.org/officeDocument/2006/relationships/slide" Target="slides/slide2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24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25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26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59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63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64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65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66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8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8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9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9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9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9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9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0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0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0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0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0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1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1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2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2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2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2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3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3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3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3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3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3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4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4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4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4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4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4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5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5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5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5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6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6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6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6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65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6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6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6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7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72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7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7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7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77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7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80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81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82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83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84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r-FR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61.xml"/><Relationship Id="rId4" Type="http://schemas.openxmlformats.org/officeDocument/2006/relationships/slideLayout" Target="../slideLayouts/slideLayout62.xml"/><Relationship Id="rId5" Type="http://schemas.openxmlformats.org/officeDocument/2006/relationships/slideLayout" Target="../slideLayouts/slideLayout63.xml"/><Relationship Id="rId6" Type="http://schemas.openxmlformats.org/officeDocument/2006/relationships/slideLayout" Target="../slideLayouts/slideLayout64.xml"/><Relationship Id="rId7" Type="http://schemas.openxmlformats.org/officeDocument/2006/relationships/slideLayout" Target="../slideLayouts/slideLayout65.xml"/><Relationship Id="rId8" Type="http://schemas.openxmlformats.org/officeDocument/2006/relationships/slideLayout" Target="../slideLayouts/slideLayout66.xml"/><Relationship Id="rId9" Type="http://schemas.openxmlformats.org/officeDocument/2006/relationships/slideLayout" Target="../slideLayouts/slideLayout67.xml"/><Relationship Id="rId10" Type="http://schemas.openxmlformats.org/officeDocument/2006/relationships/slideLayout" Target="../slideLayouts/slideLayout68.xml"/><Relationship Id="rId11" Type="http://schemas.openxmlformats.org/officeDocument/2006/relationships/slideLayout" Target="../slideLayouts/slideLayout69.xml"/><Relationship Id="rId12" Type="http://schemas.openxmlformats.org/officeDocument/2006/relationships/slideLayout" Target="../slideLayouts/slideLayout70.xml"/><Relationship Id="rId13" Type="http://schemas.openxmlformats.org/officeDocument/2006/relationships/slideLayout" Target="../slideLayouts/slideLayout71.xml"/><Relationship Id="rId14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73.xml"/><Relationship Id="rId4" Type="http://schemas.openxmlformats.org/officeDocument/2006/relationships/slideLayout" Target="../slideLayouts/slideLayout74.xml"/><Relationship Id="rId5" Type="http://schemas.openxmlformats.org/officeDocument/2006/relationships/slideLayout" Target="../slideLayouts/slideLayout75.xml"/><Relationship Id="rId6" Type="http://schemas.openxmlformats.org/officeDocument/2006/relationships/slideLayout" Target="../slideLayouts/slideLayout76.xml"/><Relationship Id="rId7" Type="http://schemas.openxmlformats.org/officeDocument/2006/relationships/slideLayout" Target="../slideLayouts/slideLayout77.xml"/><Relationship Id="rId8" Type="http://schemas.openxmlformats.org/officeDocument/2006/relationships/slideLayout" Target="../slideLayouts/slideLayout78.xml"/><Relationship Id="rId9" Type="http://schemas.openxmlformats.org/officeDocument/2006/relationships/slideLayout" Target="../slideLayouts/slideLayout79.xml"/><Relationship Id="rId10" Type="http://schemas.openxmlformats.org/officeDocument/2006/relationships/slideLayout" Target="../slideLayouts/slideLayout80.xml"/><Relationship Id="rId11" Type="http://schemas.openxmlformats.org/officeDocument/2006/relationships/slideLayout" Target="../slideLayouts/slideLayout81.xml"/><Relationship Id="rId12" Type="http://schemas.openxmlformats.org/officeDocument/2006/relationships/slideLayout" Target="../slideLayouts/slideLayout82.xml"/><Relationship Id="rId13" Type="http://schemas.openxmlformats.org/officeDocument/2006/relationships/slideLayout" Target="../slideLayouts/slideLayout83.xml"/><Relationship Id="rId14" Type="http://schemas.openxmlformats.org/officeDocument/2006/relationships/slideLayout" Target="../slideLayouts/slideLayout8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7007760" y="3177000"/>
            <a:ext cx="5616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200">
            <a:solidFill>
              <a:schemeClr val="lt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1575000" y="3158280"/>
            <a:ext cx="5616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200">
            <a:solidFill>
              <a:schemeClr val="lt2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" name="Group 3"/>
          <p:cNvGrpSpPr/>
          <p:nvPr/>
        </p:nvGrpSpPr>
        <p:grpSpPr>
          <a:xfrm>
            <a:off x="1004760" y="1021320"/>
            <a:ext cx="7135920" cy="152640"/>
            <a:chOff x="1004760" y="1021320"/>
            <a:chExt cx="7135920" cy="152640"/>
          </a:xfrm>
        </p:grpSpPr>
        <p:sp>
          <p:nvSpPr>
            <p:cNvPr id="3" name="CustomShape 4"/>
            <p:cNvSpPr/>
            <p:nvPr/>
          </p:nvSpPr>
          <p:spPr>
            <a:xfrm rot="10800000">
              <a:off x="1004760" y="1020960"/>
              <a:ext cx="713592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76200">
              <a:solidFill>
                <a:schemeClr val="accent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" name="CustomShape 5"/>
            <p:cNvSpPr/>
            <p:nvPr/>
          </p:nvSpPr>
          <p:spPr>
            <a:xfrm rot="10800000">
              <a:off x="1004760" y="1173240"/>
              <a:ext cx="713592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chemeClr val="accent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5" name="Group 6"/>
          <p:cNvGrpSpPr/>
          <p:nvPr/>
        </p:nvGrpSpPr>
        <p:grpSpPr>
          <a:xfrm>
            <a:off x="1004040" y="3969000"/>
            <a:ext cx="7135920" cy="153000"/>
            <a:chOff x="1004040" y="3969000"/>
            <a:chExt cx="7135920" cy="153000"/>
          </a:xfrm>
        </p:grpSpPr>
        <p:sp>
          <p:nvSpPr>
            <p:cNvPr id="6" name="CustomShape 7"/>
            <p:cNvSpPr/>
            <p:nvPr/>
          </p:nvSpPr>
          <p:spPr>
            <a:xfrm>
              <a:off x="1004040" y="4121640"/>
              <a:ext cx="713592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76200">
              <a:solidFill>
                <a:schemeClr val="accent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" name="CustomShape 8"/>
            <p:cNvSpPr/>
            <p:nvPr/>
          </p:nvSpPr>
          <p:spPr>
            <a:xfrm>
              <a:off x="1004040" y="3969000"/>
              <a:ext cx="713592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chemeClr val="accent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8" name="PlaceHolder 9"/>
          <p:cNvSpPr>
            <a:spLocks noGrp="1"/>
          </p:cNvSpPr>
          <p:nvPr>
            <p:ph type="title"/>
          </p:nvPr>
        </p:nvSpPr>
        <p:spPr>
          <a:xfrm>
            <a:off x="490320" y="526320"/>
            <a:ext cx="5612760" cy="40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fr-FR" sz="1800" spc="-1" strike="noStrike">
                <a:latin typeface="Arial"/>
              </a:rPr>
              <a:t>Cliquez pour éditer le format du texte-titre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9" name="PlaceHolder 10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 fontScale="8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4572000" y="0"/>
            <a:ext cx="4571280" cy="5142960"/>
          </a:xfrm>
          <a:prstGeom prst="rect">
            <a:avLst/>
          </a:prstGeom>
          <a:solidFill>
            <a:schemeClr val="accent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CustomShape 2"/>
          <p:cNvSpPr/>
          <p:nvPr/>
        </p:nvSpPr>
        <p:spPr>
          <a:xfrm>
            <a:off x="5029560" y="4495680"/>
            <a:ext cx="4676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48" name="Google Shape;58;p9" descr=""/>
          <p:cNvPicPr/>
          <p:nvPr/>
        </p:nvPicPr>
        <p:blipFill>
          <a:blip r:embed="rId2"/>
          <a:stretch/>
        </p:blipFill>
        <p:spPr>
          <a:xfrm>
            <a:off x="8144640" y="4495320"/>
            <a:ext cx="495720" cy="466560"/>
          </a:xfrm>
          <a:prstGeom prst="rect">
            <a:avLst/>
          </a:prstGeom>
          <a:ln w="0">
            <a:noFill/>
          </a:ln>
        </p:spPr>
      </p:pic>
      <p:sp>
        <p:nvSpPr>
          <p:cNvPr id="49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0" y="2571840"/>
            <a:ext cx="9143280" cy="2570760"/>
          </a:xfrm>
          <a:prstGeom prst="rect">
            <a:avLst/>
          </a:prstGeom>
          <a:solidFill>
            <a:schemeClr val="accent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88" name="Google Shape;25;p3" descr=""/>
          <p:cNvPicPr/>
          <p:nvPr/>
        </p:nvPicPr>
        <p:blipFill>
          <a:blip r:embed="rId2"/>
          <a:stretch/>
        </p:blipFill>
        <p:spPr>
          <a:xfrm>
            <a:off x="8144640" y="4495320"/>
            <a:ext cx="495720" cy="466560"/>
          </a:xfrm>
          <a:prstGeom prst="rect">
            <a:avLst/>
          </a:prstGeom>
          <a:ln w="0">
            <a:noFill/>
          </a:ln>
        </p:spPr>
      </p:pic>
      <p:sp>
        <p:nvSpPr>
          <p:cNvPr id="89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0" y="5045760"/>
            <a:ext cx="9143280" cy="97200"/>
          </a:xfrm>
          <a:prstGeom prst="rect">
            <a:avLst/>
          </a:prstGeom>
          <a:solidFill>
            <a:schemeClr val="accent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28" name="Google Shape;31;p4" descr=""/>
          <p:cNvPicPr/>
          <p:nvPr/>
        </p:nvPicPr>
        <p:blipFill>
          <a:blip r:embed="rId2"/>
          <a:stretch/>
        </p:blipFill>
        <p:spPr>
          <a:xfrm>
            <a:off x="8144640" y="4495320"/>
            <a:ext cx="495720" cy="466560"/>
          </a:xfrm>
          <a:prstGeom prst="rect">
            <a:avLst/>
          </a:prstGeom>
          <a:ln w="0">
            <a:noFill/>
          </a:ln>
        </p:spPr>
      </p:pic>
      <p:sp>
        <p:nvSpPr>
          <p:cNvPr id="129" name="PlaceHolder 2"/>
          <p:cNvSpPr>
            <a:spLocks noGrp="1"/>
          </p:cNvSpPr>
          <p:nvPr>
            <p:ph type="title"/>
          </p:nvPr>
        </p:nvSpPr>
        <p:spPr>
          <a:xfrm>
            <a:off x="490320" y="526320"/>
            <a:ext cx="5612760" cy="40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fr-FR" sz="1800" spc="-1" strike="noStrike">
                <a:latin typeface="Arial"/>
              </a:rPr>
              <a:t>Cliquez pour éditer le format du texte-titre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Arial"/>
              </a:rPr>
              <a:t>Cliquez pour éditer le format du plan de texte</a:t>
            </a:r>
            <a:endParaRPr b="0" lang="fr-FR" sz="1800" spc="-1" strike="noStrike"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latin typeface="Arial"/>
              </a:rPr>
              <a:t>Second niveau de plan</a:t>
            </a:r>
            <a:endParaRPr b="0" lang="fr-FR" sz="1800" spc="-1" strike="noStrike"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Arial"/>
              </a:rPr>
              <a:t>Troisième niveau de plan</a:t>
            </a:r>
            <a:endParaRPr b="0" lang="fr-FR" sz="1800" spc="-1" strike="noStrike"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latin typeface="Arial"/>
              </a:rPr>
              <a:t>Quatrième niveau de plan</a:t>
            </a:r>
            <a:endParaRPr b="0" lang="fr-FR" sz="1800" spc="-1" strike="noStrike"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Arial"/>
              </a:rPr>
              <a:t>Cinquième niveau de plan</a:t>
            </a:r>
            <a:endParaRPr b="0" lang="fr-FR" sz="1800" spc="-1" strike="noStrike"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Arial"/>
              </a:rPr>
              <a:t>Sixième niveau de plan</a:t>
            </a:r>
            <a:endParaRPr b="0" lang="fr-FR" sz="1800" spc="-1" strike="noStrike"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Arial"/>
              </a:rPr>
              <a:t>Septième niveau de plan</a:t>
            </a:r>
            <a:endParaRPr b="0" lang="fr-FR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41;p6" descr=""/>
          <p:cNvPicPr/>
          <p:nvPr/>
        </p:nvPicPr>
        <p:blipFill>
          <a:blip r:embed="rId2"/>
          <a:stretch/>
        </p:blipFill>
        <p:spPr>
          <a:xfrm>
            <a:off x="8144640" y="4495320"/>
            <a:ext cx="495720" cy="466560"/>
          </a:xfrm>
          <a:prstGeom prst="rect">
            <a:avLst/>
          </a:prstGeom>
          <a:ln w="0">
            <a:noFill/>
          </a:ln>
        </p:spPr>
      </p:pic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490320" y="526320"/>
            <a:ext cx="5612760" cy="40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fr-FR" sz="1800" spc="-1" strike="noStrike">
                <a:latin typeface="Arial"/>
              </a:rPr>
              <a:t>Cliquez pour éditer le format du texte-titre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Google Shape;37;p5" descr=""/>
          <p:cNvPicPr/>
          <p:nvPr/>
        </p:nvPicPr>
        <p:blipFill>
          <a:blip r:embed="rId2"/>
          <a:stretch/>
        </p:blipFill>
        <p:spPr>
          <a:xfrm>
            <a:off x="8144640" y="4495320"/>
            <a:ext cx="495720" cy="466560"/>
          </a:xfrm>
          <a:prstGeom prst="rect">
            <a:avLst/>
          </a:prstGeom>
          <a:ln w="0">
            <a:noFill/>
          </a:ln>
        </p:spPr>
      </p:pic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490320" y="526320"/>
            <a:ext cx="5612760" cy="4089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fr-FR" sz="1800" spc="-1" strike="noStrike">
                <a:latin typeface="Arial"/>
              </a:rPr>
              <a:t>Cliquez pour éditer le format du texte-titre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</p:spPr>
        <p:txBody>
          <a:bodyPr lIns="0" rIns="0" tIns="0" bIns="0">
            <a:normAutofit fontScale="63000"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Arial"/>
              </a:rPr>
              <a:t>Cliquez pour éditer le format du plan de texte</a:t>
            </a:r>
            <a:endParaRPr b="0" lang="fr-FR" sz="1800" spc="-1" strike="noStrike"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latin typeface="Arial"/>
              </a:rPr>
              <a:t>Second niveau de plan</a:t>
            </a:r>
            <a:endParaRPr b="0" lang="fr-FR" sz="1800" spc="-1" strike="noStrike"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Arial"/>
              </a:rPr>
              <a:t>Troisième niveau de plan</a:t>
            </a:r>
            <a:endParaRPr b="0" lang="fr-FR" sz="1800" spc="-1" strike="noStrike"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latin typeface="Arial"/>
              </a:rPr>
              <a:t>Quatrième niveau de plan</a:t>
            </a:r>
            <a:endParaRPr b="0" lang="fr-FR" sz="1800" spc="-1" strike="noStrike"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Arial"/>
              </a:rPr>
              <a:t>Cinquième niveau de plan</a:t>
            </a:r>
            <a:endParaRPr b="0" lang="fr-FR" sz="1800" spc="-1" strike="noStrike"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Arial"/>
              </a:rPr>
              <a:t>Sixième niveau de plan</a:t>
            </a:r>
            <a:endParaRPr b="0" lang="fr-FR" sz="1800" spc="-1" strike="noStrike"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Arial"/>
              </a:rPr>
              <a:t>Septième niveau de plan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20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</p:spPr>
        <p:txBody>
          <a:bodyPr lIns="0" rIns="0" tIns="0" bIns="0">
            <a:normAutofit fontScale="63000"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Arial"/>
              </a:rPr>
              <a:t>Cliquez pour éditer le format du plan de texte</a:t>
            </a:r>
            <a:endParaRPr b="0" lang="fr-FR" sz="1800" spc="-1" strike="noStrike"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latin typeface="Arial"/>
              </a:rPr>
              <a:t>Second niveau de plan</a:t>
            </a:r>
            <a:endParaRPr b="0" lang="fr-FR" sz="1800" spc="-1" strike="noStrike"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Arial"/>
              </a:rPr>
              <a:t>Troisième niveau de plan</a:t>
            </a:r>
            <a:endParaRPr b="0" lang="fr-FR" sz="1800" spc="-1" strike="noStrike"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latin typeface="Arial"/>
              </a:rPr>
              <a:t>Quatrième niveau de plan</a:t>
            </a:r>
            <a:endParaRPr b="0" lang="fr-FR" sz="1800" spc="-1" strike="noStrike"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Arial"/>
              </a:rPr>
              <a:t>Cinquième niveau de plan</a:t>
            </a:r>
            <a:endParaRPr b="0" lang="fr-FR" sz="1800" spc="-1" strike="noStrike"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Arial"/>
              </a:rPr>
              <a:t>Sixième niveau de plan</a:t>
            </a:r>
            <a:endParaRPr b="0" lang="fr-FR" sz="1800" spc="-1" strike="noStrike"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latin typeface="Arial"/>
              </a:rPr>
              <a:t>Septième niveau de plan</a:t>
            </a:r>
            <a:endParaRPr b="0" lang="fr-FR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eff4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Google Shape;50;p8" descr=""/>
          <p:cNvPicPr/>
          <p:nvPr/>
        </p:nvPicPr>
        <p:blipFill>
          <a:blip r:embed="rId2"/>
          <a:stretch/>
        </p:blipFill>
        <p:spPr>
          <a:xfrm>
            <a:off x="8144640" y="4495320"/>
            <a:ext cx="495720" cy="466560"/>
          </a:xfrm>
          <a:prstGeom prst="rect">
            <a:avLst/>
          </a:prstGeom>
          <a:ln w="0">
            <a:noFill/>
          </a:ln>
        </p:spPr>
      </p:pic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fr-FR" sz="4400" spc="-1" strike="noStrike">
                <a:latin typeface="Arial"/>
              </a:rPr>
              <a:t>Cliquez pour éditer le format du texte-titre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2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Cliquez pour éditer le format du plan de texte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niveau de plan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Troisième niveau de plan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Quatrième niveau de plan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Cinquième niveau de plan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Sixième niveau de plan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Septième niveau de plan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64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64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image" Target="../media/image11.jpeg"/><Relationship Id="rId3" Type="http://schemas.openxmlformats.org/officeDocument/2006/relationships/slideLayout" Target="../slideLayouts/slideLayout5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37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37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slideLayout" Target="../slideLayouts/slideLayout3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slideLayout" Target="../slideLayouts/slideLayout37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16.jpeg"/><Relationship Id="rId2" Type="http://schemas.openxmlformats.org/officeDocument/2006/relationships/slideLayout" Target="../slideLayouts/slideLayout64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7.jpeg"/><Relationship Id="rId2" Type="http://schemas.openxmlformats.org/officeDocument/2006/relationships/slideLayout" Target="../slideLayouts/slideLayout64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18.jpeg"/><Relationship Id="rId2" Type="http://schemas.openxmlformats.org/officeDocument/2006/relationships/slideLayout" Target="../slideLayouts/slideLayout6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19.jpeg"/><Relationship Id="rId2" Type="http://schemas.openxmlformats.org/officeDocument/2006/relationships/slideLayout" Target="../slideLayouts/slideLayout64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20.jpeg"/><Relationship Id="rId2" Type="http://schemas.openxmlformats.org/officeDocument/2006/relationships/slideLayout" Target="../slideLayouts/slideLayout64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21.jpeg"/><Relationship Id="rId2" Type="http://schemas.openxmlformats.org/officeDocument/2006/relationships/slideLayout" Target="../slideLayouts/slideLayout64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CustomShape 1"/>
          <p:cNvSpPr/>
          <p:nvPr/>
        </p:nvSpPr>
        <p:spPr>
          <a:xfrm>
            <a:off x="2137320" y="1751760"/>
            <a:ext cx="6003000" cy="1021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rmAutofit fontScale="38000"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fr-FR" sz="5400" spc="-1" strike="noStrike">
                <a:solidFill>
                  <a:srgbClr val="ef6c00"/>
                </a:solidFill>
                <a:latin typeface="PT Sans Narrow"/>
                <a:ea typeface="PT Sans Narrow"/>
              </a:rPr>
              <a:t>Rester livres - Rapport</a:t>
            </a:r>
            <a:endParaRPr b="0" lang="fr-FR" sz="5400" spc="-1" strike="noStrike">
              <a:latin typeface="Arial"/>
            </a:endParaRPr>
          </a:p>
        </p:txBody>
      </p:sp>
      <p:sp>
        <p:nvSpPr>
          <p:cNvPr id="286" name="CustomShape 2"/>
          <p:cNvSpPr/>
          <p:nvPr/>
        </p:nvSpPr>
        <p:spPr>
          <a:xfrm>
            <a:off x="2137320" y="2850120"/>
            <a:ext cx="4869720" cy="792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fr-FR" sz="2400" spc="-1" strike="noStrike">
                <a:solidFill>
                  <a:srgbClr val="695d46"/>
                </a:solidFill>
                <a:latin typeface="Open Sans"/>
                <a:ea typeface="Open Sans"/>
              </a:rPr>
              <a:t>Insights économiques - 2021</a:t>
            </a:r>
            <a:endParaRPr b="0" lang="fr-FR" sz="2400" spc="-1" strike="noStrike">
              <a:latin typeface="Arial"/>
            </a:endParaRPr>
          </a:p>
        </p:txBody>
      </p:sp>
      <p:pic>
        <p:nvPicPr>
          <p:cNvPr id="287" name="Google Shape;77;p13" descr=""/>
          <p:cNvPicPr/>
          <p:nvPr/>
        </p:nvPicPr>
        <p:blipFill>
          <a:blip r:embed="rId1"/>
          <a:stretch/>
        </p:blipFill>
        <p:spPr>
          <a:xfrm>
            <a:off x="796680" y="1751760"/>
            <a:ext cx="1028880" cy="968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CustomShape 1"/>
          <p:cNvSpPr/>
          <p:nvPr/>
        </p:nvSpPr>
        <p:spPr>
          <a:xfrm>
            <a:off x="311760" y="814680"/>
            <a:ext cx="8570520" cy="94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marL="457200" algn="ctr">
              <a:lnSpc>
                <a:spcPct val="100000"/>
              </a:lnSpc>
              <a:tabLst>
                <a:tab algn="l" pos="0"/>
              </a:tabLst>
            </a:pPr>
            <a:r>
              <a:rPr b="1" lang="fr-FR" sz="6100" spc="-1" strike="noStrike">
                <a:solidFill>
                  <a:srgbClr val="ef6c00"/>
                </a:solidFill>
                <a:latin typeface="PT Sans Narrow"/>
                <a:ea typeface="PT Sans Narrow"/>
              </a:rPr>
              <a:t>CHIFFRES-CLES</a:t>
            </a:r>
            <a:endParaRPr b="0" lang="fr-FR" sz="6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CustomShape 1"/>
          <p:cNvSpPr/>
          <p:nvPr/>
        </p:nvSpPr>
        <p:spPr>
          <a:xfrm>
            <a:off x="453960" y="1726560"/>
            <a:ext cx="2169720" cy="1689480"/>
          </a:xfrm>
          <a:prstGeom prst="roundRect">
            <a:avLst>
              <a:gd name="adj" fmla="val 16667"/>
            </a:avLst>
          </a:prstGeom>
          <a:solidFill>
            <a:srgbClr val="b6d7a8"/>
          </a:solidFill>
          <a:ln w="0">
            <a:noFill/>
          </a:ln>
          <a:effectLst>
            <a:outerShdw algn="bl" blurRad="57150" dir="0" dist="18720" rotWithShape="0">
              <a:srgbClr val="000000"/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fr-FR" sz="1400" spc="-1" strike="noStrike">
                <a:solidFill>
                  <a:srgbClr val="ffffff"/>
                </a:solidFill>
                <a:latin typeface="Arial"/>
                <a:ea typeface="Arial"/>
              </a:rPr>
              <a:t>Croissance résiliente malgré contexte 2021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305" name="CustomShape 2"/>
          <p:cNvSpPr/>
          <p:nvPr/>
        </p:nvSpPr>
        <p:spPr>
          <a:xfrm>
            <a:off x="3373560" y="1726560"/>
            <a:ext cx="2169720" cy="1689480"/>
          </a:xfrm>
          <a:prstGeom prst="roundRect">
            <a:avLst>
              <a:gd name="adj" fmla="val 16667"/>
            </a:avLst>
          </a:prstGeom>
          <a:solidFill>
            <a:srgbClr val="b6d7a8"/>
          </a:solidFill>
          <a:ln w="0">
            <a:noFill/>
          </a:ln>
          <a:effectLst>
            <a:outerShdw algn="bl" blurRad="57150" dir="0" dist="18720" rotWithShape="0">
              <a:srgbClr val="000000"/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fr-FR" sz="1400" spc="-1" strike="noStrike">
                <a:solidFill>
                  <a:srgbClr val="ffffff"/>
                </a:solidFill>
                <a:latin typeface="Arial"/>
                <a:ea typeface="Arial"/>
              </a:rPr>
              <a:t>Categ 0 top perf en ventes et CA global</a:t>
            </a:r>
            <a:endParaRPr b="0" lang="fr-FR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fr-FR" sz="1400" spc="-1" strike="noStrike">
                <a:solidFill>
                  <a:srgbClr val="ffffff"/>
                </a:solidFill>
                <a:latin typeface="Arial"/>
                <a:ea typeface="Arial"/>
              </a:rPr>
              <a:t>→  </a:t>
            </a:r>
            <a:r>
              <a:rPr b="0" lang="fr-FR" sz="1400" spc="-1" strike="noStrike">
                <a:solidFill>
                  <a:srgbClr val="ffffff"/>
                </a:solidFill>
                <a:latin typeface="Arial"/>
                <a:ea typeface="Arial"/>
              </a:rPr>
              <a:t>categ. 2 = 5% des ventes / 22% du CA 2021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306" name="CustomShape 3"/>
          <p:cNvSpPr/>
          <p:nvPr/>
        </p:nvSpPr>
        <p:spPr>
          <a:xfrm>
            <a:off x="311760" y="444960"/>
            <a:ext cx="8519760" cy="70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 fontScale="97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fr-FR" sz="3600" spc="-1" strike="noStrike">
                <a:solidFill>
                  <a:srgbClr val="ef6c00"/>
                </a:solidFill>
                <a:latin typeface="PT Sans Narrow"/>
                <a:ea typeface="PT Sans Narrow"/>
              </a:rPr>
              <a:t>Synopsis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07" name="CustomShape 4"/>
          <p:cNvSpPr/>
          <p:nvPr/>
        </p:nvSpPr>
        <p:spPr>
          <a:xfrm>
            <a:off x="6293520" y="1726560"/>
            <a:ext cx="2169720" cy="1689480"/>
          </a:xfrm>
          <a:prstGeom prst="roundRect">
            <a:avLst>
              <a:gd name="adj" fmla="val 16667"/>
            </a:avLst>
          </a:prstGeom>
          <a:solidFill>
            <a:srgbClr val="b6d7a8"/>
          </a:solidFill>
          <a:ln w="0">
            <a:noFill/>
          </a:ln>
          <a:effectLst>
            <a:outerShdw algn="bl" blurRad="57150" dir="0" dist="18720" rotWithShape="0">
              <a:srgbClr val="000000"/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fr-FR" sz="1400" spc="-1" strike="noStrike">
                <a:solidFill>
                  <a:srgbClr val="ffffff"/>
                </a:solidFill>
                <a:latin typeface="Arial"/>
                <a:ea typeface="Arial"/>
              </a:rPr>
              <a:t>Majorité des clients jeunes </a:t>
            </a:r>
            <a:endParaRPr b="0" lang="fr-FR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fr-FR" sz="1400" spc="-1" strike="noStrike">
                <a:solidFill>
                  <a:srgbClr val="ffffff"/>
                </a:solidFill>
                <a:latin typeface="Arial"/>
                <a:ea typeface="Arial"/>
              </a:rPr>
              <a:t>→ </a:t>
            </a:r>
            <a:r>
              <a:rPr b="0" lang="fr-FR" sz="1400" spc="-1" strike="noStrike">
                <a:solidFill>
                  <a:srgbClr val="ffffff"/>
                </a:solidFill>
                <a:latin typeface="Arial"/>
                <a:ea typeface="Arial"/>
              </a:rPr>
              <a:t>53 % avec age - 40</a:t>
            </a:r>
            <a:endParaRPr b="0" lang="fr-FR" sz="1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fr-FR" sz="1400" spc="-1" strike="noStrike">
                <a:solidFill>
                  <a:srgbClr val="ffffff"/>
                </a:solidFill>
                <a:latin typeface="Arial"/>
                <a:ea typeface="Arial"/>
              </a:rPr>
              <a:t>→ </a:t>
            </a:r>
            <a:r>
              <a:rPr b="0" lang="fr-FR" sz="1400" spc="-1" strike="noStrike">
                <a:solidFill>
                  <a:srgbClr val="ffffff"/>
                </a:solidFill>
                <a:latin typeface="Arial"/>
                <a:ea typeface="Arial"/>
              </a:rPr>
              <a:t>+ 21 ans - 50 plus importants sur CA</a:t>
            </a:r>
            <a:endParaRPr b="0" lang="fr-FR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CustomShape 1"/>
          <p:cNvSpPr/>
          <p:nvPr/>
        </p:nvSpPr>
        <p:spPr>
          <a:xfrm>
            <a:off x="311760" y="444960"/>
            <a:ext cx="8519760" cy="70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 fontScale="34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fr-FR" sz="3600" spc="-1" strike="noStrike">
                <a:solidFill>
                  <a:srgbClr val="ef6c00"/>
                </a:solidFill>
                <a:latin typeface="PT Sans Narrow"/>
                <a:ea typeface="PT Sans Narrow"/>
              </a:rPr>
              <a:t>Une croissance résiliente malgré contexte en 2021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09" name="CustomShape 2"/>
          <p:cNvSpPr/>
          <p:nvPr/>
        </p:nvSpPr>
        <p:spPr>
          <a:xfrm>
            <a:off x="4832280" y="1266120"/>
            <a:ext cx="3999240" cy="330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rmAutofit/>
          </a:bodyPr>
          <a:p>
            <a:pPr marL="457200" indent="-316800">
              <a:lnSpc>
                <a:spcPct val="115000"/>
              </a:lnSpc>
              <a:buClr>
                <a:srgbClr val="695d46"/>
              </a:buClr>
              <a:buFont typeface="Open Sans"/>
              <a:buChar char="●"/>
            </a:pPr>
            <a:r>
              <a:rPr b="0" lang="fr-FR" sz="1400" spc="-1" strike="noStrike">
                <a:solidFill>
                  <a:srgbClr val="695d46"/>
                </a:solidFill>
                <a:latin typeface="Open Sans"/>
                <a:ea typeface="Open Sans"/>
              </a:rPr>
              <a:t>Sur le semestre 1, un niveau de CA qui reste constant</a:t>
            </a:r>
            <a:endParaRPr b="0" lang="fr-FR" sz="14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endParaRPr b="0" lang="fr-FR" sz="1400" spc="-1" strike="noStrike">
              <a:latin typeface="Arial"/>
            </a:endParaRPr>
          </a:p>
          <a:p>
            <a:pPr marL="457200" indent="-316800">
              <a:lnSpc>
                <a:spcPct val="115000"/>
              </a:lnSpc>
              <a:spcBef>
                <a:spcPts val="1199"/>
              </a:spcBef>
              <a:buClr>
                <a:srgbClr val="695d46"/>
              </a:buClr>
              <a:buFont typeface="Open Sans"/>
              <a:buChar char="●"/>
              <a:tabLst>
                <a:tab algn="l" pos="0"/>
              </a:tabLst>
            </a:pPr>
            <a:r>
              <a:rPr b="0" lang="fr-FR" sz="1400" spc="-1" strike="noStrike">
                <a:solidFill>
                  <a:srgbClr val="695d46"/>
                </a:solidFill>
                <a:latin typeface="Open Sans"/>
                <a:ea typeface="Open Sans"/>
              </a:rPr>
              <a:t>Sur le semestre 2, CA qui commence à augmenter en été </a:t>
            </a:r>
            <a:endParaRPr b="0" lang="fr-FR" sz="14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fr-FR" sz="1400" spc="-1" strike="noStrike">
                <a:solidFill>
                  <a:srgbClr val="695d46"/>
                </a:solidFill>
                <a:latin typeface="Open Sans"/>
                <a:ea typeface="Open Sans"/>
              </a:rPr>
              <a:t>→ </a:t>
            </a:r>
            <a:r>
              <a:rPr b="0" lang="fr-FR" sz="1400" spc="-1" strike="noStrike">
                <a:solidFill>
                  <a:srgbClr val="695d46"/>
                </a:solidFill>
                <a:latin typeface="Open Sans"/>
                <a:ea typeface="Open Sans"/>
              </a:rPr>
              <a:t>Pas de data sur octobre 2021 pour la catégorie 1</a:t>
            </a:r>
            <a:endParaRPr b="0" lang="fr-FR" sz="1400" spc="-1" strike="noStrike">
              <a:latin typeface="Arial"/>
            </a:endParaRPr>
          </a:p>
          <a:p>
            <a:pPr marL="457200"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endParaRPr b="0" lang="fr-FR" sz="1400" spc="-1" strike="noStrike">
              <a:latin typeface="Arial"/>
            </a:endParaRPr>
          </a:p>
          <a:p>
            <a:pPr marL="457200"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endParaRPr b="0" lang="fr-FR" sz="1400" spc="-1" strike="noStrike">
              <a:latin typeface="Arial"/>
            </a:endParaRPr>
          </a:p>
          <a:p>
            <a:pPr marL="457200"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tabLst>
                <a:tab algn="l" pos="0"/>
              </a:tabLst>
            </a:pPr>
            <a:endParaRPr b="0" lang="fr-FR" sz="1400" spc="-1" strike="noStrike">
              <a:latin typeface="Arial"/>
            </a:endParaRPr>
          </a:p>
        </p:txBody>
      </p:sp>
      <p:pic>
        <p:nvPicPr>
          <p:cNvPr id="310" name="" descr=""/>
          <p:cNvPicPr/>
          <p:nvPr/>
        </p:nvPicPr>
        <p:blipFill>
          <a:blip r:embed="rId1"/>
          <a:srcRect l="2567" t="7115" r="9244" b="5394"/>
          <a:stretch/>
        </p:blipFill>
        <p:spPr>
          <a:xfrm>
            <a:off x="532800" y="1260000"/>
            <a:ext cx="4146840" cy="2879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CustomShape 1"/>
          <p:cNvSpPr/>
          <p:nvPr/>
        </p:nvSpPr>
        <p:spPr>
          <a:xfrm>
            <a:off x="311760" y="444960"/>
            <a:ext cx="8519760" cy="70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 fontScale="34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fr-FR" sz="3600" spc="-1" strike="noStrike">
                <a:solidFill>
                  <a:srgbClr val="ef6c00"/>
                </a:solidFill>
                <a:latin typeface="PT Sans Narrow"/>
                <a:ea typeface="PT Sans Narrow"/>
              </a:rPr>
              <a:t>Meilleurs perfs en CA pour catégories 0 et 1  mais ...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12" name="CustomShape 2"/>
          <p:cNvSpPr/>
          <p:nvPr/>
        </p:nvSpPr>
        <p:spPr>
          <a:xfrm>
            <a:off x="4832280" y="1266120"/>
            <a:ext cx="3999240" cy="330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 marL="457200" indent="-316800">
              <a:lnSpc>
                <a:spcPct val="115000"/>
              </a:lnSpc>
              <a:buClr>
                <a:srgbClr val="695d46"/>
              </a:buClr>
              <a:buFont typeface="Open Sans"/>
              <a:buChar char="●"/>
            </a:pPr>
            <a:r>
              <a:rPr b="0" lang="fr-FR" sz="1400" spc="-1" strike="noStrike">
                <a:solidFill>
                  <a:srgbClr val="695d46"/>
                </a:solidFill>
                <a:latin typeface="Open Sans"/>
                <a:ea typeface="Open Sans"/>
              </a:rPr>
              <a:t>Performances catégories 0 et 1 très proches en termes de CA sur l’année</a:t>
            </a:r>
            <a:endParaRPr b="0" lang="fr-FR" sz="14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fr-FR" sz="1400" spc="-1" strike="noStrike">
                <a:solidFill>
                  <a:srgbClr val="695d46"/>
                </a:solidFill>
                <a:latin typeface="Open Sans"/>
                <a:ea typeface="Open Sans"/>
              </a:rPr>
              <a:t>! Pas de data sur octobre 2021 pour la catégorie 1</a:t>
            </a:r>
            <a:endParaRPr b="0" lang="fr-FR" sz="1400" spc="-1" strike="noStrike">
              <a:latin typeface="Arial"/>
            </a:endParaRPr>
          </a:p>
          <a:p>
            <a:pPr marL="457200"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endParaRPr b="0" lang="fr-FR" sz="1400" spc="-1" strike="noStrike">
              <a:latin typeface="Arial"/>
            </a:endParaRPr>
          </a:p>
          <a:p>
            <a:pPr marL="457200" indent="-316800">
              <a:lnSpc>
                <a:spcPct val="115000"/>
              </a:lnSpc>
              <a:spcBef>
                <a:spcPts val="1199"/>
              </a:spcBef>
              <a:buClr>
                <a:srgbClr val="695d46"/>
              </a:buClr>
              <a:buFont typeface="Open Sans"/>
              <a:buChar char="●"/>
              <a:tabLst>
                <a:tab algn="l" pos="0"/>
              </a:tabLst>
            </a:pPr>
            <a:r>
              <a:rPr b="0" lang="fr-FR" sz="1400" spc="-1" strike="noStrike">
                <a:solidFill>
                  <a:srgbClr val="695d46"/>
                </a:solidFill>
                <a:latin typeface="Open Sans"/>
                <a:ea typeface="Open Sans"/>
              </a:rPr>
              <a:t>Catégorie 2 avec des performances en retrait mais ...</a:t>
            </a:r>
            <a:endParaRPr b="0" lang="fr-FR" sz="14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endParaRPr b="0" lang="fr-FR" sz="14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tabLst>
                <a:tab algn="l" pos="0"/>
              </a:tabLst>
            </a:pPr>
            <a:endParaRPr b="0" lang="fr-FR" sz="1400" spc="-1" strike="noStrike">
              <a:latin typeface="Arial"/>
            </a:endParaRPr>
          </a:p>
        </p:txBody>
      </p:sp>
      <p:pic>
        <p:nvPicPr>
          <p:cNvPr id="313" name="Google Shape;151;p25" descr=""/>
          <p:cNvPicPr/>
          <p:nvPr/>
        </p:nvPicPr>
        <p:blipFill>
          <a:blip r:embed="rId1"/>
          <a:srcRect l="4717" t="7548" r="6933" b="5056"/>
          <a:stretch/>
        </p:blipFill>
        <p:spPr>
          <a:xfrm>
            <a:off x="365760" y="1340640"/>
            <a:ext cx="4304520" cy="2980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4" name="Google Shape;156;p26" descr=""/>
          <p:cNvPicPr/>
          <p:nvPr/>
        </p:nvPicPr>
        <p:blipFill>
          <a:blip r:embed="rId1"/>
          <a:srcRect l="20894" t="3678" r="14154" b="15838"/>
          <a:stretch/>
        </p:blipFill>
        <p:spPr>
          <a:xfrm>
            <a:off x="4944600" y="1317600"/>
            <a:ext cx="3679560" cy="3191400"/>
          </a:xfrm>
          <a:prstGeom prst="rect">
            <a:avLst/>
          </a:prstGeom>
          <a:ln w="0">
            <a:noFill/>
          </a:ln>
        </p:spPr>
      </p:pic>
      <p:pic>
        <p:nvPicPr>
          <p:cNvPr id="315" name="Google Shape;157;p26" descr=""/>
          <p:cNvPicPr/>
          <p:nvPr/>
        </p:nvPicPr>
        <p:blipFill>
          <a:blip r:embed="rId2"/>
          <a:srcRect l="23559" t="0" r="15469" b="13661"/>
          <a:stretch/>
        </p:blipFill>
        <p:spPr>
          <a:xfrm>
            <a:off x="767160" y="1152360"/>
            <a:ext cx="3567240" cy="3535920"/>
          </a:xfrm>
          <a:prstGeom prst="rect">
            <a:avLst/>
          </a:prstGeom>
          <a:ln w="0">
            <a:noFill/>
          </a:ln>
        </p:spPr>
      </p:pic>
      <p:sp>
        <p:nvSpPr>
          <p:cNvPr id="316" name="CustomShape 1"/>
          <p:cNvSpPr/>
          <p:nvPr/>
        </p:nvSpPr>
        <p:spPr>
          <a:xfrm>
            <a:off x="311760" y="444960"/>
            <a:ext cx="8519760" cy="70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 fontScale="18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fr-FR" sz="3600" spc="-1" strike="noStrike">
                <a:solidFill>
                  <a:srgbClr val="ef6c00"/>
                </a:solidFill>
                <a:latin typeface="PT Sans Narrow"/>
                <a:ea typeface="PT Sans Narrow"/>
              </a:rPr>
              <a:t>… </a:t>
            </a:r>
            <a:r>
              <a:rPr b="1" lang="fr-FR" sz="3600" spc="-1" strike="noStrike">
                <a:solidFill>
                  <a:srgbClr val="ef6c00"/>
                </a:solidFill>
                <a:latin typeface="PT Sans Narrow"/>
                <a:ea typeface="PT Sans Narrow"/>
              </a:rPr>
              <a:t>en ratio CA/ventes, catégories 1 et 2 Top perfs</a:t>
            </a:r>
            <a:br/>
            <a:endParaRPr b="0" lang="fr-FR" sz="3600" spc="-1" strike="noStrike">
              <a:latin typeface="Arial"/>
            </a:endParaRPr>
          </a:p>
        </p:txBody>
      </p:sp>
      <p:sp>
        <p:nvSpPr>
          <p:cNvPr id="317" name="CustomShape 2"/>
          <p:cNvSpPr/>
          <p:nvPr/>
        </p:nvSpPr>
        <p:spPr>
          <a:xfrm>
            <a:off x="623880" y="1971360"/>
            <a:ext cx="700200" cy="39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fr-FR" sz="1400" spc="-1" strike="noStrike">
                <a:solidFill>
                  <a:srgbClr val="000000"/>
                </a:solidFill>
                <a:latin typeface="Open Sans"/>
                <a:ea typeface="Open Sans"/>
              </a:rPr>
              <a:t>63,7%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318" name="CustomShape 3"/>
          <p:cNvSpPr/>
          <p:nvPr/>
        </p:nvSpPr>
        <p:spPr>
          <a:xfrm>
            <a:off x="2449440" y="4586040"/>
            <a:ext cx="700200" cy="39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fr-FR" sz="1400" spc="-1" strike="noStrike">
                <a:solidFill>
                  <a:srgbClr val="000000"/>
                </a:solidFill>
                <a:latin typeface="Open Sans"/>
                <a:ea typeface="Open Sans"/>
              </a:rPr>
              <a:t>31,4%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319" name="CustomShape 4"/>
          <p:cNvSpPr/>
          <p:nvPr/>
        </p:nvSpPr>
        <p:spPr>
          <a:xfrm>
            <a:off x="3540240" y="3623760"/>
            <a:ext cx="700200" cy="39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fr-FR" sz="1400" spc="-1" strike="noStrike">
                <a:solidFill>
                  <a:srgbClr val="000000"/>
                </a:solidFill>
                <a:latin typeface="Open Sans"/>
                <a:ea typeface="Open Sans"/>
              </a:rPr>
              <a:t>5%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320" name="CustomShape 5"/>
          <p:cNvSpPr/>
          <p:nvPr/>
        </p:nvSpPr>
        <p:spPr>
          <a:xfrm>
            <a:off x="5094360" y="3877920"/>
            <a:ext cx="700200" cy="39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fr-FR" sz="1400" spc="-1" strike="noStrike">
                <a:solidFill>
                  <a:srgbClr val="000000"/>
                </a:solidFill>
                <a:latin typeface="Open Sans"/>
                <a:ea typeface="Open Sans"/>
              </a:rPr>
              <a:t>37,9%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321" name="CustomShape 6"/>
          <p:cNvSpPr/>
          <p:nvPr/>
        </p:nvSpPr>
        <p:spPr>
          <a:xfrm>
            <a:off x="7790040" y="2371680"/>
            <a:ext cx="700200" cy="39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fr-FR" sz="1400" spc="-1" strike="noStrike">
                <a:solidFill>
                  <a:srgbClr val="000000"/>
                </a:solidFill>
                <a:latin typeface="Open Sans"/>
                <a:ea typeface="Open Sans"/>
              </a:rPr>
              <a:t>40%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322" name="CustomShape 7"/>
          <p:cNvSpPr/>
          <p:nvPr/>
        </p:nvSpPr>
        <p:spPr>
          <a:xfrm>
            <a:off x="7524360" y="4129200"/>
            <a:ext cx="700200" cy="39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fr-FR" sz="1400" spc="-1" strike="noStrike">
                <a:solidFill>
                  <a:srgbClr val="000000"/>
                </a:solidFill>
                <a:latin typeface="Open Sans"/>
                <a:ea typeface="Open Sans"/>
              </a:rPr>
              <a:t>22,1%</a:t>
            </a:r>
            <a:endParaRPr b="0" lang="fr-FR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CustomShape 1"/>
          <p:cNvSpPr/>
          <p:nvPr/>
        </p:nvSpPr>
        <p:spPr>
          <a:xfrm>
            <a:off x="311760" y="444960"/>
            <a:ext cx="8519760" cy="70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 fontScale="97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fr-FR" sz="3600" spc="-1" strike="noStrike">
                <a:solidFill>
                  <a:srgbClr val="ef6c00"/>
                </a:solidFill>
                <a:latin typeface="PT Sans Narrow"/>
                <a:ea typeface="PT Sans Narrow"/>
              </a:rPr>
              <a:t>Une categorie 2 plus profitable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24" name="CustomShape 2"/>
          <p:cNvSpPr/>
          <p:nvPr/>
        </p:nvSpPr>
        <p:spPr>
          <a:xfrm>
            <a:off x="5258880" y="1266480"/>
            <a:ext cx="3651840" cy="330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rmAutofit/>
          </a:bodyPr>
          <a:p>
            <a:pPr marL="457200" indent="-342360">
              <a:lnSpc>
                <a:spcPct val="115000"/>
              </a:lnSpc>
              <a:buClr>
                <a:srgbClr val="695d46"/>
              </a:buClr>
              <a:buFont typeface="Open Sans"/>
              <a:buChar char="●"/>
            </a:pPr>
            <a:r>
              <a:rPr b="0" lang="fr-FR" sz="1800" spc="-1" strike="noStrike">
                <a:solidFill>
                  <a:srgbClr val="695d46"/>
                </a:solidFill>
                <a:latin typeface="Open Sans"/>
                <a:ea typeface="Open Sans"/>
              </a:rPr>
              <a:t>Categorie 2 présente des produits globalement plus élevés vs categ 0 et 1</a:t>
            </a:r>
            <a:endParaRPr b="0" lang="fr-FR" sz="1800" spc="-1" strike="noStrike">
              <a:latin typeface="Arial"/>
            </a:endParaRPr>
          </a:p>
          <a:p>
            <a:pPr marL="457200"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endParaRPr b="0" lang="fr-FR" sz="1800" spc="-1" strike="noStrike">
              <a:latin typeface="Arial"/>
            </a:endParaRPr>
          </a:p>
          <a:p>
            <a:pPr marL="457200" indent="-342360">
              <a:lnSpc>
                <a:spcPct val="115000"/>
              </a:lnSpc>
              <a:spcBef>
                <a:spcPts val="1199"/>
              </a:spcBef>
              <a:buClr>
                <a:srgbClr val="695d46"/>
              </a:buClr>
              <a:buFont typeface="Open Sans"/>
              <a:buChar char="●"/>
              <a:tabLst>
                <a:tab algn="l" pos="0"/>
              </a:tabLst>
            </a:pPr>
            <a:r>
              <a:rPr b="0" lang="fr-FR" sz="1800" spc="-1" strike="noStrike">
                <a:solidFill>
                  <a:srgbClr val="695d46"/>
                </a:solidFill>
                <a:latin typeface="Open Sans"/>
                <a:ea typeface="Open Sans"/>
              </a:rPr>
              <a:t>Distribution de prix également plus large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fr-FR" sz="1800" spc="-1" strike="noStrike">
                <a:solidFill>
                  <a:srgbClr val="695d46"/>
                </a:solidFill>
                <a:latin typeface="Open Sans"/>
                <a:ea typeface="Open Sans"/>
              </a:rPr>
              <a:t>→ </a:t>
            </a:r>
            <a:r>
              <a:rPr b="0" lang="fr-FR" sz="1800" spc="-1" strike="noStrike">
                <a:solidFill>
                  <a:srgbClr val="695d46"/>
                </a:solidFill>
                <a:latin typeface="Open Sans"/>
                <a:ea typeface="Open Sans"/>
              </a:rPr>
              <a:t>produits = 200-300 €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tabLst>
                <a:tab algn="l" pos="0"/>
              </a:tabLst>
            </a:pPr>
            <a:endParaRPr b="0" lang="fr-FR" sz="1800" spc="-1" strike="noStrike">
              <a:latin typeface="Arial"/>
            </a:endParaRPr>
          </a:p>
        </p:txBody>
      </p:sp>
      <p:pic>
        <p:nvPicPr>
          <p:cNvPr id="325" name="Google Shape;171;p27" descr=""/>
          <p:cNvPicPr/>
          <p:nvPr/>
        </p:nvPicPr>
        <p:blipFill>
          <a:blip r:embed="rId1"/>
          <a:srcRect l="5413" t="7548" r="8102" b="5877"/>
          <a:stretch/>
        </p:blipFill>
        <p:spPr>
          <a:xfrm>
            <a:off x="311760" y="1329480"/>
            <a:ext cx="4822200" cy="3378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6" name="Google Shape;176;p28" descr=""/>
          <p:cNvPicPr/>
          <p:nvPr/>
        </p:nvPicPr>
        <p:blipFill>
          <a:blip r:embed="rId1"/>
          <a:srcRect l="25421" t="0" r="19354" b="9460"/>
          <a:stretch/>
        </p:blipFill>
        <p:spPr>
          <a:xfrm>
            <a:off x="736920" y="1062000"/>
            <a:ext cx="3333600" cy="3826080"/>
          </a:xfrm>
          <a:prstGeom prst="rect">
            <a:avLst/>
          </a:prstGeom>
          <a:ln w="0">
            <a:noFill/>
          </a:ln>
        </p:spPr>
      </p:pic>
      <p:sp>
        <p:nvSpPr>
          <p:cNvPr id="327" name="CustomShape 1"/>
          <p:cNvSpPr/>
          <p:nvPr/>
        </p:nvSpPr>
        <p:spPr>
          <a:xfrm>
            <a:off x="311760" y="444960"/>
            <a:ext cx="8519760" cy="70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 fontScale="97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fr-FR" sz="3600" spc="-1" strike="noStrike">
                <a:solidFill>
                  <a:srgbClr val="ef6c00"/>
                </a:solidFill>
                <a:latin typeface="PT Sans Narrow"/>
                <a:ea typeface="PT Sans Narrow"/>
              </a:rPr>
              <a:t>Clientèle homme / femme équilibré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28" name="CustomShape 2"/>
          <p:cNvSpPr/>
          <p:nvPr/>
        </p:nvSpPr>
        <p:spPr>
          <a:xfrm>
            <a:off x="5258880" y="1266480"/>
            <a:ext cx="3651840" cy="330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rmAutofit/>
          </a:bodyPr>
          <a:p>
            <a:pPr marL="457200" indent="-342360">
              <a:lnSpc>
                <a:spcPct val="115000"/>
              </a:lnSpc>
              <a:buClr>
                <a:srgbClr val="695d46"/>
              </a:buClr>
              <a:buFont typeface="Open Sans"/>
              <a:buChar char="●"/>
            </a:pPr>
            <a:r>
              <a:rPr b="0" lang="fr-FR" sz="1800" spc="-1" strike="noStrike">
                <a:solidFill>
                  <a:srgbClr val="695d46"/>
                </a:solidFill>
                <a:latin typeface="Open Sans"/>
                <a:ea typeface="Open Sans"/>
              </a:rPr>
              <a:t>Clientèle avec même proportion d’hommes/femmes 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tabLst>
                <a:tab algn="l" pos="0"/>
              </a:tabLst>
            </a:pPr>
            <a:endParaRPr b="0" lang="fr-FR" sz="1800" spc="-1" strike="noStrike">
              <a:latin typeface="Arial"/>
            </a:endParaRPr>
          </a:p>
        </p:txBody>
      </p:sp>
      <p:sp>
        <p:nvSpPr>
          <p:cNvPr id="329" name="CustomShape 3"/>
          <p:cNvSpPr/>
          <p:nvPr/>
        </p:nvSpPr>
        <p:spPr>
          <a:xfrm>
            <a:off x="4071600" y="2063880"/>
            <a:ext cx="700200" cy="39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fr-FR" sz="1400" spc="-1" strike="noStrike">
                <a:solidFill>
                  <a:srgbClr val="000000"/>
                </a:solidFill>
                <a:latin typeface="Open Sans"/>
                <a:ea typeface="Open Sans"/>
              </a:rPr>
              <a:t>51,9%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330" name="CustomShape 4"/>
          <p:cNvSpPr/>
          <p:nvPr/>
        </p:nvSpPr>
        <p:spPr>
          <a:xfrm>
            <a:off x="4071600" y="3549960"/>
            <a:ext cx="700200" cy="39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fr-FR" sz="1400" spc="-1" strike="noStrike">
                <a:solidFill>
                  <a:srgbClr val="000000"/>
                </a:solidFill>
                <a:latin typeface="Open Sans"/>
                <a:ea typeface="Open Sans"/>
              </a:rPr>
              <a:t>48,1%</a:t>
            </a:r>
            <a:endParaRPr b="0" lang="fr-FR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1" name="Google Shape;185;p29" descr=""/>
          <p:cNvPicPr/>
          <p:nvPr/>
        </p:nvPicPr>
        <p:blipFill>
          <a:blip r:embed="rId1"/>
          <a:srcRect l="5358" t="8031" r="9016" b="5309"/>
          <a:stretch/>
        </p:blipFill>
        <p:spPr>
          <a:xfrm>
            <a:off x="339840" y="1068480"/>
            <a:ext cx="4772880" cy="3697560"/>
          </a:xfrm>
          <a:prstGeom prst="rect">
            <a:avLst/>
          </a:prstGeom>
          <a:ln w="0">
            <a:noFill/>
          </a:ln>
        </p:spPr>
      </p:pic>
      <p:sp>
        <p:nvSpPr>
          <p:cNvPr id="332" name="CustomShape 1"/>
          <p:cNvSpPr/>
          <p:nvPr/>
        </p:nvSpPr>
        <p:spPr>
          <a:xfrm>
            <a:off x="311760" y="444960"/>
            <a:ext cx="8519760" cy="70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 fontScale="97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fr-FR" sz="3600" spc="-1" strike="noStrike">
                <a:solidFill>
                  <a:srgbClr val="ef6c00"/>
                </a:solidFill>
                <a:latin typeface="PT Sans Narrow"/>
                <a:ea typeface="PT Sans Narrow"/>
              </a:rPr>
              <a:t>Une clientèle très jeune ...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33" name="CustomShape 2"/>
          <p:cNvSpPr/>
          <p:nvPr/>
        </p:nvSpPr>
        <p:spPr>
          <a:xfrm>
            <a:off x="5261760" y="1266480"/>
            <a:ext cx="3651840" cy="330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rmAutofit fontScale="92000"/>
          </a:bodyPr>
          <a:p>
            <a:pPr marL="457200" indent="-342360">
              <a:lnSpc>
                <a:spcPct val="115000"/>
              </a:lnSpc>
              <a:buClr>
                <a:srgbClr val="695d46"/>
              </a:buClr>
              <a:buFont typeface="Open Sans"/>
              <a:buChar char="●"/>
            </a:pPr>
            <a:r>
              <a:rPr b="0" lang="fr-FR" sz="1800" spc="-1" strike="noStrike">
                <a:solidFill>
                  <a:srgbClr val="695d46"/>
                </a:solidFill>
                <a:latin typeface="Open Sans"/>
                <a:ea typeface="Open Sans"/>
              </a:rPr>
              <a:t>Fort surreprésentation des tranches d’âges les plus jeunes</a:t>
            </a:r>
            <a:endParaRPr b="0" lang="fr-FR" sz="1800" spc="-1" strike="noStrike">
              <a:latin typeface="Arial"/>
            </a:endParaRPr>
          </a:p>
          <a:p>
            <a:pPr marL="457200"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endParaRPr b="0" lang="fr-FR" sz="1800" spc="-1" strike="noStrike">
              <a:latin typeface="Arial"/>
            </a:endParaRPr>
          </a:p>
          <a:p>
            <a:pPr marL="457200" indent="-342360">
              <a:lnSpc>
                <a:spcPct val="115000"/>
              </a:lnSpc>
              <a:spcBef>
                <a:spcPts val="1199"/>
              </a:spcBef>
              <a:buClr>
                <a:srgbClr val="695d46"/>
              </a:buClr>
              <a:buFont typeface="Open Sans"/>
              <a:buChar char="●"/>
              <a:tabLst>
                <a:tab algn="l" pos="0"/>
              </a:tabLst>
            </a:pPr>
            <a:r>
              <a:rPr b="0" lang="fr-FR" sz="1800" spc="-1" strike="noStrike">
                <a:solidFill>
                  <a:srgbClr val="695d46"/>
                </a:solidFill>
                <a:latin typeface="Open Sans"/>
                <a:ea typeface="Open Sans"/>
              </a:rPr>
              <a:t>&gt; 50% des livres vendus = clientèle âgée de moins de 40 ans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tabLst>
                <a:tab algn="l" pos="0"/>
              </a:tabLst>
            </a:pPr>
            <a:r>
              <a:rPr b="0" lang="fr-FR" sz="1800" spc="-1" strike="noStrike">
                <a:solidFill>
                  <a:srgbClr val="695d46"/>
                </a:solidFill>
                <a:latin typeface="Open Sans"/>
                <a:ea typeface="Open Sans"/>
              </a:rPr>
              <a:t>! Source Data peu fiable sur âge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34" name="CustomShape 3"/>
          <p:cNvSpPr/>
          <p:nvPr/>
        </p:nvSpPr>
        <p:spPr>
          <a:xfrm>
            <a:off x="691920" y="1266480"/>
            <a:ext cx="1728720" cy="330192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ff99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5" name="CustomShape 4"/>
          <p:cNvSpPr/>
          <p:nvPr/>
        </p:nvSpPr>
        <p:spPr>
          <a:xfrm>
            <a:off x="827640" y="1329480"/>
            <a:ext cx="609840" cy="335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fr-FR" sz="1000" spc="-1" strike="noStrike">
                <a:solidFill>
                  <a:srgbClr val="000000"/>
                </a:solidFill>
                <a:latin typeface="Open Sans"/>
                <a:ea typeface="Open Sans"/>
              </a:rPr>
              <a:t>20,2%</a:t>
            </a:r>
            <a:endParaRPr b="0" lang="fr-FR" sz="1000" spc="-1" strike="noStrike">
              <a:latin typeface="Arial"/>
            </a:endParaRPr>
          </a:p>
        </p:txBody>
      </p:sp>
      <p:sp>
        <p:nvSpPr>
          <p:cNvPr id="336" name="CustomShape 5"/>
          <p:cNvSpPr/>
          <p:nvPr/>
        </p:nvSpPr>
        <p:spPr>
          <a:xfrm>
            <a:off x="1364400" y="1509840"/>
            <a:ext cx="609840" cy="335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fr-FR" sz="1000" spc="-1" strike="noStrike">
                <a:solidFill>
                  <a:srgbClr val="000000"/>
                </a:solidFill>
                <a:latin typeface="Open Sans"/>
                <a:ea typeface="Open Sans"/>
              </a:rPr>
              <a:t>18,5%</a:t>
            </a:r>
            <a:endParaRPr b="0" lang="fr-FR" sz="1000" spc="-1" strike="noStrike">
              <a:latin typeface="Arial"/>
            </a:endParaRPr>
          </a:p>
        </p:txBody>
      </p:sp>
      <p:sp>
        <p:nvSpPr>
          <p:cNvPr id="337" name="CustomShape 6"/>
          <p:cNvSpPr/>
          <p:nvPr/>
        </p:nvSpPr>
        <p:spPr>
          <a:xfrm>
            <a:off x="1907280" y="1668240"/>
            <a:ext cx="609840" cy="335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fr-FR" sz="1000" spc="-1" strike="noStrike">
                <a:solidFill>
                  <a:srgbClr val="000000"/>
                </a:solidFill>
                <a:latin typeface="Open Sans"/>
                <a:ea typeface="Open Sans"/>
              </a:rPr>
              <a:t>18,4%</a:t>
            </a:r>
            <a:endParaRPr b="0" lang="fr-FR" sz="1000" spc="-1" strike="noStrike">
              <a:latin typeface="Arial"/>
            </a:endParaRPr>
          </a:p>
        </p:txBody>
      </p:sp>
      <p:sp>
        <p:nvSpPr>
          <p:cNvPr id="338" name="CustomShape 7"/>
          <p:cNvSpPr/>
          <p:nvPr/>
        </p:nvSpPr>
        <p:spPr>
          <a:xfrm>
            <a:off x="2364840" y="2208240"/>
            <a:ext cx="609840" cy="335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fr-FR" sz="1000" spc="-1" strike="noStrike">
                <a:solidFill>
                  <a:srgbClr val="000000"/>
                </a:solidFill>
                <a:latin typeface="Open Sans"/>
                <a:ea typeface="Open Sans"/>
              </a:rPr>
              <a:t>14,6%</a:t>
            </a:r>
            <a:endParaRPr b="0" lang="fr-FR" sz="1000" spc="-1" strike="noStrike">
              <a:latin typeface="Arial"/>
            </a:endParaRPr>
          </a:p>
        </p:txBody>
      </p:sp>
      <p:sp>
        <p:nvSpPr>
          <p:cNvPr id="339" name="CustomShape 8"/>
          <p:cNvSpPr/>
          <p:nvPr/>
        </p:nvSpPr>
        <p:spPr>
          <a:xfrm>
            <a:off x="2917800" y="2748240"/>
            <a:ext cx="609840" cy="335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fr-FR" sz="1000" spc="-1" strike="noStrike">
                <a:solidFill>
                  <a:srgbClr val="000000"/>
                </a:solidFill>
                <a:latin typeface="Open Sans"/>
                <a:ea typeface="Open Sans"/>
              </a:rPr>
              <a:t>13,5%</a:t>
            </a:r>
            <a:endParaRPr b="0" lang="fr-FR" sz="1000" spc="-1" strike="noStrike">
              <a:latin typeface="Arial"/>
            </a:endParaRPr>
          </a:p>
        </p:txBody>
      </p:sp>
      <p:sp>
        <p:nvSpPr>
          <p:cNvPr id="340" name="CustomShape 9"/>
          <p:cNvSpPr/>
          <p:nvPr/>
        </p:nvSpPr>
        <p:spPr>
          <a:xfrm>
            <a:off x="3420720" y="3087000"/>
            <a:ext cx="609840" cy="335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fr-FR" sz="1000" spc="-1" strike="noStrike">
                <a:solidFill>
                  <a:srgbClr val="000000"/>
                </a:solidFill>
                <a:latin typeface="Open Sans"/>
                <a:ea typeface="Open Sans"/>
              </a:rPr>
              <a:t>9,8%</a:t>
            </a:r>
            <a:endParaRPr b="0" lang="fr-FR" sz="1000" spc="-1" strike="noStrike">
              <a:latin typeface="Arial"/>
            </a:endParaRPr>
          </a:p>
        </p:txBody>
      </p:sp>
      <p:sp>
        <p:nvSpPr>
          <p:cNvPr id="341" name="CustomShape 10"/>
          <p:cNvSpPr/>
          <p:nvPr/>
        </p:nvSpPr>
        <p:spPr>
          <a:xfrm>
            <a:off x="3961440" y="3658680"/>
            <a:ext cx="609840" cy="335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fr-FR" sz="1000" spc="-1" strike="noStrike">
                <a:solidFill>
                  <a:srgbClr val="000000"/>
                </a:solidFill>
                <a:latin typeface="Open Sans"/>
                <a:ea typeface="Open Sans"/>
              </a:rPr>
              <a:t>3,7%</a:t>
            </a:r>
            <a:endParaRPr b="0" lang="fr-FR" sz="1000" spc="-1" strike="noStrike">
              <a:latin typeface="Arial"/>
            </a:endParaRPr>
          </a:p>
        </p:txBody>
      </p:sp>
      <p:sp>
        <p:nvSpPr>
          <p:cNvPr id="342" name="CustomShape 11"/>
          <p:cNvSpPr/>
          <p:nvPr/>
        </p:nvSpPr>
        <p:spPr>
          <a:xfrm>
            <a:off x="4455000" y="3997080"/>
            <a:ext cx="609840" cy="335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fr-FR" sz="1000" spc="-1" strike="noStrike">
                <a:solidFill>
                  <a:srgbClr val="000000"/>
                </a:solidFill>
                <a:latin typeface="Open Sans"/>
                <a:ea typeface="Open Sans"/>
              </a:rPr>
              <a:t>1%</a:t>
            </a:r>
            <a:endParaRPr b="0" lang="fr-FR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3" name="Google Shape;201;p30" descr=""/>
          <p:cNvPicPr/>
          <p:nvPr/>
        </p:nvPicPr>
        <p:blipFill>
          <a:blip r:embed="rId1"/>
          <a:srcRect l="5228" t="8268" r="8898" b="5315"/>
          <a:stretch/>
        </p:blipFill>
        <p:spPr>
          <a:xfrm>
            <a:off x="311760" y="1266480"/>
            <a:ext cx="4687920" cy="3534120"/>
          </a:xfrm>
          <a:prstGeom prst="rect">
            <a:avLst/>
          </a:prstGeom>
          <a:ln w="0">
            <a:noFill/>
          </a:ln>
        </p:spPr>
      </p:pic>
      <p:sp>
        <p:nvSpPr>
          <p:cNvPr id="344" name="CustomShape 1"/>
          <p:cNvSpPr/>
          <p:nvPr/>
        </p:nvSpPr>
        <p:spPr>
          <a:xfrm>
            <a:off x="311760" y="444960"/>
            <a:ext cx="8519760" cy="70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 fontScale="34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fr-FR" sz="3600" spc="-1" strike="noStrike">
                <a:solidFill>
                  <a:srgbClr val="ef6c00"/>
                </a:solidFill>
                <a:latin typeface="PT Sans Narrow"/>
                <a:ea typeface="PT Sans Narrow"/>
              </a:rPr>
              <a:t>… </a:t>
            </a:r>
            <a:r>
              <a:rPr b="1" lang="fr-FR" sz="3600" spc="-1" strike="noStrike">
                <a:solidFill>
                  <a:srgbClr val="ef6c00"/>
                </a:solidFill>
                <a:latin typeface="PT Sans Narrow"/>
                <a:ea typeface="PT Sans Narrow"/>
              </a:rPr>
              <a:t>mais majorité du CA provient des clients plus âgés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45" name="CustomShape 2"/>
          <p:cNvSpPr/>
          <p:nvPr/>
        </p:nvSpPr>
        <p:spPr>
          <a:xfrm>
            <a:off x="5258880" y="1266480"/>
            <a:ext cx="3651840" cy="330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rmAutofit/>
          </a:bodyPr>
          <a:p>
            <a:pPr marL="457200" indent="-342360">
              <a:lnSpc>
                <a:spcPct val="115000"/>
              </a:lnSpc>
              <a:buClr>
                <a:srgbClr val="695d46"/>
              </a:buClr>
              <a:buFont typeface="Open Sans"/>
              <a:buChar char="●"/>
            </a:pPr>
            <a:r>
              <a:rPr b="0" lang="fr-FR" sz="1800" spc="-1" strike="noStrike">
                <a:solidFill>
                  <a:srgbClr val="695d46"/>
                </a:solidFill>
                <a:latin typeface="Open Sans"/>
                <a:ea typeface="Open Sans"/>
              </a:rPr>
              <a:t>Les - de 20 ans représentent moins de 11 du CA sur 2021</a:t>
            </a:r>
            <a:endParaRPr b="0" lang="fr-FR" sz="1800" spc="-1" strike="noStrike">
              <a:latin typeface="Arial"/>
            </a:endParaRPr>
          </a:p>
          <a:p>
            <a:pPr marL="457200"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endParaRPr b="0" lang="fr-FR" sz="1800" spc="-1" strike="noStrike">
              <a:latin typeface="Arial"/>
            </a:endParaRPr>
          </a:p>
          <a:p>
            <a:pPr marL="457200" indent="-342360">
              <a:lnSpc>
                <a:spcPct val="115000"/>
              </a:lnSpc>
              <a:spcBef>
                <a:spcPts val="1199"/>
              </a:spcBef>
              <a:buClr>
                <a:srgbClr val="695d46"/>
              </a:buClr>
              <a:buFont typeface="Open Sans"/>
              <a:buChar char="●"/>
              <a:tabLst>
                <a:tab algn="l" pos="0"/>
              </a:tabLst>
            </a:pPr>
            <a:r>
              <a:rPr b="0" lang="fr-FR" sz="1800" spc="-1" strike="noStrike">
                <a:solidFill>
                  <a:srgbClr val="695d46"/>
                </a:solidFill>
                <a:latin typeface="Open Sans"/>
                <a:ea typeface="Open Sans"/>
              </a:rPr>
              <a:t>Les 21 - 50 ans constituent près de 60% du CA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tabLst>
                <a:tab algn="l" pos="0"/>
              </a:tabLst>
            </a:pPr>
            <a:r>
              <a:rPr b="0" lang="fr-FR" sz="1800" spc="-1" strike="noStrike">
                <a:solidFill>
                  <a:srgbClr val="695d46"/>
                </a:solidFill>
                <a:latin typeface="Open Sans"/>
                <a:ea typeface="Open Sans"/>
              </a:rPr>
              <a:t>! Source Data peu fiable sur âge</a:t>
            </a:r>
            <a:endParaRPr b="0" lang="fr-FR" sz="1800" spc="-1" strike="noStrike">
              <a:latin typeface="Arial"/>
            </a:endParaRPr>
          </a:p>
        </p:txBody>
      </p:sp>
      <p:sp>
        <p:nvSpPr>
          <p:cNvPr id="346" name="CustomShape 3"/>
          <p:cNvSpPr/>
          <p:nvPr/>
        </p:nvSpPr>
        <p:spPr>
          <a:xfrm>
            <a:off x="1352520" y="1498320"/>
            <a:ext cx="1434960" cy="299016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ff99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7" name="CustomShape 4"/>
          <p:cNvSpPr/>
          <p:nvPr/>
        </p:nvSpPr>
        <p:spPr>
          <a:xfrm>
            <a:off x="827640" y="2462040"/>
            <a:ext cx="609840" cy="335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fr-FR" sz="1000" spc="-1" strike="noStrike">
                <a:solidFill>
                  <a:srgbClr val="000000"/>
                </a:solidFill>
                <a:latin typeface="Open Sans"/>
                <a:ea typeface="Open Sans"/>
              </a:rPr>
              <a:t>13,6%</a:t>
            </a:r>
            <a:endParaRPr b="0" lang="fr-FR" sz="1000" spc="-1" strike="noStrike">
              <a:latin typeface="Arial"/>
            </a:endParaRPr>
          </a:p>
        </p:txBody>
      </p:sp>
      <p:sp>
        <p:nvSpPr>
          <p:cNvPr id="348" name="CustomShape 5"/>
          <p:cNvSpPr/>
          <p:nvPr/>
        </p:nvSpPr>
        <p:spPr>
          <a:xfrm>
            <a:off x="1296000" y="1845720"/>
            <a:ext cx="609840" cy="335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fr-FR" sz="1000" spc="-1" strike="noStrike">
                <a:solidFill>
                  <a:srgbClr val="000000"/>
                </a:solidFill>
                <a:latin typeface="Open Sans"/>
                <a:ea typeface="Open Sans"/>
              </a:rPr>
              <a:t>18,3%</a:t>
            </a:r>
            <a:endParaRPr b="0" lang="fr-FR" sz="1000" spc="-1" strike="noStrike">
              <a:latin typeface="Arial"/>
            </a:endParaRPr>
          </a:p>
        </p:txBody>
      </p:sp>
      <p:sp>
        <p:nvSpPr>
          <p:cNvPr id="349" name="CustomShape 6"/>
          <p:cNvSpPr/>
          <p:nvPr/>
        </p:nvSpPr>
        <p:spPr>
          <a:xfrm>
            <a:off x="1765080" y="1620000"/>
            <a:ext cx="609840" cy="335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fr-FR" sz="1000" spc="-1" strike="noStrike">
                <a:solidFill>
                  <a:srgbClr val="000000"/>
                </a:solidFill>
                <a:latin typeface="Open Sans"/>
                <a:ea typeface="Open Sans"/>
              </a:rPr>
              <a:t>20,4%</a:t>
            </a:r>
            <a:endParaRPr b="0" lang="fr-FR" sz="1000" spc="-1" strike="noStrike">
              <a:latin typeface="Arial"/>
            </a:endParaRPr>
          </a:p>
        </p:txBody>
      </p:sp>
      <p:sp>
        <p:nvSpPr>
          <p:cNvPr id="350" name="CustomShape 7"/>
          <p:cNvSpPr/>
          <p:nvPr/>
        </p:nvSpPr>
        <p:spPr>
          <a:xfrm>
            <a:off x="2256840" y="1845720"/>
            <a:ext cx="609840" cy="335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fr-FR" sz="1000" spc="-1" strike="noStrike">
                <a:solidFill>
                  <a:srgbClr val="000000"/>
                </a:solidFill>
                <a:latin typeface="Open Sans"/>
                <a:ea typeface="Open Sans"/>
              </a:rPr>
              <a:t>18,5%</a:t>
            </a:r>
            <a:endParaRPr b="0" lang="fr-FR" sz="1000" spc="-1" strike="noStrike">
              <a:latin typeface="Arial"/>
            </a:endParaRPr>
          </a:p>
        </p:txBody>
      </p:sp>
      <p:sp>
        <p:nvSpPr>
          <p:cNvPr id="351" name="CustomShape 8"/>
          <p:cNvSpPr/>
          <p:nvPr/>
        </p:nvSpPr>
        <p:spPr>
          <a:xfrm>
            <a:off x="2788200" y="2297520"/>
            <a:ext cx="609840" cy="335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fr-FR" sz="1000" spc="-1" strike="noStrike">
                <a:solidFill>
                  <a:srgbClr val="000000"/>
                </a:solidFill>
                <a:latin typeface="Open Sans"/>
                <a:ea typeface="Open Sans"/>
              </a:rPr>
              <a:t>14,6%</a:t>
            </a:r>
            <a:endParaRPr b="0" lang="fr-FR" sz="1000" spc="-1" strike="noStrike">
              <a:latin typeface="Arial"/>
            </a:endParaRPr>
          </a:p>
        </p:txBody>
      </p:sp>
      <p:sp>
        <p:nvSpPr>
          <p:cNvPr id="352" name="CustomShape 9"/>
          <p:cNvSpPr/>
          <p:nvPr/>
        </p:nvSpPr>
        <p:spPr>
          <a:xfrm>
            <a:off x="3285000" y="2921760"/>
            <a:ext cx="609840" cy="335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fr-FR" sz="1000" spc="-1" strike="noStrike">
                <a:solidFill>
                  <a:srgbClr val="000000"/>
                </a:solidFill>
                <a:latin typeface="Open Sans"/>
                <a:ea typeface="Open Sans"/>
              </a:rPr>
              <a:t>9,7%</a:t>
            </a:r>
            <a:endParaRPr b="0" lang="fr-FR" sz="1000" spc="-1" strike="noStrike">
              <a:latin typeface="Arial"/>
            </a:endParaRPr>
          </a:p>
        </p:txBody>
      </p:sp>
      <p:sp>
        <p:nvSpPr>
          <p:cNvPr id="353" name="CustomShape 10"/>
          <p:cNvSpPr/>
          <p:nvPr/>
        </p:nvSpPr>
        <p:spPr>
          <a:xfrm>
            <a:off x="3797640" y="3546000"/>
            <a:ext cx="609840" cy="335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fr-FR" sz="1000" spc="-1" strike="noStrike">
                <a:solidFill>
                  <a:srgbClr val="000000"/>
                </a:solidFill>
                <a:latin typeface="Open Sans"/>
                <a:ea typeface="Open Sans"/>
              </a:rPr>
              <a:t>3,7%</a:t>
            </a:r>
            <a:endParaRPr b="0" lang="fr-FR" sz="1000" spc="-1" strike="noStrike">
              <a:latin typeface="Arial"/>
            </a:endParaRPr>
          </a:p>
        </p:txBody>
      </p:sp>
      <p:sp>
        <p:nvSpPr>
          <p:cNvPr id="354" name="CustomShape 11"/>
          <p:cNvSpPr/>
          <p:nvPr/>
        </p:nvSpPr>
        <p:spPr>
          <a:xfrm>
            <a:off x="4266720" y="3794400"/>
            <a:ext cx="609840" cy="335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fr-FR" sz="1000" spc="-1" strike="noStrike">
                <a:solidFill>
                  <a:srgbClr val="000000"/>
                </a:solidFill>
                <a:latin typeface="Open Sans"/>
                <a:ea typeface="Open Sans"/>
              </a:rPr>
              <a:t>1%</a:t>
            </a:r>
            <a:endParaRPr b="0" lang="fr-FR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CustomShape 1"/>
          <p:cNvSpPr/>
          <p:nvPr/>
        </p:nvSpPr>
        <p:spPr>
          <a:xfrm>
            <a:off x="1327320" y="1661400"/>
            <a:ext cx="2766600" cy="2154240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 w="0">
            <a:noFill/>
          </a:ln>
          <a:effectLst>
            <a:outerShdw algn="bl" blurRad="57150" dir="0" dist="18720" rotWithShape="0">
              <a:srgbClr val="000000"/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fr-FR" sz="1700" spc="-1" strike="noStrike">
                <a:solidFill>
                  <a:srgbClr val="ffffff"/>
                </a:solidFill>
                <a:latin typeface="Arial"/>
                <a:ea typeface="Arial"/>
              </a:rPr>
              <a:t>Focus sur les clientèles de 21 - 50 ans</a:t>
            </a:r>
            <a:endParaRPr b="0" lang="fr-FR" sz="17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fr-FR" sz="1700" spc="-1" strike="noStrike">
                <a:solidFill>
                  <a:srgbClr val="ffffff"/>
                </a:solidFill>
                <a:latin typeface="Arial"/>
                <a:ea typeface="Arial"/>
              </a:rPr>
              <a:t>→ </a:t>
            </a:r>
            <a:r>
              <a:rPr b="0" lang="fr-FR" sz="1700" spc="-1" strike="noStrike">
                <a:solidFill>
                  <a:srgbClr val="ffffff"/>
                </a:solidFill>
                <a:latin typeface="Arial"/>
                <a:ea typeface="Arial"/>
              </a:rPr>
              <a:t>- de 20 ans = profil plus occasionnel</a:t>
            </a:r>
            <a:endParaRPr b="0" lang="fr-FR" sz="1700" spc="-1" strike="noStrike">
              <a:latin typeface="Arial"/>
            </a:endParaRPr>
          </a:p>
        </p:txBody>
      </p:sp>
      <p:sp>
        <p:nvSpPr>
          <p:cNvPr id="356" name="CustomShape 2"/>
          <p:cNvSpPr/>
          <p:nvPr/>
        </p:nvSpPr>
        <p:spPr>
          <a:xfrm>
            <a:off x="5049720" y="1661400"/>
            <a:ext cx="2766600" cy="2154240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 w="0">
            <a:noFill/>
          </a:ln>
          <a:effectLst>
            <a:outerShdw algn="bl" blurRad="57150" dir="0" dist="18720" rotWithShape="0">
              <a:srgbClr val="000000"/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fr-FR" sz="1600" spc="-1" strike="noStrike">
                <a:solidFill>
                  <a:srgbClr val="ffffff"/>
                </a:solidFill>
                <a:latin typeface="Arial"/>
                <a:ea typeface="Arial"/>
              </a:rPr>
              <a:t>Mettre en avant la categ 2</a:t>
            </a:r>
            <a:endParaRPr b="0" lang="fr-FR" sz="1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fr-FR" sz="1600" spc="-1" strike="noStrike">
                <a:solidFill>
                  <a:srgbClr val="ffffff"/>
                </a:solidFill>
                <a:latin typeface="Arial"/>
                <a:ea typeface="Arial"/>
              </a:rPr>
              <a:t>→ </a:t>
            </a:r>
            <a:r>
              <a:rPr b="0" lang="fr-FR" sz="1600" spc="-1" strike="noStrike">
                <a:solidFill>
                  <a:srgbClr val="ffffff"/>
                </a:solidFill>
                <a:latin typeface="Arial"/>
                <a:ea typeface="Arial"/>
              </a:rPr>
              <a:t>quid montée en gamme ?</a:t>
            </a:r>
            <a:endParaRPr b="0" lang="fr-FR" sz="1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fr-FR" sz="1600" spc="-1" strike="noStrike">
                <a:solidFill>
                  <a:srgbClr val="ffffff"/>
                </a:solidFill>
                <a:latin typeface="Arial"/>
                <a:ea typeface="Arial"/>
              </a:rPr>
              <a:t>→ </a:t>
            </a:r>
            <a:r>
              <a:rPr b="0" lang="fr-FR" sz="1600" spc="-1" strike="noStrike">
                <a:solidFill>
                  <a:srgbClr val="ffffff"/>
                </a:solidFill>
                <a:latin typeface="Arial"/>
                <a:ea typeface="Arial"/>
              </a:rPr>
              <a:t>quid changement image ?</a:t>
            </a:r>
            <a:endParaRPr b="0" lang="fr-FR" sz="16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fr-FR" sz="1600" spc="-1" strike="noStrike">
              <a:latin typeface="Arial"/>
            </a:endParaRPr>
          </a:p>
        </p:txBody>
      </p:sp>
      <p:sp>
        <p:nvSpPr>
          <p:cNvPr id="357" name="CustomShape 3"/>
          <p:cNvSpPr/>
          <p:nvPr/>
        </p:nvSpPr>
        <p:spPr>
          <a:xfrm>
            <a:off x="311760" y="444960"/>
            <a:ext cx="8519760" cy="70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 fontScale="97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fr-FR" sz="3600" spc="-1" strike="noStrike">
                <a:solidFill>
                  <a:srgbClr val="ef6c00"/>
                </a:solidFill>
                <a:latin typeface="PT Sans Narrow"/>
                <a:ea typeface="PT Sans Narrow"/>
              </a:rPr>
              <a:t>Recommandations</a:t>
            </a:r>
            <a:endParaRPr b="0" lang="fr-FR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CustomShape 1"/>
          <p:cNvSpPr/>
          <p:nvPr/>
        </p:nvSpPr>
        <p:spPr>
          <a:xfrm>
            <a:off x="265680" y="1039680"/>
            <a:ext cx="4044600" cy="1675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rm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fr-FR" sz="4200" spc="-1" strike="noStrike">
                <a:solidFill>
                  <a:srgbClr val="ef6c00"/>
                </a:solidFill>
                <a:latin typeface="PT Sans Narrow"/>
                <a:ea typeface="PT Sans Narrow"/>
              </a:rPr>
              <a:t>SOMMAIRE</a:t>
            </a:r>
            <a:endParaRPr b="0" lang="fr-FR" sz="4200" spc="-1" strike="noStrike">
              <a:latin typeface="Arial"/>
            </a:endParaRPr>
          </a:p>
        </p:txBody>
      </p:sp>
      <p:sp>
        <p:nvSpPr>
          <p:cNvPr id="289" name="CustomShape 2"/>
          <p:cNvSpPr/>
          <p:nvPr/>
        </p:nvSpPr>
        <p:spPr>
          <a:xfrm>
            <a:off x="4939560" y="724320"/>
            <a:ext cx="3836160" cy="369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rmAutofit fontScale="91000"/>
          </a:bodyPr>
          <a:p>
            <a:pPr marL="457200" indent="-369000">
              <a:lnSpc>
                <a:spcPct val="115000"/>
              </a:lnSpc>
              <a:buClr>
                <a:srgbClr val="ffffff"/>
              </a:buClr>
              <a:buFont typeface="Open Sans"/>
              <a:buAutoNum type="arabicParenR"/>
            </a:pPr>
            <a:r>
              <a:rPr b="0" lang="fr-FR" sz="2400" spc="-1" strike="noStrike">
                <a:solidFill>
                  <a:srgbClr val="ffffff"/>
                </a:solidFill>
                <a:latin typeface="Open Sans"/>
                <a:ea typeface="Open Sans"/>
              </a:rPr>
              <a:t>Avant-propos</a:t>
            </a:r>
            <a:endParaRPr b="0" lang="fr-FR" sz="24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i="1" lang="fr-FR" sz="1810" spc="-1" strike="noStrike">
                <a:solidFill>
                  <a:srgbClr val="ffffff"/>
                </a:solidFill>
                <a:latin typeface="Open Sans"/>
                <a:ea typeface="Open Sans"/>
              </a:rPr>
              <a:t>Construction data, nettoyage ...</a:t>
            </a:r>
            <a:endParaRPr b="0" lang="fr-FR" sz="181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endParaRPr b="0" lang="fr-FR" sz="1810" spc="-1" strike="noStrike">
              <a:latin typeface="Arial"/>
            </a:endParaRPr>
          </a:p>
          <a:p>
            <a:pPr marL="457200" indent="-369000">
              <a:lnSpc>
                <a:spcPct val="115000"/>
              </a:lnSpc>
              <a:spcBef>
                <a:spcPts val="1199"/>
              </a:spcBef>
              <a:buClr>
                <a:srgbClr val="ffffff"/>
              </a:buClr>
              <a:buFont typeface="Open Sans"/>
              <a:buAutoNum type="arabicParenR"/>
              <a:tabLst>
                <a:tab algn="l" pos="0"/>
              </a:tabLst>
            </a:pPr>
            <a:r>
              <a:rPr b="0" lang="fr-FR" sz="2400" spc="-1" strike="noStrike">
                <a:solidFill>
                  <a:srgbClr val="ffffff"/>
                </a:solidFill>
                <a:latin typeface="Open Sans"/>
                <a:ea typeface="Open Sans"/>
              </a:rPr>
              <a:t>Chiffres-clés</a:t>
            </a:r>
            <a:endParaRPr b="0" lang="fr-FR" sz="24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i="1" lang="fr-FR" sz="1750" spc="-1" strike="noStrike">
                <a:solidFill>
                  <a:srgbClr val="ffffff"/>
                </a:solidFill>
                <a:latin typeface="Open Sans"/>
                <a:ea typeface="Open Sans"/>
              </a:rPr>
              <a:t>Analyses audiences, livres</a:t>
            </a:r>
            <a:endParaRPr b="0" lang="fr-FR" sz="175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endParaRPr b="0" lang="fr-FR" sz="1750" spc="-1" strike="noStrike">
              <a:latin typeface="Arial"/>
            </a:endParaRPr>
          </a:p>
          <a:p>
            <a:pPr marL="457200" indent="-369000">
              <a:lnSpc>
                <a:spcPct val="115000"/>
              </a:lnSpc>
              <a:spcBef>
                <a:spcPts val="1199"/>
              </a:spcBef>
              <a:buClr>
                <a:srgbClr val="ffffff"/>
              </a:buClr>
              <a:buFont typeface="Open Sans"/>
              <a:buAutoNum type="arabicParenR"/>
              <a:tabLst>
                <a:tab algn="l" pos="0"/>
              </a:tabLst>
            </a:pPr>
            <a:r>
              <a:rPr b="0" lang="fr-FR" sz="2400" spc="-1" strike="noStrike">
                <a:solidFill>
                  <a:srgbClr val="ffffff"/>
                </a:solidFill>
                <a:latin typeface="Open Sans"/>
                <a:ea typeface="Open Sans"/>
              </a:rPr>
              <a:t>Principaux analyses</a:t>
            </a:r>
            <a:endParaRPr b="0" lang="fr-FR" sz="24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tabLst>
                <a:tab algn="l" pos="0"/>
              </a:tabLst>
            </a:pPr>
            <a:r>
              <a:rPr b="0" i="1" lang="fr-FR" sz="1629" spc="-1" strike="noStrike">
                <a:solidFill>
                  <a:srgbClr val="ffffff"/>
                </a:solidFill>
                <a:latin typeface="Open Sans"/>
                <a:ea typeface="Open Sans"/>
              </a:rPr>
              <a:t>Principaux analyses</a:t>
            </a:r>
            <a:endParaRPr b="0" lang="fr-FR" sz="1629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CustomShape 1"/>
          <p:cNvSpPr/>
          <p:nvPr/>
        </p:nvSpPr>
        <p:spPr>
          <a:xfrm>
            <a:off x="311760" y="814680"/>
            <a:ext cx="8570520" cy="94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marL="457200" algn="ctr">
              <a:lnSpc>
                <a:spcPct val="100000"/>
              </a:lnSpc>
              <a:tabLst>
                <a:tab algn="l" pos="0"/>
              </a:tabLst>
            </a:pPr>
            <a:r>
              <a:rPr b="1" lang="fr-FR" sz="6100" spc="-1" strike="noStrike">
                <a:solidFill>
                  <a:srgbClr val="ef6c00"/>
                </a:solidFill>
                <a:latin typeface="PT Sans Narrow"/>
                <a:ea typeface="PT Sans Narrow"/>
              </a:rPr>
              <a:t>PRINCIPAUX ANALYSES</a:t>
            </a:r>
            <a:endParaRPr b="0" lang="fr-FR" sz="6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CustomShape 1"/>
          <p:cNvSpPr/>
          <p:nvPr/>
        </p:nvSpPr>
        <p:spPr>
          <a:xfrm>
            <a:off x="311760" y="444960"/>
            <a:ext cx="8519760" cy="70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 fontScale="97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fr-FR" sz="3600" spc="-1" strike="noStrike">
                <a:solidFill>
                  <a:srgbClr val="ef6c00"/>
                </a:solidFill>
                <a:latin typeface="PT Sans Narrow"/>
                <a:ea typeface="PT Sans Narrow"/>
              </a:rPr>
              <a:t>Analyse corrélations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60" name="CustomShape 2"/>
          <p:cNvSpPr/>
          <p:nvPr/>
        </p:nvSpPr>
        <p:spPr>
          <a:xfrm>
            <a:off x="311760" y="1266480"/>
            <a:ext cx="8519760" cy="330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 marL="457200" indent="-342360">
              <a:lnSpc>
                <a:spcPct val="115000"/>
              </a:lnSpc>
              <a:buClr>
                <a:srgbClr val="695d46"/>
              </a:buClr>
              <a:buFont typeface="Open Sans"/>
              <a:buAutoNum type="arabicPeriod"/>
            </a:pPr>
            <a:r>
              <a:rPr b="0" lang="fr-FR" sz="1800" spc="-1" strike="noStrike">
                <a:solidFill>
                  <a:srgbClr val="695d46"/>
                </a:solidFill>
                <a:latin typeface="Open Sans"/>
                <a:ea typeface="Open Sans"/>
              </a:rPr>
              <a:t>Analyse corrélation entre sexe et catégories de produits</a:t>
            </a:r>
            <a:endParaRPr b="0" lang="fr-FR" sz="1800" spc="-1" strike="noStrike">
              <a:latin typeface="Arial"/>
            </a:endParaRPr>
          </a:p>
          <a:p>
            <a:pPr marL="457200" indent="-342360">
              <a:lnSpc>
                <a:spcPct val="115000"/>
              </a:lnSpc>
              <a:buClr>
                <a:srgbClr val="695d46"/>
              </a:buClr>
              <a:buFont typeface="Open Sans"/>
              <a:buAutoNum type="arabicPeriod"/>
            </a:pPr>
            <a:r>
              <a:rPr b="0" lang="fr-FR" sz="1800" spc="-1" strike="noStrike">
                <a:solidFill>
                  <a:srgbClr val="695d46"/>
                </a:solidFill>
                <a:latin typeface="Open Sans"/>
                <a:ea typeface="Open Sans"/>
              </a:rPr>
              <a:t>Analyse corrélation entre age et :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fr-FR" sz="1800" spc="-1" strike="noStrike">
                <a:solidFill>
                  <a:srgbClr val="695d46"/>
                </a:solidFill>
                <a:latin typeface="Open Sans"/>
                <a:ea typeface="Open Sans"/>
              </a:rPr>
              <a:t>→ </a:t>
            </a:r>
            <a:r>
              <a:rPr b="0" lang="fr-FR" sz="1800" spc="-1" strike="noStrike">
                <a:solidFill>
                  <a:srgbClr val="695d46"/>
                </a:solidFill>
                <a:latin typeface="Open Sans"/>
                <a:ea typeface="Open Sans"/>
              </a:rPr>
              <a:t>Le montant total des achats ; 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fr-FR" sz="1800" spc="-1" strike="noStrike">
                <a:solidFill>
                  <a:srgbClr val="695d46"/>
                </a:solidFill>
                <a:latin typeface="Open Sans"/>
                <a:ea typeface="Open Sans"/>
              </a:rPr>
              <a:t>→ </a:t>
            </a:r>
            <a:r>
              <a:rPr b="0" lang="fr-FR" sz="1800" spc="-1" strike="noStrike">
                <a:solidFill>
                  <a:srgbClr val="695d46"/>
                </a:solidFill>
                <a:latin typeface="Open Sans"/>
                <a:ea typeface="Open Sans"/>
              </a:rPr>
              <a:t>La fréquence d’achat (ie. nombre d'achats par mois par exemple) ; 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fr-FR" sz="1800" spc="-1" strike="noStrike">
                <a:solidFill>
                  <a:srgbClr val="695d46"/>
                </a:solidFill>
                <a:latin typeface="Open Sans"/>
                <a:ea typeface="Open Sans"/>
              </a:rPr>
              <a:t>→ </a:t>
            </a:r>
            <a:r>
              <a:rPr b="0" lang="fr-FR" sz="1800" spc="-1" strike="noStrike">
                <a:solidFill>
                  <a:srgbClr val="695d46"/>
                </a:solidFill>
                <a:latin typeface="Open Sans"/>
                <a:ea typeface="Open Sans"/>
              </a:rPr>
              <a:t>La taille du panier moyen (en nombre d’articles) ; 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fr-FR" sz="1800" spc="-1" strike="noStrike">
                <a:solidFill>
                  <a:srgbClr val="695d46"/>
                </a:solidFill>
                <a:latin typeface="Open Sans"/>
                <a:ea typeface="Open Sans"/>
              </a:rPr>
              <a:t>→ </a:t>
            </a:r>
            <a:r>
              <a:rPr b="0" lang="fr-FR" sz="1800" spc="-1" strike="noStrike">
                <a:solidFill>
                  <a:srgbClr val="695d46"/>
                </a:solidFill>
                <a:latin typeface="Open Sans"/>
                <a:ea typeface="Open Sans"/>
              </a:rPr>
              <a:t>Les catégories de produits achetés.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fr-FR" sz="1800" spc="-1" strike="noStrike">
              <a:latin typeface="Arial"/>
            </a:endParaRPr>
          </a:p>
          <a:p>
            <a:pPr marL="457200" indent="-342360">
              <a:lnSpc>
                <a:spcPct val="115000"/>
              </a:lnSpc>
              <a:buClr>
                <a:srgbClr val="695d46"/>
              </a:buClr>
              <a:buFont typeface="Open Sans"/>
              <a:buAutoNum type="arabicPeriod"/>
            </a:pPr>
            <a:r>
              <a:rPr b="0" lang="fr-FR" sz="1800" spc="-1" strike="noStrike">
                <a:solidFill>
                  <a:srgbClr val="695d46"/>
                </a:solidFill>
                <a:latin typeface="Open Sans"/>
                <a:ea typeface="Open Sans"/>
              </a:rPr>
              <a:t>Analyse corrélation entre categories de produits et prix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15000"/>
              </a:lnSpc>
            </a:pPr>
            <a:endParaRPr b="0" lang="fr-F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CustomShape 1"/>
          <p:cNvSpPr/>
          <p:nvPr/>
        </p:nvSpPr>
        <p:spPr>
          <a:xfrm>
            <a:off x="311760" y="444960"/>
            <a:ext cx="8622360" cy="70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 fontScale="34000"/>
          </a:bodyPr>
          <a:p>
            <a:pPr marL="457200" indent="-433800">
              <a:lnSpc>
                <a:spcPct val="100000"/>
              </a:lnSpc>
              <a:buClr>
                <a:srgbClr val="ef6c00"/>
              </a:buClr>
              <a:buFont typeface="PT Sans Narrow"/>
              <a:buAutoNum type="arabicPeriod"/>
            </a:pPr>
            <a:r>
              <a:rPr b="1" lang="fr-FR" sz="3600" spc="-1" strike="noStrike">
                <a:solidFill>
                  <a:srgbClr val="ef6c00"/>
                </a:solidFill>
                <a:latin typeface="PT Sans Narrow"/>
                <a:ea typeface="PT Sans Narrow"/>
              </a:rPr>
              <a:t>Corrélation entre sexe et catégories de livres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62" name="CustomShape 2"/>
          <p:cNvSpPr/>
          <p:nvPr/>
        </p:nvSpPr>
        <p:spPr>
          <a:xfrm>
            <a:off x="4365720" y="1266120"/>
            <a:ext cx="4568760" cy="330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 fontScale="61000"/>
          </a:bodyPr>
          <a:p>
            <a:pPr marL="457200" indent="-296640">
              <a:lnSpc>
                <a:spcPct val="115000"/>
              </a:lnSpc>
              <a:buClr>
                <a:srgbClr val="695d46"/>
              </a:buClr>
              <a:buFont typeface="Open Sans"/>
              <a:buChar char="●"/>
            </a:pPr>
            <a:r>
              <a:rPr b="0" lang="fr-FR" sz="1400" spc="-1" strike="noStrike">
                <a:solidFill>
                  <a:srgbClr val="695d46"/>
                </a:solidFill>
                <a:latin typeface="Open Sans"/>
                <a:ea typeface="Open Sans"/>
              </a:rPr>
              <a:t>Sexe + Catégories de livres = variables qualitatives  → test de khi2</a:t>
            </a:r>
            <a:endParaRPr b="0" lang="fr-FR" sz="1400" spc="-1" strike="noStrike">
              <a:latin typeface="Arial"/>
            </a:endParaRPr>
          </a:p>
          <a:p>
            <a:pPr marL="457200"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endParaRPr b="0" lang="fr-FR" sz="1400" spc="-1" strike="noStrike">
              <a:latin typeface="Arial"/>
            </a:endParaRPr>
          </a:p>
          <a:p>
            <a:pPr marL="457200" indent="-296640">
              <a:lnSpc>
                <a:spcPct val="115000"/>
              </a:lnSpc>
              <a:spcBef>
                <a:spcPts val="1199"/>
              </a:spcBef>
              <a:buClr>
                <a:srgbClr val="695d46"/>
              </a:buClr>
              <a:buFont typeface="Open Sans"/>
              <a:buChar char="●"/>
              <a:tabLst>
                <a:tab algn="l" pos="0"/>
              </a:tabLst>
            </a:pPr>
            <a:r>
              <a:rPr b="0" lang="fr-FR" sz="1400" spc="-1" strike="noStrike">
                <a:solidFill>
                  <a:srgbClr val="695d46"/>
                </a:solidFill>
                <a:latin typeface="Open Sans"/>
                <a:ea typeface="Open Sans"/>
              </a:rPr>
              <a:t>Test khi-2 = analyse l’indépendance entre 2 variables qualitatives</a:t>
            </a:r>
            <a:endParaRPr b="0" lang="fr-FR" sz="1400" spc="-1" strike="noStrike">
              <a:latin typeface="Arial"/>
            </a:endParaRPr>
          </a:p>
          <a:p>
            <a:pPr marL="457200" indent="-296640">
              <a:lnSpc>
                <a:spcPct val="115000"/>
              </a:lnSpc>
              <a:buClr>
                <a:srgbClr val="695d46"/>
              </a:buClr>
              <a:buFont typeface="Open Sans"/>
              <a:buChar char="➔"/>
              <a:tabLst>
                <a:tab algn="l" pos="0"/>
              </a:tabLst>
            </a:pPr>
            <a:r>
              <a:rPr b="0" lang="fr-FR" sz="1400" spc="-1" strike="noStrike">
                <a:solidFill>
                  <a:srgbClr val="695d46"/>
                </a:solidFill>
                <a:latin typeface="Open Sans"/>
                <a:ea typeface="Open Sans"/>
              </a:rPr>
              <a:t>2 hypothèse : H0 : Indépendance des variables / H1 : Pas d’indépendance</a:t>
            </a:r>
            <a:endParaRPr b="0" lang="fr-FR" sz="1400" spc="-1" strike="noStrike">
              <a:latin typeface="Arial"/>
            </a:endParaRPr>
          </a:p>
          <a:p>
            <a:pPr marL="457200" indent="-296640">
              <a:lnSpc>
                <a:spcPct val="115000"/>
              </a:lnSpc>
              <a:buClr>
                <a:srgbClr val="695d46"/>
              </a:buClr>
              <a:buFont typeface="Open Sans"/>
              <a:buChar char="➔"/>
              <a:tabLst>
                <a:tab algn="l" pos="0"/>
              </a:tabLst>
            </a:pPr>
            <a:r>
              <a:rPr b="0" lang="fr-FR" sz="1400" spc="-1" strike="noStrike">
                <a:solidFill>
                  <a:srgbClr val="695d46"/>
                </a:solidFill>
                <a:latin typeface="Open Sans"/>
                <a:ea typeface="Open Sans"/>
              </a:rPr>
              <a:t>Analyse de l’écart entre une distribution des variables théoriques et observés </a:t>
            </a:r>
            <a:endParaRPr b="0" lang="fr-FR" sz="14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endParaRPr b="0" lang="fr-FR" sz="1400" spc="-1" strike="noStrike">
              <a:latin typeface="Arial"/>
            </a:endParaRPr>
          </a:p>
          <a:p>
            <a:pPr marL="457200" indent="-296640">
              <a:lnSpc>
                <a:spcPct val="115000"/>
              </a:lnSpc>
              <a:spcBef>
                <a:spcPts val="1199"/>
              </a:spcBef>
              <a:buClr>
                <a:srgbClr val="695d46"/>
              </a:buClr>
              <a:buFont typeface="Open Sans"/>
              <a:buChar char="●"/>
              <a:tabLst>
                <a:tab algn="l" pos="0"/>
              </a:tabLst>
            </a:pPr>
            <a:r>
              <a:rPr b="0" lang="fr-FR" sz="1400" spc="-1" strike="noStrike">
                <a:solidFill>
                  <a:srgbClr val="695d46"/>
                </a:solidFill>
                <a:latin typeface="Open Sans"/>
                <a:ea typeface="Open Sans"/>
              </a:rPr>
              <a:t>Test entre Sexe + Catégories de livres </a:t>
            </a:r>
            <a:endParaRPr b="0" lang="fr-FR" sz="1400" spc="-1" strike="noStrike">
              <a:latin typeface="Arial"/>
            </a:endParaRPr>
          </a:p>
          <a:p>
            <a:pPr marL="457200" indent="-296640">
              <a:lnSpc>
                <a:spcPct val="115000"/>
              </a:lnSpc>
              <a:buClr>
                <a:srgbClr val="695d46"/>
              </a:buClr>
              <a:buFont typeface="Open Sans"/>
              <a:buChar char="➔"/>
              <a:tabLst>
                <a:tab algn="l" pos="0"/>
              </a:tabLst>
            </a:pPr>
            <a:r>
              <a:rPr b="1" lang="fr-FR" sz="1400" spc="-1" strike="noStrike">
                <a:solidFill>
                  <a:srgbClr val="695d46"/>
                </a:solidFill>
                <a:latin typeface="Open Sans"/>
                <a:ea typeface="Open Sans"/>
              </a:rPr>
              <a:t>p-value = 0.012843678826567334</a:t>
            </a:r>
            <a:endParaRPr b="0" lang="fr-FR" sz="1400" spc="-1" strike="noStrike">
              <a:latin typeface="Arial"/>
            </a:endParaRPr>
          </a:p>
          <a:p>
            <a:pPr marL="457200" indent="-296640">
              <a:lnSpc>
                <a:spcPct val="115000"/>
              </a:lnSpc>
              <a:buClr>
                <a:srgbClr val="695d46"/>
              </a:buClr>
              <a:buFont typeface="Open Sans"/>
              <a:buChar char="➔"/>
              <a:tabLst>
                <a:tab algn="l" pos="0"/>
              </a:tabLst>
            </a:pPr>
            <a:r>
              <a:rPr b="1" lang="fr-FR" sz="1400" spc="-1" strike="noStrike">
                <a:solidFill>
                  <a:srgbClr val="695d46"/>
                </a:solidFill>
                <a:latin typeface="Open Sans"/>
                <a:ea typeface="Open Sans"/>
              </a:rPr>
              <a:t>Rejet H0 = Pas d’indépendance entre les 2 variables sexe et catégories de livres</a:t>
            </a:r>
            <a:endParaRPr b="0" lang="fr-FR" sz="14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tabLst>
                <a:tab algn="l" pos="0"/>
              </a:tabLst>
            </a:pPr>
            <a:endParaRPr b="0" lang="fr-FR" sz="1400" spc="-1" strike="noStrike">
              <a:latin typeface="Arial"/>
            </a:endParaRPr>
          </a:p>
        </p:txBody>
      </p:sp>
      <p:pic>
        <p:nvPicPr>
          <p:cNvPr id="363" name="Google Shape;237;p34" descr=""/>
          <p:cNvPicPr/>
          <p:nvPr/>
        </p:nvPicPr>
        <p:blipFill>
          <a:blip r:embed="rId1"/>
          <a:srcRect l="7157" t="9213" r="12665" b="6080"/>
          <a:stretch/>
        </p:blipFill>
        <p:spPr>
          <a:xfrm>
            <a:off x="311760" y="1266120"/>
            <a:ext cx="3929040" cy="2905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CustomShape 1"/>
          <p:cNvSpPr/>
          <p:nvPr/>
        </p:nvSpPr>
        <p:spPr>
          <a:xfrm>
            <a:off x="311760" y="444960"/>
            <a:ext cx="8622360" cy="70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 fontScale="34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fr-FR" sz="3600" spc="-1" strike="noStrike">
                <a:solidFill>
                  <a:srgbClr val="ef6c00"/>
                </a:solidFill>
                <a:latin typeface="PT Sans Narrow"/>
                <a:ea typeface="PT Sans Narrow"/>
              </a:rPr>
              <a:t>2.1 </a:t>
            </a:r>
            <a:r>
              <a:rPr b="1" lang="fr-FR" sz="3600" spc="-1" strike="noStrike">
                <a:solidFill>
                  <a:srgbClr val="ef6c00"/>
                </a:solidFill>
                <a:latin typeface="PT Sans Narrow"/>
                <a:ea typeface="PT Sans Narrow"/>
              </a:rPr>
              <a:t>	</a:t>
            </a:r>
            <a:r>
              <a:rPr b="1" lang="fr-FR" sz="3600" spc="-1" strike="noStrike">
                <a:solidFill>
                  <a:srgbClr val="ef6c00"/>
                </a:solidFill>
                <a:latin typeface="PT Sans Narrow"/>
                <a:ea typeface="PT Sans Narrow"/>
              </a:rPr>
              <a:t>Corrélation entre age et montant total des achats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65" name="CustomShape 2"/>
          <p:cNvSpPr/>
          <p:nvPr/>
        </p:nvSpPr>
        <p:spPr>
          <a:xfrm>
            <a:off x="4365720" y="1340640"/>
            <a:ext cx="4568760" cy="322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 fontScale="76000"/>
          </a:bodyPr>
          <a:p>
            <a:pPr marL="457200" indent="-316800">
              <a:lnSpc>
                <a:spcPct val="115000"/>
              </a:lnSpc>
              <a:buClr>
                <a:srgbClr val="695d46"/>
              </a:buClr>
              <a:buFont typeface="Open Sans"/>
              <a:buChar char="●"/>
            </a:pPr>
            <a:r>
              <a:rPr b="0" lang="fr-FR" sz="1400" spc="-1" strike="noStrike">
                <a:solidFill>
                  <a:srgbClr val="695d46"/>
                </a:solidFill>
                <a:latin typeface="Open Sans"/>
                <a:ea typeface="Open Sans"/>
              </a:rPr>
              <a:t>Age + montant total des achats = variables quantitatives → coefficient de corrélation de Pearson</a:t>
            </a:r>
            <a:endParaRPr b="0" lang="fr-FR" sz="1400" spc="-1" strike="noStrike">
              <a:latin typeface="Arial"/>
            </a:endParaRPr>
          </a:p>
          <a:p>
            <a:pPr marL="457200"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endParaRPr b="0" lang="fr-FR" sz="1400" spc="-1" strike="noStrike">
              <a:latin typeface="Arial"/>
            </a:endParaRPr>
          </a:p>
          <a:p>
            <a:pPr marL="457200" indent="-316800">
              <a:lnSpc>
                <a:spcPct val="115000"/>
              </a:lnSpc>
              <a:spcBef>
                <a:spcPts val="1199"/>
              </a:spcBef>
              <a:buClr>
                <a:srgbClr val="695d46"/>
              </a:buClr>
              <a:buFont typeface="Open Sans"/>
              <a:buChar char="●"/>
              <a:tabLst>
                <a:tab algn="l" pos="0"/>
              </a:tabLst>
            </a:pPr>
            <a:r>
              <a:rPr b="0" lang="fr-FR" sz="1400" spc="-1" strike="noStrike">
                <a:solidFill>
                  <a:srgbClr val="695d46"/>
                </a:solidFill>
                <a:latin typeface="Open Sans"/>
                <a:ea typeface="Open Sans"/>
              </a:rPr>
              <a:t>Coefficient de corrélation Pearson = analyse la corrélation entre 2 variables quantitatives</a:t>
            </a:r>
            <a:endParaRPr b="0" lang="fr-FR" sz="14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endParaRPr b="0" lang="fr-FR" sz="1400" spc="-1" strike="noStrike">
              <a:latin typeface="Arial"/>
            </a:endParaRPr>
          </a:p>
          <a:p>
            <a:pPr marL="457200" indent="-316800">
              <a:lnSpc>
                <a:spcPct val="115000"/>
              </a:lnSpc>
              <a:spcBef>
                <a:spcPts val="1199"/>
              </a:spcBef>
              <a:buClr>
                <a:srgbClr val="695d46"/>
              </a:buClr>
              <a:buFont typeface="Open Sans"/>
              <a:buChar char="●"/>
              <a:tabLst>
                <a:tab algn="l" pos="0"/>
              </a:tabLst>
            </a:pPr>
            <a:r>
              <a:rPr b="0" lang="fr-FR" sz="1400" spc="-1" strike="noStrike">
                <a:solidFill>
                  <a:srgbClr val="695d46"/>
                </a:solidFill>
                <a:latin typeface="Open Sans"/>
                <a:ea typeface="Open Sans"/>
              </a:rPr>
              <a:t>Test entre Age + Montant des achats</a:t>
            </a:r>
            <a:endParaRPr b="0" lang="fr-FR" sz="1400" spc="-1" strike="noStrike">
              <a:latin typeface="Arial"/>
            </a:endParaRPr>
          </a:p>
          <a:p>
            <a:pPr marL="457200" indent="-316800">
              <a:lnSpc>
                <a:spcPct val="115000"/>
              </a:lnSpc>
              <a:buClr>
                <a:srgbClr val="695d46"/>
              </a:buClr>
              <a:buFont typeface="Open Sans"/>
              <a:buChar char="➔"/>
              <a:tabLst>
                <a:tab algn="l" pos="0"/>
              </a:tabLst>
            </a:pPr>
            <a:r>
              <a:rPr b="1" lang="fr-FR" sz="1400" spc="-1" strike="noStrike">
                <a:solidFill>
                  <a:srgbClr val="695d46"/>
                </a:solidFill>
                <a:latin typeface="Open Sans"/>
                <a:ea typeface="Open Sans"/>
              </a:rPr>
              <a:t>P-value = 0</a:t>
            </a:r>
            <a:endParaRPr b="0" lang="fr-FR" sz="1400" spc="-1" strike="noStrike">
              <a:latin typeface="Arial"/>
            </a:endParaRPr>
          </a:p>
          <a:p>
            <a:pPr marL="457200" indent="-316800">
              <a:lnSpc>
                <a:spcPct val="115000"/>
              </a:lnSpc>
              <a:buClr>
                <a:srgbClr val="695d46"/>
              </a:buClr>
              <a:buFont typeface="Open Sans"/>
              <a:buChar char="➔"/>
              <a:tabLst>
                <a:tab algn="l" pos="0"/>
              </a:tabLst>
            </a:pPr>
            <a:r>
              <a:rPr b="1" lang="fr-FR" sz="1400" spc="-1" strike="noStrike">
                <a:solidFill>
                  <a:srgbClr val="695d46"/>
                </a:solidFill>
                <a:latin typeface="Open Sans"/>
                <a:ea typeface="Open Sans"/>
              </a:rPr>
              <a:t>Rejet de H0 : Corrélation entre les variables age et montant total des achats</a:t>
            </a:r>
            <a:endParaRPr b="0" lang="fr-FR" sz="1400" spc="-1" strike="noStrike">
              <a:latin typeface="Arial"/>
            </a:endParaRPr>
          </a:p>
        </p:txBody>
      </p:sp>
      <p:pic>
        <p:nvPicPr>
          <p:cNvPr id="366" name="Google Shape;244;p35" descr=""/>
          <p:cNvPicPr/>
          <p:nvPr/>
        </p:nvPicPr>
        <p:blipFill>
          <a:blip r:embed="rId1"/>
          <a:srcRect l="5488" t="10411" r="6831" b="5287"/>
          <a:stretch/>
        </p:blipFill>
        <p:spPr>
          <a:xfrm>
            <a:off x="267480" y="1431000"/>
            <a:ext cx="4097520" cy="2757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CustomShape 1"/>
          <p:cNvSpPr/>
          <p:nvPr/>
        </p:nvSpPr>
        <p:spPr>
          <a:xfrm>
            <a:off x="311760" y="444960"/>
            <a:ext cx="8622360" cy="70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fr-FR" sz="2940" spc="-1" strike="noStrike">
                <a:solidFill>
                  <a:srgbClr val="ef6c00"/>
                </a:solidFill>
                <a:latin typeface="PT Sans Narrow"/>
                <a:ea typeface="PT Sans Narrow"/>
              </a:rPr>
              <a:t>2.2</a:t>
            </a:r>
            <a:r>
              <a:rPr b="1" lang="fr-FR" sz="2940" spc="-1" strike="noStrike">
                <a:solidFill>
                  <a:srgbClr val="ef6c00"/>
                </a:solidFill>
                <a:latin typeface="PT Sans Narrow"/>
                <a:ea typeface="PT Sans Narrow"/>
              </a:rPr>
              <a:t>	</a:t>
            </a:r>
            <a:r>
              <a:rPr b="1" lang="fr-FR" sz="2940" spc="-1" strike="noStrike">
                <a:solidFill>
                  <a:srgbClr val="ef6c00"/>
                </a:solidFill>
                <a:latin typeface="PT Sans Narrow"/>
                <a:ea typeface="PT Sans Narrow"/>
              </a:rPr>
              <a:t>	</a:t>
            </a:r>
            <a:r>
              <a:rPr b="1" lang="fr-FR" sz="2940" spc="-1" strike="noStrike">
                <a:solidFill>
                  <a:srgbClr val="ef6c00"/>
                </a:solidFill>
                <a:latin typeface="PT Sans Narrow"/>
                <a:ea typeface="PT Sans Narrow"/>
              </a:rPr>
              <a:t>Corrélation entre age et fréquence mensuelle des achats</a:t>
            </a:r>
            <a:endParaRPr b="0" lang="fr-FR" sz="2940" spc="-1" strike="noStrike">
              <a:latin typeface="Arial"/>
            </a:endParaRPr>
          </a:p>
        </p:txBody>
      </p:sp>
      <p:sp>
        <p:nvSpPr>
          <p:cNvPr id="368" name="CustomShape 2"/>
          <p:cNvSpPr/>
          <p:nvPr/>
        </p:nvSpPr>
        <p:spPr>
          <a:xfrm>
            <a:off x="4456080" y="1284120"/>
            <a:ext cx="4478400" cy="328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 fontScale="71000"/>
          </a:bodyPr>
          <a:p>
            <a:pPr marL="457200" indent="-309960">
              <a:lnSpc>
                <a:spcPct val="115000"/>
              </a:lnSpc>
              <a:buClr>
                <a:srgbClr val="695d46"/>
              </a:buClr>
              <a:buFont typeface="Open Sans"/>
              <a:buChar char="●"/>
            </a:pPr>
            <a:r>
              <a:rPr b="0" lang="fr-FR" sz="1400" spc="-1" strike="noStrike">
                <a:solidFill>
                  <a:srgbClr val="695d46"/>
                </a:solidFill>
                <a:latin typeface="Open Sans"/>
                <a:ea typeface="Open Sans"/>
              </a:rPr>
              <a:t>age + fréquence mensuelles des achats = variables quantitative → coefficient de corrélation de Pearson</a:t>
            </a:r>
            <a:endParaRPr b="0" lang="fr-FR" sz="1400" spc="-1" strike="noStrike">
              <a:latin typeface="Arial"/>
            </a:endParaRPr>
          </a:p>
          <a:p>
            <a:pPr marL="457200"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endParaRPr b="0" lang="fr-FR" sz="1400" spc="-1" strike="noStrike">
              <a:latin typeface="Arial"/>
            </a:endParaRPr>
          </a:p>
          <a:p>
            <a:pPr marL="457200" indent="-309960">
              <a:lnSpc>
                <a:spcPct val="115000"/>
              </a:lnSpc>
              <a:spcBef>
                <a:spcPts val="1199"/>
              </a:spcBef>
              <a:buClr>
                <a:srgbClr val="695d46"/>
              </a:buClr>
              <a:buFont typeface="Open Sans"/>
              <a:buChar char="➔"/>
              <a:tabLst>
                <a:tab algn="l" pos="0"/>
              </a:tabLst>
            </a:pPr>
            <a:r>
              <a:rPr b="0" lang="fr-FR" sz="1400" spc="-1" strike="noStrike">
                <a:solidFill>
                  <a:srgbClr val="695d46"/>
                </a:solidFill>
                <a:latin typeface="Open Sans"/>
                <a:ea typeface="Open Sans"/>
              </a:rPr>
              <a:t>Coefficient de corrélation Pearson = analyse la corrélation entre 2 variables quantitatives</a:t>
            </a:r>
            <a:endParaRPr b="0" lang="fr-FR" sz="14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endParaRPr b="0" lang="fr-FR" sz="1400" spc="-1" strike="noStrike">
              <a:latin typeface="Arial"/>
            </a:endParaRPr>
          </a:p>
          <a:p>
            <a:pPr marL="457200" indent="-309960">
              <a:lnSpc>
                <a:spcPct val="115000"/>
              </a:lnSpc>
              <a:spcBef>
                <a:spcPts val="1199"/>
              </a:spcBef>
              <a:buClr>
                <a:srgbClr val="695d46"/>
              </a:buClr>
              <a:buFont typeface="Open Sans"/>
              <a:buChar char="●"/>
              <a:tabLst>
                <a:tab algn="l" pos="0"/>
              </a:tabLst>
            </a:pPr>
            <a:r>
              <a:rPr b="0" lang="fr-FR" sz="1400" spc="-1" strike="noStrike">
                <a:solidFill>
                  <a:srgbClr val="695d46"/>
                </a:solidFill>
                <a:latin typeface="Open Sans"/>
                <a:ea typeface="Open Sans"/>
              </a:rPr>
              <a:t>Test entre cat_ages + fréquences mensuelles des achats</a:t>
            </a:r>
            <a:endParaRPr b="0" lang="fr-FR" sz="1400" spc="-1" strike="noStrike">
              <a:latin typeface="Arial"/>
            </a:endParaRPr>
          </a:p>
          <a:p>
            <a:pPr marL="457200" indent="-309960">
              <a:lnSpc>
                <a:spcPct val="115000"/>
              </a:lnSpc>
              <a:buClr>
                <a:srgbClr val="695d46"/>
              </a:buClr>
              <a:buFont typeface="Open Sans"/>
              <a:buChar char="➔"/>
              <a:tabLst>
                <a:tab algn="l" pos="0"/>
              </a:tabLst>
            </a:pPr>
            <a:r>
              <a:rPr b="1" lang="fr-FR" sz="1400" spc="-1" strike="noStrike">
                <a:solidFill>
                  <a:srgbClr val="695d46"/>
                </a:solidFill>
                <a:latin typeface="Open Sans"/>
                <a:ea typeface="Open Sans"/>
              </a:rPr>
              <a:t>P-value = 0</a:t>
            </a:r>
            <a:endParaRPr b="0" lang="fr-FR" sz="1400" spc="-1" strike="noStrike">
              <a:latin typeface="Arial"/>
            </a:endParaRPr>
          </a:p>
          <a:p>
            <a:pPr marL="457200" indent="-309960">
              <a:lnSpc>
                <a:spcPct val="115000"/>
              </a:lnSpc>
              <a:buClr>
                <a:srgbClr val="695d46"/>
              </a:buClr>
              <a:buFont typeface="Open Sans"/>
              <a:buChar char="➔"/>
              <a:tabLst>
                <a:tab algn="l" pos="0"/>
              </a:tabLst>
            </a:pPr>
            <a:r>
              <a:rPr b="1" lang="fr-FR" sz="1400" spc="-1" strike="noStrike">
                <a:solidFill>
                  <a:srgbClr val="695d46"/>
                </a:solidFill>
                <a:latin typeface="Open Sans"/>
                <a:ea typeface="Open Sans"/>
              </a:rPr>
              <a:t>Rejet de H0 : Corrélation entre les variables age et fréquence mensuelle des achats</a:t>
            </a:r>
            <a:endParaRPr b="0" lang="fr-FR" sz="1400" spc="-1" strike="noStrike">
              <a:latin typeface="Arial"/>
            </a:endParaRPr>
          </a:p>
        </p:txBody>
      </p:sp>
      <p:pic>
        <p:nvPicPr>
          <p:cNvPr id="369" name="Google Shape;251;p36" descr=""/>
          <p:cNvPicPr/>
          <p:nvPr/>
        </p:nvPicPr>
        <p:blipFill>
          <a:blip r:embed="rId1"/>
          <a:srcRect l="3839" t="9016" r="5858" b="3841"/>
          <a:stretch/>
        </p:blipFill>
        <p:spPr>
          <a:xfrm>
            <a:off x="243720" y="1431000"/>
            <a:ext cx="4211640" cy="2844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CustomShape 1"/>
          <p:cNvSpPr/>
          <p:nvPr/>
        </p:nvSpPr>
        <p:spPr>
          <a:xfrm>
            <a:off x="311760" y="444960"/>
            <a:ext cx="8622360" cy="70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fr-FR" sz="2840" spc="-1" strike="noStrike">
                <a:solidFill>
                  <a:srgbClr val="ef6c00"/>
                </a:solidFill>
                <a:latin typeface="PT Sans Narrow"/>
                <a:ea typeface="PT Sans Narrow"/>
              </a:rPr>
              <a:t>2.3</a:t>
            </a:r>
            <a:r>
              <a:rPr b="1" lang="fr-FR" sz="2840" spc="-1" strike="noStrike">
                <a:solidFill>
                  <a:srgbClr val="ef6c00"/>
                </a:solidFill>
                <a:latin typeface="PT Sans Narrow"/>
                <a:ea typeface="PT Sans Narrow"/>
              </a:rPr>
              <a:t>	</a:t>
            </a:r>
            <a:r>
              <a:rPr b="1" lang="fr-FR" sz="2840" spc="-1" strike="noStrike">
                <a:solidFill>
                  <a:srgbClr val="ef6c00"/>
                </a:solidFill>
                <a:latin typeface="PT Sans Narrow"/>
                <a:ea typeface="PT Sans Narrow"/>
              </a:rPr>
              <a:t>	</a:t>
            </a:r>
            <a:r>
              <a:rPr b="1" lang="fr-FR" sz="2840" spc="-1" strike="noStrike">
                <a:solidFill>
                  <a:srgbClr val="ef6c00"/>
                </a:solidFill>
                <a:latin typeface="PT Sans Narrow"/>
                <a:ea typeface="PT Sans Narrow"/>
              </a:rPr>
              <a:t>Corrélation entre age et taille du panier moyen (quantité)</a:t>
            </a:r>
            <a:endParaRPr b="0" lang="fr-FR" sz="2840" spc="-1" strike="noStrike">
              <a:latin typeface="Arial"/>
            </a:endParaRPr>
          </a:p>
        </p:txBody>
      </p:sp>
      <p:sp>
        <p:nvSpPr>
          <p:cNvPr id="371" name="CustomShape 2"/>
          <p:cNvSpPr/>
          <p:nvPr/>
        </p:nvSpPr>
        <p:spPr>
          <a:xfrm>
            <a:off x="4572000" y="1266120"/>
            <a:ext cx="4362480" cy="330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 fontScale="80000"/>
          </a:bodyPr>
          <a:p>
            <a:pPr marL="457200" indent="-316800">
              <a:lnSpc>
                <a:spcPct val="115000"/>
              </a:lnSpc>
              <a:buClr>
                <a:srgbClr val="695d46"/>
              </a:buClr>
              <a:buFont typeface="Open Sans"/>
              <a:buChar char="●"/>
            </a:pPr>
            <a:r>
              <a:rPr b="0" lang="fr-FR" sz="1400" spc="-1" strike="noStrike">
                <a:solidFill>
                  <a:srgbClr val="695d46"/>
                </a:solidFill>
                <a:latin typeface="Open Sans"/>
                <a:ea typeface="Open Sans"/>
              </a:rPr>
              <a:t>age + panier moyen en quantité = variables qualitatives → coefficient de corrélation de Pearson</a:t>
            </a:r>
            <a:endParaRPr b="0" lang="fr-FR" sz="1400" spc="-1" strike="noStrike">
              <a:latin typeface="Arial"/>
            </a:endParaRPr>
          </a:p>
          <a:p>
            <a:pPr marL="457200"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endParaRPr b="0" lang="fr-FR" sz="1400" spc="-1" strike="noStrike">
              <a:latin typeface="Arial"/>
            </a:endParaRPr>
          </a:p>
          <a:p>
            <a:pPr marL="457200" indent="-316800">
              <a:lnSpc>
                <a:spcPct val="115000"/>
              </a:lnSpc>
              <a:spcBef>
                <a:spcPts val="1199"/>
              </a:spcBef>
              <a:buClr>
                <a:srgbClr val="695d46"/>
              </a:buClr>
              <a:buFont typeface="Open Sans"/>
              <a:buChar char="➔"/>
              <a:tabLst>
                <a:tab algn="l" pos="0"/>
              </a:tabLst>
            </a:pPr>
            <a:r>
              <a:rPr b="0" lang="fr-FR" sz="1400" spc="-1" strike="noStrike">
                <a:solidFill>
                  <a:srgbClr val="695d46"/>
                </a:solidFill>
                <a:latin typeface="Open Sans"/>
                <a:ea typeface="Open Sans"/>
              </a:rPr>
              <a:t>Coefficient de corrélation Pearson = analyse la corrélation entre 2 variables quantitatives</a:t>
            </a:r>
            <a:endParaRPr b="0" lang="fr-FR" sz="14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endParaRPr b="0" lang="fr-FR" sz="1400" spc="-1" strike="noStrike">
              <a:latin typeface="Arial"/>
            </a:endParaRPr>
          </a:p>
          <a:p>
            <a:pPr marL="457200" indent="-316800">
              <a:lnSpc>
                <a:spcPct val="115000"/>
              </a:lnSpc>
              <a:spcBef>
                <a:spcPts val="1199"/>
              </a:spcBef>
              <a:buClr>
                <a:srgbClr val="695d46"/>
              </a:buClr>
              <a:buFont typeface="Open Sans"/>
              <a:buChar char="●"/>
              <a:tabLst>
                <a:tab algn="l" pos="0"/>
              </a:tabLst>
            </a:pPr>
            <a:r>
              <a:rPr b="0" lang="fr-FR" sz="1400" spc="-1" strike="noStrike">
                <a:solidFill>
                  <a:srgbClr val="695d46"/>
                </a:solidFill>
                <a:latin typeface="Open Sans"/>
                <a:ea typeface="Open Sans"/>
              </a:rPr>
              <a:t>Test entre Age + taille du panier moyen</a:t>
            </a:r>
            <a:endParaRPr b="0" lang="fr-FR" sz="1400" spc="-1" strike="noStrike">
              <a:latin typeface="Arial"/>
            </a:endParaRPr>
          </a:p>
          <a:p>
            <a:pPr marL="457200" indent="-316800">
              <a:lnSpc>
                <a:spcPct val="115000"/>
              </a:lnSpc>
              <a:buClr>
                <a:srgbClr val="695d46"/>
              </a:buClr>
              <a:buFont typeface="Open Sans"/>
              <a:buChar char="➔"/>
              <a:tabLst>
                <a:tab algn="l" pos="0"/>
              </a:tabLst>
            </a:pPr>
            <a:r>
              <a:rPr b="1" lang="fr-FR" sz="1400" spc="-1" strike="noStrike">
                <a:solidFill>
                  <a:srgbClr val="695d46"/>
                </a:solidFill>
                <a:latin typeface="Open Sans"/>
                <a:ea typeface="Open Sans"/>
              </a:rPr>
              <a:t>P-value = 3.3290520362734055e-07</a:t>
            </a:r>
            <a:endParaRPr b="0" lang="fr-FR" sz="1400" spc="-1" strike="noStrike">
              <a:latin typeface="Arial"/>
            </a:endParaRPr>
          </a:p>
          <a:p>
            <a:pPr marL="457200" indent="-316800">
              <a:lnSpc>
                <a:spcPct val="115000"/>
              </a:lnSpc>
              <a:buClr>
                <a:srgbClr val="695d46"/>
              </a:buClr>
              <a:buFont typeface="Open Sans"/>
              <a:buChar char="➔"/>
              <a:tabLst>
                <a:tab algn="l" pos="0"/>
              </a:tabLst>
            </a:pPr>
            <a:r>
              <a:rPr b="1" lang="fr-FR" sz="1400" spc="-1" strike="noStrike">
                <a:solidFill>
                  <a:srgbClr val="695d46"/>
                </a:solidFill>
                <a:latin typeface="Open Sans"/>
                <a:ea typeface="Open Sans"/>
              </a:rPr>
              <a:t>Rejet de H0 : Corrélation entre les variables age et le panier moyen en termes de quantité</a:t>
            </a:r>
            <a:endParaRPr b="0" lang="fr-FR" sz="1400" spc="-1" strike="noStrike">
              <a:latin typeface="Arial"/>
            </a:endParaRPr>
          </a:p>
        </p:txBody>
      </p:sp>
      <p:pic>
        <p:nvPicPr>
          <p:cNvPr id="372" name="Google Shape;258;p37" descr=""/>
          <p:cNvPicPr/>
          <p:nvPr/>
        </p:nvPicPr>
        <p:blipFill>
          <a:blip r:embed="rId1"/>
          <a:srcRect l="7346" t="8768" r="6823" b="4944"/>
          <a:stretch/>
        </p:blipFill>
        <p:spPr>
          <a:xfrm>
            <a:off x="311760" y="1440000"/>
            <a:ext cx="4259520" cy="2997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CustomShape 1"/>
          <p:cNvSpPr/>
          <p:nvPr/>
        </p:nvSpPr>
        <p:spPr>
          <a:xfrm>
            <a:off x="311760" y="444960"/>
            <a:ext cx="8622360" cy="70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fr-FR" sz="2840" spc="-1" strike="noStrike">
                <a:solidFill>
                  <a:srgbClr val="ef6c00"/>
                </a:solidFill>
                <a:latin typeface="PT Sans Narrow"/>
                <a:ea typeface="PT Sans Narrow"/>
              </a:rPr>
              <a:t>2.4</a:t>
            </a:r>
            <a:r>
              <a:rPr b="1" lang="fr-FR" sz="2840" spc="-1" strike="noStrike">
                <a:solidFill>
                  <a:srgbClr val="ef6c00"/>
                </a:solidFill>
                <a:latin typeface="PT Sans Narrow"/>
                <a:ea typeface="PT Sans Narrow"/>
              </a:rPr>
              <a:t>	</a:t>
            </a:r>
            <a:r>
              <a:rPr b="1" lang="fr-FR" sz="2840" spc="-1" strike="noStrike">
                <a:solidFill>
                  <a:srgbClr val="ef6c00"/>
                </a:solidFill>
                <a:latin typeface="PT Sans Narrow"/>
                <a:ea typeface="PT Sans Narrow"/>
              </a:rPr>
              <a:t>	</a:t>
            </a:r>
            <a:r>
              <a:rPr b="1" lang="fr-FR" sz="2840" spc="-1" strike="noStrike">
                <a:solidFill>
                  <a:srgbClr val="ef6c00"/>
                </a:solidFill>
                <a:latin typeface="PT Sans Narrow"/>
                <a:ea typeface="PT Sans Narrow"/>
              </a:rPr>
              <a:t>Corrélation entre age et catégorie de produits </a:t>
            </a:r>
            <a:endParaRPr b="0" lang="fr-FR" sz="2840" spc="-1" strike="noStrike">
              <a:latin typeface="Arial"/>
            </a:endParaRPr>
          </a:p>
        </p:txBody>
      </p:sp>
      <p:sp>
        <p:nvSpPr>
          <p:cNvPr id="374" name="CustomShape 2"/>
          <p:cNvSpPr/>
          <p:nvPr/>
        </p:nvSpPr>
        <p:spPr>
          <a:xfrm>
            <a:off x="4572000" y="1266120"/>
            <a:ext cx="4362480" cy="330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 fontScale="61000"/>
          </a:bodyPr>
          <a:p>
            <a:pPr marL="457200" indent="-296640">
              <a:lnSpc>
                <a:spcPct val="115000"/>
              </a:lnSpc>
              <a:buClr>
                <a:srgbClr val="695d46"/>
              </a:buClr>
              <a:buFont typeface="Open Sans"/>
              <a:buChar char="●"/>
            </a:pPr>
            <a:r>
              <a:rPr b="0" lang="fr-FR" sz="1400" spc="-1" strike="noStrike">
                <a:solidFill>
                  <a:srgbClr val="695d46"/>
                </a:solidFill>
                <a:latin typeface="Open Sans"/>
                <a:ea typeface="Open Sans"/>
              </a:rPr>
              <a:t>Discrétisation de la variable age → cat_ages</a:t>
            </a:r>
            <a:endParaRPr b="0" lang="fr-FR" sz="1400" spc="-1" strike="noStrike">
              <a:latin typeface="Arial"/>
            </a:endParaRPr>
          </a:p>
          <a:p>
            <a:pPr marL="457200" indent="-296640">
              <a:lnSpc>
                <a:spcPct val="115000"/>
              </a:lnSpc>
              <a:buClr>
                <a:srgbClr val="695d46"/>
              </a:buClr>
              <a:buFont typeface="Open Sans"/>
              <a:buChar char="●"/>
            </a:pPr>
            <a:r>
              <a:rPr b="0" lang="fr-FR" sz="1400" spc="-1" strike="noStrike">
                <a:solidFill>
                  <a:srgbClr val="695d46"/>
                </a:solidFill>
                <a:latin typeface="Open Sans"/>
                <a:ea typeface="Open Sans"/>
              </a:rPr>
              <a:t>cat_ages + catégories de produits achetés = variables qualitatives → test de khi2</a:t>
            </a:r>
            <a:endParaRPr b="0" lang="fr-FR" sz="1400" spc="-1" strike="noStrike">
              <a:latin typeface="Arial"/>
            </a:endParaRPr>
          </a:p>
          <a:p>
            <a:pPr marL="457200"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endParaRPr b="0" lang="fr-FR" sz="1400" spc="-1" strike="noStrike">
              <a:latin typeface="Arial"/>
            </a:endParaRPr>
          </a:p>
          <a:p>
            <a:pPr marL="457200" indent="-296640">
              <a:lnSpc>
                <a:spcPct val="115000"/>
              </a:lnSpc>
              <a:spcBef>
                <a:spcPts val="1199"/>
              </a:spcBef>
              <a:buClr>
                <a:srgbClr val="695d46"/>
              </a:buClr>
              <a:buFont typeface="Open Sans"/>
              <a:buChar char="➔"/>
              <a:tabLst>
                <a:tab algn="l" pos="0"/>
              </a:tabLst>
            </a:pPr>
            <a:r>
              <a:rPr b="0" lang="fr-FR" sz="1400" spc="-1" strike="noStrike">
                <a:solidFill>
                  <a:srgbClr val="695d46"/>
                </a:solidFill>
                <a:latin typeface="Open Sans"/>
                <a:ea typeface="Open Sans"/>
              </a:rPr>
              <a:t>Test khi-2 = analyse l’indépendance entre 2 variables qualitatives</a:t>
            </a:r>
            <a:endParaRPr b="0" lang="fr-FR" sz="1400" spc="-1" strike="noStrike">
              <a:latin typeface="Arial"/>
            </a:endParaRPr>
          </a:p>
          <a:p>
            <a:pPr marL="457200" indent="-296640">
              <a:lnSpc>
                <a:spcPct val="115000"/>
              </a:lnSpc>
              <a:buClr>
                <a:srgbClr val="695d46"/>
              </a:buClr>
              <a:buFont typeface="Open Sans"/>
              <a:buChar char="➔"/>
              <a:tabLst>
                <a:tab algn="l" pos="0"/>
              </a:tabLst>
            </a:pPr>
            <a:r>
              <a:rPr b="0" lang="fr-FR" sz="1400" spc="-1" strike="noStrike">
                <a:solidFill>
                  <a:srgbClr val="695d46"/>
                </a:solidFill>
                <a:latin typeface="Open Sans"/>
                <a:ea typeface="Open Sans"/>
              </a:rPr>
              <a:t>2 hypothèse : H0 : Indépendance des variables / H1 : Pas d’indépendance </a:t>
            </a:r>
            <a:endParaRPr b="0" lang="fr-FR" sz="14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endParaRPr b="0" lang="fr-FR" sz="1400" spc="-1" strike="noStrike">
              <a:latin typeface="Arial"/>
            </a:endParaRPr>
          </a:p>
          <a:p>
            <a:pPr marL="457200" indent="-296640">
              <a:lnSpc>
                <a:spcPct val="115000"/>
              </a:lnSpc>
              <a:spcBef>
                <a:spcPts val="1199"/>
              </a:spcBef>
              <a:buClr>
                <a:srgbClr val="695d46"/>
              </a:buClr>
              <a:buFont typeface="Open Sans"/>
              <a:buChar char="●"/>
              <a:tabLst>
                <a:tab algn="l" pos="0"/>
              </a:tabLst>
            </a:pPr>
            <a:r>
              <a:rPr b="0" lang="fr-FR" sz="1400" spc="-1" strike="noStrike">
                <a:solidFill>
                  <a:srgbClr val="695d46"/>
                </a:solidFill>
                <a:latin typeface="Open Sans"/>
                <a:ea typeface="Open Sans"/>
              </a:rPr>
              <a:t>Test entre cat_ages + catégories de produits achetés</a:t>
            </a:r>
            <a:endParaRPr b="0" lang="fr-FR" sz="1400" spc="-1" strike="noStrike">
              <a:latin typeface="Arial"/>
            </a:endParaRPr>
          </a:p>
          <a:p>
            <a:pPr marL="457200" indent="-296640">
              <a:lnSpc>
                <a:spcPct val="115000"/>
              </a:lnSpc>
              <a:buClr>
                <a:srgbClr val="695d46"/>
              </a:buClr>
              <a:buFont typeface="Open Sans"/>
              <a:buChar char="➔"/>
              <a:tabLst>
                <a:tab algn="l" pos="0"/>
              </a:tabLst>
            </a:pPr>
            <a:r>
              <a:rPr b="1" lang="fr-FR" sz="1400" spc="-1" strike="noStrike">
                <a:solidFill>
                  <a:srgbClr val="695d46"/>
                </a:solidFill>
                <a:latin typeface="Open Sans"/>
                <a:ea typeface="Open Sans"/>
              </a:rPr>
              <a:t>p.value = 6.926998146585925e-07</a:t>
            </a:r>
            <a:endParaRPr b="0" lang="fr-FR" sz="1400" spc="-1" strike="noStrike">
              <a:latin typeface="Arial"/>
            </a:endParaRPr>
          </a:p>
          <a:p>
            <a:pPr marL="457200" indent="-296640">
              <a:lnSpc>
                <a:spcPct val="115000"/>
              </a:lnSpc>
              <a:buClr>
                <a:srgbClr val="695d46"/>
              </a:buClr>
              <a:buFont typeface="Open Sans"/>
              <a:buChar char="➔"/>
              <a:tabLst>
                <a:tab algn="l" pos="0"/>
              </a:tabLst>
            </a:pPr>
            <a:r>
              <a:rPr b="1" lang="fr-FR" sz="1400" spc="-1" strike="noStrike">
                <a:solidFill>
                  <a:srgbClr val="695d46"/>
                </a:solidFill>
                <a:latin typeface="Open Sans"/>
                <a:ea typeface="Open Sans"/>
              </a:rPr>
              <a:t>Rejet H0 = Pas d’indépendance entre les 2 variables ages + catégories de produits achetés</a:t>
            </a:r>
            <a:endParaRPr b="0" lang="fr-FR" sz="1400" spc="-1" strike="noStrike">
              <a:latin typeface="Arial"/>
            </a:endParaRPr>
          </a:p>
          <a:p>
            <a:pPr marL="457200"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tabLst>
                <a:tab algn="l" pos="0"/>
              </a:tabLst>
            </a:pPr>
            <a:endParaRPr b="0" lang="fr-FR" sz="1400" spc="-1" strike="noStrike">
              <a:latin typeface="Arial"/>
            </a:endParaRPr>
          </a:p>
        </p:txBody>
      </p:sp>
      <p:pic>
        <p:nvPicPr>
          <p:cNvPr id="375" name="Google Shape;265;p38" descr=""/>
          <p:cNvPicPr/>
          <p:nvPr/>
        </p:nvPicPr>
        <p:blipFill>
          <a:blip r:embed="rId1"/>
          <a:srcRect l="6319" t="7638" r="13406" b="4994"/>
          <a:stretch/>
        </p:blipFill>
        <p:spPr>
          <a:xfrm>
            <a:off x="208800" y="1076400"/>
            <a:ext cx="4362480" cy="3323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CustomShape 1"/>
          <p:cNvSpPr/>
          <p:nvPr/>
        </p:nvSpPr>
        <p:spPr>
          <a:xfrm>
            <a:off x="311760" y="444960"/>
            <a:ext cx="8622360" cy="70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fr-FR" sz="2840" spc="-1" strike="noStrike">
                <a:solidFill>
                  <a:srgbClr val="ef6c00"/>
                </a:solidFill>
                <a:latin typeface="PT Sans Narrow"/>
                <a:ea typeface="PT Sans Narrow"/>
              </a:rPr>
              <a:t>3. Corrélation entre catégorie de produits et prix</a:t>
            </a:r>
            <a:endParaRPr b="0" lang="fr-FR" sz="2840" spc="-1" strike="noStrike">
              <a:latin typeface="Arial"/>
            </a:endParaRPr>
          </a:p>
        </p:txBody>
      </p:sp>
      <p:sp>
        <p:nvSpPr>
          <p:cNvPr id="377" name="CustomShape 2"/>
          <p:cNvSpPr/>
          <p:nvPr/>
        </p:nvSpPr>
        <p:spPr>
          <a:xfrm>
            <a:off x="4572000" y="1266120"/>
            <a:ext cx="4362480" cy="330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 fontScale="49000"/>
          </a:bodyPr>
          <a:p>
            <a:pPr>
              <a:lnSpc>
                <a:spcPct val="115000"/>
              </a:lnSpc>
            </a:pPr>
            <a:endParaRPr b="0" lang="fr-FR" sz="1800" spc="-1" strike="noStrike">
              <a:latin typeface="Arial"/>
            </a:endParaRPr>
          </a:p>
          <a:p>
            <a:pPr marL="457200" indent="-296640">
              <a:lnSpc>
                <a:spcPct val="115000"/>
              </a:lnSpc>
              <a:buClr>
                <a:srgbClr val="695d46"/>
              </a:buClr>
              <a:buFont typeface="Open Sans"/>
              <a:buChar char="●"/>
            </a:pPr>
            <a:r>
              <a:rPr b="0" lang="fr-FR" sz="1400" spc="-1" strike="noStrike">
                <a:solidFill>
                  <a:srgbClr val="695d46"/>
                </a:solidFill>
                <a:latin typeface="Open Sans"/>
                <a:ea typeface="Open Sans"/>
              </a:rPr>
              <a:t>Variables categ + prix = variables qualitative + quantitative </a:t>
            </a:r>
            <a:endParaRPr b="0" lang="fr-FR" sz="1400" spc="-1" strike="noStrike">
              <a:latin typeface="Arial"/>
            </a:endParaRPr>
          </a:p>
          <a:p>
            <a:pPr marL="457200" indent="-296640">
              <a:lnSpc>
                <a:spcPct val="115000"/>
              </a:lnSpc>
              <a:buClr>
                <a:srgbClr val="695d46"/>
              </a:buClr>
              <a:buFont typeface="Open Sans"/>
              <a:buChar char="●"/>
            </a:pPr>
            <a:r>
              <a:rPr b="0" lang="fr-FR" sz="1400" spc="-1" strike="noStrike">
                <a:solidFill>
                  <a:srgbClr val="695d46"/>
                </a:solidFill>
                <a:latin typeface="Open Sans"/>
                <a:ea typeface="Open Sans"/>
              </a:rPr>
              <a:t>Test ANOVA</a:t>
            </a:r>
            <a:endParaRPr b="0" lang="fr-FR" sz="1400" spc="-1" strike="noStrike">
              <a:latin typeface="Arial"/>
            </a:endParaRPr>
          </a:p>
          <a:p>
            <a:pPr marL="457200"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endParaRPr b="0" lang="fr-FR" sz="1400" spc="-1" strike="noStrike">
              <a:latin typeface="Arial"/>
            </a:endParaRPr>
          </a:p>
          <a:p>
            <a:pPr marL="457200" indent="-296640">
              <a:lnSpc>
                <a:spcPct val="115000"/>
              </a:lnSpc>
              <a:spcBef>
                <a:spcPts val="1199"/>
              </a:spcBef>
              <a:buClr>
                <a:srgbClr val="695d46"/>
              </a:buClr>
              <a:buFont typeface="Open Sans"/>
              <a:buChar char="➔"/>
              <a:tabLst>
                <a:tab algn="l" pos="0"/>
              </a:tabLst>
            </a:pPr>
            <a:r>
              <a:rPr b="0" lang="fr-FR" sz="1400" spc="-1" strike="noStrike">
                <a:solidFill>
                  <a:srgbClr val="695d46"/>
                </a:solidFill>
                <a:latin typeface="Open Sans"/>
                <a:ea typeface="Open Sans"/>
              </a:rPr>
              <a:t>Test ANOVA = analyse l’écart entre la variance interne des groupes et la variance externe des groupes</a:t>
            </a:r>
            <a:endParaRPr b="0" lang="fr-FR" sz="1400" spc="-1" strike="noStrike"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fr-FR" sz="1400" spc="-1" strike="noStrike">
                <a:solidFill>
                  <a:srgbClr val="695d46"/>
                </a:solidFill>
                <a:latin typeface="Open Sans"/>
                <a:ea typeface="Open Sans"/>
              </a:rPr>
              <a:t>2 hypothèse : H0 : variance interne &lt; variance externe </a:t>
            </a:r>
            <a:endParaRPr b="0" lang="fr-FR" sz="1400" spc="-1" strike="noStrike"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fr-FR" sz="1400" spc="-1" strike="noStrike">
                <a:solidFill>
                  <a:srgbClr val="695d46"/>
                </a:solidFill>
                <a:latin typeface="Open Sans"/>
                <a:ea typeface="Open Sans"/>
              </a:rPr>
              <a:t>H1 : variance interne &gt; variance externe</a:t>
            </a:r>
            <a:endParaRPr b="0" lang="fr-FR" sz="14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endParaRPr b="0" lang="fr-FR" sz="1400" spc="-1" strike="noStrike">
              <a:latin typeface="Arial"/>
            </a:endParaRPr>
          </a:p>
          <a:p>
            <a:pPr marL="457200" indent="-296640">
              <a:lnSpc>
                <a:spcPct val="115000"/>
              </a:lnSpc>
              <a:spcBef>
                <a:spcPts val="1199"/>
              </a:spcBef>
              <a:buClr>
                <a:srgbClr val="695d46"/>
              </a:buClr>
              <a:buFont typeface="Open Sans"/>
              <a:buChar char="●"/>
              <a:tabLst>
                <a:tab algn="l" pos="0"/>
              </a:tabLst>
            </a:pPr>
            <a:r>
              <a:rPr b="0" lang="fr-FR" sz="1400" spc="-1" strike="noStrike">
                <a:solidFill>
                  <a:srgbClr val="695d46"/>
                </a:solidFill>
                <a:latin typeface="Open Sans"/>
                <a:ea typeface="Open Sans"/>
              </a:rPr>
              <a:t>Test entre cat_ages + catégories de produits achetés</a:t>
            </a:r>
            <a:endParaRPr b="0" lang="fr-FR" sz="1400" spc="-1" strike="noStrike"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fr-FR" sz="1400" spc="-1" strike="noStrike">
                <a:solidFill>
                  <a:srgbClr val="695d46"/>
                </a:solidFill>
                <a:latin typeface="Open Sans"/>
                <a:ea typeface="Open Sans"/>
              </a:rPr>
              <a:t>p.value = 0.6463432772963236</a:t>
            </a:r>
            <a:endParaRPr b="0" lang="fr-FR" sz="1400" spc="-1" strike="noStrike">
              <a:latin typeface="Arial"/>
            </a:endParaRPr>
          </a:p>
          <a:p>
            <a:pPr marL="457200" indent="-296640">
              <a:lnSpc>
                <a:spcPct val="115000"/>
              </a:lnSpc>
              <a:buClr>
                <a:srgbClr val="695d46"/>
              </a:buClr>
              <a:buFont typeface="Open Sans"/>
              <a:buChar char="➔"/>
              <a:tabLst>
                <a:tab algn="l" pos="0"/>
              </a:tabLst>
            </a:pPr>
            <a:r>
              <a:rPr b="1" lang="fr-FR" sz="1400" spc="-1" strike="noStrike">
                <a:solidFill>
                  <a:srgbClr val="695d46"/>
                </a:solidFill>
                <a:latin typeface="Open Sans"/>
                <a:ea typeface="Open Sans"/>
              </a:rPr>
              <a:t>Pas de rejet H0 = Pas de corrélation entre les 2 variables prix + catégories de produits achetés</a:t>
            </a:r>
            <a:endParaRPr b="0" lang="fr-FR" sz="1400" spc="-1" strike="noStrike">
              <a:latin typeface="Arial"/>
            </a:endParaRPr>
          </a:p>
          <a:p>
            <a:pPr marL="457200"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tabLst>
                <a:tab algn="l" pos="0"/>
              </a:tabLst>
            </a:pPr>
            <a:endParaRPr b="0" lang="fr-FR" sz="1400" spc="-1" strike="noStrike">
              <a:latin typeface="Arial"/>
            </a:endParaRPr>
          </a:p>
        </p:txBody>
      </p:sp>
      <p:pic>
        <p:nvPicPr>
          <p:cNvPr id="378" name="Google Shape;171;p27_0" descr=""/>
          <p:cNvPicPr/>
          <p:nvPr/>
        </p:nvPicPr>
        <p:blipFill>
          <a:blip r:embed="rId1"/>
          <a:srcRect l="5413" t="7548" r="8102" b="5877"/>
          <a:stretch/>
        </p:blipFill>
        <p:spPr>
          <a:xfrm>
            <a:off x="311760" y="1329480"/>
            <a:ext cx="4259880" cy="2990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99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CustomShape 1"/>
          <p:cNvSpPr/>
          <p:nvPr/>
        </p:nvSpPr>
        <p:spPr>
          <a:xfrm>
            <a:off x="490320" y="526320"/>
            <a:ext cx="5612760" cy="40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fr-FR" sz="5400" spc="-1" strike="noStrike">
                <a:solidFill>
                  <a:srgbClr val="ffffff"/>
                </a:solidFill>
                <a:latin typeface="PT Sans Narrow"/>
                <a:ea typeface="PT Sans Narrow"/>
              </a:rPr>
              <a:t>MERCI !</a:t>
            </a:r>
            <a:endParaRPr b="0" lang="fr-FR" sz="5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CustomShape 1"/>
          <p:cNvSpPr/>
          <p:nvPr/>
        </p:nvSpPr>
        <p:spPr>
          <a:xfrm>
            <a:off x="311760" y="814680"/>
            <a:ext cx="8570520" cy="94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marL="457200" algn="ctr">
              <a:lnSpc>
                <a:spcPct val="100000"/>
              </a:lnSpc>
              <a:tabLst>
                <a:tab algn="l" pos="0"/>
              </a:tabLst>
            </a:pPr>
            <a:r>
              <a:rPr b="1" lang="fr-FR" sz="6100" spc="-1" strike="noStrike">
                <a:solidFill>
                  <a:srgbClr val="ef6c00"/>
                </a:solidFill>
                <a:latin typeface="PT Sans Narrow"/>
                <a:ea typeface="PT Sans Narrow"/>
              </a:rPr>
              <a:t>AVANT-PROPOS</a:t>
            </a:r>
            <a:endParaRPr b="0" lang="fr-FR" sz="6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CustomShape 1"/>
          <p:cNvSpPr/>
          <p:nvPr/>
        </p:nvSpPr>
        <p:spPr>
          <a:xfrm>
            <a:off x="311760" y="444960"/>
            <a:ext cx="8519760" cy="70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 fontScale="97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fr-FR" sz="3600" spc="-1" strike="noStrike">
                <a:solidFill>
                  <a:srgbClr val="ef6c00"/>
                </a:solidFill>
                <a:latin typeface="PT Sans Narrow"/>
                <a:ea typeface="PT Sans Narrow"/>
              </a:rPr>
              <a:t>Sources 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92" name="CustomShape 2"/>
          <p:cNvSpPr/>
          <p:nvPr/>
        </p:nvSpPr>
        <p:spPr>
          <a:xfrm>
            <a:off x="311760" y="1266480"/>
            <a:ext cx="8519760" cy="330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 marL="457200" indent="-386640">
              <a:lnSpc>
                <a:spcPct val="115000"/>
              </a:lnSpc>
              <a:buClr>
                <a:srgbClr val="695d46"/>
              </a:buClr>
              <a:buFont typeface="Open Sans"/>
              <a:buChar char="●"/>
            </a:pPr>
            <a:r>
              <a:rPr b="0" lang="fr-FR" sz="2500" spc="-1" strike="noStrike">
                <a:solidFill>
                  <a:srgbClr val="695d46"/>
                </a:solidFill>
                <a:latin typeface="Open Sans"/>
                <a:ea typeface="Open Sans"/>
              </a:rPr>
              <a:t>Fichier csv Transactions</a:t>
            </a:r>
            <a:endParaRPr b="0" lang="fr-FR" sz="2500" spc="-1" strike="noStrike">
              <a:latin typeface="Arial"/>
            </a:endParaRPr>
          </a:p>
          <a:p>
            <a:pPr marL="457200" indent="-386640">
              <a:lnSpc>
                <a:spcPct val="115000"/>
              </a:lnSpc>
              <a:buClr>
                <a:srgbClr val="695d46"/>
              </a:buClr>
              <a:buFont typeface="Open Sans"/>
              <a:buChar char="●"/>
            </a:pPr>
            <a:r>
              <a:rPr b="0" lang="fr-FR" sz="2500" spc="-1" strike="noStrike">
                <a:solidFill>
                  <a:srgbClr val="695d46"/>
                </a:solidFill>
                <a:latin typeface="Open Sans"/>
                <a:ea typeface="Open Sans"/>
              </a:rPr>
              <a:t>Fichier csv Clients</a:t>
            </a:r>
            <a:endParaRPr b="0" lang="fr-FR" sz="2500" spc="-1" strike="noStrike">
              <a:latin typeface="Arial"/>
            </a:endParaRPr>
          </a:p>
          <a:p>
            <a:pPr marL="457200" indent="-386640">
              <a:lnSpc>
                <a:spcPct val="115000"/>
              </a:lnSpc>
              <a:buClr>
                <a:srgbClr val="695d46"/>
              </a:buClr>
              <a:buFont typeface="Open Sans"/>
              <a:buChar char="●"/>
            </a:pPr>
            <a:r>
              <a:rPr b="0" lang="fr-FR" sz="2500" spc="-1" strike="noStrike">
                <a:solidFill>
                  <a:srgbClr val="695d46"/>
                </a:solidFill>
                <a:latin typeface="Open Sans"/>
                <a:ea typeface="Open Sans"/>
              </a:rPr>
              <a:t>Fichier csv Liste des produits</a:t>
            </a:r>
            <a:endParaRPr b="0" lang="fr-FR" sz="2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CustomShape 1"/>
          <p:cNvSpPr/>
          <p:nvPr/>
        </p:nvSpPr>
        <p:spPr>
          <a:xfrm>
            <a:off x="311760" y="444960"/>
            <a:ext cx="8519760" cy="70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 fontScale="97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fr-FR" sz="3600" spc="-1" strike="noStrike">
                <a:solidFill>
                  <a:srgbClr val="ef6c00"/>
                </a:solidFill>
                <a:latin typeface="PT Sans Narrow"/>
                <a:ea typeface="PT Sans Narrow"/>
              </a:rPr>
              <a:t>Fichier Clients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94" name="CustomShape 2"/>
          <p:cNvSpPr/>
          <p:nvPr/>
        </p:nvSpPr>
        <p:spPr>
          <a:xfrm>
            <a:off x="311760" y="1266480"/>
            <a:ext cx="8519760" cy="330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 marL="457200" indent="-342360">
              <a:lnSpc>
                <a:spcPct val="115000"/>
              </a:lnSpc>
              <a:buClr>
                <a:srgbClr val="695d46"/>
              </a:buClr>
              <a:buFont typeface="Open Sans"/>
              <a:buChar char="●"/>
            </a:pPr>
            <a:r>
              <a:rPr b="0" lang="fr-FR" sz="1800" spc="-1" strike="noStrike">
                <a:solidFill>
                  <a:srgbClr val="695d46"/>
                </a:solidFill>
                <a:latin typeface="Open Sans"/>
                <a:ea typeface="Open Sans"/>
              </a:rPr>
              <a:t>Détection / suppression valeurs NULL ou NA</a:t>
            </a:r>
            <a:endParaRPr b="0" lang="fr-FR" sz="1800" spc="-1" strike="noStrike">
              <a:latin typeface="Arial"/>
            </a:endParaRPr>
          </a:p>
          <a:p>
            <a:pPr marL="457200" indent="-342360">
              <a:lnSpc>
                <a:spcPct val="115000"/>
              </a:lnSpc>
              <a:buClr>
                <a:srgbClr val="695d46"/>
              </a:buClr>
              <a:buFont typeface="Open Sans"/>
              <a:buChar char="●"/>
            </a:pPr>
            <a:r>
              <a:rPr b="0" lang="fr-FR" sz="1800" spc="-1" strike="noStrike">
                <a:solidFill>
                  <a:srgbClr val="695d46"/>
                </a:solidFill>
                <a:latin typeface="Open Sans"/>
                <a:ea typeface="Open Sans"/>
              </a:rPr>
              <a:t>Conversion de la variable “birth” en format date → création variable birth (année de naissance du client)</a:t>
            </a:r>
            <a:endParaRPr b="0" lang="fr-FR" sz="1800" spc="-1" strike="noStrike">
              <a:latin typeface="Arial"/>
            </a:endParaRPr>
          </a:p>
          <a:p>
            <a:pPr marL="457200" indent="-342360">
              <a:lnSpc>
                <a:spcPct val="115000"/>
              </a:lnSpc>
              <a:buClr>
                <a:srgbClr val="695d46"/>
              </a:buClr>
              <a:buFont typeface="Open Sans"/>
              <a:buChar char="●"/>
            </a:pPr>
            <a:r>
              <a:rPr b="0" lang="fr-FR" sz="1800" spc="-1" strike="noStrike">
                <a:solidFill>
                  <a:srgbClr val="695d46"/>
                </a:solidFill>
                <a:latin typeface="Open Sans"/>
                <a:ea typeface="Open Sans"/>
              </a:rPr>
              <a:t>Création d’une variable “Age” ←  variable “birth”</a:t>
            </a:r>
            <a:endParaRPr b="0" lang="fr-FR" sz="1800" spc="-1" strike="noStrike">
              <a:latin typeface="Arial"/>
            </a:endParaRPr>
          </a:p>
          <a:p>
            <a:pPr marL="457200" indent="-342360">
              <a:lnSpc>
                <a:spcPct val="115000"/>
              </a:lnSpc>
              <a:buClr>
                <a:srgbClr val="695d46"/>
              </a:buClr>
              <a:buFont typeface="Open Sans"/>
              <a:buChar char="●"/>
            </a:pPr>
            <a:r>
              <a:rPr b="0" lang="fr-FR" sz="1800" spc="-1" strike="noStrike">
                <a:solidFill>
                  <a:srgbClr val="695d46"/>
                </a:solidFill>
                <a:latin typeface="Open Sans"/>
                <a:ea typeface="Open Sans"/>
              </a:rPr>
              <a:t>Discrétisation variable age → variable “cat_ages” (8 catégories) </a:t>
            </a:r>
            <a:endParaRPr b="0" lang="fr-F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CustomShape 1"/>
          <p:cNvSpPr/>
          <p:nvPr/>
        </p:nvSpPr>
        <p:spPr>
          <a:xfrm>
            <a:off x="311760" y="444960"/>
            <a:ext cx="8519760" cy="70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 fontScale="97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fr-FR" sz="3600" spc="-1" strike="noStrike">
                <a:solidFill>
                  <a:srgbClr val="ef6c00"/>
                </a:solidFill>
                <a:latin typeface="PT Sans Narrow"/>
                <a:ea typeface="PT Sans Narrow"/>
              </a:rPr>
              <a:t>Fichier Listes des produits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96" name="CustomShape 2"/>
          <p:cNvSpPr/>
          <p:nvPr/>
        </p:nvSpPr>
        <p:spPr>
          <a:xfrm>
            <a:off x="311760" y="1266480"/>
            <a:ext cx="8519760" cy="330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 marL="457200" indent="-342360">
              <a:lnSpc>
                <a:spcPct val="115000"/>
              </a:lnSpc>
              <a:buClr>
                <a:srgbClr val="695d46"/>
              </a:buClr>
              <a:buFont typeface="Open Sans"/>
              <a:buChar char="●"/>
            </a:pPr>
            <a:r>
              <a:rPr b="0" lang="fr-FR" sz="1800" spc="-1" strike="noStrike">
                <a:solidFill>
                  <a:srgbClr val="695d46"/>
                </a:solidFill>
                <a:latin typeface="Open Sans"/>
                <a:ea typeface="Open Sans"/>
              </a:rPr>
              <a:t>Détection / suppression valeurs NULL ou NA</a:t>
            </a:r>
            <a:endParaRPr b="0" lang="fr-FR" sz="1800" spc="-1" strike="noStrike">
              <a:latin typeface="Arial"/>
            </a:endParaRPr>
          </a:p>
          <a:p>
            <a:pPr marL="457200" indent="-342360">
              <a:lnSpc>
                <a:spcPct val="115000"/>
              </a:lnSpc>
              <a:buClr>
                <a:srgbClr val="695d46"/>
              </a:buClr>
              <a:buFont typeface="Open Sans"/>
              <a:buChar char="●"/>
            </a:pPr>
            <a:r>
              <a:rPr b="0" lang="fr-FR" sz="1800" spc="-1" strike="noStrike">
                <a:solidFill>
                  <a:srgbClr val="695d46"/>
                </a:solidFill>
                <a:latin typeface="Open Sans"/>
                <a:ea typeface="Open Sans"/>
              </a:rPr>
              <a:t>Conversion d’une variable categ (catégories de livres) → format string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endParaRPr b="0" lang="fr-FR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fr-FR" sz="1800" spc="-1" strike="noStrike">
                <a:solidFill>
                  <a:srgbClr val="695d46"/>
                </a:solidFill>
                <a:latin typeface="Open Sans"/>
                <a:ea typeface="Open Sans"/>
              </a:rPr>
              <a:t>! Pas de data sur ventes categories 1 sur octobre 2021  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tabLst>
                <a:tab algn="l" pos="0"/>
              </a:tabLst>
            </a:pPr>
            <a:r>
              <a:rPr b="0" lang="fr-FR" sz="1800" spc="-1" strike="noStrike">
                <a:solidFill>
                  <a:srgbClr val="695d46"/>
                </a:solidFill>
                <a:latin typeface="Open Sans"/>
                <a:ea typeface="Open Sans"/>
              </a:rPr>
              <a:t>→ </a:t>
            </a:r>
            <a:r>
              <a:rPr b="0" lang="fr-FR" sz="1800" spc="-1" strike="noStrike">
                <a:solidFill>
                  <a:srgbClr val="695d46"/>
                </a:solidFill>
                <a:latin typeface="Open Sans"/>
                <a:ea typeface="Open Sans"/>
              </a:rPr>
              <a:t>pas de modifs + relance auprès du service info ?</a:t>
            </a:r>
            <a:endParaRPr b="0" lang="fr-F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CustomShape 1"/>
          <p:cNvSpPr/>
          <p:nvPr/>
        </p:nvSpPr>
        <p:spPr>
          <a:xfrm>
            <a:off x="311760" y="444960"/>
            <a:ext cx="8519760" cy="70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 fontScale="97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fr-FR" sz="3600" spc="-1" strike="noStrike">
                <a:solidFill>
                  <a:srgbClr val="ef6c00"/>
                </a:solidFill>
                <a:latin typeface="PT Sans Narrow"/>
                <a:ea typeface="PT Sans Narrow"/>
              </a:rPr>
              <a:t>Fichier Transactions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298" name="CustomShape 2"/>
          <p:cNvSpPr/>
          <p:nvPr/>
        </p:nvSpPr>
        <p:spPr>
          <a:xfrm>
            <a:off x="311760" y="1266480"/>
            <a:ext cx="8519760" cy="330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 marL="457200" indent="-342360">
              <a:lnSpc>
                <a:spcPct val="115000"/>
              </a:lnSpc>
              <a:buClr>
                <a:srgbClr val="695d46"/>
              </a:buClr>
              <a:buFont typeface="Open Sans"/>
              <a:buChar char="●"/>
            </a:pPr>
            <a:r>
              <a:rPr b="0" lang="fr-FR" sz="1800" spc="-1" strike="noStrike">
                <a:solidFill>
                  <a:srgbClr val="695d46"/>
                </a:solidFill>
                <a:latin typeface="Open Sans"/>
                <a:ea typeface="Open Sans"/>
              </a:rPr>
              <a:t>Détection / suppression valeurs NULL ou NA</a:t>
            </a:r>
            <a:endParaRPr b="0" lang="fr-FR" sz="1800" spc="-1" strike="noStrike">
              <a:latin typeface="Arial"/>
            </a:endParaRPr>
          </a:p>
          <a:p>
            <a:pPr marL="457200" indent="-342360">
              <a:lnSpc>
                <a:spcPct val="115000"/>
              </a:lnSpc>
              <a:buClr>
                <a:srgbClr val="695d46"/>
              </a:buClr>
              <a:buFont typeface="Open Sans"/>
              <a:buChar char="●"/>
            </a:pPr>
            <a:r>
              <a:rPr b="0" lang="fr-FR" sz="1800" spc="-1" strike="noStrike">
                <a:solidFill>
                  <a:srgbClr val="695d46"/>
                </a:solidFill>
                <a:latin typeface="Open Sans"/>
                <a:ea typeface="Open Sans"/>
              </a:rPr>
              <a:t>Elimination des transactions test (id_prod = “T_0”)</a:t>
            </a:r>
            <a:endParaRPr b="0" lang="fr-FR" sz="1800" spc="-1" strike="noStrike">
              <a:latin typeface="Arial"/>
            </a:endParaRPr>
          </a:p>
          <a:p>
            <a:pPr marL="457200" indent="-342360">
              <a:lnSpc>
                <a:spcPct val="115000"/>
              </a:lnSpc>
              <a:buClr>
                <a:srgbClr val="695d46"/>
              </a:buClr>
              <a:buFont typeface="Open Sans"/>
              <a:buChar char="●"/>
            </a:pPr>
            <a:r>
              <a:rPr b="0" lang="fr-FR" sz="1800" spc="-1" strike="noStrike">
                <a:solidFill>
                  <a:srgbClr val="695d46"/>
                </a:solidFill>
                <a:latin typeface="Open Sans"/>
                <a:ea typeface="Open Sans"/>
              </a:rPr>
              <a:t>Conversion de la variable “Date” en format date</a:t>
            </a:r>
            <a:endParaRPr b="0" lang="fr-FR" sz="1800" spc="-1" strike="noStrike">
              <a:latin typeface="Arial"/>
            </a:endParaRPr>
          </a:p>
          <a:p>
            <a:pPr marL="457200" indent="-342360">
              <a:lnSpc>
                <a:spcPct val="115000"/>
              </a:lnSpc>
              <a:buClr>
                <a:srgbClr val="695d46"/>
              </a:buClr>
              <a:buFont typeface="Open Sans"/>
              <a:buChar char="●"/>
            </a:pPr>
            <a:r>
              <a:rPr b="0" lang="fr-FR" sz="1800" spc="-1" strike="noStrike">
                <a:solidFill>
                  <a:srgbClr val="695d46"/>
                </a:solidFill>
                <a:latin typeface="Open Sans"/>
                <a:ea typeface="Open Sans"/>
              </a:rPr>
              <a:t>Créations variables date en 4 déclinaisons (année,mois,jour,heure)</a:t>
            </a:r>
            <a:endParaRPr b="0" lang="fr-FR" sz="1800" spc="-1" strike="noStrike">
              <a:latin typeface="Arial"/>
            </a:endParaRPr>
          </a:p>
          <a:p>
            <a:pPr marL="457200" indent="-342360">
              <a:lnSpc>
                <a:spcPct val="115000"/>
              </a:lnSpc>
              <a:buClr>
                <a:srgbClr val="695d46"/>
              </a:buClr>
              <a:buFont typeface="Open Sans"/>
              <a:buChar char="●"/>
            </a:pPr>
            <a:r>
              <a:rPr b="0" lang="fr-FR" sz="1800" spc="-1" strike="noStrike">
                <a:solidFill>
                  <a:srgbClr val="695d46"/>
                </a:solidFill>
                <a:latin typeface="Open Sans"/>
                <a:ea typeface="Open Sans"/>
              </a:rPr>
              <a:t>Discrétisations variable heure</a:t>
            </a:r>
            <a:endParaRPr b="0" lang="fr-F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CustomShape 1"/>
          <p:cNvSpPr/>
          <p:nvPr/>
        </p:nvSpPr>
        <p:spPr>
          <a:xfrm>
            <a:off x="311760" y="444960"/>
            <a:ext cx="8519760" cy="70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 fontScale="97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fr-FR" sz="3600" spc="-1" strike="noStrike">
                <a:solidFill>
                  <a:srgbClr val="ef6c00"/>
                </a:solidFill>
                <a:latin typeface="PT Sans Narrow"/>
                <a:ea typeface="PT Sans Narrow"/>
              </a:rPr>
              <a:t>Jointure des datasets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00" name="CustomShape 2"/>
          <p:cNvSpPr/>
          <p:nvPr/>
        </p:nvSpPr>
        <p:spPr>
          <a:xfrm>
            <a:off x="311760" y="1113840"/>
            <a:ext cx="8519760" cy="330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marL="457200" indent="-342360">
              <a:lnSpc>
                <a:spcPct val="115000"/>
              </a:lnSpc>
              <a:buClr>
                <a:srgbClr val="695d46"/>
              </a:buClr>
              <a:buFont typeface="Open Sans"/>
              <a:buChar char="●"/>
            </a:pPr>
            <a:r>
              <a:rPr b="0" lang="fr-FR" sz="1800" spc="-1" strike="noStrike">
                <a:solidFill>
                  <a:srgbClr val="695d46"/>
                </a:solidFill>
                <a:latin typeface="Open Sans"/>
                <a:ea typeface="Open Sans"/>
              </a:rPr>
              <a:t>Après modifs, jointures interne sur fichiers modifiés</a:t>
            </a:r>
            <a:endParaRPr b="0" lang="fr-FR" sz="1800" spc="-1" strike="noStrike">
              <a:latin typeface="Arial"/>
            </a:endParaRPr>
          </a:p>
          <a:p>
            <a:pPr marL="457200" indent="-342360">
              <a:lnSpc>
                <a:spcPct val="115000"/>
              </a:lnSpc>
              <a:buClr>
                <a:srgbClr val="695d46"/>
              </a:buClr>
              <a:buFont typeface="Open Sans"/>
              <a:buChar char="●"/>
            </a:pPr>
            <a:r>
              <a:rPr b="0" lang="fr-FR" sz="1800" spc="-1" strike="noStrike">
                <a:solidFill>
                  <a:srgbClr val="695d46"/>
                </a:solidFill>
                <a:latin typeface="Open Sans"/>
                <a:ea typeface="Open Sans"/>
              </a:rPr>
              <a:t>1ère jointure transactions + clients → critère = “client_id”</a:t>
            </a:r>
            <a:endParaRPr b="0" lang="fr-FR" sz="1800" spc="-1" strike="noStrike">
              <a:latin typeface="Arial"/>
            </a:endParaRPr>
          </a:p>
          <a:p>
            <a:pPr marL="457200" indent="-342360">
              <a:lnSpc>
                <a:spcPct val="115000"/>
              </a:lnSpc>
              <a:buClr>
                <a:srgbClr val="695d46"/>
              </a:buClr>
              <a:buFont typeface="Open Sans"/>
              <a:buChar char="●"/>
            </a:pPr>
            <a:r>
              <a:rPr b="0" lang="fr-FR" sz="1800" spc="-1" strike="noStrike">
                <a:solidFill>
                  <a:srgbClr val="695d46"/>
                </a:solidFill>
                <a:latin typeface="Open Sans"/>
                <a:ea typeface="Open Sans"/>
              </a:rPr>
              <a:t>2ème jointure (1ère jointure) + produits → critère = “id_prod”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fr-FR" sz="1800" spc="-1" strike="noStrike">
                <a:solidFill>
                  <a:srgbClr val="695d46"/>
                </a:solidFill>
                <a:latin typeface="Open Sans"/>
                <a:ea typeface="Open Sans"/>
              </a:rPr>
              <a:t>→ </a:t>
            </a:r>
            <a:r>
              <a:rPr b="0" lang="fr-FR" sz="1800" spc="-1" strike="noStrike">
                <a:solidFill>
                  <a:srgbClr val="695d46"/>
                </a:solidFill>
                <a:latin typeface="Open Sans"/>
                <a:ea typeface="Open Sans"/>
              </a:rPr>
              <a:t>Creation dataframe data_livres → conversion csv</a:t>
            </a:r>
            <a:endParaRPr b="0" lang="fr-FR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fr-FR" sz="1800" spc="-1" strike="noStrike">
                <a:solidFill>
                  <a:srgbClr val="695d46"/>
                </a:solidFill>
                <a:latin typeface="Open Sans"/>
                <a:ea typeface="Open Sans"/>
              </a:rPr>
              <a:t>→ </a:t>
            </a:r>
            <a:r>
              <a:rPr b="0" lang="fr-FR" sz="1800" spc="-1" strike="noStrike">
                <a:solidFill>
                  <a:srgbClr val="695d46"/>
                </a:solidFill>
                <a:latin typeface="Open Sans"/>
                <a:ea typeface="Open Sans"/>
              </a:rPr>
              <a:t>pour réintégrer data_livres en dataframe, nécessité reconversion variable date</a:t>
            </a:r>
            <a:endParaRPr b="0" lang="fr-FR" sz="1800" spc="-1" strike="noStrike">
              <a:latin typeface="Arial"/>
            </a:endParaRPr>
          </a:p>
          <a:p>
            <a:pPr marL="457200"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endParaRPr b="0" lang="fr-FR" sz="1800" spc="-1" strike="noStrike">
              <a:latin typeface="Arial"/>
            </a:endParaRPr>
          </a:p>
          <a:p>
            <a:pPr marL="457200"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endParaRPr b="0" lang="fr-FR" sz="1800" spc="-1" strike="noStrike">
              <a:latin typeface="Arial"/>
            </a:endParaRPr>
          </a:p>
          <a:p>
            <a:pPr marL="457200"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endParaRPr b="0" lang="fr-FR" sz="1800" spc="-1" strike="noStrike">
              <a:latin typeface="Arial"/>
            </a:endParaRPr>
          </a:p>
          <a:p>
            <a:pPr marL="457200"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tabLst>
                <a:tab algn="l" pos="0"/>
              </a:tabLst>
            </a:pPr>
            <a:endParaRPr b="0" lang="fr-F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CustomShape 1"/>
          <p:cNvSpPr/>
          <p:nvPr/>
        </p:nvSpPr>
        <p:spPr>
          <a:xfrm>
            <a:off x="311760" y="444960"/>
            <a:ext cx="8519760" cy="70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 fontScale="97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fr-FR" sz="3600" spc="-1" strike="noStrike">
                <a:solidFill>
                  <a:srgbClr val="ef6c00"/>
                </a:solidFill>
                <a:latin typeface="PT Sans Narrow"/>
                <a:ea typeface="PT Sans Narrow"/>
              </a:rPr>
              <a:t>Autres remarques / modifications</a:t>
            </a:r>
            <a:endParaRPr b="0" lang="fr-FR" sz="3600" spc="-1" strike="noStrike">
              <a:latin typeface="Arial"/>
            </a:endParaRPr>
          </a:p>
        </p:txBody>
      </p:sp>
      <p:sp>
        <p:nvSpPr>
          <p:cNvPr id="302" name="CustomShape 2"/>
          <p:cNvSpPr/>
          <p:nvPr/>
        </p:nvSpPr>
        <p:spPr>
          <a:xfrm>
            <a:off x="311760" y="1113840"/>
            <a:ext cx="8519760" cy="330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fr-FR" sz="1400" spc="-1" strike="noStrike">
                <a:solidFill>
                  <a:srgbClr val="695d46"/>
                </a:solidFill>
                <a:latin typeface="Open Sans"/>
                <a:ea typeface="Open Sans"/>
              </a:rPr>
              <a:t>! Restriction de l’analyse sur l’année 2021 → élimination data 2022</a:t>
            </a:r>
            <a:endParaRPr b="0" lang="fr-FR" sz="14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fr-FR" sz="1400" spc="-1" strike="noStrike">
                <a:solidFill>
                  <a:srgbClr val="695d46"/>
                </a:solidFill>
                <a:latin typeface="Open Sans"/>
                <a:ea typeface="Open Sans"/>
              </a:rPr>
              <a:t>! Pas de data sur janvier/février 2021</a:t>
            </a:r>
            <a:endParaRPr b="0" lang="fr-FR" sz="14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fr-FR" sz="1400" spc="-1" strike="noStrike">
                <a:solidFill>
                  <a:srgbClr val="695d46"/>
                </a:solidFill>
                <a:latin typeface="Open Sans"/>
                <a:ea typeface="Open Sans"/>
              </a:rPr>
              <a:t>! Pas de data sur ventes categories 1 sur octobre 2021</a:t>
            </a:r>
            <a:endParaRPr b="0" lang="fr-FR" sz="14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fr-FR" sz="1400" spc="-1" strike="noStrike">
                <a:solidFill>
                  <a:srgbClr val="695d46"/>
                </a:solidFill>
                <a:latin typeface="Open Sans"/>
                <a:ea typeface="Open Sans"/>
              </a:rPr>
              <a:t>! Data sur âge → pas fiable / nécessite un croisement avec d’autres données </a:t>
            </a:r>
            <a:endParaRPr b="0" lang="fr-FR" sz="14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endParaRPr b="0" lang="fr-FR" sz="14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fr-FR" sz="1400" spc="-1" strike="noStrike">
                <a:solidFill>
                  <a:srgbClr val="695d46"/>
                </a:solidFill>
                <a:latin typeface="Open Sans"/>
                <a:ea typeface="Open Sans"/>
              </a:rPr>
              <a:t>! Elimination 4 profils clients aux caractéristiques aberrantes (6% CA)</a:t>
            </a:r>
            <a:endParaRPr b="0" lang="fr-FR" sz="14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tabLst>
                <a:tab algn="l" pos="0"/>
              </a:tabLst>
            </a:pPr>
            <a:r>
              <a:rPr b="0" lang="fr-FR" sz="1400" spc="-1" strike="noStrike">
                <a:solidFill>
                  <a:srgbClr val="695d46"/>
                </a:solidFill>
                <a:latin typeface="Open Sans"/>
                <a:ea typeface="Open Sans"/>
              </a:rPr>
              <a:t>! Sur partie analyse corrélation, normalisation de la variable price (price_) pour test corrélation</a:t>
            </a:r>
            <a:endParaRPr b="0" lang="fr-FR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252</TotalTime>
  <Application>LibreOffice/7.0.2.2$Windows_X86_64 LibreOffice_project/8349ace3c3162073abd90d81fd06dcfb6b36b994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fr-FR</dc:language>
  <cp:lastModifiedBy/>
  <dcterms:modified xsi:type="dcterms:W3CDTF">2021-03-26T17:59:27Z</dcterms:modified>
  <cp:revision>14</cp:revision>
  <dc:subject/>
  <dc:title/>
</cp:coreProperties>
</file>