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-italic.fntdata"/><Relationship Id="rId24" Type="http://schemas.openxmlformats.org/officeDocument/2006/relationships/slide" Target="slides/slide19.xml"/><Relationship Id="rId46" Type="http://schemas.openxmlformats.org/officeDocument/2006/relationships/font" Target="fonts/OpenSans-bold.fntdata"/><Relationship Id="rId23" Type="http://schemas.openxmlformats.org/officeDocument/2006/relationships/slide" Target="slides/slide18.xml"/><Relationship Id="rId45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OpenSans-boldItalic.fntdata"/><Relationship Id="rId25" Type="http://schemas.openxmlformats.org/officeDocument/2006/relationships/slide" Target="slides/slide20.xml"/><Relationship Id="rId47" Type="http://schemas.openxmlformats.org/officeDocument/2006/relationships/font" Target="fonts/OpenSans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81935a6a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81935a6a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81935a6a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81935a6a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81935a6a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81935a6a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826d4d9c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826d4d9c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826d4d9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826d4d9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9bb1d34b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9bb1d34b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826d4d9c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826d4d9c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ae04cbb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ae04cbb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3b1a6a0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83b1a6a0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aaf2957e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aaf2957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9bb1d34b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9bb1d34b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aaf2957e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aaf2957e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aaf2957e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aaf2957e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aaf2957eb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aaf2957e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9bb1d34b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9bb1d34b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3541761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3541761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b8f39c53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b8f39c53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83b1a6a0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e83b1a6a0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aaf2957eb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eaaf2957eb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83b1a6a0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83b1a6a0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9bb1d34bf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e9bb1d34bf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35417618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35417618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9a9b28b81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9a9b28b81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83b1a6a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83b1a6a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aaf2957eb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eaaf2957eb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83b1a6a0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e83b1a6a0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aaf2957eb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eaaf2957eb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83b1a6a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e83b1a6a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83b1a6a0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83b1a6a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9bb1d34b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9bb1d34b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9bb1d34b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9bb1d34b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81935a6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81935a6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81935a6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81935a6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81935a6a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81935a6a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457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Rapport Mise à jour RAPACE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700" y="3520400"/>
            <a:ext cx="1031225" cy="103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538" y="3520399"/>
            <a:ext cx="1031225" cy="7489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3"/>
          <p:cNvCxnSpPr/>
          <p:nvPr/>
        </p:nvCxnSpPr>
        <p:spPr>
          <a:xfrm>
            <a:off x="1634500" y="2822225"/>
            <a:ext cx="5508900" cy="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Caractéristiques variable - margin_low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4032975"/>
            <a:ext cx="8075700" cy="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Les billets faux tendent à avoir une marge inférieure plus élevée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750" y="1170200"/>
            <a:ext cx="3074371" cy="27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5546" y="1170200"/>
            <a:ext cx="3074371" cy="271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Caractéristiques variable - diagonal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11700" y="4062200"/>
            <a:ext cx="8075700" cy="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Les billets faux et vrais ont peu de différences sur leurs diagonales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0575" y="1170200"/>
            <a:ext cx="3107521" cy="27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171" y="1170200"/>
            <a:ext cx="3107521" cy="27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Caractéristiques variable - length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311700" y="4047575"/>
            <a:ext cx="80757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700"/>
              <a:t>Les billets faux tendent à être moins larges par rapport aux vrais billets</a:t>
            </a:r>
            <a:endParaRPr sz="1700"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463" y="1170200"/>
            <a:ext cx="3090932" cy="272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094" y="1170200"/>
            <a:ext cx="3090932" cy="272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Matrice de corrélation</a:t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75" y="1120075"/>
            <a:ext cx="4000225" cy="352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5318850" y="1315100"/>
            <a:ext cx="3068700" cy="32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Corrélation entre les variables de hauteur </a:t>
            </a:r>
            <a:endParaRPr sz="17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Absence de corrélation entre les variables de marge</a:t>
            </a:r>
            <a:endParaRPr sz="17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Corrélation négative entre la variable de largeur et le reste des variables (sauf diagonal)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Résumé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11700" y="1081300"/>
            <a:ext cx="8075700" cy="3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Selon cet échantillon, par rapport aux billets vrais, les faux billets présentent globalement :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une hauteur plus élevée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une marge plus élevée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une largeur plus faible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600"/>
              <a:t>Du fait du faible nombre de billets aberrants détecté (4 via la méthode interquartile), nous avons choisi de les intégrer dans notre analyse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ACP</a:t>
            </a:r>
            <a:endParaRPr/>
          </a:p>
        </p:txBody>
      </p:sp>
      <p:sp>
        <p:nvSpPr>
          <p:cNvPr id="185" name="Google Shape;185;p27"/>
          <p:cNvSpPr txBox="1"/>
          <p:nvPr>
            <p:ph idx="4294967295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1)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Théorie - ACP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311700" y="1081300"/>
            <a:ext cx="8075700" cy="3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Objectif ACP : Représenter de manière graphique les billets en intégrant toute les informations fournis par les variables</a:t>
            </a:r>
            <a:endParaRPr sz="1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/>
              <a:t>→ information = distance </a:t>
            </a:r>
            <a:r>
              <a:rPr lang="fr" sz="1800"/>
              <a:t>des variables entre elles → inertie</a:t>
            </a:r>
            <a:endParaRPr sz="1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/>
              <a:t>Ici , l’ACP permettra de mieux observer les caractéristiques des billets vrais et faux en intégrant les variables les plus pertinentes et de confirmer les observations faits précédemment.</a:t>
            </a:r>
            <a:endParaRPr sz="1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Processus </a:t>
            </a:r>
            <a:r>
              <a:rPr lang="fr"/>
              <a:t>- ACP</a:t>
            </a:r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311700" y="1081300"/>
            <a:ext cx="8075700" cy="3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Etapes :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AutoNum type="arabicParenR"/>
            </a:pPr>
            <a:r>
              <a:rPr lang="fr" sz="2000"/>
              <a:t>Construire les composants principaux à partir des variables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fr" sz="2000"/>
              <a:t>Choix des composants principales avec le plus d’inertie 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fr" sz="2000"/>
              <a:t>Représentation des variables à travers un cercle de corrélation 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fr" sz="2000"/>
              <a:t>Représentation des billets à travers un cercle de corrélation des individus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/>
              <a:t>→ différenciation des billets vrais et faux pour analyser leurs caractéristiques</a:t>
            </a:r>
            <a:endParaRPr sz="200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Code - Langage R</a:t>
            </a:r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 rotWithShape="1">
          <a:blip r:embed="rId3">
            <a:alphaModFix/>
          </a:blip>
          <a:srcRect b="39369" l="4835" r="36486" t="21425"/>
          <a:stretch/>
        </p:blipFill>
        <p:spPr>
          <a:xfrm>
            <a:off x="469675" y="1329725"/>
            <a:ext cx="7967074" cy="284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Eboulis des valeurs propres / Scree plot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4690525" y="1225238"/>
            <a:ext cx="3726000" cy="3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Graphique détaillant la part d’inertie expliqué par chaque composante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→ permet de distinguer les composants selon l’informations additionnelle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→ on prend les 2ers composants (70% inertie)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0027"/>
            <a:ext cx="4037825" cy="355972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1"/>
          <p:cNvSpPr/>
          <p:nvPr/>
        </p:nvSpPr>
        <p:spPr>
          <a:xfrm>
            <a:off x="584500" y="989150"/>
            <a:ext cx="1534200" cy="3901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fr"/>
              <a:t>Présentation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fr"/>
              <a:t>Analyse ACP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fr"/>
              <a:t>Analyse Classification des billets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fr"/>
              <a:t>Modélisation de la probabilité de falsification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Cercle des corrélations - variables</a:t>
            </a:r>
            <a:endParaRPr/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4661300" y="1225238"/>
            <a:ext cx="3726000" cy="3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Open Sans"/>
              <a:buChar char="●"/>
            </a:pPr>
            <a:r>
              <a:rPr lang="fr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La variable diagonale est fortement corrélé à la première dimension</a:t>
            </a:r>
            <a:endParaRPr sz="16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Open Sans"/>
              <a:buChar char="●"/>
            </a:pPr>
            <a:r>
              <a:rPr lang="fr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Forte corrélation entre les variables heights</a:t>
            </a:r>
            <a:endParaRPr sz="16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→ suppression height_left (éviter auto-corrélation)</a:t>
            </a:r>
            <a:endParaRPr sz="16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Open Sans"/>
              <a:buChar char="●"/>
            </a:pPr>
            <a:r>
              <a:rPr lang="fr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Variable length suit une corrélation négative vs les variables height + margin</a:t>
            </a:r>
            <a:endParaRPr sz="16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1750"/>
            <a:ext cx="4334038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Cercle des corrélations - billets</a:t>
            </a:r>
            <a:endParaRPr/>
          </a:p>
        </p:txBody>
      </p:sp>
      <p:pic>
        <p:nvPicPr>
          <p:cNvPr id="224" name="Google Shape;2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225" y="1222375"/>
            <a:ext cx="4334038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452975" y="1225250"/>
            <a:ext cx="7934400" cy="3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Open Sans"/>
              <a:buChar char="●"/>
            </a:pPr>
            <a:r>
              <a:rPr lang="fr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L’analyse ACP nous a permis de valider les observations fait précédemment :</a:t>
            </a:r>
            <a:endParaRPr sz="16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→ la forte corrélation entre height_left and height_right</a:t>
            </a:r>
            <a:endParaRPr sz="16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→ les billets faux se distinguent par une hauteur et une marge plus élevées</a:t>
            </a:r>
            <a:endParaRPr sz="16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→ les billets vrais se distinguent par une diagonale plus élevée</a:t>
            </a:r>
            <a:endParaRPr sz="16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598100" y="2152352"/>
            <a:ext cx="8222100" cy="13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CLASSIFICATION DES BILLETS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5"/>
          <p:cNvSpPr txBox="1"/>
          <p:nvPr>
            <p:ph idx="4294967295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1)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Théorie - Classification K-means</a:t>
            </a:r>
            <a:endParaRPr/>
          </a:p>
        </p:txBody>
      </p:sp>
      <p:sp>
        <p:nvSpPr>
          <p:cNvPr id="242" name="Google Shape;242;p36"/>
          <p:cNvSpPr txBox="1"/>
          <p:nvPr>
            <p:ph idx="4294967295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Processus : Créer k clusters à partir de centroides définis au préalable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centroide choisi au hazard (ici, 25 réinitialisations)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assigner l’individu le plus proche au centroide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recalculer le nouveau centroide à partir des indvidus rattachés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réassigner l’individu le plus proche de ce nouveau centroide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réitération jusqu’à convergence avec création de k clusters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Objectif : Comparer la classification kmeans avec la visualisation ACP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Théorie - Classification K-means</a:t>
            </a:r>
            <a:endParaRPr/>
          </a:p>
        </p:txBody>
      </p:sp>
      <p:pic>
        <p:nvPicPr>
          <p:cNvPr id="248" name="Google Shape;248;p37"/>
          <p:cNvPicPr preferRelativeResize="0"/>
          <p:nvPr/>
        </p:nvPicPr>
        <p:blipFill rotWithShape="1">
          <a:blip r:embed="rId3">
            <a:alphaModFix/>
          </a:blip>
          <a:srcRect b="27904" l="4948" r="32086" t="18256"/>
          <a:stretch/>
        </p:blipFill>
        <p:spPr>
          <a:xfrm>
            <a:off x="496825" y="1254125"/>
            <a:ext cx="7294707" cy="333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Théorie - Classification K-means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311700" y="1229975"/>
            <a:ext cx="8075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fr" sz="1617"/>
              <a:t>Avantages de la classification K-means :</a:t>
            </a:r>
            <a:endParaRPr sz="1617"/>
          </a:p>
          <a:p>
            <a:pPr indent="-331311" lvl="0" marL="457200" rtl="0" algn="l">
              <a:spcBef>
                <a:spcPts val="1200"/>
              </a:spcBef>
              <a:spcAft>
                <a:spcPts val="0"/>
              </a:spcAft>
              <a:buSzPts val="1617"/>
              <a:buChar char="-"/>
            </a:pPr>
            <a:r>
              <a:rPr lang="fr" sz="1617"/>
              <a:t>Ici, choix connu du nombre de classes (Vrais/faux billets)</a:t>
            </a:r>
            <a:endParaRPr sz="1617"/>
          </a:p>
          <a:p>
            <a:pPr indent="-331311" lvl="0" marL="457200" rtl="0" algn="l">
              <a:spcBef>
                <a:spcPts val="0"/>
              </a:spcBef>
              <a:spcAft>
                <a:spcPts val="0"/>
              </a:spcAft>
              <a:buSzPts val="1617"/>
              <a:buChar char="-"/>
            </a:pPr>
            <a:r>
              <a:rPr lang="fr" sz="1617"/>
              <a:t>Scalabilité = possibilité de traitement de très grandes bases</a:t>
            </a:r>
            <a:endParaRPr sz="16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17"/>
              <a:t>→ aisance de mise à jour</a:t>
            </a:r>
            <a:endParaRPr sz="161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617"/>
              <a:t>→ demande plus faible de puissance de calculs vs autres type de classification</a:t>
            </a:r>
            <a:endParaRPr sz="1617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Visualisation k-means</a:t>
            </a:r>
            <a:endParaRPr/>
          </a:p>
        </p:txBody>
      </p:sp>
      <p:pic>
        <p:nvPicPr>
          <p:cNvPr id="260" name="Google Shape;260;p39"/>
          <p:cNvPicPr preferRelativeResize="0"/>
          <p:nvPr/>
        </p:nvPicPr>
        <p:blipFill rotWithShape="1">
          <a:blip r:embed="rId3">
            <a:alphaModFix/>
          </a:blip>
          <a:srcRect b="0" l="0" r="0" t="5320"/>
          <a:stretch/>
        </p:blipFill>
        <p:spPr>
          <a:xfrm>
            <a:off x="766100" y="963325"/>
            <a:ext cx="7247075" cy="33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9"/>
          <p:cNvSpPr txBox="1"/>
          <p:nvPr/>
        </p:nvSpPr>
        <p:spPr>
          <a:xfrm>
            <a:off x="5128875" y="4449325"/>
            <a:ext cx="217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Classification kmeans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39"/>
          <p:cNvSpPr txBox="1"/>
          <p:nvPr/>
        </p:nvSpPr>
        <p:spPr>
          <a:xfrm>
            <a:off x="1394425" y="4449325"/>
            <a:ext cx="217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Visualisation ACP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Visualisation k-means</a:t>
            </a:r>
            <a:endParaRPr/>
          </a:p>
        </p:txBody>
      </p:sp>
      <p:pic>
        <p:nvPicPr>
          <p:cNvPr id="268" name="Google Shape;268;p40"/>
          <p:cNvPicPr preferRelativeResize="0"/>
          <p:nvPr/>
        </p:nvPicPr>
        <p:blipFill rotWithShape="1">
          <a:blip r:embed="rId3">
            <a:alphaModFix/>
          </a:blip>
          <a:srcRect b="3660" l="0" r="69004" t="47005"/>
          <a:stretch/>
        </p:blipFill>
        <p:spPr>
          <a:xfrm>
            <a:off x="2475775" y="1505075"/>
            <a:ext cx="3412951" cy="29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>
            <p:ph type="title"/>
          </p:nvPr>
        </p:nvSpPr>
        <p:spPr>
          <a:xfrm>
            <a:off x="598100" y="2152352"/>
            <a:ext cx="8222100" cy="13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MODELISATION DE LA PROBABILITE DE FALSIFICATION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1"/>
          <p:cNvSpPr txBox="1"/>
          <p:nvPr>
            <p:ph idx="4294967295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1)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975"/>
            <a:ext cx="8075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fr" sz="1617"/>
              <a:t>Contexte : Appel d’offre pour moderniser le</a:t>
            </a:r>
            <a:r>
              <a:rPr lang="fr" sz="1617"/>
              <a:t> dispositif de l’Office Central de Répression du Faux-Monnayage (OCRFM), le Répertoire Automatisé Pour l'Analyse des Contrefaçons de l'Euro (RAPACE) </a:t>
            </a:r>
            <a:endParaRPr sz="16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fr" sz="1617"/>
              <a:t>Notre proposition</a:t>
            </a:r>
            <a:r>
              <a:rPr lang="fr" sz="1617"/>
              <a:t>: Intégration d’un algorithme de détection de faux billets dans le dispositif RAPACE</a:t>
            </a:r>
            <a:endParaRPr sz="16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fr" sz="1617"/>
              <a:t>→ aisance d’intégration </a:t>
            </a:r>
            <a:endParaRPr sz="16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fr" sz="1617"/>
              <a:t>→ versatilité</a:t>
            </a:r>
            <a:endParaRPr sz="16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fr" sz="1617"/>
              <a:t>→ flexibilité</a:t>
            </a:r>
            <a:endParaRPr sz="16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1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617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Théorie - </a:t>
            </a:r>
            <a:r>
              <a:rPr lang="fr"/>
              <a:t>Régression logistique</a:t>
            </a:r>
            <a:endParaRPr/>
          </a:p>
        </p:txBody>
      </p:sp>
      <p:sp>
        <p:nvSpPr>
          <p:cNvPr id="280" name="Google Shape;280;p42"/>
          <p:cNvSpPr txBox="1"/>
          <p:nvPr>
            <p:ph idx="4294967295" type="body"/>
          </p:nvPr>
        </p:nvSpPr>
        <p:spPr>
          <a:xfrm>
            <a:off x="394550" y="1181700"/>
            <a:ext cx="809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Analyser la probabilité d’une modalité p d’une variable expliquée qualitative binaire y à partir de différentes facteurs explicative b</a:t>
            </a:r>
            <a:endParaRPr/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fr" u="sng"/>
              <a:t>p = 1/[1 + exp(-y)]</a:t>
            </a:r>
            <a:r>
              <a:rPr lang="fr"/>
              <a:t>, p étant la probabilité de la modalité</a:t>
            </a:r>
            <a:endParaRPr/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fr" u="sng"/>
              <a:t>y =  b0 + b1*x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 ⇒  </a:t>
            </a:r>
            <a:r>
              <a:rPr lang="fr" u="sng"/>
              <a:t>p/(1-p) = exp(b0 + b1*x), y </a:t>
            </a:r>
            <a:endParaRPr u="sng"/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Pour linéariser le modèle, on applique une transformation logit</a:t>
            </a:r>
            <a:endParaRPr/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100">
                <a:latin typeface="Arial"/>
                <a:ea typeface="Arial"/>
                <a:cs typeface="Arial"/>
                <a:sym typeface="Arial"/>
              </a:rPr>
              <a:t>⇒ </a:t>
            </a:r>
            <a:r>
              <a:rPr lang="fr" u="sng"/>
              <a:t>log[p/(1-p)] = b0 + b1*x</a:t>
            </a:r>
            <a:r>
              <a:rPr lang="fr"/>
              <a:t>.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Théorie - Régression logistique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3"/>
          <p:cNvSpPr txBox="1"/>
          <p:nvPr>
            <p:ph idx="4294967295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60"/>
              <a:t>Avantages du modèle logistique :</a:t>
            </a:r>
            <a:endParaRPr sz="2060"/>
          </a:p>
          <a:p>
            <a:pPr indent="-35941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060"/>
              <a:buChar char="-"/>
            </a:pPr>
            <a:r>
              <a:rPr lang="fr" sz="2060"/>
              <a:t>Variable calculée : probabilité de falsification du billet</a:t>
            </a:r>
            <a:endParaRPr sz="2060"/>
          </a:p>
          <a:p>
            <a:pPr indent="-35941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60"/>
              <a:buChar char="-"/>
            </a:pPr>
            <a:r>
              <a:rPr lang="fr" sz="2060"/>
              <a:t>Calcul rapide</a:t>
            </a:r>
            <a:endParaRPr sz="2060"/>
          </a:p>
          <a:p>
            <a:pPr indent="-35941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60"/>
              <a:buChar char="-"/>
            </a:pPr>
            <a:r>
              <a:rPr lang="fr" sz="2060"/>
              <a:t>Accessibilité du modèle</a:t>
            </a:r>
            <a:endParaRPr sz="2060"/>
          </a:p>
        </p:txBody>
      </p:sp>
      <p:pic>
        <p:nvPicPr>
          <p:cNvPr id="287" name="Google Shape;287;p43"/>
          <p:cNvPicPr preferRelativeResize="0"/>
          <p:nvPr/>
        </p:nvPicPr>
        <p:blipFill rotWithShape="1">
          <a:blip r:embed="rId3">
            <a:alphaModFix/>
          </a:blip>
          <a:srcRect b="15608" l="27971" r="35387" t="25537"/>
          <a:stretch/>
        </p:blipFill>
        <p:spPr>
          <a:xfrm>
            <a:off x="5362700" y="1388175"/>
            <a:ext cx="3390024" cy="29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Régression logistique</a:t>
            </a:r>
            <a:endParaRPr/>
          </a:p>
        </p:txBody>
      </p:sp>
      <p:sp>
        <p:nvSpPr>
          <p:cNvPr id="293" name="Google Shape;293;p44"/>
          <p:cNvSpPr txBox="1"/>
          <p:nvPr>
            <p:ph idx="4294967295" type="body"/>
          </p:nvPr>
        </p:nvSpPr>
        <p:spPr>
          <a:xfrm>
            <a:off x="311700" y="1229875"/>
            <a:ext cx="8178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941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60"/>
              <a:buAutoNum type="arabicParenR"/>
            </a:pPr>
            <a:r>
              <a:rPr lang="fr" sz="2060"/>
              <a:t>Nettoyage de data</a:t>
            </a:r>
            <a:endParaRPr sz="2060"/>
          </a:p>
          <a:p>
            <a:pPr indent="-35941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60"/>
              <a:buAutoNum type="arabicParenR"/>
            </a:pPr>
            <a:r>
              <a:rPr lang="fr" sz="2060"/>
              <a:t>Séparation du jeu de données en 2 parties : train (80%) / test (20%)  </a:t>
            </a:r>
            <a:endParaRPr sz="206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60"/>
              <a:t>→ 136 billets train  / 34 billets test</a:t>
            </a:r>
            <a:endParaRPr sz="2060"/>
          </a:p>
          <a:p>
            <a:pPr indent="-35941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060"/>
              <a:buAutoNum type="arabicParenR"/>
            </a:pPr>
            <a:r>
              <a:rPr lang="fr" sz="2060"/>
              <a:t>Définition du modèle en utilisant la partition train</a:t>
            </a:r>
            <a:endParaRPr sz="2060"/>
          </a:p>
          <a:p>
            <a:pPr indent="-35941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60"/>
              <a:buAutoNum type="arabicParenR"/>
            </a:pPr>
            <a:r>
              <a:rPr lang="fr" sz="2060"/>
              <a:t>Application du modèle obtenue sur la partition test</a:t>
            </a:r>
            <a:endParaRPr sz="206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Code - Langage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45"/>
          <p:cNvPicPr preferRelativeResize="0"/>
          <p:nvPr/>
        </p:nvPicPr>
        <p:blipFill rotWithShape="1">
          <a:blip r:embed="rId3">
            <a:alphaModFix/>
          </a:blip>
          <a:srcRect b="23163" l="4417" r="34987" t="29795"/>
          <a:stretch/>
        </p:blipFill>
        <p:spPr>
          <a:xfrm>
            <a:off x="394525" y="1183600"/>
            <a:ext cx="7489999" cy="31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Régression logistique - Matrice de confusion</a:t>
            </a:r>
            <a:endParaRPr/>
          </a:p>
        </p:txBody>
      </p:sp>
      <p:pic>
        <p:nvPicPr>
          <p:cNvPr id="305" name="Google Shape;305;p46"/>
          <p:cNvPicPr preferRelativeResize="0"/>
          <p:nvPr/>
        </p:nvPicPr>
        <p:blipFill rotWithShape="1">
          <a:blip r:embed="rId3">
            <a:alphaModFix/>
          </a:blip>
          <a:srcRect b="0" l="0" r="63444" t="40887"/>
          <a:stretch/>
        </p:blipFill>
        <p:spPr>
          <a:xfrm>
            <a:off x="546925" y="1354780"/>
            <a:ext cx="3675998" cy="318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6"/>
          <p:cNvSpPr txBox="1"/>
          <p:nvPr>
            <p:ph idx="4294967295" type="body"/>
          </p:nvPr>
        </p:nvSpPr>
        <p:spPr>
          <a:xfrm>
            <a:off x="4325100" y="1237550"/>
            <a:ext cx="450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appliquant le modèle obtenu à notre échantillon de test, on observe  que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Le modèle a enregistré un faux positif mais a correctement déterminer le reste des billets faux des billets vrais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Le taux de succès de détection du modèle est donc de 97,06%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"/>
          <p:cNvSpPr txBox="1"/>
          <p:nvPr>
            <p:ph type="title"/>
          </p:nvPr>
        </p:nvSpPr>
        <p:spPr>
          <a:xfrm>
            <a:off x="3505925" y="2152350"/>
            <a:ext cx="22806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 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Méthodologie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975"/>
            <a:ext cx="8075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fr" sz="1617"/>
              <a:t>Méthodes appliqués :</a:t>
            </a:r>
            <a:endParaRPr sz="1617"/>
          </a:p>
          <a:p>
            <a:pPr indent="-331311" lvl="0" marL="457200" rtl="0" algn="l">
              <a:spcBef>
                <a:spcPts val="1200"/>
              </a:spcBef>
              <a:spcAft>
                <a:spcPts val="0"/>
              </a:spcAft>
              <a:buSzPts val="1617"/>
              <a:buChar char="-"/>
            </a:pPr>
            <a:r>
              <a:rPr lang="fr" sz="1617"/>
              <a:t>ACP : Visualisation graphique des caractéristiques des billets vrais et faux</a:t>
            </a:r>
            <a:endParaRPr sz="1617"/>
          </a:p>
          <a:p>
            <a:pPr indent="-331311" lvl="0" marL="457200" rtl="0" algn="l">
              <a:spcBef>
                <a:spcPts val="0"/>
              </a:spcBef>
              <a:spcAft>
                <a:spcPts val="0"/>
              </a:spcAft>
              <a:buSzPts val="1617"/>
              <a:buChar char="-"/>
            </a:pPr>
            <a:r>
              <a:rPr lang="fr" sz="1617"/>
              <a:t>Kmeans : C</a:t>
            </a:r>
            <a:r>
              <a:rPr lang="fr" sz="1617"/>
              <a:t>lassification kmeans + comparaison avec visualisation ACP </a:t>
            </a:r>
            <a:r>
              <a:rPr lang="fr" sz="1617"/>
              <a:t>Régression logistique : Modèle d’analyse probabilité de falsification d’un billet</a:t>
            </a:r>
            <a:endParaRPr sz="16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fr" sz="1617"/>
              <a:t>Langage utilisés :</a:t>
            </a:r>
            <a:endParaRPr sz="16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fr" sz="1617"/>
              <a:t>Analyse : Langage R</a:t>
            </a:r>
            <a:endParaRPr sz="161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fr" sz="1617"/>
              <a:t>Script du modèle : Langage Python</a:t>
            </a:r>
            <a:endParaRPr sz="1617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PRESENTATION</a:t>
            </a:r>
            <a:endParaRPr/>
          </a:p>
        </p:txBody>
      </p:sp>
      <p:sp>
        <p:nvSpPr>
          <p:cNvPr id="112" name="Google Shape;112;p17"/>
          <p:cNvSpPr txBox="1"/>
          <p:nvPr>
            <p:ph idx="4294967295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1)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975"/>
            <a:ext cx="8075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Data :  Echantillon de 170 billets extrait de la BDD de RAPACE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/>
              <a:t> 7 variables 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is_genuine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height_left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height_right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margin_up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margin_low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diagonal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fr" sz="1700"/>
              <a:t>length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Caractéristiques variable - height_left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3901450"/>
            <a:ext cx="80757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700"/>
              <a:t>Les billets faux tendent à être plus grand sur le côté gauche</a:t>
            </a:r>
            <a:endParaRPr sz="1700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1111750"/>
            <a:ext cx="2925183" cy="25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5858" y="1170200"/>
            <a:ext cx="2925183" cy="25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Caractéristiques variable - height_right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4062200"/>
            <a:ext cx="8075700" cy="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fr" sz="1752"/>
              <a:t>Les billets faux tendent à être plus grand sur le côté droit</a:t>
            </a:r>
            <a:endParaRPr sz="175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452"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875" y="1170200"/>
            <a:ext cx="3107521" cy="27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6671" y="1170200"/>
            <a:ext cx="3107521" cy="27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Caractéristiques variable - margin_up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3961175"/>
            <a:ext cx="8075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fr" sz="1700"/>
              <a:t>Les billets faux tendent à avoir une marge supérieure plus élevée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50" y="1111750"/>
            <a:ext cx="2992928" cy="263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103" y="1170200"/>
            <a:ext cx="2992928" cy="263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