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72" r:id="rId8"/>
    <p:sldId id="263" r:id="rId9"/>
    <p:sldId id="267" r:id="rId10"/>
    <p:sldId id="258" r:id="rId11"/>
    <p:sldId id="271" r:id="rId12"/>
    <p:sldId id="270" r:id="rId13"/>
    <p:sldId id="273" r:id="rId14"/>
    <p:sldId id="260" r:id="rId15"/>
    <p:sldId id="277" r:id="rId16"/>
    <p:sldId id="274" r:id="rId17"/>
    <p:sldId id="276" r:id="rId18"/>
    <p:sldId id="262" r:id="rId19"/>
    <p:sldId id="279" r:id="rId20"/>
    <p:sldId id="275" r:id="rId21"/>
    <p:sldId id="280" r:id="rId22"/>
    <p:sldId id="259" r:id="rId23"/>
    <p:sldId id="281" r:id="rId24"/>
    <p:sldId id="286" r:id="rId25"/>
    <p:sldId id="284" r:id="rId26"/>
    <p:sldId id="283" r:id="rId27"/>
    <p:sldId id="287" r:id="rId28"/>
    <p:sldId id="288" r:id="rId29"/>
    <p:sldId id="289" r:id="rId30"/>
    <p:sldId id="291" r:id="rId31"/>
    <p:sldId id="29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5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2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97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6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102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59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8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75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8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95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10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03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0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1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19C96-A52E-4C4C-BF54-8E34944AB43B}" type="datetimeFigureOut">
              <a:rPr lang="fr-FR" smtClean="0"/>
              <a:t>03/03/2022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54DA172-1764-451D-BB30-5561C73289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73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C3B8168-F8A4-40BA-98D0-501B2CB8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75033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Présentation  : </a:t>
            </a:r>
            <a:br>
              <a:rPr lang="fr-FR" dirty="0"/>
            </a:br>
            <a:r>
              <a:rPr lang="fr-FR" dirty="0"/>
              <a:t>Mise en place Stratégie 2022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7BD07D8-FD52-4329-9994-11CD48800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180" y="4719825"/>
            <a:ext cx="5086714" cy="1126283"/>
          </a:xfrm>
          <a:solidFill>
            <a:schemeClr val="accent4">
              <a:lumMod val="75000"/>
            </a:schemeClr>
          </a:solidFill>
        </p:spPr>
        <p:txBody>
          <a:bodyPr anchor="ctr">
            <a:normAutofit/>
          </a:bodyPr>
          <a:lstStyle/>
          <a:p>
            <a:pPr algn="ctr"/>
            <a:r>
              <a:rPr lang="fr-FR" sz="4400" i="1" dirty="0">
                <a:solidFill>
                  <a:schemeClr val="bg1"/>
                </a:solidFill>
                <a:latin typeface="Eras Demi ITC" panose="020B0805030504020804" pitchFamily="34" charset="0"/>
              </a:rPr>
              <a:t>ENERCORP</a:t>
            </a:r>
          </a:p>
        </p:txBody>
      </p:sp>
    </p:spTree>
    <p:extLst>
      <p:ext uri="{BB962C8B-B14F-4D97-AF65-F5344CB8AC3E}">
        <p14:creationId xmlns:p14="http://schemas.microsoft.com/office/powerpoint/2010/main" val="14808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– IMPACT METEO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3" y="2133600"/>
            <a:ext cx="471324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Application de la régression linéaire pour identifier la relation entre l’effet température (DJU) sur la consommation d’électricité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 R² très élevé (0,933) + </a:t>
            </a:r>
            <a:r>
              <a:rPr lang="fr-FR" dirty="0" err="1">
                <a:solidFill>
                  <a:srgbClr val="000000"/>
                </a:solidFill>
                <a:sym typeface="Wingdings" panose="05000000000000000000" pitchFamily="2" charset="2"/>
              </a:rPr>
              <a:t>p.value</a:t>
            </a: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 nulle de la variable DJU  la variable DJU est donc significative sur la variable de la consommation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	Normalité des résidus : Stat Jacque </a:t>
            </a:r>
            <a:r>
              <a:rPr lang="fr-FR" dirty="0" err="1">
                <a:solidFill>
                  <a:srgbClr val="000000"/>
                </a:solidFill>
                <a:sym typeface="Wingdings" panose="05000000000000000000" pitchFamily="2" charset="2"/>
              </a:rPr>
              <a:t>Bera</a:t>
            </a: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 &gt; 0.05 / </a:t>
            </a:r>
            <a:r>
              <a:rPr lang="fr-FR" dirty="0" err="1">
                <a:solidFill>
                  <a:srgbClr val="000000"/>
                </a:solidFill>
                <a:sym typeface="Wingdings" panose="05000000000000000000" pitchFamily="2" charset="2"/>
              </a:rPr>
              <a:t>skewness</a:t>
            </a: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 nul (-0.432) / kurtosis de 3.7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6874B-C870-4F25-BB8F-6E1DDD5CAC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8" t="7530" r="45892" b="28728"/>
          <a:stretch/>
        </p:blipFill>
        <p:spPr>
          <a:xfrm>
            <a:off x="1272072" y="2133600"/>
            <a:ext cx="4823928" cy="30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REGRESSIONS IMPACT METEO - CONDITIONS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10" y="4834012"/>
            <a:ext cx="3956835" cy="1540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Linéarité de la relation entre les variables DJU et consommation vérifiée (cf. graphique)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426FC3-C2D4-4798-A6D1-E9AF47B90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02" y="1748396"/>
            <a:ext cx="4071820" cy="271454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3F0316-5C0A-4325-8CEC-CA8FE112A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10" y="1748396"/>
            <a:ext cx="4183338" cy="2928336"/>
          </a:xfrm>
          <a:prstGeom prst="rect">
            <a:avLst/>
          </a:prstGeom>
        </p:spPr>
      </p:pic>
      <p:sp>
        <p:nvSpPr>
          <p:cNvPr id="9" name="Espace réservé du contenu 6">
            <a:extLst>
              <a:ext uri="{FF2B5EF4-FFF2-40B4-BE49-F238E27FC236}">
                <a16:creationId xmlns:a16="http://schemas.microsoft.com/office/drawing/2014/main" id="{7FAB69A7-5FE1-4FB4-A64B-9719C44F85B1}"/>
              </a:ext>
            </a:extLst>
          </p:cNvPr>
          <p:cNvSpPr txBox="1">
            <a:spLocks/>
          </p:cNvSpPr>
          <p:nvPr/>
        </p:nvSpPr>
        <p:spPr>
          <a:xfrm>
            <a:off x="7048768" y="4874455"/>
            <a:ext cx="4712597" cy="135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Normalité des erreurs vérifiée : Test de Shapiro donne une </a:t>
            </a:r>
            <a:r>
              <a:rPr lang="fr-FR" dirty="0" err="1">
                <a:solidFill>
                  <a:srgbClr val="000000"/>
                </a:solidFill>
              </a:rPr>
              <a:t>p.value</a:t>
            </a:r>
            <a:r>
              <a:rPr lang="fr-FR" dirty="0">
                <a:solidFill>
                  <a:srgbClr val="000000"/>
                </a:solidFill>
              </a:rPr>
              <a:t> de 0,139 + graphique de distribution des résidus </a:t>
            </a:r>
          </a:p>
        </p:txBody>
      </p:sp>
    </p:spTree>
    <p:extLst>
      <p:ext uri="{BB962C8B-B14F-4D97-AF65-F5344CB8AC3E}">
        <p14:creationId xmlns:p14="http://schemas.microsoft.com/office/powerpoint/2010/main" val="288514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200" dirty="0"/>
              <a:t>EVOLUTION CONSO.NATIONALE TOTALE SANS IMPACT MÉTÉO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086" y="1638938"/>
            <a:ext cx="4407526" cy="4392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Création de la variable « Consommation </a:t>
            </a:r>
            <a:r>
              <a:rPr lang="fr-FR" dirty="0" err="1"/>
              <a:t>corrigee</a:t>
            </a:r>
            <a:r>
              <a:rPr lang="fr-FR" dirty="0"/>
              <a:t> » sans impact de la variable DJU 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 err="1"/>
              <a:t>data_fr</a:t>
            </a:r>
            <a:r>
              <a:rPr lang="fr-FR" dirty="0"/>
              <a:t>["Consommation </a:t>
            </a:r>
            <a:r>
              <a:rPr lang="fr-FR" dirty="0" err="1"/>
              <a:t>corrigee</a:t>
            </a:r>
            <a:r>
              <a:rPr lang="fr-FR" dirty="0"/>
              <a:t> des DJU"] = </a:t>
            </a:r>
            <a:r>
              <a:rPr lang="fr-FR" dirty="0" err="1"/>
              <a:t>data_fr</a:t>
            </a:r>
            <a:r>
              <a:rPr lang="fr-FR" dirty="0"/>
              <a:t>["Consommation totale"] - (</a:t>
            </a:r>
            <a:r>
              <a:rPr lang="fr-FR" dirty="0" err="1"/>
              <a:t>data_fr</a:t>
            </a:r>
            <a:r>
              <a:rPr lang="fr-FR" dirty="0"/>
              <a:t>["DJU"]*b)</a:t>
            </a:r>
          </a:p>
          <a:p>
            <a:pPr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consommation corrigée des DJU suit un modèle additif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variance stable dans le temps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/>
              <a:t>Utilisation log de la conso. corrigée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864323-84A2-4C95-8F8A-0DA1E74DA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28" y="1576874"/>
            <a:ext cx="5956040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pPr algn="ctr"/>
            <a:r>
              <a:rPr lang="fr-FR" dirty="0"/>
              <a:t>Désaisonnalisation via les moyennes mobiles</a:t>
            </a:r>
          </a:p>
        </p:txBody>
      </p:sp>
    </p:spTree>
    <p:extLst>
      <p:ext uri="{BB962C8B-B14F-4D97-AF65-F5344CB8AC3E}">
        <p14:creationId xmlns:p14="http://schemas.microsoft.com/office/powerpoint/2010/main" val="103334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– Moyennes mobiles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Combinaison linéaire d’instants passé et futurs de la série temporelle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Moyenne « glissante » sur n périodes à travers des sous-ensembles de X valeurs consécutives </a:t>
            </a:r>
          </a:p>
          <a:p>
            <a:pPr>
              <a:buFontTx/>
              <a:buChar char="-"/>
            </a:pPr>
            <a:r>
              <a:rPr lang="fr-FR" dirty="0"/>
              <a:t>Elargir X valeurs = lissage des valeurs</a:t>
            </a:r>
          </a:p>
          <a:p>
            <a:pPr>
              <a:buFontTx/>
              <a:buChar char="-"/>
            </a:pPr>
            <a:r>
              <a:rPr lang="fr-FR" dirty="0"/>
              <a:t>Pondération égale sur tous les sous-ensembles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3D912F3-FC33-414D-9976-B5761EC58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13" t="50000" r="53087" b="43148"/>
          <a:stretch/>
        </p:blipFill>
        <p:spPr>
          <a:xfrm>
            <a:off x="3312366" y="2719873"/>
            <a:ext cx="1828801" cy="4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– Moyennes mobiles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0" y="2133600"/>
            <a:ext cx="4075112" cy="3777622"/>
          </a:xfrm>
        </p:spPr>
        <p:txBody>
          <a:bodyPr/>
          <a:lstStyle/>
          <a:p>
            <a:r>
              <a:rPr lang="fr-FR" dirty="0"/>
              <a:t>Via la méthode </a:t>
            </a:r>
            <a:r>
              <a:rPr lang="fr-FR" dirty="0" err="1"/>
              <a:t>rolling</a:t>
            </a:r>
            <a:r>
              <a:rPr lang="fr-FR" dirty="0"/>
              <a:t>, on calcule les moyennes mobiles en définissant la fenêtre de calcul (ici, X = 3)</a:t>
            </a:r>
          </a:p>
          <a:p>
            <a:pPr>
              <a:buFontTx/>
              <a:buChar char="-"/>
            </a:pPr>
            <a:r>
              <a:rPr lang="fr-FR" sz="1200" dirty="0" err="1"/>
              <a:t>prodtt</a:t>
            </a:r>
            <a:r>
              <a:rPr lang="fr-FR" sz="1200" dirty="0"/>
              <a:t> = np.log(</a:t>
            </a:r>
            <a:r>
              <a:rPr lang="fr-FR" sz="1200" dirty="0" err="1"/>
              <a:t>data_fr</a:t>
            </a:r>
            <a:r>
              <a:rPr lang="fr-FR" sz="1200" dirty="0"/>
              <a:t>["Consommation </a:t>
            </a:r>
            <a:r>
              <a:rPr lang="fr-FR" sz="1200" dirty="0" err="1"/>
              <a:t>corrigee</a:t>
            </a:r>
            <a:r>
              <a:rPr lang="fr-FR" sz="1200" dirty="0"/>
              <a:t>"])</a:t>
            </a:r>
          </a:p>
          <a:p>
            <a:pPr>
              <a:buFontTx/>
              <a:buChar char="-"/>
            </a:pPr>
            <a:r>
              <a:rPr lang="fr-FR" sz="1200" dirty="0" err="1"/>
              <a:t>data_fr</a:t>
            </a:r>
            <a:r>
              <a:rPr lang="fr-FR" sz="1200" dirty="0"/>
              <a:t>["Conso. </a:t>
            </a:r>
            <a:r>
              <a:rPr lang="fr-FR" sz="1200" dirty="0" err="1"/>
              <a:t>désaison</a:t>
            </a:r>
            <a:r>
              <a:rPr lang="fr-FR" sz="1200" dirty="0"/>
              <a:t>. MB"] = </a:t>
            </a:r>
            <a:r>
              <a:rPr lang="fr-FR" sz="1200" dirty="0" err="1"/>
              <a:t>np.exp</a:t>
            </a:r>
            <a:r>
              <a:rPr lang="fr-FR" sz="1200" dirty="0"/>
              <a:t>(</a:t>
            </a:r>
            <a:r>
              <a:rPr lang="fr-FR" sz="1200" dirty="0" err="1"/>
              <a:t>prodtt.rolling</a:t>
            </a:r>
            <a:r>
              <a:rPr lang="fr-FR" sz="1200" dirty="0"/>
              <a:t>(3).</a:t>
            </a:r>
            <a:r>
              <a:rPr lang="fr-FR" sz="1200" dirty="0" err="1"/>
              <a:t>mean</a:t>
            </a:r>
            <a:r>
              <a:rPr lang="fr-FR" sz="1200" dirty="0"/>
              <a:t>())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5D7D4CF-D473-44E7-B707-8D025576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8" y="19050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pPr algn="ctr"/>
            <a:r>
              <a:rPr lang="fr-FR" dirty="0"/>
              <a:t>Prédiction via la méthode de </a:t>
            </a:r>
            <a:r>
              <a:rPr lang="fr-FR" dirty="0" err="1"/>
              <a:t>Holts</a:t>
            </a:r>
            <a:r>
              <a:rPr lang="fr-FR" dirty="0"/>
              <a:t>-Winters</a:t>
            </a:r>
          </a:p>
        </p:txBody>
      </p:sp>
    </p:spTree>
    <p:extLst>
      <p:ext uri="{BB962C8B-B14F-4D97-AF65-F5344CB8AC3E}">
        <p14:creationId xmlns:p14="http://schemas.microsoft.com/office/powerpoint/2010/main" val="73125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– Lissage exponentielle simple et double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Lissage exponentielle simple</a:t>
            </a:r>
          </a:p>
          <a:p>
            <a:pPr marL="0" indent="0">
              <a:buNone/>
            </a:pPr>
            <a:r>
              <a:rPr lang="fr-FR" dirty="0"/>
              <a:t>Permet de faire des prédictions basée sur les valeurs les plus récentes</a:t>
            </a:r>
          </a:p>
          <a:p>
            <a:pPr>
              <a:buFontTx/>
              <a:buChar char="-"/>
            </a:pPr>
            <a:r>
              <a:rPr lang="fr-FR" dirty="0"/>
              <a:t>Pondération des valeurs les plus récentes définie par α</a:t>
            </a:r>
          </a:p>
          <a:p>
            <a:pPr>
              <a:buFontTx/>
              <a:buChar char="-"/>
            </a:pPr>
            <a:r>
              <a:rPr lang="fr-FR" dirty="0"/>
              <a:t>XT+1=XT+(1−α)(XT−X’T)</a:t>
            </a:r>
          </a:p>
          <a:p>
            <a:pPr marL="0" indent="0">
              <a:buNone/>
            </a:pPr>
            <a:r>
              <a:rPr lang="fr-FR" dirty="0"/>
              <a:t>Pertinence limitée avec des données présentant une tendance et / ou sur une durée longue</a:t>
            </a:r>
          </a:p>
          <a:p>
            <a:endParaRPr lang="fr-FR" dirty="0"/>
          </a:p>
          <a:p>
            <a:r>
              <a:rPr lang="fr-FR" dirty="0"/>
              <a:t>Lissage exponentielle double</a:t>
            </a:r>
          </a:p>
          <a:p>
            <a:pPr marL="0" indent="0">
              <a:buNone/>
            </a:pPr>
            <a:r>
              <a:rPr lang="fr-FR" dirty="0"/>
              <a:t>Intègre une seconde variable pour mieux prendre en compte les tendances. Il existe 2 variantes :</a:t>
            </a:r>
          </a:p>
          <a:p>
            <a:pPr>
              <a:buFontTx/>
              <a:buChar char="-"/>
            </a:pPr>
            <a:r>
              <a:rPr lang="fr-FR" dirty="0"/>
              <a:t>Méthode de Brown</a:t>
            </a:r>
          </a:p>
          <a:p>
            <a:pPr>
              <a:buFontTx/>
              <a:buChar char="-"/>
            </a:pPr>
            <a:r>
              <a:rPr lang="fr-FR" dirty="0"/>
              <a:t>Méthode de Holt Winters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827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– Méthode Holt-Winters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4B011C-0EEE-49FF-9F9E-3021D746A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" t="7476" r="43441" b="16548"/>
          <a:stretch/>
        </p:blipFill>
        <p:spPr>
          <a:xfrm>
            <a:off x="1627465" y="2197917"/>
            <a:ext cx="4541728" cy="3263316"/>
          </a:xfrm>
          <a:prstGeom prst="rect">
            <a:avLst/>
          </a:prstGeom>
        </p:spPr>
      </p:pic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8BF383F6-DD52-4E80-8A43-A18454B6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3" y="2133600"/>
            <a:ext cx="4713242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</a:rPr>
              <a:t>Conversion de la variable  Consommation corrigée en log()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</a:rPr>
              <a:t>Split entre une partie train + test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</a:rPr>
              <a:t>Application de la méthode </a:t>
            </a:r>
            <a:r>
              <a:rPr lang="fr-FR" dirty="0" err="1">
                <a:solidFill>
                  <a:srgbClr val="000000"/>
                </a:solidFill>
              </a:rPr>
              <a:t>ExponentialSmoothing</a:t>
            </a:r>
            <a:r>
              <a:rPr lang="fr-FR" dirty="0">
                <a:solidFill>
                  <a:srgbClr val="000000"/>
                </a:solidFill>
              </a:rPr>
              <a:t>()</a:t>
            </a:r>
          </a:p>
          <a:p>
            <a:pPr>
              <a:buFont typeface="+mj-lt"/>
              <a:buAutoNum type="arabicPeriod"/>
            </a:pPr>
            <a:r>
              <a:rPr lang="fr-FR" dirty="0">
                <a:solidFill>
                  <a:srgbClr val="000000"/>
                </a:solidFill>
              </a:rPr>
              <a:t>Reprise des valeurs modélisée en </a:t>
            </a:r>
            <a:r>
              <a:rPr lang="fr-FR" dirty="0" err="1">
                <a:solidFill>
                  <a:srgbClr val="000000"/>
                </a:solidFill>
              </a:rPr>
              <a:t>exp</a:t>
            </a:r>
            <a:r>
              <a:rPr lang="fr-FR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9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– Méthode Holt-Winters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E45443-1447-4D31-9AFF-E393A7DB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34" y="2105309"/>
            <a:ext cx="4466540" cy="357323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028712-5E29-42BD-B81E-647059289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5" y="2105309"/>
            <a:ext cx="4466542" cy="35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208C0-850E-4302-B015-0C7A21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CONTEXTE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Il devient de plus en plus difficile de prédire la demande d’électricité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Réchauffement constant des températures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Phénomènes extrêmes plus fréquentes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Tensions géopolitiques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Développement du parc automobile électrique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Clr>
                <a:srgbClr val="A53010"/>
              </a:buClr>
              <a:buSzTx/>
              <a:buFont typeface="Wingdings 3" charset="2"/>
              <a:buChar char=""/>
              <a:tabLst>
                <a:tab pos="457200" algn="l"/>
              </a:tabLst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Dans cette situation, difficile de faire des prédictions de températures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fr-FR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pPr algn="ctr"/>
            <a:r>
              <a:rPr lang="fr-FR" dirty="0"/>
              <a:t>Prédiction via la méthode de SARIMAX</a:t>
            </a:r>
          </a:p>
        </p:txBody>
      </p:sp>
    </p:spTree>
    <p:extLst>
      <p:ext uri="{BB962C8B-B14F-4D97-AF65-F5344CB8AC3E}">
        <p14:creationId xmlns:p14="http://schemas.microsoft.com/office/powerpoint/2010/main" val="34359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 - SARIMA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136" y="1764484"/>
            <a:ext cx="9474476" cy="3777622"/>
          </a:xfrm>
        </p:spPr>
        <p:txBody>
          <a:bodyPr/>
          <a:lstStyle/>
          <a:p>
            <a:r>
              <a:rPr lang="fr-FR" dirty="0"/>
              <a:t>Concept-clés</a:t>
            </a:r>
          </a:p>
          <a:p>
            <a:pPr marL="0" indent="0">
              <a:buNone/>
            </a:pPr>
            <a:r>
              <a:rPr lang="fr-FR" dirty="0"/>
              <a:t>La théorie SARIMA ne fonctionne que sur des données temporelles dite stationnaires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Stationnarité :  Série où les propriétés statistiques (variance, espérance) restent constants sur le temps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Les résidus du modèle SARIMA doivent correspondre à du bruit blanc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Absence d’autocorrélation (Test de </a:t>
            </a:r>
            <a:r>
              <a:rPr lang="fr-FR" dirty="0" err="1">
                <a:sym typeface="Wingdings" panose="05000000000000000000" pitchFamily="2" charset="2"/>
              </a:rPr>
              <a:t>Ljung</a:t>
            </a:r>
            <a:r>
              <a:rPr lang="fr-FR" dirty="0">
                <a:sym typeface="Wingdings" panose="05000000000000000000" pitchFamily="2" charset="2"/>
              </a:rPr>
              <a:t>-box)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905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Concepts clés - SARIMA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E106090-BA73-4792-8A83-389A8AAE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2" y="1479257"/>
            <a:ext cx="3106723" cy="20711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00572F9-2D4E-4F2C-A904-36717ECB0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55" y="1479258"/>
            <a:ext cx="3106723" cy="2071148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1D10362B-D247-495C-95A6-E3DD6847F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654" y="2133600"/>
            <a:ext cx="3316957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Après l’application d’une différenciation d’ordre 12, on obtient la variable « Conso. corr. diff. » qui est stationnaire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F7A31FF-E180-4B30-B76C-0199EE876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63" y="3741138"/>
            <a:ext cx="3034668" cy="202311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FE41CF5-729F-4FE8-B520-5961210583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655" y="3741138"/>
            <a:ext cx="3144728" cy="2096485"/>
          </a:xfrm>
          <a:prstGeom prst="rect">
            <a:avLst/>
          </a:prstGeom>
        </p:spPr>
      </p:pic>
      <p:sp>
        <p:nvSpPr>
          <p:cNvPr id="2" name="Flèche : bas 1">
            <a:extLst>
              <a:ext uri="{FF2B5EF4-FFF2-40B4-BE49-F238E27FC236}">
                <a16:creationId xmlns:a16="http://schemas.microsoft.com/office/drawing/2014/main" id="{B60883D8-DB90-415A-8529-73A47659EAE9}"/>
              </a:ext>
            </a:extLst>
          </p:cNvPr>
          <p:cNvSpPr/>
          <p:nvPr/>
        </p:nvSpPr>
        <p:spPr>
          <a:xfrm>
            <a:off x="3062809" y="3507837"/>
            <a:ext cx="328474" cy="275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B969DAEA-5416-46BB-9D3F-37741D091266}"/>
              </a:ext>
            </a:extLst>
          </p:cNvPr>
          <p:cNvSpPr/>
          <p:nvPr/>
        </p:nvSpPr>
        <p:spPr>
          <a:xfrm>
            <a:off x="6242833" y="3502598"/>
            <a:ext cx="328474" cy="275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2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- SARIMA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136" y="1764484"/>
            <a:ext cx="9474476" cy="3777622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méthode SARIMA se base sur différents méthodes d’analyse des séries temporelles :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AR : Modèle Autorégressif  prédiction d’une variable basée sur les valeurs passées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MA : Modèle Moyennes mobiles  prédiction d’une variable basée sur les erreurs de prédiction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La méthode ARIMA n’étant pas adapté aux variables saisonnières  ajout d’une composante saisonnière  S(</a:t>
            </a:r>
            <a:r>
              <a:rPr lang="fr-FR" dirty="0" err="1">
                <a:sym typeface="Wingdings" panose="05000000000000000000" pitchFamily="2" charset="2"/>
              </a:rPr>
              <a:t>easonal</a:t>
            </a:r>
            <a:r>
              <a:rPr lang="fr-FR" dirty="0">
                <a:sym typeface="Wingdings" panose="05000000000000000000" pitchFamily="2" charset="2"/>
              </a:rPr>
              <a:t>) ARIMA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490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- SARIMA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64483"/>
            <a:ext cx="5408611" cy="38823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/>
              <a:t>Modèle ARIMA : </a:t>
            </a:r>
          </a:p>
          <a:p>
            <a:pPr algn="just"/>
            <a:r>
              <a:rPr lang="fr-FR" b="1" dirty="0">
                <a:effectLst/>
              </a:rPr>
              <a:t>p</a:t>
            </a:r>
            <a:r>
              <a:rPr lang="fr-FR" dirty="0">
                <a:effectLst/>
              </a:rPr>
              <a:t> : ordre de la partie autorégressive (AR),</a:t>
            </a:r>
          </a:p>
          <a:p>
            <a:pPr algn="just"/>
            <a:r>
              <a:rPr lang="fr-FR" b="1" dirty="0">
                <a:effectLst/>
              </a:rPr>
              <a:t>d </a:t>
            </a:r>
            <a:r>
              <a:rPr lang="fr-FR" dirty="0">
                <a:effectLst/>
              </a:rPr>
              <a:t>: ordre de la différence ou dérivation du processus</a:t>
            </a:r>
          </a:p>
          <a:p>
            <a:pPr marL="0" indent="0" algn="just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>
                <a:effectLst/>
              </a:rPr>
              <a:t>d=0 si la série est au préalable stationnaire sinon d&gt;=1</a:t>
            </a:r>
          </a:p>
          <a:p>
            <a:pPr algn="just"/>
            <a:r>
              <a:rPr lang="fr-FR" b="1" dirty="0">
                <a:effectLst/>
              </a:rPr>
              <a:t>q : </a:t>
            </a:r>
            <a:r>
              <a:rPr lang="fr-FR" dirty="0">
                <a:effectLst/>
              </a:rPr>
              <a:t>ordre de la moyenne mobile(MA).</a:t>
            </a:r>
          </a:p>
          <a:p>
            <a:pPr marL="0" indent="0" algn="just">
              <a:buNone/>
            </a:pPr>
            <a:endParaRPr lang="fr-FR" dirty="0">
              <a:effectLst/>
            </a:endParaRPr>
          </a:p>
          <a:p>
            <a:pPr marL="0" indent="0" algn="just">
              <a:buNone/>
            </a:pPr>
            <a:r>
              <a:rPr lang="fr-FR" dirty="0"/>
              <a:t>Modèle SARIMA : </a:t>
            </a:r>
          </a:p>
          <a:p>
            <a:pPr algn="just"/>
            <a:r>
              <a:rPr lang="fr-FR" b="1" dirty="0">
                <a:effectLst/>
              </a:rPr>
              <a:t>P</a:t>
            </a:r>
            <a:r>
              <a:rPr lang="fr-FR" dirty="0">
                <a:effectLst/>
              </a:rPr>
              <a:t> : ordre de la partie autorégressive saisonnière.</a:t>
            </a:r>
          </a:p>
          <a:p>
            <a:pPr algn="just"/>
            <a:r>
              <a:rPr lang="fr-FR" b="1" dirty="0">
                <a:effectLst/>
              </a:rPr>
              <a:t>D</a:t>
            </a:r>
            <a:r>
              <a:rPr lang="fr-FR" dirty="0">
                <a:effectLst/>
              </a:rPr>
              <a:t> : ordre de la différence saisonnière.</a:t>
            </a:r>
          </a:p>
          <a:p>
            <a:pPr algn="just"/>
            <a:r>
              <a:rPr lang="fr-FR" b="1" dirty="0">
                <a:effectLst/>
              </a:rPr>
              <a:t>Q </a:t>
            </a:r>
            <a:r>
              <a:rPr lang="fr-FR" dirty="0">
                <a:effectLst/>
              </a:rPr>
              <a:t>: ordre de la moyenne mobile saisonnière.</a:t>
            </a:r>
          </a:p>
          <a:p>
            <a:pPr algn="just"/>
            <a:r>
              <a:rPr lang="fr-FR" b="1" dirty="0">
                <a:effectLst/>
              </a:rPr>
              <a:t>m : </a:t>
            </a:r>
            <a:r>
              <a:rPr lang="fr-FR" dirty="0">
                <a:effectLst/>
              </a:rPr>
              <a:t>la période de la composante saisonnière.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endParaRPr lang="fr-FR" dirty="0">
              <a:effectLst/>
            </a:endParaRPr>
          </a:p>
          <a:p>
            <a:pPr marL="0" indent="0" algn="just">
              <a:buNone/>
            </a:pPr>
            <a:endParaRPr lang="fr-FR" dirty="0">
              <a:effectLst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2E06F8-D090-4F8D-990E-95DA5E26E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" t="6353" r="60962" b="44983"/>
          <a:stretch/>
        </p:blipFill>
        <p:spPr>
          <a:xfrm>
            <a:off x="1308101" y="2297016"/>
            <a:ext cx="4381500" cy="29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6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– Méthode SARIMA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8BF383F6-DD52-4E80-8A43-A18454B6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993" y="2133600"/>
            <a:ext cx="4262707" cy="377762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arenR"/>
            </a:pPr>
            <a:r>
              <a:rPr lang="fr-FR" dirty="0">
                <a:solidFill>
                  <a:srgbClr val="000000"/>
                </a:solidFill>
              </a:rPr>
              <a:t>Conversion de la variable  Consommation corrigée en log()</a:t>
            </a:r>
          </a:p>
          <a:p>
            <a:pPr>
              <a:buFont typeface="+mj-lt"/>
              <a:buAutoNum type="arabicParenR"/>
            </a:pPr>
            <a:r>
              <a:rPr lang="fr-FR" dirty="0">
                <a:solidFill>
                  <a:srgbClr val="000000"/>
                </a:solidFill>
              </a:rPr>
              <a:t>Split entre une partie train + test</a:t>
            </a:r>
          </a:p>
          <a:p>
            <a:pPr>
              <a:buFont typeface="+mj-lt"/>
              <a:buAutoNum type="arabicParenR"/>
            </a:pPr>
            <a:r>
              <a:rPr lang="fr-FR" dirty="0">
                <a:solidFill>
                  <a:srgbClr val="000000"/>
                </a:solidFill>
              </a:rPr>
              <a:t>Application de la méthode SARIMAX()</a:t>
            </a:r>
          </a:p>
          <a:p>
            <a:pPr>
              <a:buFont typeface="+mj-lt"/>
              <a:buAutoNum type="arabicParenR"/>
            </a:pPr>
            <a:r>
              <a:rPr lang="fr-FR" dirty="0">
                <a:solidFill>
                  <a:srgbClr val="000000"/>
                </a:solidFill>
              </a:rPr>
              <a:t>Reprise des valeurs modélisée en </a:t>
            </a:r>
            <a:r>
              <a:rPr lang="fr-FR" dirty="0" err="1">
                <a:solidFill>
                  <a:srgbClr val="000000"/>
                </a:solidFill>
              </a:rPr>
              <a:t>exp</a:t>
            </a:r>
            <a:r>
              <a:rPr lang="fr-FR" dirty="0">
                <a:solidFill>
                  <a:srgbClr val="000000"/>
                </a:solidFill>
              </a:rPr>
              <a:t>()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Paramètres significatifs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Meilleurs AIC/BIC vs Holt-Winters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dirty="0">
                <a:solidFill>
                  <a:srgbClr val="000000"/>
                </a:solidFill>
                <a:sym typeface="Wingdings" panose="05000000000000000000" pitchFamily="2" charset="2"/>
              </a:rPr>
              <a:t>Blancheur des résidus vérifiés</a:t>
            </a: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è"/>
            </a:pP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4A1B14-FBC3-4ACC-87C1-B901E8E2B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8" t="6783" r="46608" b="30871"/>
          <a:stretch/>
        </p:blipFill>
        <p:spPr>
          <a:xfrm>
            <a:off x="683675" y="2286000"/>
            <a:ext cx="4713242" cy="29459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0170AA-8EF8-4FCF-BD2B-DF47D0909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2" t="46397" r="62424" b="22943"/>
          <a:stretch/>
        </p:blipFill>
        <p:spPr>
          <a:xfrm>
            <a:off x="10109200" y="2286000"/>
            <a:ext cx="1752600" cy="33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0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 – Méthode SARIMA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C74F33-C5BB-4899-8958-601A8415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22" y="1905000"/>
            <a:ext cx="4582042" cy="3665634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1911F6-DEC6-4C15-B4C2-443841354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42" y="1905000"/>
            <a:ext cx="4582042" cy="36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6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Vérifications - Résidus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8619B-8DA1-4054-9D50-1275DB88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542" y="2084442"/>
            <a:ext cx="3079070" cy="3777622"/>
          </a:xfrm>
        </p:spPr>
        <p:txBody>
          <a:bodyPr/>
          <a:lstStyle/>
          <a:p>
            <a:r>
              <a:rPr lang="fr-FR" dirty="0"/>
              <a:t>Absence d’autocorrélation vérifiée (résultat </a:t>
            </a:r>
            <a:r>
              <a:rPr lang="fr-FR" dirty="0" err="1"/>
              <a:t>Ljung</a:t>
            </a:r>
            <a:r>
              <a:rPr lang="fr-FR" dirty="0"/>
              <a:t>-box + graphiques </a:t>
            </a:r>
            <a:r>
              <a:rPr lang="fr-FR" dirty="0" err="1"/>
              <a:t>corrélogram</a:t>
            </a:r>
            <a:r>
              <a:rPr lang="fr-FR" dirty="0"/>
              <a:t> et résidus standardisé)</a:t>
            </a:r>
          </a:p>
          <a:p>
            <a:r>
              <a:rPr lang="fr-FR" dirty="0"/>
              <a:t>Normalité des résidus</a:t>
            </a:r>
          </a:p>
          <a:p>
            <a:pPr marL="0" indent="0">
              <a:buNone/>
            </a:pPr>
            <a:r>
              <a:rPr lang="fr-FR" dirty="0"/>
              <a:t>vérifiée (</a:t>
            </a:r>
            <a:r>
              <a:rPr lang="fr-FR" dirty="0" err="1"/>
              <a:t>qqplot</a:t>
            </a:r>
            <a:r>
              <a:rPr lang="fr-FR" dirty="0"/>
              <a:t> + </a:t>
            </a:r>
            <a:r>
              <a:rPr lang="fr-FR" dirty="0" err="1"/>
              <a:t>histogram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4E956E-1D22-4900-9309-B2E29289F3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1" t="26923" r="28733" b="25000"/>
          <a:stretch/>
        </p:blipFill>
        <p:spPr>
          <a:xfrm>
            <a:off x="1739900" y="1612900"/>
            <a:ext cx="6092054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3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Performances Modèles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01A62755-EC49-46CA-96E6-A8DE225EA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617756"/>
              </p:ext>
            </p:extLst>
          </p:nvPr>
        </p:nvGraphicFramePr>
        <p:xfrm>
          <a:off x="2589213" y="2133598"/>
          <a:ext cx="8915400" cy="34417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5099863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46128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973877813"/>
                    </a:ext>
                  </a:extLst>
                </a:gridCol>
              </a:tblGrid>
              <a:tr h="1147234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 Holt-Winters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Modèle SARIMA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141091"/>
                  </a:ext>
                </a:extLst>
              </a:tr>
              <a:tr h="114723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4031447.005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2320570.483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778018"/>
                  </a:ext>
                </a:extLst>
              </a:tr>
              <a:tr h="114723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-520.267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-117.649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1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5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5075" cy="1280890"/>
          </a:xfrm>
        </p:spPr>
        <p:txBody>
          <a:bodyPr/>
          <a:lstStyle/>
          <a:p>
            <a:r>
              <a:rPr lang="fr-FR" dirty="0"/>
              <a:t>Prédictions 2022 – Modèles Holt + Winters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6AAB5-66A4-44C4-858D-DF030D93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100" y="2133600"/>
            <a:ext cx="3465512" cy="3777622"/>
          </a:xfrm>
        </p:spPr>
        <p:txBody>
          <a:bodyPr/>
          <a:lstStyle/>
          <a:p>
            <a:r>
              <a:rPr lang="fr-FR" dirty="0"/>
              <a:t>test_holts_2022 = </a:t>
            </a:r>
            <a:r>
              <a:rPr lang="fr-FR" dirty="0" err="1"/>
              <a:t>np.exp</a:t>
            </a:r>
            <a:r>
              <a:rPr lang="fr-FR" dirty="0"/>
              <a:t>(</a:t>
            </a:r>
            <a:r>
              <a:rPr lang="fr-FR" dirty="0" err="1"/>
              <a:t>model_holts.forecast</a:t>
            </a:r>
            <a:r>
              <a:rPr lang="fr-FR" dirty="0"/>
              <a:t>(36))</a:t>
            </a:r>
          </a:p>
          <a:p>
            <a:r>
              <a:rPr lang="fr-FR" dirty="0"/>
              <a:t>test_sarimax_2022 = </a:t>
            </a:r>
            <a:r>
              <a:rPr lang="fr-FR" dirty="0" err="1"/>
              <a:t>np.exp</a:t>
            </a:r>
            <a:r>
              <a:rPr lang="fr-FR" dirty="0"/>
              <a:t>(</a:t>
            </a:r>
            <a:r>
              <a:rPr lang="fr-FR" dirty="0" err="1"/>
              <a:t>model_sarimax.forecast</a:t>
            </a:r>
            <a:r>
              <a:rPr lang="fr-FR" dirty="0"/>
              <a:t>(36))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FA6A229-DA8B-4CC4-84B5-1F70149BE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717361"/>
            <a:ext cx="57626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208C0-850E-4302-B015-0C7A21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CONTEXTE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Néanmoins, construire un modèle prédictif s’avère nécessaire pour notre activité !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Notre activité : 50 % Eolienne + 50% Solaire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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Pas de possibilité de stockage électriques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Nécessité de s’adapter à la demande en temps réelle !</a:t>
            </a:r>
          </a:p>
        </p:txBody>
      </p:sp>
    </p:spTree>
    <p:extLst>
      <p:ext uri="{BB962C8B-B14F-4D97-AF65-F5344CB8AC3E}">
        <p14:creationId xmlns:p14="http://schemas.microsoft.com/office/powerpoint/2010/main" val="272198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6249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5075" cy="128089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6AAB5-66A4-44C4-858D-DF030D93B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332" y="2133600"/>
            <a:ext cx="9569280" cy="3777622"/>
          </a:xfrm>
        </p:spPr>
        <p:txBody>
          <a:bodyPr>
            <a:normAutofit/>
          </a:bodyPr>
          <a:lstStyle/>
          <a:p>
            <a:r>
              <a:rPr lang="fr-FR" dirty="0"/>
              <a:t>Modèle plus performant </a:t>
            </a:r>
            <a:r>
              <a:rPr lang="fr-FR" dirty="0">
                <a:sym typeface="Wingdings" panose="05000000000000000000" pitchFamily="2" charset="2"/>
              </a:rPr>
              <a:t> SARIMAX mais …</a:t>
            </a:r>
          </a:p>
          <a:p>
            <a:endParaRPr lang="fr-FR" dirty="0"/>
          </a:p>
          <a:p>
            <a:r>
              <a:rPr lang="fr-FR" dirty="0"/>
              <a:t>Complexité d’implémentation + risque de surapprentissage …</a:t>
            </a:r>
          </a:p>
          <a:p>
            <a:r>
              <a:rPr lang="fr-FR" dirty="0"/>
              <a:t>Recommandations : Garder les 2 modèles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 err="1">
                <a:sym typeface="Wingdings" panose="05000000000000000000" pitchFamily="2" charset="2"/>
              </a:rPr>
              <a:t>Holts</a:t>
            </a:r>
            <a:r>
              <a:rPr lang="fr-FR" dirty="0">
                <a:sym typeface="Wingdings" panose="05000000000000000000" pitchFamily="2" charset="2"/>
              </a:rPr>
              <a:t>-Winters  Facilité d’application + Pertinent pour les prédictions à court terme et / ou atypiques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SARIMA  Pertinent pour les prédiction à long terme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515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pPr algn="ctr"/>
            <a:r>
              <a:rPr lang="fr-FR"/>
              <a:t>MERCI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02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208C0-850E-4302-B015-0C7A21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OBJECTIF : CONSTRUIRE UN MODÈLE DE PRÉDICTION BASIQUE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Créer un modèle de base avec la meilleure capacité de prédiction dans un contexte « normal »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Tester différents modèles</a:t>
            </a:r>
            <a:endParaRPr lang="fr-FR" sz="24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Construire un modèle de base robuste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L’enrichir au fur et à mesure</a:t>
            </a:r>
          </a:p>
        </p:txBody>
      </p:sp>
    </p:spTree>
    <p:extLst>
      <p:ext uri="{BB962C8B-B14F-4D97-AF65-F5344CB8AC3E}">
        <p14:creationId xmlns:p14="http://schemas.microsoft.com/office/powerpoint/2010/main" val="250633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208C0-850E-4302-B015-0C7A2190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SOURCES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Données mensuelles de consommation totale d'électricité en énergie (Site RTE)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Données météo DJU(degrés jours unifiés) (Site CEGIBAT)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fr-FR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Périmètre d’analyse : Données nationales sur 2014 à 2020</a:t>
            </a:r>
          </a:p>
        </p:txBody>
      </p:sp>
    </p:spTree>
    <p:extLst>
      <p:ext uri="{BB962C8B-B14F-4D97-AF65-F5344CB8AC3E}">
        <p14:creationId xmlns:p14="http://schemas.microsoft.com/office/powerpoint/2010/main" val="120320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0AE0383-3072-4F6C-A13B-E8FD299E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11" y="2665413"/>
            <a:ext cx="3505199" cy="976312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dirty="0"/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CAE827D-CF45-44B8-82B0-82009907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Méthodologie Nettoyage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Désaisonnalisation via les moyennes mobiles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Prédiction via la méthode de </a:t>
            </a:r>
            <a:r>
              <a:rPr lang="fr-FR" dirty="0" err="1"/>
              <a:t>Holts</a:t>
            </a:r>
            <a:r>
              <a:rPr lang="fr-FR" dirty="0"/>
              <a:t>-Winters</a:t>
            </a:r>
          </a:p>
          <a:p>
            <a:pPr marL="400050" indent="-400050">
              <a:buFont typeface="+mj-lt"/>
              <a:buAutoNum type="romanUcPeriod"/>
            </a:pPr>
            <a:endParaRPr lang="fr-FR" dirty="0"/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Prédiction via la méthode de SARIMAX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386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9E7EB9F-DC22-4D28-92B7-292C575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92" y="1757265"/>
            <a:ext cx="8915399" cy="3117040"/>
          </a:xfrm>
        </p:spPr>
        <p:txBody>
          <a:bodyPr/>
          <a:lstStyle/>
          <a:p>
            <a:r>
              <a:rPr lang="fr-FR" dirty="0"/>
              <a:t>Méthodologie Nettoyage</a:t>
            </a:r>
          </a:p>
        </p:txBody>
      </p:sp>
    </p:spTree>
    <p:extLst>
      <p:ext uri="{BB962C8B-B14F-4D97-AF65-F5344CB8AC3E}">
        <p14:creationId xmlns:p14="http://schemas.microsoft.com/office/powerpoint/2010/main" val="49909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DES DONNEES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A8BD58-13DC-45AD-BFCC-420969A1B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3600"/>
            <a:ext cx="5408612" cy="3777622"/>
          </a:xfrm>
        </p:spPr>
        <p:txBody>
          <a:bodyPr>
            <a:normAutofit/>
          </a:bodyPr>
          <a:lstStyle/>
          <a:p>
            <a:r>
              <a:rPr lang="fr-FR" dirty="0"/>
              <a:t>Conversion de la variable Mois en 2 données Mois_ et </a:t>
            </a:r>
            <a:r>
              <a:rPr lang="fr-FR" dirty="0" err="1"/>
              <a:t>Annee</a:t>
            </a:r>
            <a:r>
              <a:rPr lang="fr-FR" dirty="0"/>
              <a:t> en format date</a:t>
            </a:r>
          </a:p>
          <a:p>
            <a:r>
              <a:rPr lang="fr-FR" dirty="0"/>
              <a:t>Conversion de la variable Territoire en catégorie</a:t>
            </a:r>
          </a:p>
          <a:p>
            <a:r>
              <a:rPr lang="fr-FR" dirty="0"/>
              <a:t>Construction d’une </a:t>
            </a:r>
            <a:r>
              <a:rPr lang="fr-FR" dirty="0" err="1"/>
              <a:t>dataframe</a:t>
            </a:r>
            <a:r>
              <a:rPr lang="fr-FR" dirty="0"/>
              <a:t> « </a:t>
            </a:r>
            <a:r>
              <a:rPr lang="fr-FR" dirty="0" err="1"/>
              <a:t>data_dju_mean_fr</a:t>
            </a:r>
            <a:r>
              <a:rPr lang="fr-FR" dirty="0"/>
              <a:t>” avec les DJU construits au niveau national (Moyenne de toutes les DJU régionaux)</a:t>
            </a:r>
          </a:p>
          <a:p>
            <a:r>
              <a:rPr lang="fr-FR" dirty="0"/>
              <a:t>Supprimer les données des années 2012 + 2013 + 2021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731111-461A-4BBF-909B-16811112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133600"/>
            <a:ext cx="5196514" cy="3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00F7C251-CD7B-4AC5-91EC-8DDF8D13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CORRELATION CONSO. / DJU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EED63F-BACC-4294-9138-273A7C46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83" y="1805451"/>
            <a:ext cx="7029466" cy="4217680"/>
          </a:xfrm>
        </p:spPr>
      </p:pic>
    </p:spTree>
    <p:extLst>
      <p:ext uri="{BB962C8B-B14F-4D97-AF65-F5344CB8AC3E}">
        <p14:creationId xmlns:p14="http://schemas.microsoft.com/office/powerpoint/2010/main" val="409424849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1122</TotalTime>
  <Words>1096</Words>
  <Application>Microsoft Office PowerPoint</Application>
  <PresentationFormat>Grand écran</PresentationFormat>
  <Paragraphs>151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Century Gothic</vt:lpstr>
      <vt:lpstr>Eras Demi ITC</vt:lpstr>
      <vt:lpstr>Wingdings</vt:lpstr>
      <vt:lpstr>Wingdings 3</vt:lpstr>
      <vt:lpstr>Brin</vt:lpstr>
      <vt:lpstr>Présentation  :  Mise en place Stratégie 2022</vt:lpstr>
      <vt:lpstr>CONTEXTE</vt:lpstr>
      <vt:lpstr>CONTEXTE</vt:lpstr>
      <vt:lpstr>OBJECTIF : CONSTRUIRE UN MODÈLE DE PRÉDICTION BASIQUE</vt:lpstr>
      <vt:lpstr>SOURCES</vt:lpstr>
      <vt:lpstr>SOMMAIRE</vt:lpstr>
      <vt:lpstr>Méthodologie Nettoyage</vt:lpstr>
      <vt:lpstr>NETTOYAGE DES DONNEES</vt:lpstr>
      <vt:lpstr>CORRELATION CONSO. / DJU</vt:lpstr>
      <vt:lpstr>NETTOYAGE – IMPACT METEO</vt:lpstr>
      <vt:lpstr>REGRESSIONS IMPACT METEO - CONDITIONS</vt:lpstr>
      <vt:lpstr>EVOLUTION CONSO.NATIONALE TOTALE SANS IMPACT MÉTÉO</vt:lpstr>
      <vt:lpstr>Désaisonnalisation via les moyennes mobiles</vt:lpstr>
      <vt:lpstr>Théorie – Moyennes mobiles</vt:lpstr>
      <vt:lpstr>Application – Moyennes mobiles</vt:lpstr>
      <vt:lpstr>Prédiction via la méthode de Holts-Winters</vt:lpstr>
      <vt:lpstr>Théorie – Lissage exponentielle simple et double</vt:lpstr>
      <vt:lpstr>Application – Méthode Holt-Winters</vt:lpstr>
      <vt:lpstr>Application – Méthode Holt-Winters</vt:lpstr>
      <vt:lpstr>Prédiction via la méthode de SARIMAX</vt:lpstr>
      <vt:lpstr>Concepts clés - SARIMA</vt:lpstr>
      <vt:lpstr>Concepts clés - SARIMA</vt:lpstr>
      <vt:lpstr>Théorie - SARIMA</vt:lpstr>
      <vt:lpstr>Optimisation - SARIMA</vt:lpstr>
      <vt:lpstr>Application – Méthode SARIMA</vt:lpstr>
      <vt:lpstr>Graphiques – Méthode SARIMA</vt:lpstr>
      <vt:lpstr>Vérifications - Résidus</vt:lpstr>
      <vt:lpstr>Performances Modèles</vt:lpstr>
      <vt:lpstr>Prédictions 2022 – Modèles Holt + Winters</vt:lpstr>
      <vt:lpstr>CONCLUSION</vt:lpstr>
      <vt:lpstr>CONCLUSION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Stephane OK (Re-mind PHD)</dc:creator>
  <cp:lastModifiedBy>Stephane OK (Re-mind PHD)</cp:lastModifiedBy>
  <cp:revision>152</cp:revision>
  <dcterms:created xsi:type="dcterms:W3CDTF">2022-01-06T10:19:37Z</dcterms:created>
  <dcterms:modified xsi:type="dcterms:W3CDTF">2022-03-03T22:31:50Z</dcterms:modified>
</cp:coreProperties>
</file>