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63" r:id="rId10"/>
    <p:sldId id="269" r:id="rId11"/>
    <p:sldId id="265" r:id="rId12"/>
    <p:sldId id="266" r:id="rId13"/>
    <p:sldId id="267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7366F-CE8C-4C20-BB7F-4D8F5690733F}">
          <p14:sldIdLst>
            <p14:sldId id="256"/>
            <p14:sldId id="257"/>
            <p14:sldId id="258"/>
            <p14:sldId id="259"/>
          </p14:sldIdLst>
        </p14:section>
        <p14:section name="Untitled Section" id="{4280C647-0F31-43CF-91B4-7638F39510A7}">
          <p14:sldIdLst>
            <p14:sldId id="261"/>
            <p14:sldId id="262"/>
            <p14:sldId id="270"/>
            <p14:sldId id="271"/>
            <p14:sldId id="263"/>
            <p14:sldId id="269"/>
            <p14:sldId id="265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tejakawinanga29@gmail.com" initials="s" lastIdx="3" clrIdx="0">
    <p:extLst>
      <p:ext uri="{19B8F6BF-5375-455C-9EA6-DF929625EA0E}">
        <p15:presenceInfo xmlns:p15="http://schemas.microsoft.com/office/powerpoint/2012/main" userId="915dd2b8ed668c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9DADF1"/>
    <a:srgbClr val="F4FCFE"/>
    <a:srgbClr val="F3872F"/>
    <a:srgbClr val="236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08:29:36.240" idx="3">
    <p:pos x="7680" y="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3662-031C-46C0-B7FE-293F83B7F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D2D7E-F298-4511-828B-C0FDFF988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1230-81FF-4DA5-90DB-EA027E89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BB40-A411-4793-B811-4F14CD60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EDD5-B9D0-421D-BCBF-3A0E75C1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8F4A-0EE9-4EB0-9943-D992D3B5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7FD5C-8B01-4E95-A691-38CFF7428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AEB7-521E-42EE-A77C-0C77E427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2324-1E47-45AB-B9C2-0CE1A7D5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8AEB-79A7-4D63-BF65-7712A31A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63DFE-FF21-4A99-831C-EEFC80190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5AA5A-D62A-4898-9876-8FAB84FB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971E-2AAC-4419-B4F8-9AB8B1D4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08DE-5C0D-4462-AE04-E994EF2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1FEC-31F9-4DC1-91DA-02C4842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71AA-FDE4-4FB4-B5DE-DA8DE331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0ADA-002A-4940-8654-2D861EAB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E33F-A5B0-4E20-94CA-9460E11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331A-76EC-41FB-B4CC-0E42209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D2D1-2A2A-4BF0-8F44-82BD63EA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656-227F-4F4D-8E8D-4734CA7B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6855-DA2F-4C3C-8866-2231BDE9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E993-3EA2-4725-B247-1400447A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5499-58AD-4162-BACE-0E469783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6932-A805-46ED-943E-74BB47B5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3E9E-20E5-4601-AD12-253F6786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308E-E6AE-4996-86E4-AD088D068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08641-DFBF-4D1E-A501-09D20B15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0F2-C92D-435C-AB9D-10721816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1E4C-CFC5-4E8D-84F2-F2177BC5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5C5CB-C69D-4B5B-9A73-77937B59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AAF1-6CC3-4C7A-9A90-E9605F2F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90446-11F7-4DCF-9801-CAB3E12A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EBB5-B7AC-4890-90D7-58F2FDD8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CA12-F51B-4DC6-B4EE-295C3C708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B4FF0-7FAD-49B4-836F-25EF5ADB2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370D2-D0F7-443A-8353-BCF72A8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949C6-E7A8-4019-9C77-4D7EC967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8C90A-3293-4FB4-A3DB-EFB5B82B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F21-EF97-4048-BABA-9ABB143B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4457E-1F90-4BA3-83A8-A98B8CBB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89F42-E779-42E7-A671-8D4B0EF2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855D-D320-407E-BC83-04F8901C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4C7A1-9892-48F1-B587-4135B274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8804D-EB8A-4B31-858F-10A23E7D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F5E3-DC79-440C-BBF7-FE0E307C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E76-9FB8-4A61-B2C4-EDF0DAB4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63CE-2D48-45B9-88EB-ADEFAB6E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8F61B-6E15-4ED7-B071-3C9FB104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875F-EC71-406C-9491-A4396143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FBDB-3B38-4CD8-A037-A8BF0A1F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20DF-A6B9-4000-8003-C69D65DE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5AA4-D13D-40AF-826A-2D9F1C81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CC331-2A51-47B5-9C37-F3F9C36E7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BDF45-DC21-4C8B-AFC6-01D5AFD2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B33E-5D52-4707-AB20-EA043272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0AF9A-CE8D-437A-B33D-551212C1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391A-256E-4A2B-A892-68E23A7A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5CD2F-D64F-4610-9332-613B1392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69B0B-29F7-428E-AA15-5B943606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A1A-BE14-46CF-B009-57C6E813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0165-4BFC-49C4-B80F-7D5F8D0C9BE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CEEA-4044-4CD9-84DD-C305D30FB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DD5A-B5AE-41BF-AD41-AD44A4109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A299-BBC7-410C-9E40-6E45E19A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488636A1-E4BF-4960-B74E-0E885F556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97375" y="8725"/>
            <a:ext cx="14189374" cy="6858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22211-FF1C-415D-8511-386D5AC9EC2A}"/>
              </a:ext>
            </a:extLst>
          </p:cNvPr>
          <p:cNvSpPr txBox="1"/>
          <p:nvPr/>
        </p:nvSpPr>
        <p:spPr>
          <a:xfrm>
            <a:off x="393107" y="4271197"/>
            <a:ext cx="6879364" cy="1832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 METODE LEAST SQUARE PADA SISTEM PERAMALAN PERSEDIAAN STOK BERBASIS WEB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(STUDI KASUS : UD. PUTRA DEWATA AYU)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sz="2400" dirty="0">
              <a:solidFill>
                <a:schemeClr val="tx2">
                  <a:lumMod val="7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2933D-527C-424D-911B-3E4052F7C8B5}"/>
              </a:ext>
            </a:extLst>
          </p:cNvPr>
          <p:cNvSpPr txBox="1"/>
          <p:nvPr/>
        </p:nvSpPr>
        <p:spPr>
          <a:xfrm>
            <a:off x="393107" y="5571568"/>
            <a:ext cx="2788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3872F"/>
                </a:solidFill>
                <a:latin typeface="Gilroy Light" panose="00000400000000000000" pitchFamily="50" charset="0"/>
              </a:rPr>
              <a:t>I KADEK OKTA PUTRA  (160030130)</a:t>
            </a:r>
            <a:endParaRPr lang="en-US" sz="1400" dirty="0">
              <a:solidFill>
                <a:srgbClr val="F3872F"/>
              </a:solidFill>
              <a:latin typeface="Gilroy Light" panose="000004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9E263-FF34-43E8-A5AB-BA94E778FDC5}"/>
              </a:ext>
            </a:extLst>
          </p:cNvPr>
          <p:cNvSpPr txBox="1"/>
          <p:nvPr/>
        </p:nvSpPr>
        <p:spPr>
          <a:xfrm>
            <a:off x="393107" y="5770632"/>
            <a:ext cx="296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3872F"/>
                </a:solidFill>
                <a:latin typeface="Gilroy Light" panose="00000400000000000000" pitchFamily="50" charset="0"/>
              </a:rPr>
              <a:t>STRATA 1 (S1) SISTEM INFORMASI</a:t>
            </a:r>
            <a:endParaRPr lang="en-US" sz="1400" dirty="0">
              <a:solidFill>
                <a:srgbClr val="F3872F"/>
              </a:solidFill>
              <a:latin typeface="Gilroy Light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49365-2E86-4552-A04F-7F52050317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8" y="78316"/>
            <a:ext cx="1243247" cy="15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772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80928-19A4-479C-BA28-9298893668B7}"/>
              </a:ext>
            </a:extLst>
          </p:cNvPr>
          <p:cNvSpPr txBox="1"/>
          <p:nvPr/>
        </p:nvSpPr>
        <p:spPr>
          <a:xfrm>
            <a:off x="529839" y="91782"/>
            <a:ext cx="219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Montserrat Black" panose="00000A00000000000000" pitchFamily="2" charset="0"/>
              </a:rPr>
              <a:t>DFD </a:t>
            </a:r>
          </a:p>
          <a:p>
            <a:r>
              <a:rPr lang="en-US" sz="3600" dirty="0">
                <a:latin typeface="Montserrat Black" panose="00000A00000000000000" pitchFamily="2" charset="0"/>
              </a:rPr>
              <a:t>LEVEL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405" y="1586112"/>
            <a:ext cx="1149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tserrat Medium" panose="00000600000000000000" pitchFamily="2" charset="0"/>
              </a:rPr>
              <a:t>Entitas</a:t>
            </a:r>
            <a:r>
              <a:rPr lang="en-US" dirty="0">
                <a:latin typeface="Montserrat Medium" panose="00000600000000000000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Admin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Pemilik</a:t>
            </a:r>
            <a:endParaRPr lang="en-US" dirty="0">
              <a:latin typeface="Montserrat Light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405" y="2509442"/>
            <a:ext cx="20915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Proses: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Login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Manipulasi</a:t>
            </a:r>
            <a:r>
              <a:rPr lang="en-US" dirty="0">
                <a:latin typeface="Montserrat Light" panose="00000400000000000000" pitchFamily="2" charset="0"/>
              </a:rPr>
              <a:t>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Kelola </a:t>
            </a:r>
            <a:r>
              <a:rPr lang="en-US" dirty="0" err="1">
                <a:latin typeface="Montserrat Light" panose="00000400000000000000" pitchFamily="2" charset="0"/>
              </a:rPr>
              <a:t>Transaksi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Kelola </a:t>
            </a:r>
            <a:r>
              <a:rPr lang="en-US" dirty="0" err="1">
                <a:latin typeface="Montserrat Light" panose="00000400000000000000" pitchFamily="2" charset="0"/>
              </a:rPr>
              <a:t>Peramalan</a:t>
            </a:r>
            <a:endParaRPr lang="en-US" dirty="0">
              <a:latin typeface="Montserrat Light" panose="000004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405" y="3986770"/>
            <a:ext cx="1468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Data Store: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Satuan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Barang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Kategori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Stock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Transaksi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Peramalan</a:t>
            </a:r>
            <a:endParaRPr lang="en-US" dirty="0">
              <a:latin typeface="Montserrat Light" panose="000004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34693-F64E-47A0-B3AD-5651911071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76" y="205974"/>
            <a:ext cx="5965563" cy="64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7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80928-19A4-479C-BA28-9298893668B7}"/>
              </a:ext>
            </a:extLst>
          </p:cNvPr>
          <p:cNvSpPr txBox="1"/>
          <p:nvPr/>
        </p:nvSpPr>
        <p:spPr>
          <a:xfrm>
            <a:off x="0" y="152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ontserrat Black" panose="00000A00000000000000" pitchFamily="2" charset="0"/>
              </a:rPr>
              <a:t>BASIS DATA KONSEPTUAL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118" y="878702"/>
            <a:ext cx="3153398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Montserrat Medium" panose="00000600000000000000" pitchFamily="2" charset="0"/>
              </a:rPr>
              <a:t>Tabel</a:t>
            </a:r>
            <a:r>
              <a:rPr lang="en-US" dirty="0">
                <a:latin typeface="Montserrat Medium" panose="000006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user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stock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barang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user_role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transaksi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detail_transaksi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kategori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cart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satuan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peramalan</a:t>
            </a:r>
            <a:endParaRPr lang="en-US" dirty="0">
              <a:latin typeface="Montserrat Light" panose="000004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3498-01AA-446F-8398-A3F33CE609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89" y="878702"/>
            <a:ext cx="7105250" cy="57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09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27F9596-BA75-412D-B57C-1C17131A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DAE3F-8C9A-4763-A051-83A009CBE7C9}"/>
              </a:ext>
            </a:extLst>
          </p:cNvPr>
          <p:cNvSpPr txBox="1"/>
          <p:nvPr/>
        </p:nvSpPr>
        <p:spPr>
          <a:xfrm>
            <a:off x="2821464" y="427057"/>
            <a:ext cx="6520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tserrat ExtraBold" panose="00000900000000000000" pitchFamily="2" charset="0"/>
              </a:rPr>
              <a:t>DEMO PROGRAM</a:t>
            </a:r>
          </a:p>
        </p:txBody>
      </p:sp>
      <p:grpSp>
        <p:nvGrpSpPr>
          <p:cNvPr id="18" name="Google Shape;6858;p41"/>
          <p:cNvGrpSpPr/>
          <p:nvPr/>
        </p:nvGrpSpPr>
        <p:grpSpPr>
          <a:xfrm>
            <a:off x="3067940" y="1545631"/>
            <a:ext cx="4917732" cy="4419333"/>
            <a:chOff x="2972250" y="1654900"/>
            <a:chExt cx="2134517" cy="2062026"/>
          </a:xfrm>
        </p:grpSpPr>
        <p:sp>
          <p:nvSpPr>
            <p:cNvPr id="19" name="Google Shape;6859;p41"/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60;p41"/>
            <p:cNvSpPr/>
            <p:nvPr/>
          </p:nvSpPr>
          <p:spPr>
            <a:xfrm>
              <a:off x="3105350" y="2880375"/>
              <a:ext cx="100025" cy="290300"/>
            </a:xfrm>
            <a:custGeom>
              <a:avLst/>
              <a:gdLst/>
              <a:ahLst/>
              <a:cxnLst/>
              <a:rect l="l" t="t" r="r" b="b"/>
              <a:pathLst>
                <a:path w="4001" h="11612" extrusionOk="0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61;p41"/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62;p41"/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63;p41"/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64;p41"/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65;p41"/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66;p41"/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67;p41"/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68;p41"/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69;p41"/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70;p41"/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71;p41"/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72;p41"/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73;p41"/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74;p41"/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75;p41"/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76;p41"/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77;p41"/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78;p41"/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79;p41"/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80;p41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81;p41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82;p41"/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83;p41"/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84;p41"/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85;p41"/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86;p41"/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87;p41"/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88;p41"/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89;p41"/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90;p41"/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91;p41"/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92;p41"/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93;p41"/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94;p41"/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95;p41"/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96;p41"/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97;p41"/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98;p41"/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99;p41"/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00;p41"/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01;p41"/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02;p41"/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03;p41"/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04;p41"/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05;p41"/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906;p41"/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07;p41"/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908;p41"/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09;p41"/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10;p41"/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911;p41"/>
            <p:cNvSpPr/>
            <p:nvPr/>
          </p:nvSpPr>
          <p:spPr>
            <a:xfrm>
              <a:off x="4677550" y="1980550"/>
              <a:ext cx="106600" cy="68100"/>
            </a:xfrm>
            <a:custGeom>
              <a:avLst/>
              <a:gdLst/>
              <a:ahLst/>
              <a:cxnLst/>
              <a:rect l="l" t="t" r="r" b="b"/>
              <a:pathLst>
                <a:path w="4264" h="2724" extrusionOk="0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912;p41"/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13;p41"/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14;p41"/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15;p41"/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16;p41"/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917;p41"/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918;p41"/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919;p41"/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920;p41"/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921;p41"/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922;p41"/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923;p41"/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924;p41"/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925;p41"/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926;p41"/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927;p41"/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928;p41"/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929;p41"/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930;p41"/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931;p41"/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932;p41"/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933;p41"/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934;p41"/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935;p41"/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936;p41"/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937;p41"/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938;p41"/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939;p41"/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940;p41"/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941;p41"/>
            <p:cNvSpPr/>
            <p:nvPr/>
          </p:nvSpPr>
          <p:spPr>
            <a:xfrm>
              <a:off x="4805875" y="2040200"/>
              <a:ext cx="71700" cy="93200"/>
            </a:xfrm>
            <a:custGeom>
              <a:avLst/>
              <a:gdLst/>
              <a:ahLst/>
              <a:cxnLst/>
              <a:rect l="l" t="t" r="r" b="b"/>
              <a:pathLst>
                <a:path w="2868" h="3728" extrusionOk="0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942;p41"/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299860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27F9596-BA75-412D-B57C-1C17131A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7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DAE3F-8C9A-4763-A051-83A009CBE7C9}"/>
              </a:ext>
            </a:extLst>
          </p:cNvPr>
          <p:cNvSpPr txBox="1"/>
          <p:nvPr/>
        </p:nvSpPr>
        <p:spPr>
          <a:xfrm>
            <a:off x="435836" y="323023"/>
            <a:ext cx="3717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KESIMPULAN</a:t>
            </a:r>
            <a:endParaRPr lang="en-US" sz="28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81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836" y="1033945"/>
            <a:ext cx="11212082" cy="430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peramalan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least square pada UD. Putra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Dewata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Ayu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web.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mengguanakan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Diagram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(DFD)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basis data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 Relationship Diagram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(ERD), Basis Data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Konseptual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 stock, data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data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peramalan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Peramalan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Persediaan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Stok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Least Square pada UD. Putra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Dewata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Ayu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telah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diuji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pengujian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Blackbox Testing 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telah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berjalan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sesuai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diharapkan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2113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27F9596-BA75-412D-B57C-1C17131A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7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1281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CDAE3F-8C9A-4763-A051-83A009CBE7C9}"/>
              </a:ext>
            </a:extLst>
          </p:cNvPr>
          <p:cNvSpPr txBox="1"/>
          <p:nvPr/>
        </p:nvSpPr>
        <p:spPr>
          <a:xfrm>
            <a:off x="308644" y="312586"/>
            <a:ext cx="2451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SARAN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8645" y="1137045"/>
            <a:ext cx="9842520" cy="222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Whitebox Testing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Berlangganan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penyedia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hosting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Menerapkan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protokol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HTTPS pada server agar proses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komunikasi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 pada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diamankan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3943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774550-587C-4142-AE34-3D6C8FF4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"/>
          <a:stretch>
            <a:fillRect/>
          </a:stretch>
        </p:blipFill>
        <p:spPr>
          <a:xfrm>
            <a:off x="-1" y="0"/>
            <a:ext cx="12657909" cy="8969252"/>
          </a:xfrm>
          <a:custGeom>
            <a:avLst/>
            <a:gdLst>
              <a:gd name="connsiteX0" fmla="*/ 0 w 12657909"/>
              <a:gd name="connsiteY0" fmla="*/ 0 h 8969252"/>
              <a:gd name="connsiteX1" fmla="*/ 12657909 w 12657909"/>
              <a:gd name="connsiteY1" fmla="*/ 0 h 8969252"/>
              <a:gd name="connsiteX2" fmla="*/ 12657909 w 12657909"/>
              <a:gd name="connsiteY2" fmla="*/ 6857999 h 8969252"/>
              <a:gd name="connsiteX3" fmla="*/ 1 w 12657909"/>
              <a:gd name="connsiteY3" fmla="*/ 6857999 h 8969252"/>
              <a:gd name="connsiteX4" fmla="*/ 1 w 12657909"/>
              <a:gd name="connsiteY4" fmla="*/ 8969252 h 8969252"/>
              <a:gd name="connsiteX5" fmla="*/ 0 w 12657909"/>
              <a:gd name="connsiteY5" fmla="*/ 8969252 h 896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57909" h="8969252">
                <a:moveTo>
                  <a:pt x="0" y="0"/>
                </a:moveTo>
                <a:lnTo>
                  <a:pt x="12657909" y="0"/>
                </a:lnTo>
                <a:lnTo>
                  <a:pt x="12657909" y="6857999"/>
                </a:lnTo>
                <a:lnTo>
                  <a:pt x="1" y="6857999"/>
                </a:lnTo>
                <a:lnTo>
                  <a:pt x="1" y="8969252"/>
                </a:lnTo>
                <a:lnTo>
                  <a:pt x="0" y="8969252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8010B5-0020-4EC9-86FE-85105D9BA534}"/>
              </a:ext>
            </a:extLst>
          </p:cNvPr>
          <p:cNvSpPr/>
          <p:nvPr/>
        </p:nvSpPr>
        <p:spPr>
          <a:xfrm>
            <a:off x="-2" y="0"/>
            <a:ext cx="12657909" cy="6858000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latin typeface="Montserrat Black" panose="00000A00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224AEEC-1950-4984-B2B9-61A3984A6D13}"/>
              </a:ext>
            </a:extLst>
          </p:cNvPr>
          <p:cNvSpPr/>
          <p:nvPr/>
        </p:nvSpPr>
        <p:spPr>
          <a:xfrm>
            <a:off x="0" y="0"/>
            <a:ext cx="2829780" cy="2416628"/>
          </a:xfrm>
          <a:custGeom>
            <a:avLst/>
            <a:gdLst>
              <a:gd name="connsiteX0" fmla="*/ 0 w 2829780"/>
              <a:gd name="connsiteY0" fmla="*/ 0 h 2416628"/>
              <a:gd name="connsiteX1" fmla="*/ 2684085 w 2829780"/>
              <a:gd name="connsiteY1" fmla="*/ 0 h 2416628"/>
              <a:gd name="connsiteX2" fmla="*/ 2694276 w 2829780"/>
              <a:gd name="connsiteY2" fmla="*/ 21157 h 2416628"/>
              <a:gd name="connsiteX3" fmla="*/ 2829780 w 2829780"/>
              <a:gd name="connsiteY3" fmla="*/ 692331 h 2416628"/>
              <a:gd name="connsiteX4" fmla="*/ 1105483 w 2829780"/>
              <a:gd name="connsiteY4" fmla="*/ 2416628 h 2416628"/>
              <a:gd name="connsiteX5" fmla="*/ 8670 w 2829780"/>
              <a:gd name="connsiteY5" fmla="*/ 2022882 h 2416628"/>
              <a:gd name="connsiteX6" fmla="*/ 0 w 2829780"/>
              <a:gd name="connsiteY6" fmla="*/ 2015003 h 241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9780" h="2416628">
                <a:moveTo>
                  <a:pt x="0" y="0"/>
                </a:moveTo>
                <a:lnTo>
                  <a:pt x="2684085" y="0"/>
                </a:lnTo>
                <a:lnTo>
                  <a:pt x="2694276" y="21157"/>
                </a:lnTo>
                <a:cubicBezTo>
                  <a:pt x="2781530" y="227449"/>
                  <a:pt x="2829780" y="454255"/>
                  <a:pt x="2829780" y="692331"/>
                </a:cubicBezTo>
                <a:cubicBezTo>
                  <a:pt x="2829780" y="1644634"/>
                  <a:pt x="2057786" y="2416628"/>
                  <a:pt x="1105483" y="2416628"/>
                </a:cubicBezTo>
                <a:cubicBezTo>
                  <a:pt x="688851" y="2416628"/>
                  <a:pt x="306730" y="2268864"/>
                  <a:pt x="8670" y="2022882"/>
                </a:cubicBezTo>
                <a:lnTo>
                  <a:pt x="0" y="20150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39C7F-97C4-4F03-8AF0-FA58BBD23C12}"/>
              </a:ext>
            </a:extLst>
          </p:cNvPr>
          <p:cNvSpPr txBox="1"/>
          <p:nvPr/>
        </p:nvSpPr>
        <p:spPr>
          <a:xfrm>
            <a:off x="3065823" y="2834639"/>
            <a:ext cx="7279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ontserrat Black" panose="00000A00000000000000" pitchFamily="2" charset="0"/>
              </a:rPr>
              <a:t>THANKYOU</a:t>
            </a:r>
          </a:p>
          <a:p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648AAB-F530-4454-8E76-D17A4B5A7BA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6" y="117564"/>
            <a:ext cx="1398972" cy="17504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EAC859-32B7-4C2B-AA08-9A951AD6E8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94" y="2416628"/>
            <a:ext cx="678964" cy="6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185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BB33B76-8837-48AA-AEBC-5725B4EF41C9}"/>
              </a:ext>
            </a:extLst>
          </p:cNvPr>
          <p:cNvSpPr/>
          <p:nvPr/>
        </p:nvSpPr>
        <p:spPr>
          <a:xfrm>
            <a:off x="5229731" y="2697162"/>
            <a:ext cx="1693062" cy="1693062"/>
          </a:xfrm>
          <a:prstGeom prst="ellipse">
            <a:avLst/>
          </a:prstGeom>
          <a:noFill/>
          <a:ln w="76200">
            <a:gradFill>
              <a:gsLst>
                <a:gs pos="0">
                  <a:srgbClr val="9DADF1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DF7E0-48E0-41A3-979D-93C04EB219F8}"/>
              </a:ext>
            </a:extLst>
          </p:cNvPr>
          <p:cNvSpPr txBox="1"/>
          <p:nvPr/>
        </p:nvSpPr>
        <p:spPr>
          <a:xfrm>
            <a:off x="1374739" y="474126"/>
            <a:ext cx="2961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LATAR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1A475-7337-4D18-AF2B-431B0BF3E683}"/>
              </a:ext>
            </a:extLst>
          </p:cNvPr>
          <p:cNvSpPr txBox="1"/>
          <p:nvPr/>
        </p:nvSpPr>
        <p:spPr>
          <a:xfrm>
            <a:off x="1374739" y="981958"/>
            <a:ext cx="3960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BELAKANG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A70B4B-804B-4760-B5D0-FD833DDFB9EF}"/>
              </a:ext>
            </a:extLst>
          </p:cNvPr>
          <p:cNvSpPr/>
          <p:nvPr/>
        </p:nvSpPr>
        <p:spPr>
          <a:xfrm>
            <a:off x="2797716" y="2697162"/>
            <a:ext cx="1693062" cy="1693062"/>
          </a:xfrm>
          <a:prstGeom prst="ellipse">
            <a:avLst/>
          </a:prstGeom>
          <a:noFill/>
          <a:ln w="76200">
            <a:gradFill>
              <a:gsLst>
                <a:gs pos="0">
                  <a:srgbClr val="9DADF1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EE2E67-4C74-4650-809F-95A42696C992}"/>
              </a:ext>
            </a:extLst>
          </p:cNvPr>
          <p:cNvSpPr/>
          <p:nvPr/>
        </p:nvSpPr>
        <p:spPr>
          <a:xfrm>
            <a:off x="7663318" y="2697162"/>
            <a:ext cx="1693062" cy="1693062"/>
          </a:xfrm>
          <a:prstGeom prst="ellipse">
            <a:avLst/>
          </a:prstGeom>
          <a:noFill/>
          <a:ln w="76200">
            <a:gradFill>
              <a:gsLst>
                <a:gs pos="0">
                  <a:srgbClr val="9DADF1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0332EF-F48F-4808-AF80-39CF50A5AC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2" y="2908273"/>
            <a:ext cx="1267486" cy="12674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9710D1-3880-4D01-8D24-DBE5C2FFBF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24" y="2958284"/>
            <a:ext cx="1217475" cy="12174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26BA5F-9267-495F-BABF-2A3B9DAD20E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84" y="2862430"/>
            <a:ext cx="1313329" cy="131332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29321DC-C0B2-4BAC-BE06-9B451860D5D4}"/>
              </a:ext>
            </a:extLst>
          </p:cNvPr>
          <p:cNvSpPr/>
          <p:nvPr/>
        </p:nvSpPr>
        <p:spPr>
          <a:xfrm>
            <a:off x="0" y="6346930"/>
            <a:ext cx="12192000" cy="509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373F4-E399-476C-B634-CB4F059C8BD7}"/>
              </a:ext>
            </a:extLst>
          </p:cNvPr>
          <p:cNvSpPr txBox="1"/>
          <p:nvPr/>
        </p:nvSpPr>
        <p:spPr>
          <a:xfrm>
            <a:off x="2607745" y="4601335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 ExtraBold" panose="00000900000000000000" pitchFamily="2" charset="0"/>
              </a:rPr>
              <a:t>PROSES SAAT INI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A57F4D-8ECF-4F3F-AAAF-A26BE61F1C5B}"/>
              </a:ext>
            </a:extLst>
          </p:cNvPr>
          <p:cNvSpPr txBox="1"/>
          <p:nvPr/>
        </p:nvSpPr>
        <p:spPr>
          <a:xfrm>
            <a:off x="5047774" y="4601335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 ExtraBold" panose="00000900000000000000" pitchFamily="2" charset="0"/>
              </a:rPr>
              <a:t>PERMASALAHAN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318F3F-B1DA-4C83-98B9-8F9D05088DB4}"/>
              </a:ext>
            </a:extLst>
          </p:cNvPr>
          <p:cNvSpPr txBox="1"/>
          <p:nvPr/>
        </p:nvSpPr>
        <p:spPr>
          <a:xfrm>
            <a:off x="8019970" y="460133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 ExtraBold" panose="00000900000000000000" pitchFamily="2" charset="0"/>
              </a:rPr>
              <a:t>SOLUSI</a:t>
            </a:r>
          </a:p>
        </p:txBody>
      </p:sp>
    </p:spTree>
    <p:extLst>
      <p:ext uri="{BB962C8B-B14F-4D97-AF65-F5344CB8AC3E}">
        <p14:creationId xmlns:p14="http://schemas.microsoft.com/office/powerpoint/2010/main" val="407776439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A1AFE4-5B2F-42DF-9E9E-2434D62A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77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03379-D970-44B8-AC0F-A8F6E8E39926}"/>
              </a:ext>
            </a:extLst>
          </p:cNvPr>
          <p:cNvSpPr txBox="1"/>
          <p:nvPr/>
        </p:nvSpPr>
        <p:spPr>
          <a:xfrm>
            <a:off x="265611" y="683132"/>
            <a:ext cx="595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RUMUSAN MASALAH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C2409-5869-4965-80EA-0A29ABE09870}"/>
              </a:ext>
            </a:extLst>
          </p:cNvPr>
          <p:cNvSpPr txBox="1"/>
          <p:nvPr/>
        </p:nvSpPr>
        <p:spPr>
          <a:xfrm>
            <a:off x="265608" y="3549616"/>
            <a:ext cx="595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TUJUAN PENELITIAN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63537-8149-4E14-A186-5D20921ECD98}"/>
              </a:ext>
            </a:extLst>
          </p:cNvPr>
          <p:cNvSpPr txBox="1"/>
          <p:nvPr/>
        </p:nvSpPr>
        <p:spPr>
          <a:xfrm>
            <a:off x="265608" y="1457237"/>
            <a:ext cx="609599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Bagaimana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mengimplementasikan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Metode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Least Square pada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sistem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peramalan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persediaan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stok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di UD. Putra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Dewata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Ayu?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0BE51-3736-45E0-BCCF-5D56DC6F9222}"/>
              </a:ext>
            </a:extLst>
          </p:cNvPr>
          <p:cNvSpPr txBox="1"/>
          <p:nvPr/>
        </p:nvSpPr>
        <p:spPr>
          <a:xfrm>
            <a:off x="265608" y="4326711"/>
            <a:ext cx="609599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Untuk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mengimplementasikan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Metode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Least Square pada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sistem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peramalan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persediaan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stok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di UD. Putra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Dewata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Montserrat Medium" panose="00000600000000000000" pitchFamily="2" charset="0"/>
              </a:rPr>
              <a:t> Ayu.</a:t>
            </a:r>
          </a:p>
        </p:txBody>
      </p:sp>
    </p:spTree>
    <p:extLst>
      <p:ext uri="{BB962C8B-B14F-4D97-AF65-F5344CB8AC3E}">
        <p14:creationId xmlns:p14="http://schemas.microsoft.com/office/powerpoint/2010/main" val="46171129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853628-7B5B-4662-9684-1CD1871D268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CB200-6D5D-4873-9AC5-77779CFA1F7D}"/>
              </a:ext>
            </a:extLst>
          </p:cNvPr>
          <p:cNvSpPr txBox="1"/>
          <p:nvPr/>
        </p:nvSpPr>
        <p:spPr>
          <a:xfrm>
            <a:off x="539932" y="526378"/>
            <a:ext cx="46721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MANFAAT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PENELITIAN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D2906-966B-4AC2-997D-ECAC06BBA265}"/>
              </a:ext>
            </a:extLst>
          </p:cNvPr>
          <p:cNvSpPr txBox="1"/>
          <p:nvPr/>
        </p:nvSpPr>
        <p:spPr>
          <a:xfrm>
            <a:off x="539932" y="2148040"/>
            <a:ext cx="8551059" cy="305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dipesan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supplier.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pengontrolan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gudang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periodenya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kekurangan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kelebihan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gudang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>
              <a:latin typeface="Montserrat Medium" panose="000006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42BCB-ADD2-4906-9B21-A7075139D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8549"/>
            <a:ext cx="12192000" cy="5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97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10C30-2BD5-4B64-BB8D-8FC74E756DB3}"/>
              </a:ext>
            </a:extLst>
          </p:cNvPr>
          <p:cNvSpPr/>
          <p:nvPr/>
        </p:nvSpPr>
        <p:spPr>
          <a:xfrm>
            <a:off x="0" y="0"/>
            <a:ext cx="414092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26FB4-017D-4BFD-A059-1FA4FFDC00FE}"/>
              </a:ext>
            </a:extLst>
          </p:cNvPr>
          <p:cNvSpPr txBox="1"/>
          <p:nvPr/>
        </p:nvSpPr>
        <p:spPr>
          <a:xfrm>
            <a:off x="680224" y="33016"/>
            <a:ext cx="1110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RUANG LINGKUP PENELITIAN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8C8F89-E8E9-4C35-B5B7-16CD8714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224" y="1192695"/>
            <a:ext cx="6648228" cy="5128591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admin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maintenance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Codeigniter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basis data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MariaDB.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peramalan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 Square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peramalan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 Square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Diagram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basis data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 Relationship Diagram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Teknik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pengujian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pengujian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BlackBox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Testing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F2C23-A540-42F2-B637-8B259973D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77" y="0"/>
            <a:ext cx="4646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4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27F9596-BA75-412D-B57C-1C17131A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525" y="0"/>
            <a:ext cx="345351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DAE3F-8C9A-4763-A051-83A009CBE7C9}"/>
              </a:ext>
            </a:extLst>
          </p:cNvPr>
          <p:cNvSpPr txBox="1"/>
          <p:nvPr/>
        </p:nvSpPr>
        <p:spPr>
          <a:xfrm>
            <a:off x="296991" y="427456"/>
            <a:ext cx="435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 ExtraBold" panose="00000900000000000000" pitchFamily="2" charset="0"/>
              </a:rPr>
              <a:t>METODE</a:t>
            </a:r>
          </a:p>
          <a:p>
            <a:r>
              <a:rPr lang="en-US" sz="3600" dirty="0">
                <a:latin typeface="Montserrat ExtraBold" panose="00000900000000000000" pitchFamily="2" charset="0"/>
              </a:rPr>
              <a:t>PENELITIAN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5CB87-75D3-4FA2-BD74-FB7C28E47840}"/>
              </a:ext>
            </a:extLst>
          </p:cNvPr>
          <p:cNvSpPr txBox="1"/>
          <p:nvPr/>
        </p:nvSpPr>
        <p:spPr>
          <a:xfrm>
            <a:off x="426676" y="1959403"/>
            <a:ext cx="257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ExtraBold" panose="00000900000000000000" pitchFamily="2" charset="0"/>
              </a:rPr>
              <a:t>Pengumpulan</a:t>
            </a:r>
            <a:r>
              <a:rPr lang="en-US" dirty="0">
                <a:latin typeface="Montserrat ExtraBold" panose="00000900000000000000" pitchFamily="2" charset="0"/>
              </a:rPr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11DEF-10CF-4249-8BEE-6CD6F572F933}"/>
              </a:ext>
            </a:extLst>
          </p:cNvPr>
          <p:cNvSpPr txBox="1"/>
          <p:nvPr/>
        </p:nvSpPr>
        <p:spPr>
          <a:xfrm>
            <a:off x="1191612" y="2787082"/>
            <a:ext cx="204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ExtraBold" panose="00000900000000000000" pitchFamily="2" charset="0"/>
              </a:rPr>
              <a:t>Analisis</a:t>
            </a:r>
            <a:r>
              <a:rPr lang="en-US" dirty="0">
                <a:latin typeface="Montserrat ExtraBold" panose="00000900000000000000" pitchFamily="2" charset="0"/>
              </a:rPr>
              <a:t> </a:t>
            </a:r>
            <a:r>
              <a:rPr lang="en-US" dirty="0" err="1">
                <a:latin typeface="Montserrat ExtraBold" panose="00000900000000000000" pitchFamily="2" charset="0"/>
              </a:rPr>
              <a:t>Sistem</a:t>
            </a:r>
            <a:endParaRPr lang="en-US" dirty="0">
              <a:latin typeface="Montserrat ExtraBold" panose="000009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F04E0-5CA4-48DB-9EC9-373E6E5EE30F}"/>
              </a:ext>
            </a:extLst>
          </p:cNvPr>
          <p:cNvSpPr txBox="1"/>
          <p:nvPr/>
        </p:nvSpPr>
        <p:spPr>
          <a:xfrm>
            <a:off x="1577358" y="3626945"/>
            <a:ext cx="27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ExtraBold" panose="00000900000000000000" pitchFamily="2" charset="0"/>
              </a:rPr>
              <a:t>Perancangan</a:t>
            </a:r>
            <a:r>
              <a:rPr lang="en-US" dirty="0">
                <a:latin typeface="Montserrat ExtraBold" panose="00000900000000000000" pitchFamily="2" charset="0"/>
              </a:rPr>
              <a:t> </a:t>
            </a:r>
            <a:r>
              <a:rPr lang="en-US" dirty="0" err="1">
                <a:latin typeface="Montserrat ExtraBold" panose="00000900000000000000" pitchFamily="2" charset="0"/>
              </a:rPr>
              <a:t>Sistem</a:t>
            </a:r>
            <a:endParaRPr lang="en-US" dirty="0">
              <a:latin typeface="Montserrat ExtraBold" panose="000009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0DC07-C349-4694-BC43-D319AC9E46CF}"/>
              </a:ext>
            </a:extLst>
          </p:cNvPr>
          <p:cNvSpPr txBox="1"/>
          <p:nvPr/>
        </p:nvSpPr>
        <p:spPr>
          <a:xfrm>
            <a:off x="2199116" y="4429599"/>
            <a:ext cx="275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ExtraBold" panose="00000900000000000000" pitchFamily="2" charset="0"/>
              </a:rPr>
              <a:t>Pembuatan</a:t>
            </a:r>
            <a:r>
              <a:rPr lang="en-US" dirty="0">
                <a:latin typeface="Montserrat ExtraBold" panose="00000900000000000000" pitchFamily="2" charset="0"/>
              </a:rPr>
              <a:t>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EED59-6058-480E-B207-48F753C11D7E}"/>
              </a:ext>
            </a:extLst>
          </p:cNvPr>
          <p:cNvSpPr txBox="1"/>
          <p:nvPr/>
        </p:nvSpPr>
        <p:spPr>
          <a:xfrm>
            <a:off x="2749357" y="5204724"/>
            <a:ext cx="23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ExtraBold" panose="00000900000000000000" pitchFamily="2" charset="0"/>
              </a:rPr>
              <a:t>Pengujian</a:t>
            </a:r>
            <a:r>
              <a:rPr lang="en-US" dirty="0">
                <a:latin typeface="Montserrat ExtraBold" panose="00000900000000000000" pitchFamily="2" charset="0"/>
              </a:rPr>
              <a:t> </a:t>
            </a:r>
            <a:r>
              <a:rPr lang="en-US" dirty="0" err="1">
                <a:latin typeface="Montserrat ExtraBold" panose="00000900000000000000" pitchFamily="2" charset="0"/>
              </a:rPr>
              <a:t>Sistem</a:t>
            </a:r>
            <a:endParaRPr lang="en-US" dirty="0">
              <a:latin typeface="Montserrat ExtraBold" panose="000009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CFE7D-DF67-4F88-B849-0D74CC81A0D2}"/>
              </a:ext>
            </a:extLst>
          </p:cNvPr>
          <p:cNvSpPr txBox="1"/>
          <p:nvPr/>
        </p:nvSpPr>
        <p:spPr>
          <a:xfrm>
            <a:off x="3202613" y="5979849"/>
            <a:ext cx="26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ExtraBold" panose="00000900000000000000" pitchFamily="2" charset="0"/>
              </a:rPr>
              <a:t>Pembuatan</a:t>
            </a:r>
            <a:r>
              <a:rPr lang="en-US" dirty="0">
                <a:latin typeface="Montserrat ExtraBold" panose="00000900000000000000" pitchFamily="2" charset="0"/>
              </a:rPr>
              <a:t> </a:t>
            </a:r>
            <a:r>
              <a:rPr lang="en-US" dirty="0" err="1">
                <a:latin typeface="Montserrat ExtraBold" panose="00000900000000000000" pitchFamily="2" charset="0"/>
              </a:rPr>
              <a:t>Laporan</a:t>
            </a:r>
            <a:endParaRPr lang="en-US" dirty="0">
              <a:latin typeface="Montserrat ExtraBold" panose="00000900000000000000" pitchFamily="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661BB5E-DA84-42FC-808A-A95D2D45D9E3}"/>
              </a:ext>
            </a:extLst>
          </p:cNvPr>
          <p:cNvSpPr/>
          <p:nvPr/>
        </p:nvSpPr>
        <p:spPr>
          <a:xfrm rot="5400000">
            <a:off x="1493157" y="2431106"/>
            <a:ext cx="440177" cy="271775"/>
          </a:xfrm>
          <a:prstGeom prst="right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4974C64-4ACC-4D35-86B1-863C68F0A1B5}"/>
              </a:ext>
            </a:extLst>
          </p:cNvPr>
          <p:cNvSpPr/>
          <p:nvPr/>
        </p:nvSpPr>
        <p:spPr>
          <a:xfrm rot="5400000">
            <a:off x="1806574" y="3267867"/>
            <a:ext cx="440177" cy="271775"/>
          </a:xfrm>
          <a:prstGeom prst="right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928CD8-1634-49F8-9275-38BAFE9D8BB4}"/>
              </a:ext>
            </a:extLst>
          </p:cNvPr>
          <p:cNvSpPr/>
          <p:nvPr/>
        </p:nvSpPr>
        <p:spPr>
          <a:xfrm rot="5400000">
            <a:off x="2512610" y="4089825"/>
            <a:ext cx="440177" cy="271775"/>
          </a:xfrm>
          <a:prstGeom prst="right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02A181-C7FD-49F7-A484-8DBB777965DE}"/>
              </a:ext>
            </a:extLst>
          </p:cNvPr>
          <p:cNvSpPr/>
          <p:nvPr/>
        </p:nvSpPr>
        <p:spPr>
          <a:xfrm rot="5400000">
            <a:off x="3017276" y="4876277"/>
            <a:ext cx="440177" cy="271775"/>
          </a:xfrm>
          <a:prstGeom prst="right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9F86C0-EA53-42CD-9578-50BD9A8444CE}"/>
              </a:ext>
            </a:extLst>
          </p:cNvPr>
          <p:cNvSpPr/>
          <p:nvPr/>
        </p:nvSpPr>
        <p:spPr>
          <a:xfrm rot="5400000">
            <a:off x="3494459" y="5639461"/>
            <a:ext cx="440177" cy="271775"/>
          </a:xfrm>
          <a:prstGeom prst="right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22A0C6-E740-43AA-9E83-378B45133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83" y="2566993"/>
            <a:ext cx="1561085" cy="15610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CB5EFD-D160-423D-BCB6-BF108571A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83" y="747423"/>
            <a:ext cx="1561085" cy="15610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5A18EE-B366-4037-9A9E-F19DA83D6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4" y="4712496"/>
            <a:ext cx="1561085" cy="15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0870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CB200-6D5D-4873-9AC5-77779CFA1F7D}"/>
              </a:ext>
            </a:extLst>
          </p:cNvPr>
          <p:cNvSpPr txBox="1"/>
          <p:nvPr/>
        </p:nvSpPr>
        <p:spPr>
          <a:xfrm>
            <a:off x="443217" y="487466"/>
            <a:ext cx="5016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HASIL ANALISIS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42BCB-ADD2-4906-9B21-A7075139D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8549"/>
            <a:ext cx="12192000" cy="50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CB200-6D5D-4873-9AC5-77779CFA1F7D}"/>
              </a:ext>
            </a:extLst>
          </p:cNvPr>
          <p:cNvSpPr txBox="1"/>
          <p:nvPr/>
        </p:nvSpPr>
        <p:spPr>
          <a:xfrm>
            <a:off x="443217" y="1424033"/>
            <a:ext cx="5016806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Medium" panose="00000600000000000000" pitchFamily="2" charset="0"/>
              </a:rPr>
              <a:t>Analisis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Medium" panose="00000600000000000000" pitchFamily="2" charset="0"/>
              </a:rPr>
              <a:t>Pengguna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Medium" panose="00000600000000000000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Admin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Pemilik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B200-6D5D-4873-9AC5-77779CFA1F7D}"/>
              </a:ext>
            </a:extLst>
          </p:cNvPr>
          <p:cNvSpPr txBox="1"/>
          <p:nvPr/>
        </p:nvSpPr>
        <p:spPr>
          <a:xfrm>
            <a:off x="5460023" y="1424033"/>
            <a:ext cx="501680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Medium" panose="00000600000000000000" pitchFamily="2" charset="0"/>
              </a:rPr>
              <a:t>Analisis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Medium" panose="00000600000000000000" pitchFamily="2" charset="0"/>
              </a:rPr>
              <a:t> Data: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Data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Barang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Data Stok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Data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Penjualan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Data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Peramalan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4057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CB200-6D5D-4873-9AC5-77779CFA1F7D}"/>
              </a:ext>
            </a:extLst>
          </p:cNvPr>
          <p:cNvSpPr txBox="1"/>
          <p:nvPr/>
        </p:nvSpPr>
        <p:spPr>
          <a:xfrm>
            <a:off x="443217" y="487466"/>
            <a:ext cx="5016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Montserrat Black" panose="00000A00000000000000" pitchFamily="2" charset="0"/>
              </a:rPr>
              <a:t>HASIL ANALISIS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42BCB-ADD2-4906-9B21-A7075139D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8549"/>
            <a:ext cx="12192000" cy="50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CB200-6D5D-4873-9AC5-77779CFA1F7D}"/>
              </a:ext>
            </a:extLst>
          </p:cNvPr>
          <p:cNvSpPr txBox="1"/>
          <p:nvPr/>
        </p:nvSpPr>
        <p:spPr>
          <a:xfrm>
            <a:off x="443217" y="1424033"/>
            <a:ext cx="50168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Medium" panose="00000600000000000000" pitchFamily="2" charset="0"/>
              </a:rPr>
              <a:t>Analisis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Medium" panose="00000600000000000000" pitchFamily="2" charset="0"/>
              </a:rPr>
              <a:t> Proses: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Login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Pengelolaan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Barang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Menampilkan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 Info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Barang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Pengelolaan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 Data Stok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Menampilkan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 Info Stok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Pengelolaan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Penjualan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Menampilkan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 Info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Penjualan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Pengelolaan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Peramalan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Menampilkan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 Info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ontserrat Light" panose="00000400000000000000" pitchFamily="2" charset="0"/>
              </a:rPr>
              <a:t>Peramalan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3972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80928-19A4-479C-BA28-9298893668B7}"/>
              </a:ext>
            </a:extLst>
          </p:cNvPr>
          <p:cNvSpPr txBox="1"/>
          <p:nvPr/>
        </p:nvSpPr>
        <p:spPr>
          <a:xfrm>
            <a:off x="308520" y="337594"/>
            <a:ext cx="2469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ntserrat Black" panose="00000A00000000000000" pitchFamily="2" charset="0"/>
              </a:rPr>
              <a:t>DIAGRAM</a:t>
            </a:r>
          </a:p>
          <a:p>
            <a:r>
              <a:rPr lang="en-US" sz="4400" dirty="0">
                <a:latin typeface="Montserrat Black" panose="00000A00000000000000" pitchFamily="2" charset="0"/>
              </a:rPr>
              <a:t>KONTEKS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599FB-57EA-4200-92B9-513C3CDC58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69" y="337594"/>
            <a:ext cx="5787545" cy="61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3267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500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Gilroy ExtraBold</vt:lpstr>
      <vt:lpstr>Gilroy Light</vt:lpstr>
      <vt:lpstr>Montserrat Black</vt:lpstr>
      <vt:lpstr>Montserrat ExtraBold</vt:lpstr>
      <vt:lpstr>Montserrat Light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sutejakawinanga29@gmail.com</dc:creator>
  <cp:lastModifiedBy>DPW</cp:lastModifiedBy>
  <cp:revision>80</cp:revision>
  <dcterms:created xsi:type="dcterms:W3CDTF">2019-11-22T05:31:48Z</dcterms:created>
  <dcterms:modified xsi:type="dcterms:W3CDTF">2020-08-22T09:59:41Z</dcterms:modified>
</cp:coreProperties>
</file>