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6ba71984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6ba71984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6ba71984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6ba71984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ba71984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ba71984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6ba71984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6ba71984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6ba71984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6ba71984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ba71984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6ba71984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ce2b5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ce2b5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hyperlink" Target="https://medium.com/@fahmisyaifudin35/relasi-tabel-database-one-to-one-one-to-many-many-to-many-44010f703f5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3009700" y="2129750"/>
            <a:ext cx="527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Database Management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8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1.1	Create Table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4" name="Google Shape;1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125" y="938950"/>
            <a:ext cx="5196351" cy="346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9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1.2	Delete &amp; Update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25" y="829875"/>
            <a:ext cx="3665650" cy="35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521" y="2131400"/>
            <a:ext cx="3653475" cy="98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1.3	Read Table &amp; Pagination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75" y="1904473"/>
            <a:ext cx="3076650" cy="90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75" y="3008648"/>
            <a:ext cx="7790099" cy="7355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852163" y="938950"/>
            <a:ext cx="227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 Medium"/>
              <a:buAutoNum type="arabicPeriod"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852163" y="1434250"/>
            <a:ext cx="78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1.3	Read Table &amp; Pagination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41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6" name="Google Shape;1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025" y="1919375"/>
            <a:ext cx="7551876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013" y="3647144"/>
            <a:ext cx="4600575" cy="6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42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Concepts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5" name="Google Shape;195;p42"/>
          <p:cNvSpPr txBox="1"/>
          <p:nvPr/>
        </p:nvSpPr>
        <p:spPr>
          <a:xfrm>
            <a:off x="852163" y="1510450"/>
            <a:ext cx="78663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SQL stands for "Structured Query Language", which is a domain-specific language for managing and querying relational databases.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is an open-source relational database management system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which uses SQL to work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transaction is a sequence of one or more SQL statements treated as a single unit of work, using keyword BEGIN TRANSACTION to mark the beginning of a transaction block, COMMIT to save the changes, and ROLLBACK to discard the changes.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Postgresql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3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Concepts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4" name="Google Shape;204;p43"/>
          <p:cNvSpPr txBox="1"/>
          <p:nvPr/>
        </p:nvSpPr>
        <p:spPr>
          <a:xfrm>
            <a:off x="794830" y="1387097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43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Postgresql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43"/>
          <p:cNvSpPr txBox="1"/>
          <p:nvPr/>
        </p:nvSpPr>
        <p:spPr>
          <a:xfrm>
            <a:off x="775969" y="288205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One-to-many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3"/>
          <p:cNvSpPr txBox="1"/>
          <p:nvPr/>
        </p:nvSpPr>
        <p:spPr>
          <a:xfrm>
            <a:off x="4402600" y="1380674"/>
            <a:ext cx="22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Many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43"/>
          <p:cNvPicPr preferRelativeResize="0"/>
          <p:nvPr/>
        </p:nvPicPr>
        <p:blipFill rotWithShape="1">
          <a:blip r:embed="rId4">
            <a:alphaModFix/>
          </a:blip>
          <a:srcRect b="55872" l="5311" r="0" t="7033"/>
          <a:stretch/>
        </p:blipFill>
        <p:spPr>
          <a:xfrm>
            <a:off x="4572000" y="1821763"/>
            <a:ext cx="4201601" cy="99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5">
            <a:alphaModFix/>
          </a:blip>
          <a:srcRect b="50804" l="12229" r="15537" t="4630"/>
          <a:stretch/>
        </p:blipFill>
        <p:spPr>
          <a:xfrm>
            <a:off x="936775" y="3332025"/>
            <a:ext cx="2763201" cy="97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6775" y="1829700"/>
            <a:ext cx="2763200" cy="9949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43"/>
          <p:cNvSpPr txBox="1"/>
          <p:nvPr/>
        </p:nvSpPr>
        <p:spPr>
          <a:xfrm>
            <a:off x="6679900" y="4131650"/>
            <a:ext cx="2030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source</a:t>
            </a:r>
            <a:r>
              <a:rPr b="1" lang="en" sz="1000">
                <a:solidFill>
                  <a:schemeClr val="dk2"/>
                </a:solidFill>
              </a:rPr>
              <a:t> = </a:t>
            </a:r>
            <a:r>
              <a:rPr b="1" lang="en" sz="1000" u="sng">
                <a:solidFill>
                  <a:schemeClr val="hlink"/>
                </a:solidFill>
                <a:hlinkClick r:id="rId7"/>
              </a:rPr>
              <a:t>https://medium.com/</a:t>
            </a:r>
            <a:r>
              <a:rPr b="1" lang="en" sz="1000">
                <a:solidFill>
                  <a:schemeClr val="dk2"/>
                </a:solidFill>
              </a:rPr>
              <a:t> 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024800" y="1963750"/>
            <a:ext cx="240900" cy="1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3"/>
          <p:cNvSpPr txBox="1"/>
          <p:nvPr/>
        </p:nvSpPr>
        <p:spPr>
          <a:xfrm>
            <a:off x="2959439" y="1868920"/>
            <a:ext cx="45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alamat</a:t>
            </a:r>
            <a:endParaRPr b="1"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43"/>
          <p:cNvSpPr/>
          <p:nvPr/>
        </p:nvSpPr>
        <p:spPr>
          <a:xfrm>
            <a:off x="2848575" y="2325100"/>
            <a:ext cx="203100" cy="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/>
        </p:nvSpPr>
        <p:spPr>
          <a:xfrm>
            <a:off x="2757209" y="2247000"/>
            <a:ext cx="45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alamat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1181525" y="2586850"/>
            <a:ext cx="323400" cy="9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3"/>
          <p:cNvSpPr txBox="1"/>
          <p:nvPr/>
        </p:nvSpPr>
        <p:spPr>
          <a:xfrm>
            <a:off x="1102944" y="2488448"/>
            <a:ext cx="568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id_</a:t>
            </a:r>
            <a:r>
              <a:rPr b="1" lang="en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alamat</a:t>
            </a:r>
            <a:endParaRPr b="1"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3"/>
          <p:cNvSpPr/>
          <p:nvPr/>
        </p:nvSpPr>
        <p:spPr>
          <a:xfrm>
            <a:off x="1182700" y="2406375"/>
            <a:ext cx="240900" cy="10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/>
        </p:nvSpPr>
        <p:spPr>
          <a:xfrm>
            <a:off x="1100325" y="2319411"/>
            <a:ext cx="52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umur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4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