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5" r:id="rId4"/>
    <p:sldId id="276" r:id="rId5"/>
    <p:sldId id="259" r:id="rId6"/>
    <p:sldId id="268" r:id="rId7"/>
    <p:sldId id="260" r:id="rId8"/>
    <p:sldId id="261" r:id="rId9"/>
    <p:sldId id="262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1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15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84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14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54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2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5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5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9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1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53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45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89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9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1CC60B-5561-48EA-A0C2-12FA06CDB7A5}" type="datetimeFigureOut">
              <a:rPr lang="tr-TR" smtClean="0"/>
              <a:t>11.12.2014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4215DB5-197E-4B0C-B6CE-49DC2A0A42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51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4" y="955342"/>
            <a:ext cx="9776903" cy="2347415"/>
          </a:xfrm>
        </p:spPr>
        <p:txBody>
          <a:bodyPr anchor="ctr"/>
          <a:lstStyle/>
          <a:p>
            <a:pPr algn="ctr"/>
            <a:r>
              <a:rPr lang="en-US" sz="4400" b="1" dirty="0"/>
              <a:t>ON MODERN DNS </a:t>
            </a:r>
            <a:r>
              <a:rPr lang="tr-TR" sz="4400" b="1" dirty="0" smtClean="0"/>
              <a:t/>
            </a:r>
            <a:br>
              <a:rPr lang="tr-TR" sz="4400" b="1" dirty="0" smtClean="0"/>
            </a:br>
            <a:r>
              <a:rPr lang="en-US" sz="4400" b="1" dirty="0" smtClean="0"/>
              <a:t>BEHAVIOR AND PROPERTIES</a:t>
            </a: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142699" y="3562066"/>
            <a:ext cx="8038530" cy="1937981"/>
          </a:xfrm>
        </p:spPr>
        <p:txBody>
          <a:bodyPr>
            <a:normAutofit/>
          </a:bodyPr>
          <a:lstStyle/>
          <a:p>
            <a:r>
              <a:rPr lang="en-US" sz="2400" b="1" dirty="0"/>
              <a:t>Mustafa UÇAR		</a:t>
            </a:r>
            <a:r>
              <a:rPr lang="tr-TR" sz="2400" b="1" dirty="0" smtClean="0"/>
              <a:t>	</a:t>
            </a:r>
            <a:r>
              <a:rPr lang="en-US" sz="2400" b="1" dirty="0" smtClean="0"/>
              <a:t>040100113</a:t>
            </a:r>
            <a:endParaRPr lang="tr-TR" sz="2400" b="1" dirty="0"/>
          </a:p>
          <a:p>
            <a:r>
              <a:rPr lang="en-US" sz="2400" b="1" dirty="0"/>
              <a:t>Tuğrul YATAĞAN		</a:t>
            </a:r>
            <a:r>
              <a:rPr lang="en-US" sz="2400" b="1" dirty="0" smtClean="0"/>
              <a:t>040100117</a:t>
            </a:r>
            <a:endParaRPr lang="tr-TR" sz="2400" b="1" dirty="0"/>
          </a:p>
          <a:p>
            <a:r>
              <a:rPr lang="en-US" sz="2400" b="1" dirty="0" err="1"/>
              <a:t>Emre</a:t>
            </a:r>
            <a:r>
              <a:rPr lang="en-US" sz="2400" b="1" dirty="0"/>
              <a:t> GÖKREM		</a:t>
            </a:r>
            <a:r>
              <a:rPr lang="tr-TR" sz="2400" b="1" dirty="0" smtClean="0"/>
              <a:t>	</a:t>
            </a:r>
            <a:r>
              <a:rPr lang="en-US" sz="2400" b="1" dirty="0" smtClean="0"/>
              <a:t>040100124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054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DNS </a:t>
            </a:r>
            <a:r>
              <a:rPr lang="tr-TR" b="1" dirty="0" err="1" smtClean="0"/>
              <a:t>Responses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Proximity</a:t>
            </a:r>
            <a:endParaRPr lang="tr-TR" sz="2800" b="1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geographic distance between returned IP addresses and the requesting user </a:t>
            </a:r>
            <a:r>
              <a:rPr lang="en-US" dirty="0" smtClean="0"/>
              <a:t>device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researched</a:t>
            </a:r>
            <a:r>
              <a:rPr lang="tr-TR" dirty="0" smtClean="0"/>
              <a:t> </a:t>
            </a:r>
          </a:p>
          <a:p>
            <a:r>
              <a:rPr lang="tr-TR" dirty="0"/>
              <a:t>P</a:t>
            </a:r>
            <a:r>
              <a:rPr lang="en-US" dirty="0" err="1" smtClean="0"/>
              <a:t>opular</a:t>
            </a:r>
            <a:r>
              <a:rPr lang="en-US" dirty="0" smtClean="0"/>
              <a:t> </a:t>
            </a:r>
            <a:r>
              <a:rPr lang="en-US" dirty="0"/>
              <a:t>services attempt to provide content from nearby </a:t>
            </a:r>
            <a:r>
              <a:rPr lang="en-US" dirty="0" smtClean="0"/>
              <a:t>servers</a:t>
            </a:r>
            <a:endParaRPr lang="tr-TR" dirty="0" smtClean="0"/>
          </a:p>
          <a:p>
            <a:r>
              <a:rPr lang="tr-TR" dirty="0"/>
              <a:t>D</a:t>
            </a:r>
            <a:r>
              <a:rPr lang="en-US" dirty="0" err="1" smtClean="0"/>
              <a:t>irecting</a:t>
            </a:r>
            <a:r>
              <a:rPr lang="en-US" dirty="0" smtClean="0"/>
              <a:t> </a:t>
            </a:r>
            <a:r>
              <a:rPr lang="en-US" dirty="0"/>
              <a:t>traffic via DNS is a popular way to drive clients to close servers</a:t>
            </a:r>
            <a:endParaRPr lang="tr-TR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39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DNS </a:t>
            </a:r>
            <a:r>
              <a:rPr lang="tr-TR" b="1" dirty="0" err="1" smtClean="0"/>
              <a:t>Responses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Proximity</a:t>
            </a:r>
            <a:endParaRPr lang="tr-TR" sz="2800" b="1" dirty="0" smtClean="0"/>
          </a:p>
          <a:p>
            <a:r>
              <a:rPr lang="en-US" dirty="0"/>
              <a:t>Since DNS responses can have multiple </a:t>
            </a:r>
            <a:r>
              <a:rPr lang="en-US" dirty="0" smtClean="0"/>
              <a:t>answers</a:t>
            </a:r>
            <a:r>
              <a:rPr lang="tr-TR" dirty="0" smtClean="0"/>
              <a:t>;</a:t>
            </a:r>
          </a:p>
          <a:p>
            <a:pPr lvl="1"/>
            <a:r>
              <a:rPr lang="en-US" dirty="0"/>
              <a:t>For each DNS response they calculate the average distance to each position in the </a:t>
            </a:r>
            <a:r>
              <a:rPr lang="en-US" dirty="0" smtClean="0"/>
              <a:t>response</a:t>
            </a:r>
            <a:endParaRPr lang="tr-TR" dirty="0" smtClean="0"/>
          </a:p>
          <a:p>
            <a:pPr lvl="1"/>
            <a:r>
              <a:rPr lang="en-US" dirty="0"/>
              <a:t>Researchers find the distance quantiles are the same regardless of position in the DNS response</a:t>
            </a:r>
            <a:endParaRPr lang="tr-TR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900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Transmission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observed that two-third of the transactions are completed in  under 1 millisecond. This means that these DNS requests are being serviced from the cache.</a:t>
            </a:r>
          </a:p>
          <a:p>
            <a:r>
              <a:rPr lang="en-GB" dirty="0" smtClean="0"/>
              <a:t>%10 of the transactions take approximately 10 milliseconds. These are probably associated with traffic to nearby institutions.</a:t>
            </a:r>
          </a:p>
          <a:p>
            <a:r>
              <a:rPr lang="en-GB" dirty="0" smtClean="0"/>
              <a:t>Remaining %25 of the transactions completion time are well spread between 10 milliseconds and 1 second. These are transactions that have to make their way through the global DNS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09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Utilizing Responses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 smtClean="0"/>
              <a:t>Use of DNS Responses</a:t>
            </a:r>
          </a:p>
          <a:p>
            <a:r>
              <a:rPr lang="en-GB" dirty="0" smtClean="0"/>
              <a:t>Researches stated that, DNS responses often contain more than one IP address for a particular hostname.</a:t>
            </a:r>
            <a:endParaRPr lang="en-GB" dirty="0"/>
          </a:p>
          <a:p>
            <a:r>
              <a:rPr lang="en-GB" dirty="0" smtClean="0"/>
              <a:t>In Principle, these IP addresses are equivalent and clients can use any of the set.</a:t>
            </a:r>
            <a:endParaRPr lang="en-GB" dirty="0"/>
          </a:p>
          <a:p>
            <a:r>
              <a:rPr lang="en-GB" dirty="0" smtClean="0"/>
              <a:t>Then, IP addresses that clients actually use in subsequent communication are investigated.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61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Utilizing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Use of DNS </a:t>
            </a:r>
            <a:r>
              <a:rPr lang="en-GB" sz="2800" b="1" dirty="0" smtClean="0"/>
              <a:t>Responses</a:t>
            </a:r>
            <a:endParaRPr lang="tr-TR" sz="2800" dirty="0" smtClean="0"/>
          </a:p>
          <a:p>
            <a:r>
              <a:rPr lang="en-GB" dirty="0" smtClean="0"/>
              <a:t>It is understood that more than %60 of the connections are made to the first IP address listed in the response across al the response sizes except responses with five addresses.</a:t>
            </a:r>
            <a:endParaRPr lang="en-GB" dirty="0"/>
          </a:p>
          <a:p>
            <a:r>
              <a:rPr lang="en-GB" dirty="0" smtClean="0"/>
              <a:t>Even in five addresses case, first IP address is used just under %60 of the subsequent connections.</a:t>
            </a:r>
            <a:endParaRPr lang="en-GB" dirty="0"/>
          </a:p>
          <a:p>
            <a:r>
              <a:rPr lang="en-GB" dirty="0" smtClean="0"/>
              <a:t>Also, responses with 3 or 6 IP addresses, use of other than first address is uniformly distributed.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8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Utilizing </a:t>
            </a:r>
            <a:r>
              <a:rPr lang="en-GB" b="1" dirty="0" smtClean="0"/>
              <a:t>Responses</a:t>
            </a:r>
            <a:endParaRPr lang="en-GB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/>
              <a:t>TTLs (Time to Live)</a:t>
            </a:r>
          </a:p>
          <a:p>
            <a:r>
              <a:rPr lang="en-GB" dirty="0" smtClean="0"/>
              <a:t>Researches next focused on how well clients honour the TTLs given in DNS responses. Previous work showed that about %47 of the clients violates the TTL.</a:t>
            </a:r>
            <a:endParaRPr lang="en-GB" dirty="0"/>
          </a:p>
          <a:p>
            <a:r>
              <a:rPr lang="en-GB" dirty="0" smtClean="0"/>
              <a:t>Findings shows that 8-30% of connection utilize expired DNS records across several datasets from different vantage points.</a:t>
            </a:r>
            <a:endParaRPr lang="en-GB" dirty="0"/>
          </a:p>
          <a:p>
            <a:r>
              <a:rPr lang="en-GB" dirty="0" smtClean="0"/>
              <a:t>In research dataset it is found that 13.7% of TCP connections use addresses from expired DNS responses.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75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Utilizing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TTLs (Time to Live</a:t>
            </a:r>
            <a:r>
              <a:rPr lang="en-GB" sz="2800" b="1" dirty="0" smtClean="0"/>
              <a:t>)</a:t>
            </a:r>
            <a:endParaRPr lang="tr-TR" sz="2800" dirty="0" smtClean="0"/>
          </a:p>
          <a:p>
            <a:r>
              <a:rPr lang="en-US" dirty="0" smtClean="0"/>
              <a:t>While </a:t>
            </a:r>
            <a:r>
              <a:rPr lang="en-US" dirty="0"/>
              <a:t>roughly 55% of hostnames have TTLs of at most 350 seconds, researchers find that 68% of connections and 87% of traffic volume is associated with DNS records with TTLs of at most 350 seconds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Further, while 80% of hostnames have TTLs of at most one hour, they find that 85% of connections and 95% of bytes associate with DNS TTLs of at most one hour.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2265528"/>
            <a:ext cx="9817846" cy="1927653"/>
          </a:xfrm>
        </p:spPr>
        <p:txBody>
          <a:bodyPr anchor="ctr"/>
          <a:lstStyle/>
          <a:p>
            <a:pPr algn="ctr"/>
            <a:r>
              <a:rPr lang="en-US" sz="4800" b="1" dirty="0" smtClean="0"/>
              <a:t>Thank you for listening!</a:t>
            </a:r>
            <a:endParaRPr lang="en-US" sz="4800" b="1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54954" y="4735773"/>
            <a:ext cx="8825659" cy="1487606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930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Information </a:t>
            </a:r>
            <a:r>
              <a:rPr lang="tr-TR" b="1" dirty="0" err="1" smtClean="0"/>
              <a:t>About</a:t>
            </a:r>
            <a:r>
              <a:rPr lang="tr-TR" b="1" dirty="0" smtClean="0"/>
              <a:t> </a:t>
            </a:r>
            <a:r>
              <a:rPr lang="tr-TR" b="1" dirty="0" err="1" smtClean="0"/>
              <a:t>Paper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Authors</a:t>
            </a:r>
            <a:endParaRPr lang="tr-TR" dirty="0" smtClean="0"/>
          </a:p>
          <a:p>
            <a:pPr lvl="1"/>
            <a:r>
              <a:rPr lang="en-US" dirty="0" smtClean="0"/>
              <a:t>Thomas </a:t>
            </a:r>
            <a:r>
              <a:rPr lang="en-US" dirty="0" smtClean="0"/>
              <a:t>Callahan</a:t>
            </a:r>
            <a:r>
              <a:rPr lang="tr-TR" dirty="0" smtClean="0"/>
              <a:t> 	</a:t>
            </a:r>
            <a:r>
              <a:rPr lang="en-US" dirty="0"/>
              <a:t>	</a:t>
            </a:r>
            <a:r>
              <a:rPr lang="en-US" sz="1400" dirty="0"/>
              <a:t>Case Western Reserve University, Cleveland, OH, USA</a:t>
            </a:r>
            <a:endParaRPr lang="tr-TR" dirty="0" smtClean="0"/>
          </a:p>
          <a:p>
            <a:pPr lvl="1"/>
            <a:r>
              <a:rPr lang="en-US" dirty="0" smtClean="0"/>
              <a:t>Mark </a:t>
            </a:r>
            <a:r>
              <a:rPr lang="en-US" dirty="0" smtClean="0"/>
              <a:t>Allman</a:t>
            </a:r>
            <a:r>
              <a:rPr lang="tr-TR" dirty="0"/>
              <a:t>			</a:t>
            </a:r>
            <a:r>
              <a:rPr lang="tr-TR" sz="1400" dirty="0"/>
              <a:t>International </a:t>
            </a:r>
            <a:r>
              <a:rPr lang="tr-TR" sz="1400" dirty="0" err="1"/>
              <a:t>Computer</a:t>
            </a:r>
            <a:r>
              <a:rPr lang="tr-TR" sz="1400" dirty="0"/>
              <a:t> </a:t>
            </a:r>
            <a:r>
              <a:rPr lang="tr-TR" sz="1400" dirty="0" err="1"/>
              <a:t>Science</a:t>
            </a:r>
            <a:r>
              <a:rPr lang="tr-TR" sz="1400" dirty="0"/>
              <a:t> </a:t>
            </a:r>
            <a:r>
              <a:rPr lang="tr-TR" sz="1400" dirty="0" err="1"/>
              <a:t>Institute</a:t>
            </a:r>
            <a:r>
              <a:rPr lang="tr-TR" sz="1400" dirty="0"/>
              <a:t>, Berkeley, CA, USA</a:t>
            </a:r>
            <a:endParaRPr lang="tr-TR" sz="1400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Rabinovich</a:t>
            </a:r>
            <a:r>
              <a:rPr lang="tr-TR" dirty="0" smtClean="0"/>
              <a:t>		</a:t>
            </a:r>
            <a:r>
              <a:rPr lang="en-US" sz="1400" dirty="0"/>
              <a:t>Case Western Reserve University, Cleveland, OH, USA</a:t>
            </a:r>
            <a:endParaRPr lang="tr-TR" sz="1400" dirty="0" smtClean="0"/>
          </a:p>
          <a:p>
            <a:r>
              <a:rPr lang="tr-TR" dirty="0" err="1" smtClean="0"/>
              <a:t>Publication</a:t>
            </a:r>
            <a:endParaRPr lang="tr-TR" dirty="0" smtClean="0"/>
          </a:p>
          <a:p>
            <a:pPr lvl="1"/>
            <a:r>
              <a:rPr lang="tr-TR" dirty="0"/>
              <a:t>ACM SIGCOMM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 smtClean="0"/>
              <a:t>Review</a:t>
            </a:r>
            <a:r>
              <a:rPr lang="tr-TR" dirty="0" smtClean="0"/>
              <a:t> </a:t>
            </a:r>
          </a:p>
          <a:p>
            <a:pPr lvl="1"/>
            <a:r>
              <a:rPr lang="en-US" dirty="0" smtClean="0"/>
              <a:t>Volume </a:t>
            </a:r>
            <a:r>
              <a:rPr lang="en-US" dirty="0"/>
              <a:t>43 Issue 3, July </a:t>
            </a:r>
            <a:r>
              <a:rPr lang="en-US" dirty="0" smtClean="0"/>
              <a:t>2013</a:t>
            </a:r>
            <a:endParaRPr lang="tr-TR" dirty="0" smtClean="0"/>
          </a:p>
          <a:p>
            <a:pPr lvl="1"/>
            <a:r>
              <a:rPr lang="tr-TR" dirty="0" err="1" smtClean="0"/>
              <a:t>Pages</a:t>
            </a:r>
            <a:r>
              <a:rPr lang="tr-TR" dirty="0" smtClean="0"/>
              <a:t> </a:t>
            </a:r>
            <a:r>
              <a:rPr lang="tr-TR" dirty="0" smtClean="0"/>
              <a:t>7-15</a:t>
            </a:r>
            <a:endParaRPr lang="tr-TR" dirty="0"/>
          </a:p>
          <a:p>
            <a:pPr lvl="1"/>
            <a:endParaRPr lang="tr-TR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Information </a:t>
            </a:r>
            <a:r>
              <a:rPr lang="tr-TR" b="1" dirty="0" err="1" smtClean="0"/>
              <a:t>About</a:t>
            </a:r>
            <a:r>
              <a:rPr lang="tr-TR" b="1" dirty="0" smtClean="0"/>
              <a:t> </a:t>
            </a:r>
            <a:r>
              <a:rPr lang="tr-TR" b="1" dirty="0" err="1" smtClean="0"/>
              <a:t>Paper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Aim of Study</a:t>
            </a:r>
            <a:endParaRPr lang="tr-TR" sz="2000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sz="1600" dirty="0" smtClean="0"/>
              <a:t>DNS </a:t>
            </a:r>
            <a:r>
              <a:rPr lang="en-US" sz="1600" dirty="0"/>
              <a:t>is an important part of that latency, both in contributing to initial </a:t>
            </a:r>
            <a:r>
              <a:rPr lang="tr-TR" sz="1600" dirty="0"/>
              <a:t>	</a:t>
            </a:r>
            <a:r>
              <a:rPr lang="en-US" sz="1600" dirty="0" smtClean="0"/>
              <a:t>connection setup  </a:t>
            </a:r>
            <a:r>
              <a:rPr lang="en-US" sz="1600" dirty="0"/>
              <a:t>latency but also in picking a server that has low </a:t>
            </a:r>
            <a:r>
              <a:rPr lang="tr-TR" sz="1600" dirty="0" smtClean="0"/>
              <a:t>	</a:t>
            </a:r>
            <a:r>
              <a:rPr lang="en-US" sz="1600" dirty="0" smtClean="0"/>
              <a:t>network </a:t>
            </a:r>
            <a:r>
              <a:rPr lang="en-US" sz="1600" dirty="0"/>
              <a:t>distance and low load for the client to </a:t>
            </a:r>
            <a:r>
              <a:rPr lang="en-US" sz="1600" dirty="0" smtClean="0"/>
              <a:t>use</a:t>
            </a:r>
            <a:endParaRPr lang="tr-TR" sz="1600" dirty="0" smtClean="0"/>
          </a:p>
          <a:p>
            <a:r>
              <a:rPr lang="tr-TR" sz="2000" dirty="0" err="1" smtClean="0"/>
              <a:t>Study</a:t>
            </a:r>
            <a:r>
              <a:rPr lang="tr-TR" sz="2000" dirty="0" smtClean="0"/>
              <a:t> </a:t>
            </a:r>
            <a:r>
              <a:rPr lang="en-US" sz="2000" dirty="0" smtClean="0"/>
              <a:t>Environment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14 months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90 home neighborhood in the US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S</a:t>
            </a:r>
            <a:r>
              <a:rPr lang="en-US" dirty="0" err="1" smtClean="0"/>
              <a:t>erved</a:t>
            </a:r>
            <a:r>
              <a:rPr lang="en-US" dirty="0" smtClean="0"/>
              <a:t> </a:t>
            </a:r>
            <a:r>
              <a:rPr lang="en-US" dirty="0"/>
              <a:t>by bi-directional 1 </a:t>
            </a:r>
            <a:r>
              <a:rPr lang="en-US" dirty="0" err="1"/>
              <a:t>Gbps</a:t>
            </a:r>
            <a:r>
              <a:rPr lang="en-US" dirty="0"/>
              <a:t> fiber links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200 million DNS queries and 1.1 billion flows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04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Introduction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DNS</a:t>
            </a:r>
          </a:p>
          <a:p>
            <a:pPr lvl="1"/>
            <a:r>
              <a:rPr lang="en-US" sz="1400" dirty="0" smtClean="0"/>
              <a:t>Domain </a:t>
            </a:r>
            <a:r>
              <a:rPr lang="en-US" sz="1400" dirty="0"/>
              <a:t>Name System (DNS) is a distributed, hierarchical naming system. The DNS calls for organizational name</a:t>
            </a:r>
            <a:endParaRPr lang="tr-TR" sz="1400" dirty="0"/>
          </a:p>
          <a:p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endParaRPr lang="tr-TR" dirty="0"/>
          </a:p>
          <a:p>
            <a:pPr lvl="1"/>
            <a:r>
              <a:rPr lang="tr-TR" dirty="0" smtClean="0"/>
              <a:t>www.google.com</a:t>
            </a:r>
          </a:p>
          <a:p>
            <a:r>
              <a:rPr lang="tr-TR" dirty="0" smtClean="0"/>
              <a:t>CSZ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this study researchers monitor DNS traffic within the “Case Connection Zone”, which is an experimental network </a:t>
            </a:r>
          </a:p>
        </p:txBody>
      </p:sp>
    </p:spTree>
    <p:extLst>
      <p:ext uri="{BB962C8B-B14F-4D97-AF65-F5344CB8AC3E}">
        <p14:creationId xmlns:p14="http://schemas.microsoft.com/office/powerpoint/2010/main" val="28866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DNS Request</a:t>
            </a:r>
            <a:r>
              <a:rPr lang="tr-TR" b="1" dirty="0" smtClean="0"/>
              <a:t>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across the Internet generally starts with a </a:t>
            </a:r>
            <a:r>
              <a:rPr lang="en-US" dirty="0" smtClean="0"/>
              <a:t>DNS</a:t>
            </a:r>
            <a:endParaRPr lang="tr-TR" dirty="0" smtClean="0"/>
          </a:p>
          <a:p>
            <a:r>
              <a:rPr lang="en-US" dirty="0"/>
              <a:t>Some applications continue to heavily rely on </a:t>
            </a:r>
            <a:r>
              <a:rPr lang="en-US" dirty="0" smtClean="0"/>
              <a:t>DN</a:t>
            </a:r>
            <a:r>
              <a:rPr lang="tr-TR" dirty="0" smtClean="0"/>
              <a:t>S</a:t>
            </a:r>
          </a:p>
          <a:p>
            <a:r>
              <a:rPr lang="en-US" dirty="0"/>
              <a:t>DNS query types in studied </a:t>
            </a:r>
            <a:r>
              <a:rPr lang="en-US" dirty="0" smtClean="0"/>
              <a:t>dataset</a:t>
            </a:r>
            <a:r>
              <a:rPr lang="tr-TR" dirty="0" smtClean="0"/>
              <a:t>;</a:t>
            </a:r>
          </a:p>
          <a:p>
            <a:pPr lvl="1"/>
            <a:r>
              <a:rPr lang="en-US" dirty="0"/>
              <a:t>A records are used to map a domain name to an IPv4 </a:t>
            </a:r>
            <a:r>
              <a:rPr lang="en-US" dirty="0" smtClean="0"/>
              <a:t>address</a:t>
            </a:r>
            <a:endParaRPr lang="tr-TR" dirty="0" smtClean="0"/>
          </a:p>
          <a:p>
            <a:pPr lvl="1"/>
            <a:r>
              <a:rPr lang="en-US" dirty="0"/>
              <a:t>AAAA records are used to map a domain to an IPv6 </a:t>
            </a:r>
            <a:r>
              <a:rPr lang="en-US" dirty="0" smtClean="0"/>
              <a:t>address</a:t>
            </a:r>
            <a:endParaRPr lang="tr-TR" dirty="0" smtClean="0"/>
          </a:p>
          <a:p>
            <a:pPr lvl="1"/>
            <a:r>
              <a:rPr lang="en-US" dirty="0"/>
              <a:t>PTR records are also called Reverse DNS records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866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DNS Request</a:t>
            </a:r>
            <a:r>
              <a:rPr lang="tr-TR" b="1" dirty="0" smtClean="0"/>
              <a:t>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</a:t>
            </a:r>
            <a:r>
              <a:rPr lang="en-US" dirty="0" err="1" smtClean="0"/>
              <a:t>esearchers</a:t>
            </a:r>
            <a:r>
              <a:rPr lang="en-US" dirty="0" smtClean="0"/>
              <a:t> </a:t>
            </a:r>
            <a:r>
              <a:rPr lang="en-US" dirty="0"/>
              <a:t>note that roughly 97% of the DNS requests they observe traverse </a:t>
            </a:r>
            <a:r>
              <a:rPr lang="en-US" dirty="0" smtClean="0"/>
              <a:t>one </a:t>
            </a:r>
            <a:r>
              <a:rPr lang="en-US" dirty="0"/>
              <a:t>of the two local </a:t>
            </a:r>
            <a:r>
              <a:rPr lang="en-US" dirty="0" smtClean="0"/>
              <a:t>resolvers</a:t>
            </a:r>
            <a:r>
              <a:rPr lang="tr-TR" dirty="0" smtClean="0"/>
              <a:t> </a:t>
            </a:r>
            <a:r>
              <a:rPr lang="tr-TR" dirty="0" err="1" smtClean="0"/>
              <a:t>provided</a:t>
            </a:r>
            <a:r>
              <a:rPr lang="tr-TR" dirty="0" smtClean="0"/>
              <a:t> </a:t>
            </a:r>
            <a:r>
              <a:rPr lang="en-US" dirty="0"/>
              <a:t>for CCZ </a:t>
            </a:r>
            <a:r>
              <a:rPr lang="en-US" dirty="0" smtClean="0"/>
              <a:t>clients</a:t>
            </a:r>
            <a:endParaRPr lang="tr-TR" dirty="0" smtClean="0"/>
          </a:p>
          <a:p>
            <a:r>
              <a:rPr lang="en-US" dirty="0"/>
              <a:t>The primary resolver is used for approximately </a:t>
            </a:r>
            <a:r>
              <a:rPr lang="en-US" dirty="0" smtClean="0"/>
              <a:t>81%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secondary resolver handles 16%</a:t>
            </a:r>
            <a:endParaRPr lang="tr-TR" dirty="0" smtClean="0"/>
          </a:p>
          <a:p>
            <a:r>
              <a:rPr lang="en-US" dirty="0"/>
              <a:t>Google’s public DNS resolver handles just over 1% of the requests are observed in paper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521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DNS </a:t>
            </a:r>
            <a:r>
              <a:rPr lang="tr-TR" b="1" dirty="0" err="1" smtClean="0"/>
              <a:t>Responses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TTLs</a:t>
            </a:r>
            <a:r>
              <a:rPr lang="tr-TR" sz="2800" b="1" dirty="0" smtClean="0"/>
              <a:t> </a:t>
            </a:r>
            <a:r>
              <a:rPr lang="en-GB" sz="2800" b="1" dirty="0"/>
              <a:t>(Time to Live</a:t>
            </a:r>
            <a:r>
              <a:rPr lang="en-GB" sz="2800" b="1" dirty="0" smtClean="0"/>
              <a:t>)</a:t>
            </a:r>
            <a:endParaRPr lang="tr-TR" sz="2800" b="1" dirty="0" smtClean="0"/>
          </a:p>
          <a:p>
            <a:r>
              <a:rPr lang="en-US" dirty="0"/>
              <a:t>The Time-To-Live </a:t>
            </a:r>
            <a:r>
              <a:rPr lang="en-US" dirty="0" smtClean="0"/>
              <a:t>is </a:t>
            </a:r>
            <a:r>
              <a:rPr lang="en-US" dirty="0"/>
              <a:t>assigned by the authoritative DNS server and indicates the time period for which the response is </a:t>
            </a:r>
            <a:r>
              <a:rPr lang="en-US" dirty="0" smtClean="0"/>
              <a:t>valid</a:t>
            </a:r>
            <a:endParaRPr lang="tr-TR" dirty="0"/>
          </a:p>
          <a:p>
            <a:r>
              <a:rPr lang="en-US" dirty="0"/>
              <a:t>The TTL aims to provide consumers with the ability to cache the result of a lookup such that future requests for the same name can be handled </a:t>
            </a:r>
            <a:r>
              <a:rPr lang="en-US" dirty="0" smtClean="0"/>
              <a:t>locally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73877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DNS </a:t>
            </a:r>
            <a:r>
              <a:rPr lang="tr-TR" b="1" dirty="0" err="1" smtClean="0"/>
              <a:t>Responses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TTLs</a:t>
            </a:r>
            <a:r>
              <a:rPr lang="tr-TR" sz="2800" b="1" dirty="0" smtClean="0"/>
              <a:t> </a:t>
            </a:r>
            <a:r>
              <a:rPr lang="en-GB" sz="2800" b="1" dirty="0"/>
              <a:t>(Time to Live</a:t>
            </a:r>
            <a:r>
              <a:rPr lang="en-GB" sz="2800" b="1" dirty="0" smtClean="0"/>
              <a:t>)</a:t>
            </a:r>
            <a:endParaRPr lang="tr-TR" sz="2800" b="1" dirty="0" smtClean="0"/>
          </a:p>
          <a:p>
            <a:r>
              <a:rPr lang="en-US" dirty="0"/>
              <a:t>Longer TTL values allow for higher cache hit </a:t>
            </a:r>
            <a:r>
              <a:rPr lang="en-US" dirty="0" smtClean="0"/>
              <a:t>rates</a:t>
            </a:r>
            <a:r>
              <a:rPr lang="tr-TR" dirty="0" smtClean="0"/>
              <a:t> </a:t>
            </a:r>
            <a:r>
              <a:rPr lang="en-US" dirty="0" smtClean="0"/>
              <a:t>and decreased </a:t>
            </a:r>
            <a:r>
              <a:rPr lang="en-US" dirty="0"/>
              <a:t>DNS </a:t>
            </a:r>
            <a:r>
              <a:rPr lang="en-US" dirty="0" smtClean="0"/>
              <a:t>traffic</a:t>
            </a:r>
            <a:endParaRPr lang="tr-TR" dirty="0" smtClean="0"/>
          </a:p>
          <a:p>
            <a:r>
              <a:rPr lang="tr-TR" dirty="0"/>
              <a:t>L</a:t>
            </a:r>
            <a:r>
              <a:rPr lang="en-US" dirty="0" err="1" smtClean="0"/>
              <a:t>ower</a:t>
            </a:r>
            <a:r>
              <a:rPr lang="en-US" dirty="0" smtClean="0"/>
              <a:t> </a:t>
            </a:r>
            <a:r>
              <a:rPr lang="en-US" dirty="0"/>
              <a:t>TTL values allow a service provider more agility in terms of changing their mappings and directing traffic</a:t>
            </a:r>
            <a:endParaRPr lang="tr-TR" dirty="0" smtClean="0"/>
          </a:p>
          <a:p>
            <a:r>
              <a:rPr lang="en-US" dirty="0" smtClean="0"/>
              <a:t>Popular </a:t>
            </a:r>
            <a:r>
              <a:rPr lang="en-US" dirty="0"/>
              <a:t>TTL values in the CCZ network, 20 seconds, 60 seconds, 1 </a:t>
            </a:r>
            <a:r>
              <a:rPr lang="en-US" dirty="0" smtClean="0"/>
              <a:t>hour</a:t>
            </a:r>
            <a:endParaRPr lang="tr-TR" dirty="0" smtClean="0"/>
          </a:p>
          <a:p>
            <a:r>
              <a:rPr lang="tr-TR" dirty="0"/>
              <a:t>R</a:t>
            </a:r>
            <a:r>
              <a:rPr lang="en-US" dirty="0" err="1" smtClean="0"/>
              <a:t>oughly</a:t>
            </a:r>
            <a:r>
              <a:rPr lang="en-US" dirty="0" smtClean="0"/>
              <a:t> </a:t>
            </a:r>
            <a:r>
              <a:rPr lang="en-US" dirty="0"/>
              <a:t>1% of the TTLs exceed one </a:t>
            </a:r>
            <a:r>
              <a:rPr lang="en-US" dirty="0" smtClean="0"/>
              <a:t>day</a:t>
            </a:r>
            <a:r>
              <a:rPr lang="tr-TR" dirty="0" smtClean="0"/>
              <a:t>, </a:t>
            </a:r>
            <a:r>
              <a:rPr lang="en-US" dirty="0" smtClean="0"/>
              <a:t>roughly </a:t>
            </a:r>
            <a:r>
              <a:rPr lang="en-US" dirty="0"/>
              <a:t>40% of the hostnames have TTLs of at most 1 </a:t>
            </a:r>
            <a:r>
              <a:rPr lang="en-US" dirty="0" smtClean="0"/>
              <a:t>minute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45397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DNS </a:t>
            </a:r>
            <a:r>
              <a:rPr lang="tr-TR" b="1" dirty="0" err="1" smtClean="0"/>
              <a:t>Responses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Equivelant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Answers</a:t>
            </a:r>
            <a:endParaRPr lang="tr-TR" sz="2800" b="1" dirty="0" smtClean="0"/>
          </a:p>
          <a:p>
            <a:r>
              <a:rPr lang="en-US" dirty="0"/>
              <a:t>Individual DNS responses may contain multiple mappings in response to a single </a:t>
            </a:r>
            <a:r>
              <a:rPr lang="en-US" dirty="0" smtClean="0"/>
              <a:t>query</a:t>
            </a:r>
            <a:endParaRPr lang="tr-TR" dirty="0" smtClean="0"/>
          </a:p>
          <a:p>
            <a:pPr lvl="1"/>
            <a:r>
              <a:rPr lang="tr-TR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</a:t>
            </a:r>
            <a:r>
              <a:rPr lang="en-US" dirty="0"/>
              <a:t>IP addresses give clients recourse if they cannot communicate with a particular IP </a:t>
            </a:r>
            <a:r>
              <a:rPr lang="en-US" dirty="0" smtClean="0"/>
              <a:t>address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aids load balancing across a set of replicas as recursive DNS servers will rotate the order of the IP </a:t>
            </a:r>
            <a:r>
              <a:rPr lang="en-US" dirty="0" smtClean="0"/>
              <a:t>addresses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64593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840</Words>
  <Application>Microsoft Office PowerPoint</Application>
  <PresentationFormat>Geniş ekran</PresentationFormat>
  <Paragraphs>88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İyon Toplantı Odası</vt:lpstr>
      <vt:lpstr>ON MODERN DNS  BEHAVIOR AND PROPERTIES</vt:lpstr>
      <vt:lpstr>Information About Paper</vt:lpstr>
      <vt:lpstr>Information About Paper</vt:lpstr>
      <vt:lpstr>Introduction</vt:lpstr>
      <vt:lpstr>DNS Requests</vt:lpstr>
      <vt:lpstr>DNS Requests</vt:lpstr>
      <vt:lpstr>DNS Responses</vt:lpstr>
      <vt:lpstr>DNS Responses</vt:lpstr>
      <vt:lpstr>DNS Responses</vt:lpstr>
      <vt:lpstr>DNS Responses</vt:lpstr>
      <vt:lpstr>DNS Responses</vt:lpstr>
      <vt:lpstr>Transmission</vt:lpstr>
      <vt:lpstr>Utilizing Responses</vt:lpstr>
      <vt:lpstr>Utilizing Responses</vt:lpstr>
      <vt:lpstr>Utilizing Responses</vt:lpstr>
      <vt:lpstr>Utilizing Responses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Tuğrul Yatağan</dc:creator>
  <cp:lastModifiedBy>Tuğrul Yatağan</cp:lastModifiedBy>
  <cp:revision>34</cp:revision>
  <dcterms:created xsi:type="dcterms:W3CDTF">2014-12-10T20:42:51Z</dcterms:created>
  <dcterms:modified xsi:type="dcterms:W3CDTF">2014-12-11T10:28:52Z</dcterms:modified>
</cp:coreProperties>
</file>