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6" r:id="rId1"/>
    <p:sldMasterId id="2147483657" r:id="rId2"/>
  </p:sldMasterIdLst>
  <p:notesMasterIdLst>
    <p:notesMasterId r:id="rId42"/>
  </p:notesMasterIdLst>
  <p:sldIdLst>
    <p:sldId id="256" r:id="rId3"/>
    <p:sldId id="257" r:id="rId4"/>
    <p:sldId id="296" r:id="rId5"/>
    <p:sldId id="314" r:id="rId6"/>
    <p:sldId id="282" r:id="rId7"/>
    <p:sldId id="321" r:id="rId8"/>
    <p:sldId id="283" r:id="rId9"/>
    <p:sldId id="262" r:id="rId10"/>
    <p:sldId id="284" r:id="rId11"/>
    <p:sldId id="265" r:id="rId12"/>
    <p:sldId id="266" r:id="rId13"/>
    <p:sldId id="288" r:id="rId14"/>
    <p:sldId id="289" r:id="rId15"/>
    <p:sldId id="290" r:id="rId16"/>
    <p:sldId id="291" r:id="rId17"/>
    <p:sldId id="292" r:id="rId18"/>
    <p:sldId id="293" r:id="rId19"/>
    <p:sldId id="307" r:id="rId20"/>
    <p:sldId id="309" r:id="rId21"/>
    <p:sldId id="306" r:id="rId22"/>
    <p:sldId id="295" r:id="rId23"/>
    <p:sldId id="312" r:id="rId24"/>
    <p:sldId id="298" r:id="rId25"/>
    <p:sldId id="302" r:id="rId26"/>
    <p:sldId id="303" r:id="rId27"/>
    <p:sldId id="304" r:id="rId28"/>
    <p:sldId id="318" r:id="rId29"/>
    <p:sldId id="278" r:id="rId30"/>
    <p:sldId id="317" r:id="rId31"/>
    <p:sldId id="275" r:id="rId32"/>
    <p:sldId id="270" r:id="rId33"/>
    <p:sldId id="263" r:id="rId34"/>
    <p:sldId id="319" r:id="rId35"/>
    <p:sldId id="285" r:id="rId36"/>
    <p:sldId id="310" r:id="rId37"/>
    <p:sldId id="320" r:id="rId38"/>
    <p:sldId id="315" r:id="rId39"/>
    <p:sldId id="313" r:id="rId40"/>
    <p:sldId id="305" r:id="rId41"/>
  </p:sldIdLst>
  <p:sldSz cx="12192000" cy="6858000"/>
  <p:notesSz cx="6858000" cy="13525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D0623-B698-4CCF-9508-34383FCF40EC}" v="186" dt="2019-06-27T10:17:36.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6438" autoAdjust="0"/>
  </p:normalViewPr>
  <p:slideViewPr>
    <p:cSldViewPr snapToGrid="0">
      <p:cViewPr varScale="1">
        <p:scale>
          <a:sx n="55" d="100"/>
          <a:sy n="55" d="100"/>
        </p:scale>
        <p:origin x="432" y="66"/>
      </p:cViewPr>
      <p:guideLst/>
    </p:cSldViewPr>
  </p:slideViewPr>
  <p:outlineViewPr>
    <p:cViewPr>
      <p:scale>
        <a:sx n="33" d="100"/>
        <a:sy n="33" d="100"/>
      </p:scale>
      <p:origin x="0" y="-4122"/>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9" d="100"/>
          <a:sy n="99" d="100"/>
        </p:scale>
        <p:origin x="35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85745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Good afternoon my name is </a:t>
            </a:r>
            <a:r>
              <a:rPr lang="en-US" dirty="0" err="1"/>
              <a:t>Tugrul</a:t>
            </a:r>
            <a:r>
              <a:rPr lang="en-US" dirty="0"/>
              <a:t> and I am going to present “Smart Spreading Factor Assignment for </a:t>
            </a:r>
            <a:r>
              <a:rPr lang="en-US" dirty="0" err="1"/>
              <a:t>LoRaWANs</a:t>
            </a:r>
            <a:r>
              <a:rPr lang="en-US" dirty="0"/>
              <a:t>” this work is a part of my master thesis. My adviser is prof </a:t>
            </a:r>
            <a:r>
              <a:rPr lang="en-US" dirty="0" err="1"/>
              <a:t>sema</a:t>
            </a:r>
            <a:r>
              <a:rPr lang="en-US" dirty="0"/>
              <a:t> </a:t>
            </a:r>
            <a:r>
              <a:rPr lang="en-US" dirty="0" err="1"/>
              <a:t>oktug</a:t>
            </a:r>
            <a:endParaRPr dirty="0"/>
          </a:p>
        </p:txBody>
      </p:sp>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2074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Related literature has started to grow recently</a:t>
            </a:r>
            <a:endParaRPr lang="en-US" dirty="0"/>
          </a:p>
          <a:p>
            <a:pPr marL="171450" lvl="0" indent="-171450" algn="l" rtl="0">
              <a:spcBef>
                <a:spcPts val="0"/>
              </a:spcBef>
              <a:spcAft>
                <a:spcPts val="0"/>
              </a:spcAft>
              <a:buFont typeface="Arial" panose="020B0604020202020204" pitchFamily="34" charset="0"/>
              <a:buChar char="•"/>
            </a:pPr>
            <a:r>
              <a:rPr lang="en-US" dirty="0"/>
              <a:t>These are some of the notable related works on </a:t>
            </a:r>
            <a:r>
              <a:rPr lang="en-US" dirty="0" err="1"/>
              <a:t>LoRa</a:t>
            </a:r>
            <a:r>
              <a:rPr lang="en-US" dirty="0"/>
              <a:t> spreading factor assignment issue</a:t>
            </a:r>
          </a:p>
          <a:p>
            <a:pPr marL="171450" lvl="0" indent="-171450" algn="l" rtl="0">
              <a:spcBef>
                <a:spcPts val="0"/>
              </a:spcBef>
              <a:spcAft>
                <a:spcPts val="0"/>
              </a:spcAft>
              <a:buFont typeface="Arial" panose="020B0604020202020204" pitchFamily="34" charset="0"/>
              <a:buChar char="•"/>
            </a:pPr>
            <a:r>
              <a:rPr lang="en-US" dirty="0"/>
              <a:t>In this [5]</a:t>
            </a:r>
          </a:p>
          <a:p>
            <a:pPr marL="628650" lvl="1" indent="-171450" algn="l" rtl="0">
              <a:spcBef>
                <a:spcPts val="0"/>
              </a:spcBef>
              <a:spcAft>
                <a:spcPts val="0"/>
              </a:spcAft>
              <a:buFont typeface="Arial" panose="020B0604020202020204" pitchFamily="34" charset="0"/>
              <a:buChar char="•"/>
            </a:pPr>
            <a:r>
              <a:rPr lang="en-US" dirty="0"/>
              <a:t>Authors created a ns–3 module to study the performance of a </a:t>
            </a:r>
            <a:r>
              <a:rPr lang="en-US" dirty="0" err="1"/>
              <a:t>LoRa</a:t>
            </a:r>
            <a:r>
              <a:rPr lang="en-US" dirty="0"/>
              <a:t>-based IoT network in a typical urban scenario</a:t>
            </a:r>
          </a:p>
          <a:p>
            <a:pPr marL="628650" lvl="1" indent="-171450" algn="l" rtl="0">
              <a:spcBef>
                <a:spcPts val="0"/>
              </a:spcBef>
              <a:spcAft>
                <a:spcPts val="0"/>
              </a:spcAft>
              <a:buFont typeface="Arial" panose="020B0604020202020204" pitchFamily="34" charset="0"/>
              <a:buChar char="•"/>
            </a:pPr>
            <a:r>
              <a:rPr lang="en-US" dirty="0"/>
              <a:t>They showed that spreading factor assignment has great effect on LoRaWAN network performance</a:t>
            </a:r>
          </a:p>
          <a:p>
            <a:pPr marL="171450" lvl="0" indent="-171450" algn="l" rtl="0">
              <a:spcBef>
                <a:spcPts val="0"/>
              </a:spcBef>
              <a:spcAft>
                <a:spcPts val="0"/>
              </a:spcAft>
              <a:buFont typeface="Arial" panose="020B0604020202020204" pitchFamily="34" charset="0"/>
              <a:buChar char="•"/>
            </a:pPr>
            <a:r>
              <a:rPr lang="en-US" dirty="0"/>
              <a:t>In these tow paper [7] and [8]</a:t>
            </a:r>
          </a:p>
          <a:p>
            <a:pPr marL="628650" lvl="1" indent="-171450" algn="l" rtl="0">
              <a:spcBef>
                <a:spcPts val="0"/>
              </a:spcBef>
              <a:spcAft>
                <a:spcPts val="0"/>
              </a:spcAft>
              <a:buFont typeface="Arial" panose="020B0604020202020204" pitchFamily="34" charset="0"/>
              <a:buChar char="•"/>
            </a:pPr>
            <a:r>
              <a:rPr lang="en-US" dirty="0"/>
              <a:t>Authors investigated Effects of imperfect orthogonality between different LoRa spreading factor transmissions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The adaptive data rate algorithm recommended by Semtech utilizes signal to noise ratio of the last 20 transmissions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Recommended algorithm s</a:t>
            </a:r>
            <a:r>
              <a:rPr lang="en-US" sz="1200" dirty="0">
                <a:solidFill>
                  <a:schemeClr val="dk1"/>
                </a:solidFill>
                <a:latin typeface="Calibri"/>
                <a:ea typeface="Calibri"/>
                <a:cs typeface="Calibri"/>
              </a:rPr>
              <a:t>elects the lowest possible spreading factor and transmit power to maintain reliable communication between end node and gateway</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It can be said that this is the c</a:t>
            </a:r>
            <a:r>
              <a:rPr lang="en-US" sz="1200" dirty="0">
                <a:solidFill>
                  <a:schemeClr val="dk1"/>
                </a:solidFill>
                <a:latin typeface="Calibri"/>
                <a:ea typeface="Calibri"/>
                <a:cs typeface="Calibri"/>
              </a:rPr>
              <a:t>urrent state of the art implementation</a:t>
            </a:r>
            <a:endParaRPr lang="en-US" sz="1200" b="0" i="0" u="none" strike="noStrike" cap="none" baseline="0" dirty="0">
              <a:solidFill>
                <a:schemeClr val="dk1"/>
              </a:solidFill>
              <a:latin typeface="Calibri"/>
              <a:ea typeface="Calibri"/>
              <a:cs typeface="Calibri"/>
              <a:sym typeface="Calibri"/>
            </a:endParaRPr>
          </a:p>
          <a:p>
            <a:pPr marL="628650" lvl="1" indent="-171450" algn="l" rtl="0">
              <a:spcBef>
                <a:spcPts val="0"/>
              </a:spcBef>
              <a:spcAft>
                <a:spcPts val="0"/>
              </a:spcAft>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Things Network, one of the biggest LoRaWAN networks in the world, is utilizing this algorithm for their deployed networks</a:t>
            </a:r>
          </a:p>
          <a:p>
            <a:pPr marL="171450" lvl="0" indent="-171450" algn="l" rtl="0">
              <a:spcBef>
                <a:spcPts val="0"/>
              </a:spcBef>
              <a:spcAft>
                <a:spcPts val="0"/>
              </a:spcAft>
              <a:buFont typeface="Arial" panose="020B0604020202020204" pitchFamily="34" charset="0"/>
              <a:buChar char="•"/>
            </a:pPr>
            <a:endParaRPr lang="en-US" dirty="0"/>
          </a:p>
        </p:txBody>
      </p:sp>
      <p:sp>
        <p:nvSpPr>
          <p:cNvPr id="230" name="Google Shape;2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1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The collision problem I mentioned previously can be solved by forcing some of the close nodes to select higher spreading factors even they are able to communicate with lower spreading factors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Number of collision may decrease due to the orthogonality of different </a:t>
            </a:r>
            <a:r>
              <a:rPr lang="en-US" sz="1200" dirty="0">
                <a:latin typeface="Calibri"/>
                <a:ea typeface="Calibri"/>
                <a:cs typeface="Calibri"/>
              </a:rPr>
              <a:t>spreading factor</a:t>
            </a:r>
            <a:endParaRPr lang="en-US" sz="1200" dirty="0">
              <a:solidFill>
                <a:schemeClr val="dk1"/>
              </a:solidFill>
              <a:latin typeface="Calibri"/>
              <a:ea typeface="Calibri"/>
              <a:cs typeface="Calibri"/>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However, higher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 means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Higher time on air </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And this will increase the probability of collisions with other high spreading factor transmission</a:t>
            </a:r>
          </a:p>
          <a:p>
            <a:pPr marL="0" indent="0"/>
            <a:endParaRPr lang="en-US" dirty="0"/>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954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dirty="0"/>
              <a:t>In multiple gateways scenarios, this approach may increase the collisions with the nodes in other gateways’ range</a:t>
            </a:r>
          </a:p>
          <a:p>
            <a:pPr lvl="1">
              <a:buFont typeface="Arial" panose="020B0604020202020204" pitchFamily="34" charset="0"/>
              <a:buChar char="•"/>
            </a:pPr>
            <a:r>
              <a:rPr lang="en-US" dirty="0"/>
              <a:t>So </a:t>
            </a:r>
            <a:r>
              <a:rPr lang="en-US" sz="1200" b="0" i="0" u="none" strike="noStrike" cap="none" baseline="0" dirty="0">
                <a:solidFill>
                  <a:schemeClr val="dk1"/>
                </a:solidFill>
                <a:latin typeface="Calibri"/>
                <a:ea typeface="Calibri"/>
                <a:cs typeface="Calibri"/>
                <a:sym typeface="Calibri"/>
              </a:rPr>
              <a:t>extra care should be taken for nodes in the intersection area</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Distribution of spreading factor among nodes becomes an important problem</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It is difficult to propose a single spreading factor assignment rule for every possible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topology since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every network is different</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optimizing their nodes’ spreading factors requires different rules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For these reason a network aware m</a:t>
            </a:r>
            <a:r>
              <a:rPr lang="en-US" sz="1200" dirty="0">
                <a:solidFill>
                  <a:schemeClr val="dk1"/>
                </a:solidFill>
                <a:latin typeface="Calibri"/>
                <a:ea typeface="Calibri"/>
                <a:cs typeface="Calibri"/>
              </a:rPr>
              <a:t>achine learning based </a:t>
            </a:r>
            <a:r>
              <a:rPr lang="en-US" sz="1200" dirty="0">
                <a:latin typeface="Calibri"/>
                <a:ea typeface="Calibri"/>
                <a:cs typeface="Calibri"/>
              </a:rPr>
              <a:t>spreading factor</a:t>
            </a:r>
            <a:r>
              <a:rPr lang="en-US" sz="1200" dirty="0">
                <a:solidFill>
                  <a:schemeClr val="dk1"/>
                </a:solidFill>
                <a:latin typeface="Calibri"/>
                <a:ea typeface="Calibri"/>
                <a:cs typeface="Calibri"/>
              </a:rPr>
              <a:t> assignment approach is proposed</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b="0" i="0" u="none" strike="noStrike" cap="none" baseline="0" dirty="0">
              <a:solidFill>
                <a:schemeClr val="dk1"/>
              </a:solidFill>
              <a:latin typeface="Calibri"/>
              <a:ea typeface="Calibri"/>
              <a:cs typeface="Calibri"/>
              <a:sym typeface="Calibri"/>
            </a:endParaRP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524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In this approach, NS can keep track of transmission logs with</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Transmission location.</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Spreading factor</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And transmission results. Possible transmission results are</a:t>
            </a: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Successful</a:t>
            </a: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Interfered</a:t>
            </a: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And under sensitivity</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rPr>
              <a:t>You can see sample section of transmission logs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solidFill>
                <a:schemeClr val="dk1"/>
              </a:solidFill>
              <a:latin typeface="Calibri" panose="020F0502020204030204" pitchFamily="34" charset="0"/>
              <a:ea typeface="Calibri"/>
              <a:cs typeface="Calibri" panose="020F0502020204030204" pitchFamily="34" charset="0"/>
            </a:endParaRPr>
          </a:p>
          <a:p>
            <a:pPr marL="0" indent="0"/>
            <a:endParaRPr lang="en-US" dirty="0"/>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87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Using those obtained information, NS can train a classifier to predict future transmission result for a specific node and a specific spreading factor</a:t>
            </a:r>
          </a:p>
          <a:p>
            <a:pPr marL="628650" lvl="1" indent="-171450">
              <a:buFont typeface="Arial" panose="020B0604020202020204" pitchFamily="34" charset="0"/>
              <a:buChar char="•"/>
            </a:pPr>
            <a:r>
              <a:rPr lang="en-US" dirty="0"/>
              <a:t>decision tree classifier and support vector machine methods are employed to predict the transmission results</a:t>
            </a:r>
          </a:p>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Using this prediction model NS can assign spreading factors to nodes considering the collision probability.</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If the transmission result is predicted as interfered, then the tool increases the spreading factor and predicts a new transmission result</a:t>
            </a:r>
          </a:p>
          <a:p>
            <a:pPr marL="171450" indent="-171450">
              <a:buFont typeface="Arial" panose="020B0604020202020204" pitchFamily="34" charset="0"/>
              <a:buChar char="•"/>
            </a:pPr>
            <a:endParaRPr lang="en-US" sz="1200" b="0" i="0" u="none" strike="noStrike" cap="none" baseline="0" dirty="0">
              <a:solidFill>
                <a:schemeClr val="dk1"/>
              </a:solidFill>
              <a:latin typeface="Calibri"/>
              <a:ea typeface="Calibri"/>
              <a:cs typeface="Calibri"/>
              <a:sym typeface="Calibri"/>
            </a:endParaRP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397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NS can modify spreading factor of the node using existing ADR mechanism.</a:t>
            </a:r>
          </a:p>
          <a:p>
            <a:pPr marL="628650" lvl="1" indent="-171450">
              <a:buFont typeface="Arial" panose="020B0604020202020204" pitchFamily="34" charset="0"/>
              <a:buChar char="•"/>
            </a:pPr>
            <a:r>
              <a:rPr lang="en-US" dirty="0"/>
              <a:t>Thus, this technique does not require any modification on LoRaWAN protocol.</a:t>
            </a:r>
          </a:p>
          <a:p>
            <a:pPr marL="171450" lvl="0" indent="-171450">
              <a:buFont typeface="Arial" panose="020B0604020202020204" pitchFamily="34" charset="0"/>
              <a:buChar char="•"/>
            </a:pPr>
            <a:r>
              <a:rPr lang="en-US" dirty="0"/>
              <a:t>It is fair enough to assume that every end node makes at least one uplink transmission in a day</a:t>
            </a:r>
          </a:p>
          <a:p>
            <a:pPr marL="628650" lvl="1" indent="-171450">
              <a:buFont typeface="Arial" panose="020B0604020202020204" pitchFamily="34" charset="0"/>
              <a:buChar char="•"/>
            </a:pPr>
            <a:r>
              <a:rPr lang="en-US" dirty="0"/>
              <a:t>so there is at least one open receive window every day to inform end nodes about new spreading factor.</a:t>
            </a: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945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The tool first runs a simulation with random spreading factor scheme.</a:t>
            </a:r>
          </a:p>
          <a:p>
            <a:pPr marL="171450" indent="-171450">
              <a:buFont typeface="Arial" panose="020B0604020202020204" pitchFamily="34" charset="0"/>
              <a:buChar char="•"/>
            </a:pPr>
            <a:r>
              <a:rPr lang="en-US" dirty="0"/>
              <a:t>After random spreading factor scheme simulation completed, transmission logs are combined into three feature columns </a:t>
            </a:r>
            <a:r>
              <a:rPr lang="en-US" sz="1200" b="0" i="0" u="none" strike="noStrike" cap="none" baseline="0" dirty="0">
                <a:solidFill>
                  <a:schemeClr val="dk1"/>
                </a:solidFill>
                <a:latin typeface="Calibri"/>
                <a:ea typeface="Calibri"/>
                <a:cs typeface="Calibri"/>
                <a:sym typeface="Calibri"/>
              </a:rPr>
              <a:t>one class label column</a:t>
            </a:r>
          </a:p>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Then, the dataset is fed to DTC or SVM classifiers for training phase.</a:t>
            </a:r>
          </a:p>
          <a:p>
            <a:pPr marL="171450" indent="-171450">
              <a:buFont typeface="Arial" panose="020B0604020202020204" pitchFamily="34" charset="0"/>
              <a:buChar char="•"/>
            </a:pPr>
            <a:r>
              <a:rPr lang="en-US" dirty="0"/>
              <a:t>Then, Second simulation is run with the trained classifier.</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latin typeface="Calibri"/>
                <a:ea typeface="Calibri"/>
                <a:cs typeface="Calibri"/>
              </a:rPr>
              <a:t>The tool selects new spreading factor for transmissions considering transmission predictions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770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For this work a discrete event simulator is developed from scratch in Python to study the effects of various spreading factor strategies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tool source code is open source and available at GitHub</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Simulator only supports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Class A end devices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Since Class A </a:t>
            </a:r>
            <a:r>
              <a:rPr lang="en-US" sz="1200" b="0" i="0" u="none" strike="noStrike" cap="none" baseline="0" dirty="0" err="1">
                <a:solidFill>
                  <a:schemeClr val="dk1"/>
                </a:solidFill>
                <a:latin typeface="Calibri"/>
                <a:ea typeface="Calibri"/>
                <a:cs typeface="Calibri"/>
                <a:sym typeface="Calibri"/>
              </a:rPr>
              <a:t>behaviour</a:t>
            </a:r>
            <a:r>
              <a:rPr lang="en-US" sz="1200" b="0" i="0" u="none" strike="noStrike" cap="none" baseline="0" dirty="0">
                <a:solidFill>
                  <a:schemeClr val="dk1"/>
                </a:solidFill>
                <a:latin typeface="Calibri"/>
                <a:ea typeface="Calibri"/>
                <a:cs typeface="Calibri"/>
                <a:sym typeface="Calibri"/>
              </a:rPr>
              <a:t> is the default operation mode and provides the lowest power consumption.</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Downlink transmissions are not considered. Since they are rare in real world deployments because of ISM band regulations dictate duty cycle transmission limit for all devices including gateways</a:t>
            </a:r>
          </a:p>
          <a:p>
            <a:pPr lvl="1">
              <a:buFont typeface="Arial" panose="020B0604020202020204" pitchFamily="34" charset="0"/>
              <a:buChar char="•"/>
            </a:pPr>
            <a:endParaRPr lang="en-US" sz="1200" b="0" i="0" u="none" strike="noStrike" cap="none" baseline="0" dirty="0">
              <a:solidFill>
                <a:schemeClr val="dk1"/>
              </a:solidFill>
              <a:latin typeface="Calibri"/>
              <a:ea typeface="Calibri"/>
              <a:cs typeface="Calibri"/>
              <a:sym typeface="Calibri"/>
            </a:endParaRPr>
          </a:p>
          <a:p>
            <a:pPr lvl="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tool is designed to simulate smart spreading factor schemes, thus machine learning libraries are integrated to the tool. Integrating smart spreading factor schemes to the existing LoRa/LoRaWAN simulation tools such as ns-3 would require major changes. Thus, the tool is designed and developed from scratch to make it easier to integrate smart spreading factor schemes.</a:t>
            </a:r>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679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Simulator can generate uniformly distributed circular shape network topology with input parameters: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radius in meter,</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number of nodes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and number of gateways.</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tool first distributes gateways</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Then, randomly places end nodes in network radius.</a:t>
            </a:r>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308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Global simulation input parameters are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simulation duration in second</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packet size in Byte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packet generation rate in packets per second</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spreading factor assignment method</a:t>
            </a:r>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0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60493a425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80000" marR="0" lvl="0" indent="-1800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This is the outline for my presentation</a:t>
            </a:r>
          </a:p>
          <a:p>
            <a:pPr marL="2286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200" b="0" i="0" u="none" strike="noStrike" cap="none" baseline="0" dirty="0">
              <a:solidFill>
                <a:schemeClr val="dk1"/>
              </a:solidFill>
              <a:latin typeface="Calibri"/>
              <a:ea typeface="Calibri"/>
              <a:cs typeface="Calibri"/>
              <a:sym typeface="Calibri"/>
            </a:endParaRPr>
          </a:p>
        </p:txBody>
      </p:sp>
      <p:sp>
        <p:nvSpPr>
          <p:cNvPr id="133" name="Google Shape;133;g460493a425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0360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With these inputs the simulator produces</a:t>
            </a:r>
          </a:p>
          <a:p>
            <a:pPr marL="628650" lvl="1" indent="-171450" algn="l" rtl="0">
              <a:spcBef>
                <a:spcPts val="0"/>
              </a:spcBef>
              <a:spcAft>
                <a:spcPts val="0"/>
              </a:spcAft>
              <a:buFont typeface="Arial" panose="020B0604020202020204" pitchFamily="34" charset="0"/>
              <a:buChar char="•"/>
            </a:pPr>
            <a:r>
              <a:rPr lang="en-US" dirty="0"/>
              <a:t>number of generated packets</a:t>
            </a:r>
          </a:p>
          <a:p>
            <a:pPr marL="628650" lvl="1" indent="-171450" algn="l" rtl="0">
              <a:spcBef>
                <a:spcPts val="0"/>
              </a:spcBef>
              <a:spcAft>
                <a:spcPts val="0"/>
              </a:spcAft>
              <a:buFont typeface="Arial" panose="020B0604020202020204" pitchFamily="34" charset="0"/>
              <a:buChar char="•"/>
            </a:pPr>
            <a:r>
              <a:rPr lang="en-US" dirty="0"/>
              <a:t>number of successfully received packets</a:t>
            </a:r>
          </a:p>
          <a:p>
            <a:pPr marL="628650" lvl="1" indent="-171450" algn="l" rtl="0">
              <a:spcBef>
                <a:spcPts val="0"/>
              </a:spcBef>
              <a:spcAft>
                <a:spcPts val="0"/>
              </a:spcAft>
              <a:buFont typeface="Arial" panose="020B0604020202020204" pitchFamily="34" charset="0"/>
              <a:buChar char="•"/>
            </a:pPr>
            <a:r>
              <a:rPr lang="en-US" dirty="0"/>
              <a:t>number of interfered packets</a:t>
            </a:r>
          </a:p>
          <a:p>
            <a:pPr marL="628650" lvl="1" indent="-171450" algn="l" rtl="0">
              <a:spcBef>
                <a:spcPts val="0"/>
              </a:spcBef>
              <a:spcAft>
                <a:spcPts val="0"/>
              </a:spcAft>
              <a:buFont typeface="Arial" panose="020B0604020202020204" pitchFamily="34" charset="0"/>
              <a:buChar char="•"/>
            </a:pPr>
            <a:r>
              <a:rPr lang="en-US" dirty="0"/>
              <a:t>number of under sensitivity packets</a:t>
            </a:r>
          </a:p>
          <a:p>
            <a:pPr marL="628650" lvl="1" indent="-171450" algn="l" rtl="0">
              <a:spcBef>
                <a:spcPts val="0"/>
              </a:spcBef>
              <a:spcAft>
                <a:spcPts val="0"/>
              </a:spcAft>
              <a:buFont typeface="Arial" panose="020B0604020202020204" pitchFamily="34" charset="0"/>
              <a:buChar char="•"/>
            </a:pPr>
            <a:r>
              <a:rPr lang="en-US" dirty="0"/>
              <a:t>Network packet delivery ratio percentage,</a:t>
            </a:r>
          </a:p>
          <a:p>
            <a:pPr marL="628650" lvl="1" indent="-171450" algn="l" rtl="0">
              <a:spcBef>
                <a:spcPts val="0"/>
              </a:spcBef>
              <a:spcAft>
                <a:spcPts val="0"/>
              </a:spcAft>
              <a:buFont typeface="Arial" panose="020B0604020202020204" pitchFamily="34" charset="0"/>
              <a:buChar char="•"/>
            </a:pPr>
            <a:r>
              <a:rPr lang="en-US" dirty="0"/>
              <a:t>network throughput in bits per second</a:t>
            </a:r>
          </a:p>
          <a:p>
            <a:pPr marL="628650" lvl="1" indent="-171450" algn="l" rtl="0">
              <a:spcBef>
                <a:spcPts val="0"/>
              </a:spcBef>
              <a:spcAft>
                <a:spcPts val="0"/>
              </a:spcAft>
              <a:buFont typeface="Arial" panose="020B0604020202020204" pitchFamily="34" charset="0"/>
              <a:buChar char="•"/>
            </a:pPr>
            <a:r>
              <a:rPr lang="en-US" dirty="0"/>
              <a:t>and total transmit energy consumption in Joule</a:t>
            </a:r>
          </a:p>
          <a:p>
            <a:pPr marL="171450" lvl="0" indent="-171450" algn="l" rtl="0">
              <a:spcBef>
                <a:spcPts val="0"/>
              </a:spcBef>
              <a:spcAft>
                <a:spcPts val="0"/>
              </a:spcAft>
              <a:buFont typeface="Arial" panose="020B0604020202020204" pitchFamily="34" charset="0"/>
              <a:buChar char="•"/>
            </a:pPr>
            <a:r>
              <a:rPr lang="en-US" dirty="0"/>
              <a:t>Simulator also produces prediction accuracy percentage and confusion matrix for machine learning schemes.</a:t>
            </a:r>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589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Link quality of a wireless system can be expressed by the link budget</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Link budget can be calculated by this formula where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PRX is the expected receive power at the receiver</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PTX is the transmit power of the transmitter</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G SYS is the system gains such as transmitter and receiver antenna gains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L SYS is the system losses such as transmitter and receiver line, circuit, antenna losses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L PATH is the propagation path loss between transmitter and receiver antennas in open space</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it is assumed that sum of system gains and system losses is +7 dB</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it is assumed that nodes always select maximum allowed transmit power, which is 14 dBm.</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If the received signal power is higher than the gateway sensitivity,</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then signal can be decoded by the receiver successfully when there is no interfering transmission.</a:t>
            </a:r>
          </a:p>
          <a:p>
            <a:pPr>
              <a:buFont typeface="Arial" panose="020B0604020202020204" pitchFamily="34" charset="0"/>
              <a:buChar char="•"/>
            </a:pPr>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611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Free space propagation loss is calculated as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Where h is the gateway altitude and f is the frequency of the signal,</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It is assumed that gateway altitude is 15 m and frequency is 868 MHz which is European ISM band frequency</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With these assumptions, propagation loss calculation become</a:t>
            </a:r>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614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In this work, it is assumed that there is no other technology interference in the network except </a:t>
            </a: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interference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Simulator calculates the effect of different spreading factor transmissions to each other</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Signal to interference plus noise ratio threshold matrix is adopted from previous works</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If there are more than one interfering signal, referenced signal must satisfy the margin for sum of all interfering signal received power for each spreading factor</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solidFill>
                <a:schemeClr val="dk1"/>
              </a:solidFill>
              <a:latin typeface="Calibri"/>
              <a:ea typeface="Calibri"/>
              <a:cs typeface="Calibri"/>
            </a:endParaRPr>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690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dirty="0"/>
              <a:t>First, I will present single gateway and multiple gateway simulation results to show correctness of the simulator </a:t>
            </a:r>
          </a:p>
          <a:p>
            <a:pPr marL="171450" lvl="0" indent="-171450">
              <a:buFont typeface="Arial" panose="020B0604020202020204" pitchFamily="34" charset="0"/>
              <a:buChar char="•"/>
            </a:pPr>
            <a:r>
              <a:rPr lang="en-US" dirty="0"/>
              <a:t>These figures validate the tool we get the expected results</a:t>
            </a:r>
          </a:p>
          <a:p>
            <a:pPr marL="171450" lvl="0" indent="-171450">
              <a:buFont typeface="Arial" panose="020B0604020202020204" pitchFamily="34" charset="0"/>
              <a:buChar char="•"/>
            </a:pPr>
            <a:r>
              <a:rPr lang="en-US" dirty="0"/>
              <a:t>Here PDR plot of various spreading factor assignment schemes is shown</a:t>
            </a:r>
          </a:p>
          <a:p>
            <a:pPr marL="171450" indent="-171450">
              <a:buFont typeface="Arial" panose="020B0604020202020204" pitchFamily="34" charset="0"/>
              <a:buChar char="•"/>
            </a:pPr>
            <a:r>
              <a:rPr lang="en-US" dirty="0"/>
              <a:t>Increasing spreading factors, increases time on air</a:t>
            </a:r>
          </a:p>
          <a:p>
            <a:pPr marL="171450" indent="-171450">
              <a:buFont typeface="Arial" panose="020B0604020202020204" pitchFamily="34" charset="0"/>
              <a:buChar char="•"/>
            </a:pPr>
            <a:r>
              <a:rPr lang="en-US" dirty="0"/>
              <a:t>This increases the number of collisions thus decreases the PDR</a:t>
            </a:r>
          </a:p>
          <a:p>
            <a:pPr marL="171450" indent="-171450">
              <a:buFont typeface="Arial" panose="020B0604020202020204" pitchFamily="34" charset="0"/>
              <a:buChar char="•"/>
            </a:pPr>
            <a:r>
              <a:rPr lang="en-US" dirty="0"/>
              <a:t>High spreading factors gives poor PDR results as the number of nodes increases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plot for various network radii is shown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lowest spreading factor assignment scheme is used for these plots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Increasing network radius,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increases the number of under sensitivity transmissions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decreases the PDR</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Nodes select higher spreading factors when they are far away from the gateway.</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higher spreading factor leads to</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longer air time,</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higher number of collisions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and higher total transmit power consumption</a:t>
            </a:r>
          </a:p>
          <a:p>
            <a:pPr marL="171450" indent="-171450">
              <a:buFont typeface="Arial" panose="020B0604020202020204" pitchFamily="34" charset="0"/>
              <a:buChar char="•"/>
            </a:pPr>
            <a:endParaRPr lang="en-US" dirty="0"/>
          </a:p>
          <a:p>
            <a:pPr marL="0" indent="0"/>
            <a:endParaRPr lang="en-US" dirty="0"/>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6315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plots for various number of gateways are shown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Increasing number of gateways in constant topology radius,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decreases the distance between nodes and gateways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decreases the number of collisions at gateways</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Hence, increases the PDR.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Since topology radius is small, most of the end nodes selects lowest spreading factor all the time</a:t>
            </a:r>
          </a:p>
          <a:p>
            <a:pPr marL="6286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Thus air time is same and total transmit power consumption is same for all plots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9476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Finally plot for the smart spreading factor scheme is shown, this plot is main objective and main results of this work</a:t>
            </a:r>
          </a:p>
          <a:p>
            <a:pPr marL="171450" indent="-171450">
              <a:buFont typeface="Arial" panose="020B0604020202020204" pitchFamily="34" charset="0"/>
              <a:buChar char="•"/>
            </a:pPr>
            <a:r>
              <a:rPr lang="en-US" dirty="0"/>
              <a:t>Both smart SVM and smart DTC schemes give better PDR than lowest spreading factor schemes when number of nodes increases.</a:t>
            </a:r>
          </a:p>
          <a:p>
            <a:pPr marL="171450" indent="-171450">
              <a:buFont typeface="Arial" panose="020B0604020202020204" pitchFamily="34" charset="0"/>
              <a:buChar char="•"/>
            </a:pPr>
            <a:r>
              <a:rPr lang="en-US" dirty="0"/>
              <a:t>Increasing number of nodes, increases number of interferences.</a:t>
            </a:r>
          </a:p>
          <a:p>
            <a:pPr marL="171450" indent="-171450">
              <a:buFont typeface="Arial" panose="020B0604020202020204" pitchFamily="34" charset="0"/>
              <a:buChar char="•"/>
            </a:pPr>
            <a:r>
              <a:rPr lang="en-US" dirty="0"/>
              <a:t>Smart schemes can only improve network performance when </a:t>
            </a:r>
            <a:r>
              <a:rPr lang="en-US" dirty="0" err="1"/>
              <a:t>LoRa</a:t>
            </a:r>
            <a:r>
              <a:rPr lang="en-US" dirty="0"/>
              <a:t> interference is high.</a:t>
            </a:r>
          </a:p>
          <a:p>
            <a:pPr marL="171450" indent="-171450">
              <a:buFont typeface="Arial" panose="020B0604020202020204" pitchFamily="34" charset="0"/>
              <a:buChar char="•"/>
            </a:pPr>
            <a:r>
              <a:rPr lang="en-US" dirty="0"/>
              <a:t>Moreover, smart schemes give better results when nodes are deployed closer to the gateway, since nodes have margin to increase their spreading factors when they are deployed closer to the gateway</a:t>
            </a:r>
          </a:p>
          <a:p>
            <a:pPr marL="171450" indent="-171450">
              <a:buFont typeface="Arial" panose="020B0604020202020204" pitchFamily="34" charset="0"/>
              <a:buChar char="•"/>
            </a:pPr>
            <a:r>
              <a:rPr lang="en-US" dirty="0"/>
              <a:t>If a node is far away from gateway, then smart schemes cannot increase the spreading factor to avoid interference since the assigned spreading factor is already high.</a:t>
            </a:r>
          </a:p>
          <a:p>
            <a:pPr marL="171450" indent="-171450">
              <a:buFont typeface="Arial" panose="020B0604020202020204" pitchFamily="34" charset="0"/>
              <a:buChar char="•"/>
            </a:pPr>
            <a:r>
              <a:rPr lang="en-US" dirty="0"/>
              <a:t>As number of nodes increases, both smart SVM and smart DTC schemes give better PDR results</a:t>
            </a:r>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971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As number of nodes increases, both smart SVM and smart DTC schemes consume slightly more energy than lowest s</a:t>
            </a:r>
            <a:r>
              <a:rPr lang="en-US" sz="1200" dirty="0">
                <a:solidFill>
                  <a:schemeClr val="dk1"/>
                </a:solidFill>
                <a:latin typeface="Calibri"/>
                <a:ea typeface="Calibri"/>
                <a:cs typeface="Calibri"/>
              </a:rPr>
              <a:t>preading factor</a:t>
            </a:r>
            <a:r>
              <a:rPr lang="en-US" dirty="0"/>
              <a:t> scheme,</a:t>
            </a:r>
          </a:p>
          <a:p>
            <a:pPr marL="171450" indent="-171450">
              <a:buFont typeface="Arial" panose="020B0604020202020204" pitchFamily="34" charset="0"/>
              <a:buChar char="•"/>
            </a:pPr>
            <a:r>
              <a:rPr lang="en-US" dirty="0"/>
              <a:t>however they give better PDR results in return</a:t>
            </a:r>
          </a:p>
          <a:p>
            <a:pPr marL="171450" indent="-171450">
              <a:buFont typeface="Arial" panose="020B0604020202020204" pitchFamily="34" charset="0"/>
              <a:buChar char="•"/>
            </a:pPr>
            <a:r>
              <a:rPr lang="en-US" dirty="0"/>
              <a:t>Random spreading factor scheme consumes much higher transmit power than the rest.</a:t>
            </a:r>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867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indent="0"/>
            <a:r>
              <a:rPr lang="en-US" dirty="0"/>
              <a:t>To summarize, in this work</a:t>
            </a:r>
          </a:p>
          <a:p>
            <a:pPr marL="457200" lvl="0" indent="-342900">
              <a:buClr>
                <a:schemeClr val="dk1"/>
              </a:buClr>
              <a:buSzPts val="1800"/>
              <a:buFont typeface="Calibri"/>
              <a:buChar char="●"/>
            </a:pPr>
            <a:r>
              <a:rPr lang="en-US" sz="1200" dirty="0">
                <a:solidFill>
                  <a:schemeClr val="dk1"/>
                </a:solidFill>
                <a:latin typeface="Calibri"/>
                <a:ea typeface="Calibri"/>
                <a:cs typeface="Calibri"/>
              </a:rPr>
              <a:t>Spreading factor assignment on network performance is investigated in detail</a:t>
            </a:r>
          </a:p>
          <a:p>
            <a:pPr marL="457200" lvl="0" indent="-342900">
              <a:buClr>
                <a:schemeClr val="dk1"/>
              </a:buClr>
              <a:buSzPts val="1800"/>
              <a:buFont typeface="Calibri"/>
              <a:buChar char="●"/>
            </a:pPr>
            <a:r>
              <a:rPr lang="en-US" sz="1200" dirty="0">
                <a:solidFill>
                  <a:schemeClr val="dk1"/>
                </a:solidFill>
                <a:latin typeface="Calibri"/>
                <a:ea typeface="Calibri"/>
                <a:cs typeface="Calibri"/>
              </a:rPr>
              <a:t>Factors that increase the number of collisions are evaluated</a:t>
            </a:r>
          </a:p>
          <a:p>
            <a:pPr marL="457200" lvl="0" indent="-342900">
              <a:buClr>
                <a:schemeClr val="dk1"/>
              </a:buClr>
              <a:buSzPts val="1800"/>
              <a:buFont typeface="Calibri"/>
              <a:buChar char="●"/>
            </a:pPr>
            <a:r>
              <a:rPr lang="en-US" sz="1200" dirty="0">
                <a:solidFill>
                  <a:schemeClr val="dk1"/>
                </a:solidFill>
                <a:latin typeface="Calibri"/>
                <a:ea typeface="Calibri"/>
                <a:cs typeface="Calibri"/>
              </a:rPr>
              <a:t>Measures that can be taken to reduce collisions are described</a:t>
            </a:r>
          </a:p>
          <a:p>
            <a:pPr marL="457200" lvl="0" indent="-342900">
              <a:buClr>
                <a:schemeClr val="dk1"/>
              </a:buClr>
              <a:buSzPts val="1800"/>
              <a:buFont typeface="Calibri"/>
              <a:buChar char="●"/>
            </a:pPr>
            <a:r>
              <a:rPr lang="en-US" sz="1200" dirty="0">
                <a:solidFill>
                  <a:schemeClr val="dk1"/>
                </a:solidFill>
                <a:latin typeface="Calibri"/>
                <a:ea typeface="Calibri"/>
                <a:cs typeface="Calibri"/>
              </a:rPr>
              <a:t>A discrete event simulator is developed from scratch to study Spreading factor assignment strategies</a:t>
            </a:r>
          </a:p>
          <a:p>
            <a:pPr marL="457200" lvl="0" indent="-342900">
              <a:buClr>
                <a:schemeClr val="dk1"/>
              </a:buClr>
              <a:buSzPts val="1800"/>
              <a:buFont typeface="Calibri"/>
              <a:buChar char="●"/>
            </a:pPr>
            <a:r>
              <a:rPr lang="en-US" sz="1200" dirty="0">
                <a:solidFill>
                  <a:schemeClr val="dk1"/>
                </a:solidFill>
                <a:latin typeface="Calibri"/>
                <a:ea typeface="Calibri"/>
                <a:cs typeface="Calibri"/>
              </a:rPr>
              <a:t>A novel method which utilizes machine learning techniques is proposed</a:t>
            </a:r>
          </a:p>
          <a:p>
            <a:pPr marL="457200" lvl="0" indent="-342900">
              <a:buClr>
                <a:schemeClr val="dk1"/>
              </a:buClr>
              <a:buSzPts val="1800"/>
              <a:buFont typeface="Calibri"/>
              <a:buChar char="●"/>
            </a:pPr>
            <a:r>
              <a:rPr lang="en-US" sz="1200" dirty="0">
                <a:solidFill>
                  <a:schemeClr val="dk1"/>
                </a:solidFill>
                <a:latin typeface="Calibri"/>
                <a:ea typeface="Calibri"/>
                <a:cs typeface="Calibri"/>
              </a:rPr>
              <a:t>Simulation results show smart Spreading factor methods provide promising network performance improvements especially for dense </a:t>
            </a:r>
            <a:r>
              <a:rPr lang="en-US" sz="1200" dirty="0" err="1">
                <a:solidFill>
                  <a:schemeClr val="dk1"/>
                </a:solidFill>
                <a:latin typeface="Calibri"/>
                <a:ea typeface="Calibri"/>
                <a:cs typeface="Calibri"/>
              </a:rPr>
              <a:t>LoRaWAN</a:t>
            </a:r>
            <a:r>
              <a:rPr lang="en-US" sz="1200" dirty="0">
                <a:solidFill>
                  <a:schemeClr val="dk1"/>
                </a:solidFill>
                <a:latin typeface="Calibri"/>
                <a:ea typeface="Calibri"/>
                <a:cs typeface="Calibri"/>
              </a:rPr>
              <a:t> networks</a:t>
            </a:r>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127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As for future work,</a:t>
            </a:r>
          </a:p>
          <a:p>
            <a:pPr marL="628650" lvl="1" indent="-171450">
              <a:buFont typeface="Arial" panose="020B0604020202020204" pitchFamily="34" charset="0"/>
              <a:buChar char="•"/>
            </a:pPr>
            <a:r>
              <a:rPr lang="en-US" sz="1200" dirty="0">
                <a:solidFill>
                  <a:schemeClr val="dk1"/>
                </a:solidFill>
                <a:latin typeface="Calibri"/>
                <a:ea typeface="Calibri"/>
                <a:cs typeface="Calibri"/>
              </a:rPr>
              <a:t>transmit power optimization can be included to the proposed smart schemes</a:t>
            </a:r>
          </a:p>
          <a:p>
            <a:pPr marL="1085850" marR="0" lvl="2"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In this thesis, it is assumed that nodes always use maximum transmit power for uplink transmission, however nodes close to gateways can decrease transmit power to save energy</a:t>
            </a:r>
          </a:p>
          <a:p>
            <a:pPr marL="628650" lvl="1" indent="-171450">
              <a:buFont typeface="Arial" panose="020B0604020202020204" pitchFamily="34" charset="0"/>
              <a:buChar char="•"/>
            </a:pPr>
            <a:r>
              <a:rPr lang="en-US" sz="1200" dirty="0">
                <a:solidFill>
                  <a:schemeClr val="dk1"/>
                </a:solidFill>
                <a:latin typeface="Calibri"/>
                <a:ea typeface="Calibri"/>
                <a:cs typeface="Calibri"/>
              </a:rPr>
              <a:t>it is also assumed that only </a:t>
            </a:r>
            <a:r>
              <a:rPr lang="en-US" sz="1200" dirty="0" err="1">
                <a:solidFill>
                  <a:schemeClr val="dk1"/>
                </a:solidFill>
                <a:latin typeface="Calibri"/>
                <a:ea typeface="Calibri"/>
                <a:cs typeface="Calibri"/>
              </a:rPr>
              <a:t>LoRaWAN</a:t>
            </a:r>
            <a:r>
              <a:rPr lang="en-US" sz="1200" dirty="0">
                <a:solidFill>
                  <a:schemeClr val="dk1"/>
                </a:solidFill>
                <a:latin typeface="Calibri"/>
                <a:ea typeface="Calibri"/>
                <a:cs typeface="Calibri"/>
              </a:rPr>
              <a:t> Class A end nodes are present, however Class B and Class C end node behavior can be </a:t>
            </a:r>
            <a:r>
              <a:rPr lang="en-US" sz="1200" b="0" i="0" u="none" strike="noStrike" cap="none" baseline="0" dirty="0">
                <a:solidFill>
                  <a:schemeClr val="dk1"/>
                </a:solidFill>
                <a:latin typeface="Calibri"/>
                <a:ea typeface="Calibri"/>
                <a:cs typeface="Calibri"/>
                <a:sym typeface="Calibri"/>
              </a:rPr>
              <a:t>integrated to check how extra downlink communication effects smart SF schemes</a:t>
            </a:r>
          </a:p>
          <a:p>
            <a:pPr marL="628650" lvl="1"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Moreover, other machine learning methods can be investigated. Reinforcement learning could be a good candidate.</a:t>
            </a:r>
          </a:p>
          <a:p>
            <a:pPr marL="628650" lvl="1"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Also, other transmission parameters such as node id and transmission time can be included to the proposed scheme in order to improve prediction performance</a:t>
            </a:r>
          </a:p>
          <a:p>
            <a:pPr marL="0" indent="0">
              <a:buFont typeface="Arial" panose="020B0604020202020204" pitchFamily="34" charset="0"/>
              <a:buNone/>
            </a:pPr>
            <a:endParaRPr lang="en-US" sz="1200" b="0" i="0" u="none" strike="noStrike" cap="none" baseline="0" dirty="0">
              <a:solidFill>
                <a:schemeClr val="dk1"/>
              </a:solidFill>
              <a:latin typeface="Calibri"/>
              <a:ea typeface="Calibri"/>
              <a:cs typeface="Calibri"/>
              <a:sym typeface="Calibri"/>
            </a:endParaRPr>
          </a:p>
          <a:p>
            <a:pPr marL="171450" indent="-171450">
              <a:buFont typeface="Arial" panose="020B0604020202020204" pitchFamily="34" charset="0"/>
              <a:buChar char="•"/>
            </a:pPr>
            <a:endParaRPr lang="en-US" sz="1200" dirty="0">
              <a:solidFill>
                <a:schemeClr val="dk1"/>
              </a:solidFill>
              <a:latin typeface="Calibri"/>
              <a:ea typeface="Calibri"/>
              <a:cs typeface="Calibri"/>
            </a:endParaRPr>
          </a:p>
          <a:p>
            <a:pPr marL="0" indent="0"/>
            <a:endParaRPr lang="en-US"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753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82188a627_0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80000" marR="0" lvl="0"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1200" dirty="0">
                <a:solidFill>
                  <a:schemeClr val="dk1"/>
                </a:solidFill>
                <a:latin typeface="Calibri" panose="020F0502020204030204" pitchFamily="34" charset="0"/>
                <a:cs typeface="Calibri" panose="020F0502020204030204" pitchFamily="34" charset="0"/>
              </a:rPr>
              <a:t>I will start with explaining </a:t>
            </a:r>
            <a:r>
              <a:rPr lang="en-US" sz="1200" dirty="0" err="1">
                <a:solidFill>
                  <a:schemeClr val="dk1"/>
                </a:solidFill>
                <a:latin typeface="Calibri" panose="020F0502020204030204" pitchFamily="34" charset="0"/>
                <a:cs typeface="Calibri" panose="020F0502020204030204" pitchFamily="34" charset="0"/>
              </a:rPr>
              <a:t>lpwan</a:t>
            </a:r>
            <a:endParaRPr lang="en-US" sz="1200" dirty="0">
              <a:solidFill>
                <a:schemeClr val="dk1"/>
              </a:solidFill>
              <a:latin typeface="Calibri" panose="020F0502020204030204" pitchFamily="34" charset="0"/>
              <a:cs typeface="Calibri" panose="020F0502020204030204" pitchFamily="34" charset="0"/>
            </a:endParaRPr>
          </a:p>
          <a:p>
            <a:pPr marL="180000" marR="0" lvl="0" indent="-180000" algn="l" defTabSz="914400" rtl="0" eaLnBrk="1" fontAlgn="auto" latinLnBrk="0" hangingPunct="1">
              <a:lnSpc>
                <a:spcPct val="100000"/>
              </a:lnSpc>
              <a:spcBef>
                <a:spcPts val="0"/>
              </a:spcBef>
              <a:spcAft>
                <a:spcPts val="0"/>
              </a:spcAft>
              <a:buClr>
                <a:schemeClr val="dk1"/>
              </a:buClr>
              <a:buSzPts val="1800"/>
              <a:buFont typeface="Arial" panose="020B0604020202020204" pitchFamily="34" charset="0"/>
              <a:buChar char="•"/>
              <a:tabLst/>
              <a:defRPr/>
            </a:pPr>
            <a:r>
              <a:rPr lang="en-US" sz="1200" dirty="0">
                <a:solidFill>
                  <a:schemeClr val="dk1"/>
                </a:solidFill>
                <a:latin typeface="Calibri" panose="020F0502020204030204" pitchFamily="34" charset="0"/>
                <a:cs typeface="Calibri" panose="020F0502020204030204" pitchFamily="34" charset="0"/>
              </a:rPr>
              <a:t>How to provide connectivity for low power devices distributed over large geographical areas? </a:t>
            </a:r>
            <a:r>
              <a:rPr lang="en-US" sz="1200" dirty="0" err="1">
                <a:solidFill>
                  <a:schemeClr val="dk1"/>
                </a:solidFill>
                <a:latin typeface="Calibri" panose="020F0502020204030204" pitchFamily="34" charset="0"/>
                <a:cs typeface="Calibri" panose="020F0502020204030204" pitchFamily="34" charset="0"/>
              </a:rPr>
              <a:t>Lpwan</a:t>
            </a:r>
            <a:r>
              <a:rPr lang="en-US" sz="1200" dirty="0">
                <a:solidFill>
                  <a:schemeClr val="dk1"/>
                </a:solidFill>
                <a:latin typeface="Calibri" panose="020F0502020204030204" pitchFamily="34" charset="0"/>
                <a:cs typeface="Calibri" panose="020F0502020204030204" pitchFamily="34" charset="0"/>
              </a:rPr>
              <a:t> technologies answer this question</a:t>
            </a:r>
            <a:endParaRPr lang="en-US" sz="1200" b="0" i="0" u="none" strike="noStrike" cap="none" dirty="0">
              <a:latin typeface="Calibri"/>
              <a:ea typeface="Calibri"/>
              <a:cs typeface="Calibri"/>
            </a:endParaRPr>
          </a:p>
          <a:p>
            <a:pPr marL="171450" marR="0" lvl="0" indent="-171450" algn="l" rtl="0">
              <a:spcBef>
                <a:spcPts val="0"/>
              </a:spcBef>
              <a:spcAft>
                <a:spcPts val="0"/>
              </a:spcAft>
              <a:buClr>
                <a:schemeClr val="dk1"/>
              </a:buClr>
              <a:buSzPts val="1100"/>
              <a:buFont typeface="Arial" panose="020B0604020202020204" pitchFamily="34" charset="0"/>
              <a:buChar char="•"/>
            </a:pPr>
            <a:r>
              <a:rPr lang="en-US" sz="1200" b="0" i="0" u="none" strike="noStrike" cap="none" dirty="0">
                <a:latin typeface="Calibri"/>
                <a:ea typeface="Calibri"/>
                <a:cs typeface="Calibri"/>
              </a:rPr>
              <a:t>What are the key </a:t>
            </a:r>
            <a:r>
              <a:rPr lang="en-US" sz="1200" dirty="0">
                <a:solidFill>
                  <a:schemeClr val="dk1"/>
                </a:solidFill>
                <a:latin typeface="Calibri" panose="020F0502020204030204" pitchFamily="34" charset="0"/>
                <a:ea typeface="Calibri"/>
                <a:cs typeface="Calibri" panose="020F0502020204030204" pitchFamily="34" charset="0"/>
                <a:sym typeface="Calibri"/>
              </a:rPr>
              <a:t>challenges of </a:t>
            </a:r>
            <a:r>
              <a:rPr lang="en-US" sz="1200" dirty="0" err="1">
                <a:solidFill>
                  <a:schemeClr val="dk1"/>
                </a:solidFill>
                <a:latin typeface="Calibri" panose="020F0502020204030204" pitchFamily="34" charset="0"/>
                <a:ea typeface="Calibri"/>
                <a:cs typeface="Calibri" panose="020F0502020204030204" pitchFamily="34" charset="0"/>
                <a:sym typeface="Calibri"/>
              </a:rPr>
              <a:t>lpwan</a:t>
            </a:r>
            <a:r>
              <a:rPr lang="en-US" sz="1200" dirty="0">
                <a:solidFill>
                  <a:schemeClr val="dk1"/>
                </a:solidFill>
                <a:latin typeface="Calibri" panose="020F0502020204030204" pitchFamily="34" charset="0"/>
                <a:ea typeface="Calibri"/>
                <a:cs typeface="Calibri" panose="020F0502020204030204" pitchFamily="34" charset="0"/>
                <a:sym typeface="Calibri"/>
              </a:rPr>
              <a:t> </a:t>
            </a: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technologies</a:t>
            </a:r>
            <a:r>
              <a:rPr lang="en-US" sz="1200" dirty="0">
                <a:solidFill>
                  <a:schemeClr val="dk1"/>
                </a:solidFill>
                <a:latin typeface="Calibri" panose="020F0502020204030204" pitchFamily="34" charset="0"/>
                <a:ea typeface="Calibri"/>
                <a:cs typeface="Calibri" panose="020F0502020204030204" pitchFamily="34" charset="0"/>
                <a:sym typeface="Calibri"/>
              </a:rPr>
              <a:t>?</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they are expected to achieve t</a:t>
            </a:r>
            <a:r>
              <a:rPr lang="en-US" sz="1200" dirty="0">
                <a:latin typeface="Calibri" panose="020F0502020204030204" pitchFamily="34" charset="0"/>
                <a:ea typeface="Calibri"/>
                <a:cs typeface="Calibri" panose="020F0502020204030204" pitchFamily="34" charset="0"/>
              </a:rPr>
              <a:t>ens of kilometers</a:t>
            </a:r>
            <a:r>
              <a:rPr lang="en-US" sz="1200" b="0" i="0" u="none" strike="noStrike" cap="none" dirty="0">
                <a:latin typeface="Calibri"/>
                <a:ea typeface="Calibri"/>
                <a:cs typeface="Calibri"/>
              </a:rPr>
              <a:t> </a:t>
            </a: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c</a:t>
            </a:r>
            <a:r>
              <a:rPr lang="en-US" sz="1200" dirty="0">
                <a:solidFill>
                  <a:schemeClr val="dk1"/>
                </a:solidFill>
                <a:latin typeface="Calibri" panose="020F0502020204030204" pitchFamily="34" charset="0"/>
                <a:ea typeface="Calibri"/>
                <a:cs typeface="Calibri" panose="020F0502020204030204" pitchFamily="34" charset="0"/>
                <a:sym typeface="Calibri"/>
              </a:rPr>
              <a:t>ommunication range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they are expected to be low power</a:t>
            </a:r>
            <a:endParaRPr lang="en-US" sz="1200" dirty="0">
              <a:latin typeface="Calibri" panose="020F0502020204030204" pitchFamily="34" charset="0"/>
              <a:ea typeface="Calibri"/>
              <a:cs typeface="Calibri" panose="020F0502020204030204" pitchFamily="34" charset="0"/>
            </a:endParaRP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b="0" i="0" u="none" strike="noStrike" cap="none" dirty="0">
                <a:solidFill>
                  <a:schemeClr val="dk1"/>
                </a:solidFill>
                <a:latin typeface="Calibri" panose="020F0502020204030204" pitchFamily="34" charset="0"/>
                <a:ea typeface="Calibri"/>
                <a:cs typeface="Calibri" panose="020F0502020204030204" pitchFamily="34" charset="0"/>
                <a:sym typeface="Calibri"/>
              </a:rPr>
              <a:t>they should be able to support and operate h</a:t>
            </a:r>
            <a:r>
              <a:rPr lang="en-US" sz="1200" dirty="0">
                <a:solidFill>
                  <a:schemeClr val="dk1"/>
                </a:solidFill>
                <a:latin typeface="Calibri" panose="020F0502020204030204" pitchFamily="34" charset="0"/>
                <a:ea typeface="Calibri"/>
                <a:cs typeface="Calibri" panose="020F0502020204030204" pitchFamily="34" charset="0"/>
                <a:sym typeface="Calibri"/>
              </a:rPr>
              <a:t>undreds of end devices</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And the end device cost should be low</a:t>
            </a:r>
          </a:p>
        </p:txBody>
      </p:sp>
      <p:sp>
        <p:nvSpPr>
          <p:cNvPr id="140" name="Google Shape;140;g482188a62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5501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Thank you for your attention.</a:t>
            </a:r>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30</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0434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82188a62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g482188a62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853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60493a425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The ratio between symbol and chirp rate is equal to 2</a:t>
            </a:r>
            <a:r>
              <a:rPr lang="en-US" sz="1200" baseline="30000" dirty="0">
                <a:solidFill>
                  <a:schemeClr val="dk1"/>
                </a:solidFill>
                <a:latin typeface="Calibri"/>
                <a:ea typeface="Calibri"/>
                <a:cs typeface="Calibri"/>
                <a:sym typeface="Calibri"/>
              </a:rPr>
              <a:t>SF</a:t>
            </a:r>
            <a:endParaRPr lang="en-US" sz="1200" b="0" i="0" u="none" strike="noStrike" cap="none" baseline="30000" dirty="0">
              <a:solidFill>
                <a:schemeClr val="dk1"/>
              </a:solidFill>
              <a:latin typeface="Calibri"/>
              <a:ea typeface="Calibri"/>
              <a:cs typeface="Calibri"/>
              <a:sym typeface="Calibri"/>
            </a:endParaRP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Spreading factor also determines data rate of a </a:t>
            </a:r>
            <a:r>
              <a:rPr lang="en-US" sz="1200" b="0" i="0" u="none" strike="noStrike" cap="none" dirty="0" err="1">
                <a:latin typeface="Calibri"/>
                <a:ea typeface="Calibri"/>
                <a:cs typeface="Calibri"/>
                <a:sym typeface="Calibri"/>
              </a:rPr>
              <a:t>LoRa</a:t>
            </a:r>
            <a:r>
              <a:rPr lang="en-US" sz="1200" b="0" i="0" u="none" strike="noStrike" cap="none" dirty="0">
                <a:latin typeface="Calibri"/>
                <a:ea typeface="Calibri"/>
                <a:cs typeface="Calibri"/>
                <a:sym typeface="Calibri"/>
              </a:rPr>
              <a:t> transmission</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Here </a:t>
            </a:r>
            <a:r>
              <a:rPr lang="en-US" sz="1200" b="0" i="0" u="none" strike="noStrike" cap="none" baseline="0" dirty="0" err="1">
                <a:solidFill>
                  <a:schemeClr val="dk1"/>
                </a:solidFill>
                <a:latin typeface="Calibri"/>
                <a:ea typeface="Calibri"/>
                <a:cs typeface="Calibri"/>
                <a:sym typeface="Calibri"/>
              </a:rPr>
              <a:t>Rb</a:t>
            </a:r>
            <a:r>
              <a:rPr lang="en-US" sz="1200" b="0" i="0" u="none" strike="noStrike" cap="none" baseline="0" dirty="0">
                <a:solidFill>
                  <a:schemeClr val="dk1"/>
                </a:solidFill>
                <a:latin typeface="Calibri"/>
                <a:ea typeface="Calibri"/>
                <a:cs typeface="Calibri"/>
                <a:sym typeface="Calibri"/>
              </a:rPr>
              <a:t> is bit rate in bps, SF is spreading factor, CR is error correction code rate BW is bandwidth in Hertz</a:t>
            </a:r>
            <a:endParaRPr lang="en-US" sz="1200" b="0" i="0" u="none" strike="noStrike" cap="none" dirty="0">
              <a:latin typeface="Calibri"/>
              <a:ea typeface="Calibri"/>
              <a:cs typeface="Calibri"/>
              <a:sym typeface="Calibri"/>
            </a:endParaRP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SF can take values between 7 and 12</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CR can take values between </a:t>
            </a:r>
            <a:r>
              <a:rPr lang="en-US" sz="1200" b="0" i="0" u="none" strike="noStrike" cap="none" baseline="0" dirty="0">
                <a:solidFill>
                  <a:schemeClr val="dk1"/>
                </a:solidFill>
                <a:latin typeface="Calibri"/>
                <a:ea typeface="Calibri"/>
                <a:cs typeface="Calibri"/>
                <a:sym typeface="Calibri"/>
              </a:rPr>
              <a:t>1 and 4 </a:t>
            </a:r>
            <a:endParaRPr lang="en-US" sz="1200" b="0" i="0" u="none" strike="noStrike" cap="none" dirty="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When bandwidth and code rate are constant as the spreading factor increases, the data rate decreases</a:t>
            </a:r>
            <a:endParaRPr lang="en-US" sz="1200" b="0" i="0" u="none" strike="noStrike" cap="none" dirty="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tr-TR" sz="1200" b="0" i="0" u="none" strike="noStrike" cap="none" dirty="0" err="1">
                <a:latin typeface="Calibri"/>
                <a:ea typeface="Calibri"/>
                <a:cs typeface="Calibri"/>
                <a:sym typeface="Calibri"/>
              </a:rPr>
              <a:t>Higher</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spreading</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factors</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delivers</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long</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range</a:t>
            </a:r>
            <a:r>
              <a:rPr lang="tr-TR" sz="1200" b="0" i="0" u="none" strike="noStrike" cap="none" dirty="0">
                <a:latin typeface="Calibri"/>
                <a:ea typeface="Calibri"/>
                <a:cs typeface="Calibri"/>
                <a:sym typeface="Calibri"/>
              </a:rPr>
              <a:t> at an </a:t>
            </a:r>
            <a:r>
              <a:rPr lang="tr-TR" sz="1200" b="0" i="0" u="none" strike="noStrike" cap="none" dirty="0" err="1">
                <a:latin typeface="Calibri"/>
                <a:ea typeface="Calibri"/>
                <a:cs typeface="Calibri"/>
                <a:sym typeface="Calibri"/>
              </a:rPr>
              <a:t>expense</a:t>
            </a:r>
            <a:r>
              <a:rPr lang="tr-TR" sz="1200" b="0" i="0" u="none" strike="noStrike" cap="none" dirty="0">
                <a:latin typeface="Calibri"/>
                <a:ea typeface="Calibri"/>
                <a:cs typeface="Calibri"/>
                <a:sym typeface="Calibri"/>
              </a:rPr>
              <a:t> of </a:t>
            </a:r>
            <a:r>
              <a:rPr lang="tr-TR" sz="1200" b="0" i="0" u="none" strike="noStrike" cap="none" dirty="0" err="1">
                <a:latin typeface="Calibri"/>
                <a:ea typeface="Calibri"/>
                <a:cs typeface="Calibri"/>
                <a:sym typeface="Calibri"/>
              </a:rPr>
              <a:t>lower</a:t>
            </a:r>
            <a:r>
              <a:rPr lang="tr-TR" sz="1200" b="0" i="0" u="none" strike="noStrike" cap="none" dirty="0">
                <a:latin typeface="Calibri"/>
                <a:ea typeface="Calibri"/>
                <a:cs typeface="Calibri"/>
                <a:sym typeface="Calibri"/>
              </a:rPr>
              <a:t> data </a:t>
            </a:r>
            <a:r>
              <a:rPr lang="tr-TR" dirty="0"/>
              <a:t>rate </a:t>
            </a:r>
            <a:r>
              <a:rPr lang="tr-TR" sz="1200" b="0" i="0" u="none" strike="noStrike" cap="none" dirty="0" err="1">
                <a:latin typeface="Calibri"/>
                <a:ea typeface="Calibri"/>
                <a:cs typeface="Calibri"/>
                <a:sym typeface="Calibri"/>
              </a:rPr>
              <a:t>and</a:t>
            </a:r>
            <a:r>
              <a:rPr lang="tr-TR" dirty="0"/>
              <a:t> </a:t>
            </a:r>
            <a:r>
              <a:rPr lang="tr-TR" dirty="0" err="1"/>
              <a:t>high</a:t>
            </a:r>
            <a:r>
              <a:rPr lang="tr-TR" dirty="0"/>
              <a:t> </a:t>
            </a:r>
            <a:r>
              <a:rPr lang="tr-TR" dirty="0" err="1"/>
              <a:t>power</a:t>
            </a:r>
            <a:r>
              <a:rPr lang="tr-TR" dirty="0"/>
              <a:t> </a:t>
            </a:r>
            <a:r>
              <a:rPr lang="tr-TR" dirty="0" err="1"/>
              <a:t>consumption</a:t>
            </a:r>
            <a:endParaRPr lang="en-US" dirty="0"/>
          </a:p>
        </p:txBody>
      </p:sp>
      <p:sp>
        <p:nvSpPr>
          <p:cNvPr id="201" name="Google Shape;201;g460493a425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4834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fc13df57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has an open standard MAC layer protocol called </a:t>
            </a:r>
            <a:r>
              <a:rPr lang="en-US" sz="1200" b="0" i="0" u="none" strike="noStrike" cap="none" baseline="0" dirty="0" err="1">
                <a:solidFill>
                  <a:schemeClr val="dk1"/>
                </a:solidFill>
                <a:latin typeface="Calibri"/>
                <a:ea typeface="Calibri"/>
                <a:cs typeface="Calibri"/>
                <a:sym typeface="Calibri"/>
              </a:rPr>
              <a:t>LoRaWAN</a:t>
            </a:r>
            <a:endParaRPr lang="en-US" sz="1200" b="0" i="0" u="none" strike="noStrike" cap="none" baseline="0" dirty="0">
              <a:solidFill>
                <a:schemeClr val="dk1"/>
              </a:solidFill>
              <a:latin typeface="Calibri"/>
              <a:ea typeface="Calibri"/>
              <a:cs typeface="Calibri"/>
              <a:sym typeface="Calibri"/>
            </a:endParaRPr>
          </a:p>
          <a:p>
            <a:pPr lvl="1">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is developed and maintained by </a:t>
            </a: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Alliance which is an non-profit organization</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There are three main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network entities, which are end node, gateway and network server</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End node is a low power embedded device that only communicates with gateways</a:t>
            </a:r>
          </a:p>
          <a:p>
            <a:pPr>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standard defines three classes for end devices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A end nodes g</a:t>
            </a:r>
            <a:r>
              <a:rPr lang="en-US" sz="1200" dirty="0">
                <a:latin typeface="Calibri"/>
                <a:ea typeface="Calibri"/>
                <a:cs typeface="Calibri"/>
                <a:sym typeface="Calibri"/>
              </a:rPr>
              <a:t>enerate uplink transmission at any time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And </a:t>
            </a:r>
            <a:r>
              <a:rPr lang="en-US" sz="1200" dirty="0">
                <a:latin typeface="Calibri"/>
                <a:ea typeface="Calibri"/>
                <a:cs typeface="Calibri"/>
                <a:sym typeface="Calibri"/>
              </a:rPr>
              <a:t>Only receives a period of time after an uplink transmission</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A is the </a:t>
            </a:r>
            <a:r>
              <a:rPr lang="en-US" sz="1200" dirty="0">
                <a:latin typeface="Calibri"/>
                <a:ea typeface="Calibri"/>
                <a:cs typeface="Calibri"/>
                <a:sym typeface="Calibri"/>
              </a:rPr>
              <a:t>default operation mode for end nodes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B end nodes extend Class A behavior by adding scheduled periodic receive windows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C end nodes extend Class A behavior by keeping receive window open all the time</a:t>
            </a:r>
          </a:p>
          <a:p>
            <a:pPr>
              <a:buFont typeface="Arial" panose="020B0604020202020204" pitchFamily="34" charset="0"/>
              <a:buChar char="•"/>
            </a:pPr>
            <a:r>
              <a:rPr lang="en-US" dirty="0">
                <a:sym typeface="Calibri"/>
              </a:rPr>
              <a:t>In this thesis, only Class A end devices are considered since Class A behavior leads to the lowest power consumption and Class A is the default operation mode.</a:t>
            </a:r>
            <a:endParaRPr lang="en-US" noProof="0" dirty="0"/>
          </a:p>
        </p:txBody>
      </p:sp>
      <p:sp>
        <p:nvSpPr>
          <p:cNvPr id="189" name="Google Shape;189;g45fc13df5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4524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fc13df57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err="1">
                <a:solidFill>
                  <a:schemeClr val="dk1"/>
                </a:solidFill>
                <a:latin typeface="Calibri"/>
                <a:ea typeface="Calibri"/>
                <a:cs typeface="Calibri"/>
              </a:rPr>
              <a:t>LoRaWAN</a:t>
            </a:r>
            <a:r>
              <a:rPr lang="en-US" sz="1200" dirty="0">
                <a:solidFill>
                  <a:schemeClr val="dk1"/>
                </a:solidFill>
                <a:latin typeface="Calibri"/>
                <a:ea typeface="Calibri"/>
                <a:cs typeface="Calibri"/>
              </a:rPr>
              <a:t> operates in license free ISM bands. </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rPr>
              <a:t>ISM bands are subject to radio transmission time and power regulations</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rPr>
              <a:t>Duty Cycle Restriction is a limitation on percentage of air time.</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latin typeface="Calibri"/>
                <a:cs typeface="Calibri"/>
              </a:rPr>
              <a:t>For example 1% duty cycle restriction enforces </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latin typeface="Calibri"/>
                <a:cs typeface="Calibri"/>
              </a:rPr>
              <a:t>Single transmission cannot exceed 3.6 seconds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latin typeface="Calibri"/>
                <a:cs typeface="Calibri"/>
              </a:rPr>
              <a:t>And total time on air in one hour cannot exceed 36 seconds</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latin typeface="Calibri"/>
                <a:cs typeface="Calibri"/>
              </a:rPr>
              <a:t>Effective Isotropic Radiated Power Restriction sets the maximum allowed transmit power of a transmitter</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endParaRPr lang="en-US" sz="1200" dirty="0">
              <a:solidFill>
                <a:schemeClr val="dk1"/>
              </a:solidFill>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en-US" sz="1200" dirty="0">
              <a:solidFill>
                <a:schemeClr val="dk1"/>
              </a:solidFill>
              <a:latin typeface="Calibri"/>
              <a:ea typeface="Calibri"/>
              <a:cs typeface="Calibri"/>
            </a:endParaRPr>
          </a:p>
          <a:p>
            <a:pPr marL="0" marR="0" lvl="0" indent="0" algn="l" rtl="0">
              <a:spcBef>
                <a:spcPts val="0"/>
              </a:spcBef>
              <a:spcAft>
                <a:spcPts val="0"/>
              </a:spcAft>
              <a:buClr>
                <a:schemeClr val="dk1"/>
              </a:buClr>
              <a:buSzPts val="1400"/>
              <a:buFont typeface="Calibri"/>
              <a:buNone/>
            </a:pPr>
            <a:endParaRPr lang="en-US" noProof="0" dirty="0"/>
          </a:p>
        </p:txBody>
      </p:sp>
      <p:sp>
        <p:nvSpPr>
          <p:cNvPr id="189" name="Google Shape;189;g45fc13df5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7740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For every transmission</a:t>
            </a:r>
          </a:p>
          <a:p>
            <a:pPr marL="628650" lvl="1"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classifier predicts the transmission </a:t>
            </a:r>
            <a:r>
              <a:rPr lang="en-US" sz="1200" dirty="0">
                <a:latin typeface="Calibri"/>
                <a:ea typeface="Calibri"/>
                <a:cs typeface="Calibri"/>
              </a:rPr>
              <a:t>result for the lowest possible SF</a:t>
            </a:r>
          </a:p>
          <a:p>
            <a:pPr marL="628650" lvl="1" indent="-171450">
              <a:buFont typeface="Arial" panose="020B0604020202020204" pitchFamily="34" charset="0"/>
              <a:buChar char="•"/>
            </a:pPr>
            <a:r>
              <a:rPr lang="en-US" dirty="0"/>
              <a:t>If the transmission result is predicted as interfered, then the tool increases the spreading factor and predicts a new transmission result</a:t>
            </a:r>
          </a:p>
          <a:p>
            <a:pPr marL="628650" lvl="1" indent="-171450">
              <a:buFont typeface="Arial" panose="020B0604020202020204" pitchFamily="34" charset="0"/>
              <a:buChar char="•"/>
            </a:pPr>
            <a:r>
              <a:rPr lang="en-US" dirty="0"/>
              <a:t>If the new transmission result is classified as successful, then simulator continues to execute with selected spreading factor</a:t>
            </a:r>
          </a:p>
          <a:p>
            <a:pPr marL="628650" lvl="1" indent="-171450">
              <a:buFont typeface="Arial" panose="020B0604020202020204" pitchFamily="34" charset="0"/>
              <a:buChar char="•"/>
            </a:pPr>
            <a:r>
              <a:rPr lang="en-US" dirty="0"/>
              <a:t>If no spreading factor transmission result is predicted as successful, then the tool selects the lowest possible spreading factor again and continue to execute.</a:t>
            </a:r>
          </a:p>
        </p:txBody>
      </p:sp>
      <p:sp>
        <p:nvSpPr>
          <p:cNvPr id="241" name="Google Shape;2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789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In this work, it is assumed that there is no other technology interference in the network except </a:t>
            </a: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interference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Simulator calculates the effect of different spreading factor transmissions to each other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signal to interference plus noise ratio threshold matrix is adopted</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Where T </a:t>
            </a:r>
            <a:r>
              <a:rPr lang="en-US" sz="1200" b="0" i="0" u="none" strike="noStrike" cap="none" baseline="0" dirty="0" err="1">
                <a:solidFill>
                  <a:schemeClr val="dk1"/>
                </a:solidFill>
                <a:latin typeface="Calibri"/>
                <a:ea typeface="Calibri"/>
                <a:cs typeface="Calibri"/>
                <a:sym typeface="Calibri"/>
              </a:rPr>
              <a:t>ij</a:t>
            </a:r>
            <a:r>
              <a:rPr lang="en-US" sz="1200" b="0" i="0" u="none" strike="noStrike" cap="none" baseline="0" dirty="0">
                <a:solidFill>
                  <a:schemeClr val="dk1"/>
                </a:solidFill>
                <a:latin typeface="Calibri"/>
                <a:ea typeface="Calibri"/>
                <a:cs typeface="Calibri"/>
                <a:sym typeface="Calibri"/>
              </a:rPr>
              <a:t> is margin between referenced signal with SF = </a:t>
            </a:r>
            <a:r>
              <a:rPr lang="en-US" sz="1200" b="0" i="0" u="none" strike="noStrike" cap="none" baseline="0" dirty="0" err="1">
                <a:solidFill>
                  <a:schemeClr val="dk1"/>
                </a:solidFill>
                <a:latin typeface="Calibri"/>
                <a:ea typeface="Calibri"/>
                <a:cs typeface="Calibri"/>
                <a:sym typeface="Calibri"/>
              </a:rPr>
              <a:t>i</a:t>
            </a:r>
            <a:r>
              <a:rPr lang="en-US" sz="1200" b="0" i="0" u="none" strike="noStrike" cap="none" baseline="0" dirty="0">
                <a:solidFill>
                  <a:schemeClr val="dk1"/>
                </a:solidFill>
                <a:latin typeface="Calibri"/>
                <a:ea typeface="Calibri"/>
                <a:cs typeface="Calibri"/>
                <a:sym typeface="Calibri"/>
              </a:rPr>
              <a:t> and interfering signal with SF = j to correctly decode the referenced signal</a:t>
            </a:r>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690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If there are more than one interfering signal, referenced signal must satisfy the margin for sum of all interfering signal received power for each spreading factor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SINR threshold can be calculated by this equation</a:t>
            </a:r>
            <a:endParaRPr lang="en-US" sz="1200" b="0" i="0" u="none" strike="noStrike" cap="none" baseline="0" dirty="0">
              <a:solidFill>
                <a:schemeClr val="dk1"/>
              </a:solidFill>
              <a:latin typeface="Calibri"/>
              <a:ea typeface="Calibri"/>
              <a:cs typeface="Calibri"/>
              <a:sym typeface="Calibri"/>
            </a:endParaRP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Where Prc,0 is received signal power of referenced signal</a:t>
            </a:r>
          </a:p>
          <a:p>
            <a:pPr lvl="1">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Prc,l</a:t>
            </a:r>
            <a:r>
              <a:rPr lang="en-US" sz="1200" b="0" i="0" u="none" strike="noStrike" cap="none" baseline="0" dirty="0">
                <a:solidFill>
                  <a:schemeClr val="dk1"/>
                </a:solidFill>
                <a:latin typeface="Calibri"/>
                <a:ea typeface="Calibri"/>
                <a:cs typeface="Calibri"/>
                <a:sym typeface="Calibri"/>
              </a:rPr>
              <a:t> is received signal power of interfering signal for SF = j.</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If a packet with SF = </a:t>
            </a:r>
            <a:r>
              <a:rPr lang="en-US" sz="1200" dirty="0" err="1">
                <a:solidFill>
                  <a:schemeClr val="dk1"/>
                </a:solidFill>
                <a:latin typeface="Calibri"/>
                <a:ea typeface="Calibri"/>
                <a:cs typeface="Calibri"/>
              </a:rPr>
              <a:t>i</a:t>
            </a:r>
            <a:r>
              <a:rPr lang="en-US" sz="1200" dirty="0">
                <a:solidFill>
                  <a:schemeClr val="dk1"/>
                </a:solidFill>
                <a:latin typeface="Calibri"/>
                <a:ea typeface="Calibri"/>
                <a:cs typeface="Calibri"/>
              </a:rPr>
              <a:t> satisfies the following condition for every SF = j, then packet is survived from all interferences.</a:t>
            </a:r>
          </a:p>
          <a:p>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262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tool keeps a transmission queue</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Every event in this queue is a transmission</a:t>
            </a:r>
          </a:p>
          <a:p>
            <a:pPr lvl="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Every transmission has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time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spreading factor</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source</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Duration</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and status fields</a:t>
            </a:r>
          </a:p>
          <a:p>
            <a:pPr>
              <a:buFont typeface="Arial" panose="020B0604020202020204" pitchFamily="34" charset="0"/>
              <a:buChar char="•"/>
            </a:pPr>
            <a:r>
              <a:rPr lang="en-US" dirty="0"/>
              <a:t>First</a:t>
            </a:r>
          </a:p>
          <a:p>
            <a:pPr lvl="1">
              <a:buFont typeface="Arial" panose="020B0604020202020204" pitchFamily="34" charset="0"/>
              <a:buChar char="•"/>
            </a:pPr>
            <a:r>
              <a:rPr lang="en-US" dirty="0"/>
              <a:t>Every end node generates an event according to their traffic generation rate and inserts this event to event queue.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Initially all events are in pending state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Tool executes events one by one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Tool marks events statuses as transmitted, interfered or under sensitivity</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Finally tool calculates network PDR, throughput and transmit energy consumption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A command line parser is developed for interacting with the tool, so the tool can be run without any programming or scripting</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rPr>
              <a:t>Example tool command is below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solidFill>
                <a:schemeClr val="dk1"/>
              </a:solidFill>
              <a:latin typeface="Calibri"/>
              <a:ea typeface="Calibri"/>
              <a:cs typeface="Calibri"/>
            </a:endParaRPr>
          </a:p>
          <a:p>
            <a:pPr>
              <a:buFont typeface="Arial" panose="020B0604020202020204" pitchFamily="34" charset="0"/>
              <a:buChar char="•"/>
            </a:pPr>
            <a:endParaRPr dirty="0"/>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826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939f56f9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t>prediction accuracy of smart SVM and smart DTC schemes are presented for various network radii and number of nodes.</a:t>
            </a:r>
          </a:p>
          <a:p>
            <a:pPr marL="171450" indent="-171450">
              <a:buFont typeface="Arial" panose="020B0604020202020204" pitchFamily="34" charset="0"/>
              <a:buChar char="•"/>
            </a:pPr>
            <a:r>
              <a:rPr lang="en-US" dirty="0"/>
              <a:t>Prediction accuracy is not directly proportional to network PDR</a:t>
            </a:r>
          </a:p>
          <a:p>
            <a:pPr marL="171450" indent="-171450">
              <a:buFont typeface="Arial" panose="020B0604020202020204" pitchFamily="34" charset="0"/>
              <a:buChar char="•"/>
            </a:pPr>
            <a:r>
              <a:rPr lang="en-US" dirty="0"/>
              <a:t>Correct prediction of an interfered transmission may not increase the PDR but increases the prediction accuracy</a:t>
            </a:r>
          </a:p>
          <a:p>
            <a:pPr marL="171450" indent="-171450">
              <a:buFont typeface="Arial" panose="020B0604020202020204" pitchFamily="34" charset="0"/>
              <a:buChar char="•"/>
            </a:pPr>
            <a:r>
              <a:rPr lang="en-US" dirty="0"/>
              <a:t>Smart DTC gives better network PDR results than smart SVM, even overall smart SVM prediction accuracy is higher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distribution of different labeled data points in the dataset is strongly related to simulation parameters.</a:t>
            </a:r>
          </a:p>
          <a:p>
            <a:pPr marL="171450" indent="-171450">
              <a:buFont typeface="Arial" panose="020B0604020202020204" pitchFamily="34" charset="0"/>
              <a:buChar char="•"/>
            </a:pPr>
            <a:r>
              <a:rPr lang="en-US" dirty="0"/>
              <a:t>If simulation is run with small topology radius and high number of nodes, then number of interfered transmission labeled data points increases.</a:t>
            </a:r>
          </a:p>
          <a:p>
            <a:pPr marL="171450" indent="-171450">
              <a:buFont typeface="Arial" panose="020B0604020202020204" pitchFamily="34" charset="0"/>
              <a:buChar char="•"/>
            </a:pPr>
            <a:r>
              <a:rPr lang="en-US" dirty="0"/>
              <a:t>On the other hand, using a large topology radius in the simulation causes the number of under sensitivity transmission labeled data points to increase.</a:t>
            </a:r>
          </a:p>
          <a:p>
            <a:pPr marL="171450" indent="-171450">
              <a:buFont typeface="Arial" panose="020B0604020202020204" pitchFamily="34" charset="0"/>
              <a:buChar char="•"/>
            </a:pPr>
            <a:r>
              <a:rPr lang="en-US" dirty="0"/>
              <a:t>Moderately dense network parameters are chosen to make it closer to real world deployments.</a:t>
            </a:r>
          </a:p>
          <a:p>
            <a:pPr marL="171450" indent="-171450">
              <a:buFont typeface="Arial" panose="020B0604020202020204" pitchFamily="34" charset="0"/>
              <a:buChar char="•"/>
            </a:pPr>
            <a:r>
              <a:rPr lang="en-US" dirty="0"/>
              <a:t>With the simulation parameters utilized in this section, simulation tool usually produces imbalanced dataset.</a:t>
            </a:r>
          </a:p>
          <a:p>
            <a:pPr marL="171450" indent="-171450">
              <a:buFont typeface="Arial" panose="020B0604020202020204" pitchFamily="34" charset="0"/>
              <a:buChar char="•"/>
            </a:pPr>
            <a:r>
              <a:rPr lang="en-US" dirty="0"/>
              <a:t>Number of under sensitivity transmission labeled data points are less than number of successful transmission labeled data points.</a:t>
            </a:r>
          </a:p>
          <a:p>
            <a:pPr marL="171450" indent="-171450">
              <a:buFont typeface="Arial" panose="020B0604020202020204" pitchFamily="34" charset="0"/>
              <a:buChar char="•"/>
            </a:pPr>
            <a:r>
              <a:rPr lang="en-US" dirty="0"/>
              <a:t>Besides, number of interfered transmission labeled data points are even less than number of under sensitivity transmission labeled data points. In this case, smart DTC predicts interfered transmission labeled data points more accurately.</a:t>
            </a:r>
          </a:p>
          <a:p>
            <a:pPr marL="171450" indent="-171450">
              <a:buFont typeface="Arial" panose="020B0604020202020204" pitchFamily="34" charset="0"/>
              <a:buChar char="•"/>
            </a:pPr>
            <a:r>
              <a:rPr lang="en-US" dirty="0"/>
              <a:t>Correct classification of interfered transmissions yields better network PDR results, thus smart DTC scheme gives better network PDR results.</a:t>
            </a:r>
          </a:p>
        </p:txBody>
      </p:sp>
      <p:sp>
        <p:nvSpPr>
          <p:cNvPr id="262" name="Google Shape;262;g4939f56f9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03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82188a627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There are several competing LPWAN technologies well know </a:t>
            </a:r>
            <a:r>
              <a:rPr lang="en-US" sz="1200" dirty="0" err="1">
                <a:solidFill>
                  <a:schemeClr val="dk1"/>
                </a:solidFill>
                <a:latin typeface="Calibri" panose="020F0502020204030204" pitchFamily="34" charset="0"/>
                <a:ea typeface="Calibri"/>
                <a:cs typeface="Calibri" panose="020F0502020204030204" pitchFamily="34" charset="0"/>
                <a:sym typeface="Calibri"/>
              </a:rPr>
              <a:t>lpwan</a:t>
            </a:r>
            <a:r>
              <a:rPr lang="en-US" sz="1200" dirty="0">
                <a:solidFill>
                  <a:schemeClr val="dk1"/>
                </a:solidFill>
                <a:latin typeface="Calibri" panose="020F0502020204030204" pitchFamily="34" charset="0"/>
                <a:ea typeface="Calibri"/>
                <a:cs typeface="Calibri" panose="020F0502020204030204" pitchFamily="34" charset="0"/>
                <a:sym typeface="Calibri"/>
              </a:rPr>
              <a:t> technologies are </a:t>
            </a:r>
            <a:r>
              <a:rPr lang="en-US" sz="1200" dirty="0" err="1">
                <a:solidFill>
                  <a:schemeClr val="dk1"/>
                </a:solidFill>
                <a:latin typeface="Calibri" panose="020F0502020204030204" pitchFamily="34" charset="0"/>
                <a:ea typeface="Calibri"/>
                <a:cs typeface="Calibri" panose="020F0502020204030204" pitchFamily="34" charset="0"/>
                <a:sym typeface="Calibri"/>
              </a:rPr>
              <a:t>LoRa</a:t>
            </a:r>
            <a:r>
              <a:rPr lang="en-US" sz="1200" dirty="0">
                <a:solidFill>
                  <a:schemeClr val="dk1"/>
                </a:solidFill>
                <a:latin typeface="Calibri" panose="020F0502020204030204" pitchFamily="34" charset="0"/>
                <a:ea typeface="Calibri"/>
                <a:cs typeface="Calibri" panose="020F0502020204030204" pitchFamily="34" charset="0"/>
                <a:sym typeface="Calibri"/>
              </a:rPr>
              <a:t> </a:t>
            </a:r>
            <a:r>
              <a:rPr lang="en-US" sz="1200" dirty="0" err="1">
                <a:solidFill>
                  <a:schemeClr val="dk1"/>
                </a:solidFill>
                <a:latin typeface="Calibri" panose="020F0502020204030204" pitchFamily="34" charset="0"/>
                <a:ea typeface="Calibri"/>
                <a:cs typeface="Calibri" panose="020F0502020204030204" pitchFamily="34" charset="0"/>
                <a:sym typeface="Calibri"/>
              </a:rPr>
              <a:t>Sigfox</a:t>
            </a:r>
            <a:r>
              <a:rPr lang="en-US" sz="1200" dirty="0">
                <a:solidFill>
                  <a:schemeClr val="dk1"/>
                </a:solidFill>
                <a:latin typeface="Calibri" panose="020F0502020204030204" pitchFamily="34" charset="0"/>
                <a:ea typeface="Calibri"/>
                <a:cs typeface="Calibri" panose="020F0502020204030204" pitchFamily="34" charset="0"/>
                <a:sym typeface="Calibri"/>
              </a:rPr>
              <a:t> NB-IoT LTE-M</a:t>
            </a:r>
            <a:endParaRPr lang="en-US"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err="1">
                <a:solidFill>
                  <a:schemeClr val="dk1"/>
                </a:solidFill>
                <a:latin typeface="Calibri"/>
                <a:ea typeface="Calibri"/>
                <a:cs typeface="Calibri"/>
                <a:sym typeface="Calibri"/>
              </a:rPr>
              <a:t>LoRa</a:t>
            </a:r>
            <a:r>
              <a:rPr lang="en-US" sz="1200" b="0" i="0" u="none" strike="noStrike" cap="none" dirty="0">
                <a:solidFill>
                  <a:schemeClr val="dk1"/>
                </a:solidFill>
                <a:latin typeface="Calibri"/>
                <a:ea typeface="Calibri"/>
                <a:cs typeface="Calibri"/>
                <a:sym typeface="Calibri"/>
              </a:rPr>
              <a:t> and </a:t>
            </a:r>
            <a:r>
              <a:rPr lang="en-US" sz="1200" b="0" i="0" u="none" strike="noStrike" cap="none" dirty="0" err="1">
                <a:solidFill>
                  <a:schemeClr val="dk1"/>
                </a:solidFill>
                <a:latin typeface="Calibri"/>
                <a:ea typeface="Calibri"/>
                <a:cs typeface="Calibri"/>
                <a:sym typeface="Calibri"/>
              </a:rPr>
              <a:t>Sigfox</a:t>
            </a:r>
            <a:r>
              <a:rPr lang="en-US" sz="1200" b="0" i="0" u="none" strike="noStrike" cap="none" dirty="0">
                <a:solidFill>
                  <a:schemeClr val="dk1"/>
                </a:solidFill>
                <a:latin typeface="Calibri"/>
                <a:ea typeface="Calibri"/>
                <a:cs typeface="Calibri"/>
                <a:sym typeface="Calibri"/>
              </a:rPr>
              <a:t> use license free ISM frequency bands</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While NB-IoT and LTE-M use licensed frequency bands which brings extra cost</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Both </a:t>
            </a:r>
            <a:r>
              <a:rPr lang="en-US" sz="1200" b="0" i="0" u="none" strike="noStrike" cap="none" dirty="0" err="1">
                <a:solidFill>
                  <a:schemeClr val="dk1"/>
                </a:solidFill>
                <a:latin typeface="Calibri"/>
                <a:ea typeface="Calibri"/>
                <a:cs typeface="Calibri"/>
                <a:sym typeface="Calibri"/>
              </a:rPr>
              <a:t>LoRa</a:t>
            </a:r>
            <a:r>
              <a:rPr lang="en-US" sz="1200" b="0" i="0" u="none" strike="noStrike" cap="none" dirty="0">
                <a:solidFill>
                  <a:schemeClr val="dk1"/>
                </a:solidFill>
                <a:latin typeface="Calibri"/>
                <a:ea typeface="Calibri"/>
                <a:cs typeface="Calibri"/>
                <a:sym typeface="Calibri"/>
              </a:rPr>
              <a:t> and </a:t>
            </a:r>
            <a:r>
              <a:rPr lang="en-US" sz="1200" b="0" i="0" u="none" strike="noStrike" cap="none" dirty="0" err="1">
                <a:solidFill>
                  <a:schemeClr val="dk1"/>
                </a:solidFill>
                <a:latin typeface="Calibri"/>
                <a:ea typeface="Calibri"/>
                <a:cs typeface="Calibri"/>
                <a:sym typeface="Calibri"/>
              </a:rPr>
              <a:t>Sigfox</a:t>
            </a:r>
            <a:r>
              <a:rPr lang="en-US" sz="1200" b="0" i="0" u="none" strike="noStrike" cap="none" dirty="0">
                <a:solidFill>
                  <a:schemeClr val="dk1"/>
                </a:solidFill>
                <a:latin typeface="Calibri"/>
                <a:ea typeface="Calibri"/>
                <a:cs typeface="Calibri"/>
                <a:sym typeface="Calibri"/>
              </a:rPr>
              <a:t> are known for ultra-low power consumption</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While NB-IoT and LTE-M are promoted for higher data rate</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Focus of this work is on </a:t>
            </a:r>
            <a:r>
              <a:rPr lang="en-US" sz="1200" b="0" i="0" u="none" strike="noStrike" cap="none" dirty="0" err="1">
                <a:solidFill>
                  <a:schemeClr val="dk1"/>
                </a:solidFill>
                <a:latin typeface="Calibri"/>
                <a:ea typeface="Calibri"/>
                <a:cs typeface="Calibri"/>
                <a:sym typeface="Calibri"/>
              </a:rPr>
              <a:t>lora</a:t>
            </a:r>
            <a:endParaRPr lang="en-US" sz="1200" b="0" i="0" u="none" strike="noStrike" cap="none" dirty="0">
              <a:solidFill>
                <a:schemeClr val="dk1"/>
              </a:solidFill>
              <a:latin typeface="Calibri"/>
              <a:ea typeface="Calibri"/>
              <a:cs typeface="Calibri"/>
              <a:sym typeface="Calibri"/>
            </a:endParaRPr>
          </a:p>
        </p:txBody>
      </p:sp>
      <p:sp>
        <p:nvSpPr>
          <p:cNvPr id="157" name="Google Shape;157;g482188a627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27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60493a425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m</a:t>
            </a:r>
            <a:r>
              <a:rPr lang="en-US" sz="1200" b="0" i="0" u="none" strike="noStrike" cap="none" dirty="0">
                <a:solidFill>
                  <a:schemeClr val="dk1"/>
                </a:solidFill>
                <a:latin typeface="Calibri"/>
                <a:ea typeface="Calibri"/>
                <a:cs typeface="Calibri"/>
                <a:sym typeface="Calibri"/>
              </a:rPr>
              <a:t>odulates </a:t>
            </a:r>
            <a:r>
              <a:rPr lang="en-US" sz="1200" dirty="0">
                <a:solidFill>
                  <a:schemeClr val="dk1"/>
                </a:solidFill>
                <a:latin typeface="Calibri"/>
                <a:ea typeface="Calibri"/>
                <a:cs typeface="Calibri"/>
                <a:sym typeface="Calibri"/>
              </a:rPr>
              <a:t>the signals</a:t>
            </a:r>
            <a:r>
              <a:rPr lang="en-US" sz="1200" b="0" i="0" u="none" strike="noStrike" cap="none" dirty="0">
                <a:solidFill>
                  <a:schemeClr val="dk1"/>
                </a:solidFill>
                <a:latin typeface="Calibri"/>
                <a:ea typeface="Calibri"/>
                <a:cs typeface="Calibri"/>
                <a:sym typeface="Calibri"/>
              </a:rPr>
              <a:t> in Sub-GHz ISM band using a proprietary </a:t>
            </a:r>
            <a:r>
              <a:rPr lang="en-US" sz="1200" dirty="0">
                <a:solidFill>
                  <a:schemeClr val="dk1"/>
                </a:solidFill>
                <a:latin typeface="Calibri"/>
                <a:ea typeface="Calibri"/>
                <a:cs typeface="Calibri"/>
                <a:sym typeface="Calibri"/>
              </a:rPr>
              <a:t>modulation</a:t>
            </a:r>
            <a:r>
              <a:rPr lang="en-US" sz="1200" b="0" i="0" u="none" strike="noStrike" cap="none" dirty="0">
                <a:solidFill>
                  <a:schemeClr val="dk1"/>
                </a:solidFill>
                <a:latin typeface="Calibri"/>
                <a:ea typeface="Calibri"/>
                <a:cs typeface="Calibri"/>
                <a:sym typeface="Calibri"/>
              </a:rPr>
              <a:t> technique </a:t>
            </a:r>
            <a:r>
              <a:rPr lang="en-US" sz="1200" dirty="0">
                <a:solidFill>
                  <a:schemeClr val="dk1"/>
                </a:solidFill>
                <a:latin typeface="Calibri"/>
                <a:ea typeface="Calibri"/>
                <a:cs typeface="Calibri"/>
                <a:sym typeface="Calibri"/>
              </a:rPr>
              <a:t>based on Chirp Spread Spectrum</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dirty="0"/>
              <a:t>It is </a:t>
            </a:r>
            <a:r>
              <a:rPr lang="en-US" sz="1200" dirty="0">
                <a:solidFill>
                  <a:schemeClr val="dk1"/>
                </a:solidFill>
                <a:latin typeface="Calibri"/>
                <a:cs typeface="Calibri"/>
                <a:sym typeface="Calibri"/>
              </a:rPr>
              <a:t>r</a:t>
            </a:r>
            <a:r>
              <a:rPr lang="en-US" sz="1200" dirty="0">
                <a:solidFill>
                  <a:schemeClr val="dk1"/>
                </a:solidFill>
                <a:latin typeface="Calibri"/>
                <a:ea typeface="Calibri"/>
                <a:cs typeface="Calibri"/>
                <a:sym typeface="Calibri"/>
              </a:rPr>
              <a:t>esilient to interference and noise</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2000" dirty="0">
                <a:solidFill>
                  <a:schemeClr val="dk1"/>
                </a:solidFill>
                <a:latin typeface="Calibri"/>
                <a:ea typeface="Calibri"/>
                <a:cs typeface="Calibri"/>
                <a:sym typeface="Calibri"/>
              </a:rPr>
              <a:t>Chirp is a sinusoidal signal which its frequency increases or decreases over time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2000" dirty="0">
                <a:solidFill>
                  <a:schemeClr val="dk1"/>
                </a:solidFill>
                <a:latin typeface="Calibri"/>
                <a:ea typeface="Calibri"/>
                <a:cs typeface="Calibri"/>
                <a:sym typeface="Calibri"/>
              </a:rPr>
              <a:t>And the speed of the scan is called the spreading factor</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a:ea typeface="Calibri"/>
                <a:cs typeface="Calibri"/>
                <a:sym typeface="Calibri"/>
              </a:rPr>
              <a:t>increasing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decreases data rate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increases transmission duration</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increases power consumption</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However it makes the signal more resilience to noise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latin typeface="Calibri" panose="020F0502020204030204" pitchFamily="34" charset="0"/>
                <a:cs typeface="Calibri" panose="020F0502020204030204" pitchFamily="34" charset="0"/>
              </a:rPr>
              <a:t>Thus increases transmission range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endParaRPr lang="en-US" sz="1200" dirty="0">
              <a:solidFill>
                <a:schemeClr val="dk1"/>
              </a:solidFill>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Spreading factor determines data rate of a LoRa transmission</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Here </a:t>
            </a:r>
            <a:r>
              <a:rPr lang="en-US" sz="1200" b="0" i="0" u="none" strike="noStrike" cap="none" baseline="0" dirty="0" err="1">
                <a:solidFill>
                  <a:schemeClr val="dk1"/>
                </a:solidFill>
                <a:latin typeface="Calibri"/>
                <a:ea typeface="Calibri"/>
                <a:cs typeface="Calibri"/>
                <a:sym typeface="Calibri"/>
              </a:rPr>
              <a:t>Rb</a:t>
            </a:r>
            <a:r>
              <a:rPr lang="en-US" sz="1200" b="0" i="0" u="none" strike="noStrike" cap="none" baseline="0" dirty="0">
                <a:solidFill>
                  <a:schemeClr val="dk1"/>
                </a:solidFill>
                <a:latin typeface="Calibri"/>
                <a:ea typeface="Calibri"/>
                <a:cs typeface="Calibri"/>
                <a:sym typeface="Calibri"/>
              </a:rPr>
              <a:t> is bit rate in bps, SF is spreading factor, CR is error correction code rate BW is bandwidth in Hertz</a:t>
            </a:r>
            <a:endParaRPr lang="en-US" sz="1200" b="0" i="0" u="none" strike="noStrike" cap="none" dirty="0">
              <a:latin typeface="Calibri"/>
              <a:ea typeface="Calibri"/>
              <a:cs typeface="Calibri"/>
              <a:sym typeface="Calibri"/>
            </a:endParaRP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SF can take values between 7 and 12</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CR can take values between </a:t>
            </a:r>
            <a:r>
              <a:rPr lang="en-US" sz="1200" b="0" i="0" u="none" strike="noStrike" cap="none" baseline="0" dirty="0">
                <a:solidFill>
                  <a:schemeClr val="dk1"/>
                </a:solidFill>
                <a:latin typeface="Calibri"/>
                <a:ea typeface="Calibri"/>
                <a:cs typeface="Calibri"/>
                <a:sym typeface="Calibri"/>
              </a:rPr>
              <a:t>1 and 4 </a:t>
            </a:r>
            <a:endParaRPr lang="en-US" sz="1200" b="0" i="0" u="none" strike="noStrike" cap="none" dirty="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When bandwidth and code rate are constant as the spreading factor increases, the data rate decreases</a:t>
            </a:r>
            <a:endParaRPr lang="en-US" sz="1200" b="0" i="0" u="none" strike="noStrike" cap="none" dirty="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tr-TR" sz="1200" b="0" i="0" u="none" strike="noStrike" cap="none" dirty="0" err="1">
                <a:latin typeface="Calibri"/>
                <a:ea typeface="Calibri"/>
                <a:cs typeface="Calibri"/>
                <a:sym typeface="Calibri"/>
              </a:rPr>
              <a:t>Higher</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spreading</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factors</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delivers</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long</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range</a:t>
            </a:r>
            <a:r>
              <a:rPr lang="tr-TR" sz="1200" b="0" i="0" u="none" strike="noStrike" cap="none" dirty="0">
                <a:latin typeface="Calibri"/>
                <a:ea typeface="Calibri"/>
                <a:cs typeface="Calibri"/>
                <a:sym typeface="Calibri"/>
              </a:rPr>
              <a:t> at an </a:t>
            </a:r>
            <a:r>
              <a:rPr lang="tr-TR" sz="1200" b="0" i="0" u="none" strike="noStrike" cap="none" dirty="0" err="1">
                <a:latin typeface="Calibri"/>
                <a:ea typeface="Calibri"/>
                <a:cs typeface="Calibri"/>
                <a:sym typeface="Calibri"/>
              </a:rPr>
              <a:t>expense</a:t>
            </a:r>
            <a:r>
              <a:rPr lang="tr-TR" sz="1200" b="0" i="0" u="none" strike="noStrike" cap="none" dirty="0">
                <a:latin typeface="Calibri"/>
                <a:ea typeface="Calibri"/>
                <a:cs typeface="Calibri"/>
                <a:sym typeface="Calibri"/>
              </a:rPr>
              <a:t> of </a:t>
            </a:r>
            <a:r>
              <a:rPr lang="tr-TR" sz="1200" b="0" i="0" u="none" strike="noStrike" cap="none" dirty="0" err="1">
                <a:latin typeface="Calibri"/>
                <a:ea typeface="Calibri"/>
                <a:cs typeface="Calibri"/>
                <a:sym typeface="Calibri"/>
              </a:rPr>
              <a:t>lower</a:t>
            </a:r>
            <a:r>
              <a:rPr lang="tr-TR" sz="1200" b="0" i="0" u="none" strike="noStrike" cap="none" dirty="0">
                <a:latin typeface="Calibri"/>
                <a:ea typeface="Calibri"/>
                <a:cs typeface="Calibri"/>
                <a:sym typeface="Calibri"/>
              </a:rPr>
              <a:t> data </a:t>
            </a:r>
            <a:r>
              <a:rPr lang="tr-TR" dirty="0"/>
              <a:t>rate </a:t>
            </a:r>
            <a:r>
              <a:rPr lang="tr-TR" sz="1200" b="0" i="0" u="none" strike="noStrike" cap="none" dirty="0">
                <a:latin typeface="Calibri"/>
                <a:ea typeface="Calibri"/>
                <a:cs typeface="Calibri"/>
                <a:sym typeface="Calibri"/>
              </a:rPr>
              <a:t>and</a:t>
            </a:r>
            <a:r>
              <a:rPr lang="tr-TR" dirty="0"/>
              <a:t> </a:t>
            </a:r>
            <a:r>
              <a:rPr lang="tr-TR" dirty="0" err="1"/>
              <a:t>high</a:t>
            </a:r>
            <a:r>
              <a:rPr lang="tr-TR" dirty="0"/>
              <a:t> </a:t>
            </a:r>
            <a:r>
              <a:rPr lang="tr-TR" dirty="0" err="1"/>
              <a:t>power</a:t>
            </a:r>
            <a:r>
              <a:rPr lang="tr-TR" dirty="0"/>
              <a:t> </a:t>
            </a:r>
            <a:r>
              <a:rPr lang="tr-TR" dirty="0" err="1"/>
              <a:t>consumption</a:t>
            </a:r>
            <a:endParaRPr lang="en-US" dirty="0"/>
          </a:p>
          <a:p>
            <a:pPr marL="171450" marR="0" lvl="0" indent="-171450" algn="l">
              <a:spcBef>
                <a:spcPts val="0"/>
              </a:spcBef>
              <a:spcAft>
                <a:spcPts val="0"/>
              </a:spcAft>
              <a:buClr>
                <a:schemeClr val="dk1"/>
              </a:buClr>
              <a:buSzPts val="1100"/>
              <a:buFont typeface="Arial" panose="020B0604020202020204" pitchFamily="34" charset="0"/>
              <a:buChar char="•"/>
            </a:pPr>
            <a:endParaRPr lang="tr-TR" dirty="0"/>
          </a:p>
        </p:txBody>
      </p:sp>
      <p:sp>
        <p:nvSpPr>
          <p:cNvPr id="201" name="Google Shape;201;g460493a425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612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60493a425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err="1">
                <a:solidFill>
                  <a:schemeClr val="dk1"/>
                </a:solidFill>
                <a:latin typeface="Calibri"/>
                <a:ea typeface="Calibri"/>
                <a:cs typeface="Calibri"/>
                <a:sym typeface="Calibri"/>
              </a:rPr>
              <a:t>LoRa</a:t>
            </a:r>
            <a:r>
              <a:rPr lang="en-US" sz="1200" dirty="0">
                <a:solidFill>
                  <a:schemeClr val="dk1"/>
                </a:solidFill>
                <a:latin typeface="Calibri"/>
                <a:ea typeface="Calibri"/>
                <a:cs typeface="Calibri"/>
                <a:sym typeface="Calibri"/>
              </a:rPr>
              <a:t> m</a:t>
            </a:r>
            <a:r>
              <a:rPr lang="en-US" sz="1200" b="0" i="0" u="none" strike="noStrike" cap="none" dirty="0">
                <a:solidFill>
                  <a:schemeClr val="dk1"/>
                </a:solidFill>
                <a:latin typeface="Calibri"/>
                <a:ea typeface="Calibri"/>
                <a:cs typeface="Calibri"/>
                <a:sym typeface="Calibri"/>
              </a:rPr>
              <a:t>odulates </a:t>
            </a:r>
            <a:r>
              <a:rPr lang="en-US" sz="1200" dirty="0">
                <a:solidFill>
                  <a:schemeClr val="dk1"/>
                </a:solidFill>
                <a:latin typeface="Calibri"/>
                <a:ea typeface="Calibri"/>
                <a:cs typeface="Calibri"/>
                <a:sym typeface="Calibri"/>
              </a:rPr>
              <a:t>the signals</a:t>
            </a:r>
            <a:r>
              <a:rPr lang="en-US" sz="1200" b="0" i="0" u="none" strike="noStrike" cap="none" dirty="0">
                <a:solidFill>
                  <a:schemeClr val="dk1"/>
                </a:solidFill>
                <a:latin typeface="Calibri"/>
                <a:ea typeface="Calibri"/>
                <a:cs typeface="Calibri"/>
                <a:sym typeface="Calibri"/>
              </a:rPr>
              <a:t> in Sub-GHz ISM band using a proprietary </a:t>
            </a:r>
            <a:r>
              <a:rPr lang="en-US" sz="1200" dirty="0">
                <a:solidFill>
                  <a:schemeClr val="dk1"/>
                </a:solidFill>
                <a:latin typeface="Calibri"/>
                <a:ea typeface="Calibri"/>
                <a:cs typeface="Calibri"/>
                <a:sym typeface="Calibri"/>
              </a:rPr>
              <a:t>modulation</a:t>
            </a:r>
            <a:r>
              <a:rPr lang="en-US" sz="1200" b="0" i="0" u="none" strike="noStrike" cap="none" dirty="0">
                <a:solidFill>
                  <a:schemeClr val="dk1"/>
                </a:solidFill>
                <a:latin typeface="Calibri"/>
                <a:ea typeface="Calibri"/>
                <a:cs typeface="Calibri"/>
                <a:sym typeface="Calibri"/>
              </a:rPr>
              <a:t> technique </a:t>
            </a:r>
            <a:r>
              <a:rPr lang="en-US" sz="1200" dirty="0">
                <a:solidFill>
                  <a:schemeClr val="dk1"/>
                </a:solidFill>
                <a:latin typeface="Calibri"/>
                <a:ea typeface="Calibri"/>
                <a:cs typeface="Calibri"/>
                <a:sym typeface="Calibri"/>
              </a:rPr>
              <a:t>based on Chirp Spread Spectrum</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dirty="0"/>
              <a:t>It is </a:t>
            </a:r>
            <a:r>
              <a:rPr lang="en-US" sz="1200" dirty="0">
                <a:solidFill>
                  <a:schemeClr val="dk1"/>
                </a:solidFill>
                <a:latin typeface="Calibri"/>
                <a:cs typeface="Calibri"/>
                <a:sym typeface="Calibri"/>
              </a:rPr>
              <a:t>r</a:t>
            </a:r>
            <a:r>
              <a:rPr lang="en-US" sz="1200" dirty="0">
                <a:solidFill>
                  <a:schemeClr val="dk1"/>
                </a:solidFill>
                <a:latin typeface="Calibri"/>
                <a:ea typeface="Calibri"/>
                <a:cs typeface="Calibri"/>
                <a:sym typeface="Calibri"/>
              </a:rPr>
              <a:t>esilient to interference and noise</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2000" dirty="0">
                <a:solidFill>
                  <a:schemeClr val="dk1"/>
                </a:solidFill>
                <a:latin typeface="Calibri"/>
                <a:ea typeface="Calibri"/>
                <a:cs typeface="Calibri"/>
                <a:sym typeface="Calibri"/>
              </a:rPr>
              <a:t>Chirp is a sinusoidal signal which its frequency increases or decreases over time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2000" dirty="0">
                <a:solidFill>
                  <a:schemeClr val="dk1"/>
                </a:solidFill>
                <a:latin typeface="Calibri"/>
                <a:ea typeface="Calibri"/>
                <a:cs typeface="Calibri"/>
                <a:sym typeface="Calibri"/>
              </a:rPr>
              <a:t>And the speed of the scan is called the spreading factor</a:t>
            </a:r>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a:ea typeface="Calibri"/>
                <a:cs typeface="Calibri"/>
                <a:sym typeface="Calibri"/>
              </a:rPr>
              <a:t>increasing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decreases data rate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increases transmission duration</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increases power consumption</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solidFill>
                  <a:schemeClr val="dk1"/>
                </a:solidFill>
                <a:latin typeface="Calibri" panose="020F0502020204030204" pitchFamily="34" charset="0"/>
                <a:ea typeface="Calibri"/>
                <a:cs typeface="Calibri" panose="020F0502020204030204" pitchFamily="34" charset="0"/>
                <a:sym typeface="Calibri"/>
              </a:rPr>
              <a:t>However it makes the signal more resilience to noise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r>
              <a:rPr lang="en-US" sz="1200" dirty="0">
                <a:latin typeface="Calibri" panose="020F0502020204030204" pitchFamily="34" charset="0"/>
                <a:cs typeface="Calibri" panose="020F0502020204030204" pitchFamily="34" charset="0"/>
              </a:rPr>
              <a:t>Thus increases transmission range</a:t>
            </a:r>
          </a:p>
          <a:p>
            <a:pPr marL="628650" marR="0" lvl="1" indent="-171450" algn="l" defTabSz="914400" rtl="0" eaLnBrk="1" fontAlgn="auto" latinLnBrk="0" hangingPunct="1">
              <a:lnSpc>
                <a:spcPct val="100000"/>
              </a:lnSpc>
              <a:spcBef>
                <a:spcPts val="0"/>
              </a:spcBef>
              <a:spcAft>
                <a:spcPts val="0"/>
              </a:spcAft>
              <a:buClr>
                <a:schemeClr val="dk1"/>
              </a:buClr>
              <a:buSzPts val="1100"/>
              <a:buFont typeface="Arial" panose="020B0604020202020204" pitchFamily="34" charset="0"/>
              <a:buChar char="•"/>
              <a:tabLst/>
              <a:defRPr/>
            </a:pPr>
            <a:endParaRPr lang="en-US" sz="1200" dirty="0">
              <a:solidFill>
                <a:schemeClr val="dk1"/>
              </a:solidFill>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Spreading factor determines data rate of a LoRa transmission</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Here </a:t>
            </a:r>
            <a:r>
              <a:rPr lang="en-US" sz="1200" b="0" i="0" u="none" strike="noStrike" cap="none" baseline="0" dirty="0" err="1">
                <a:solidFill>
                  <a:schemeClr val="dk1"/>
                </a:solidFill>
                <a:latin typeface="Calibri"/>
                <a:ea typeface="Calibri"/>
                <a:cs typeface="Calibri"/>
                <a:sym typeface="Calibri"/>
              </a:rPr>
              <a:t>Rb</a:t>
            </a:r>
            <a:r>
              <a:rPr lang="en-US" sz="1200" b="0" i="0" u="none" strike="noStrike" cap="none" baseline="0" dirty="0">
                <a:solidFill>
                  <a:schemeClr val="dk1"/>
                </a:solidFill>
                <a:latin typeface="Calibri"/>
                <a:ea typeface="Calibri"/>
                <a:cs typeface="Calibri"/>
                <a:sym typeface="Calibri"/>
              </a:rPr>
              <a:t> is bit rate in bps, SF is spreading factor, CR is error correction code rate BW is bandwidth in Hertz</a:t>
            </a:r>
            <a:endParaRPr lang="en-US" sz="1200" b="0" i="0" u="none" strike="noStrike" cap="none" dirty="0">
              <a:latin typeface="Calibri"/>
              <a:ea typeface="Calibri"/>
              <a:cs typeface="Calibri"/>
              <a:sym typeface="Calibri"/>
            </a:endParaRP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SF can take values between 7 and 12</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latin typeface="Calibri"/>
                <a:ea typeface="Calibri"/>
                <a:cs typeface="Calibri"/>
                <a:sym typeface="Calibri"/>
              </a:rPr>
              <a:t>CR can take values between </a:t>
            </a:r>
            <a:r>
              <a:rPr lang="en-US" sz="1200" b="0" i="0" u="none" strike="noStrike" cap="none" baseline="0" dirty="0">
                <a:solidFill>
                  <a:schemeClr val="dk1"/>
                </a:solidFill>
                <a:latin typeface="Calibri"/>
                <a:ea typeface="Calibri"/>
                <a:cs typeface="Calibri"/>
                <a:sym typeface="Calibri"/>
              </a:rPr>
              <a:t>1 and 4 </a:t>
            </a:r>
            <a:endParaRPr lang="en-US" sz="1200" b="0" i="0" u="none" strike="noStrike" cap="none" dirty="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When bandwidth and code rate are constant as the spreading factor increases, the data rate decreases</a:t>
            </a:r>
            <a:endParaRPr lang="en-US" sz="1200" b="0" i="0" u="none" strike="noStrike" cap="none" dirty="0">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tr-TR" sz="1200" b="0" i="0" u="none" strike="noStrike" cap="none" dirty="0" err="1">
                <a:latin typeface="Calibri"/>
                <a:ea typeface="Calibri"/>
                <a:cs typeface="Calibri"/>
                <a:sym typeface="Calibri"/>
              </a:rPr>
              <a:t>Higher</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spreading</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factors</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delivers</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long</a:t>
            </a:r>
            <a:r>
              <a:rPr lang="tr-TR" sz="1200" b="0" i="0" u="none" strike="noStrike" cap="none" dirty="0">
                <a:latin typeface="Calibri"/>
                <a:ea typeface="Calibri"/>
                <a:cs typeface="Calibri"/>
                <a:sym typeface="Calibri"/>
              </a:rPr>
              <a:t> </a:t>
            </a:r>
            <a:r>
              <a:rPr lang="tr-TR" sz="1200" b="0" i="0" u="none" strike="noStrike" cap="none" dirty="0" err="1">
                <a:latin typeface="Calibri"/>
                <a:ea typeface="Calibri"/>
                <a:cs typeface="Calibri"/>
                <a:sym typeface="Calibri"/>
              </a:rPr>
              <a:t>range</a:t>
            </a:r>
            <a:r>
              <a:rPr lang="tr-TR" sz="1200" b="0" i="0" u="none" strike="noStrike" cap="none" dirty="0">
                <a:latin typeface="Calibri"/>
                <a:ea typeface="Calibri"/>
                <a:cs typeface="Calibri"/>
                <a:sym typeface="Calibri"/>
              </a:rPr>
              <a:t> at an </a:t>
            </a:r>
            <a:r>
              <a:rPr lang="tr-TR" sz="1200" b="0" i="0" u="none" strike="noStrike" cap="none" dirty="0" err="1">
                <a:latin typeface="Calibri"/>
                <a:ea typeface="Calibri"/>
                <a:cs typeface="Calibri"/>
                <a:sym typeface="Calibri"/>
              </a:rPr>
              <a:t>expense</a:t>
            </a:r>
            <a:r>
              <a:rPr lang="tr-TR" sz="1200" b="0" i="0" u="none" strike="noStrike" cap="none" dirty="0">
                <a:latin typeface="Calibri"/>
                <a:ea typeface="Calibri"/>
                <a:cs typeface="Calibri"/>
                <a:sym typeface="Calibri"/>
              </a:rPr>
              <a:t> of </a:t>
            </a:r>
            <a:r>
              <a:rPr lang="tr-TR" sz="1200" b="0" i="0" u="none" strike="noStrike" cap="none" dirty="0" err="1">
                <a:latin typeface="Calibri"/>
                <a:ea typeface="Calibri"/>
                <a:cs typeface="Calibri"/>
                <a:sym typeface="Calibri"/>
              </a:rPr>
              <a:t>lower</a:t>
            </a:r>
            <a:r>
              <a:rPr lang="tr-TR" sz="1200" b="0" i="0" u="none" strike="noStrike" cap="none" dirty="0">
                <a:latin typeface="Calibri"/>
                <a:ea typeface="Calibri"/>
                <a:cs typeface="Calibri"/>
                <a:sym typeface="Calibri"/>
              </a:rPr>
              <a:t> data </a:t>
            </a:r>
            <a:r>
              <a:rPr lang="tr-TR" dirty="0"/>
              <a:t>rate </a:t>
            </a:r>
            <a:r>
              <a:rPr lang="tr-TR" sz="1200" b="0" i="0" u="none" strike="noStrike" cap="none" dirty="0">
                <a:latin typeface="Calibri"/>
                <a:ea typeface="Calibri"/>
                <a:cs typeface="Calibri"/>
                <a:sym typeface="Calibri"/>
              </a:rPr>
              <a:t>and</a:t>
            </a:r>
            <a:r>
              <a:rPr lang="tr-TR" dirty="0"/>
              <a:t> </a:t>
            </a:r>
            <a:r>
              <a:rPr lang="tr-TR" dirty="0" err="1"/>
              <a:t>high</a:t>
            </a:r>
            <a:r>
              <a:rPr lang="tr-TR" dirty="0"/>
              <a:t> </a:t>
            </a:r>
            <a:r>
              <a:rPr lang="tr-TR" dirty="0" err="1"/>
              <a:t>power</a:t>
            </a:r>
            <a:r>
              <a:rPr lang="tr-TR" dirty="0"/>
              <a:t> </a:t>
            </a:r>
            <a:r>
              <a:rPr lang="tr-TR" dirty="0" err="1"/>
              <a:t>consumption</a:t>
            </a:r>
            <a:endParaRPr lang="en-US" dirty="0"/>
          </a:p>
          <a:p>
            <a:pPr marL="171450" marR="0" lvl="0" indent="-171450" algn="l">
              <a:spcBef>
                <a:spcPts val="0"/>
              </a:spcBef>
              <a:spcAft>
                <a:spcPts val="0"/>
              </a:spcAft>
              <a:buClr>
                <a:schemeClr val="dk1"/>
              </a:buClr>
              <a:buSzPts val="1100"/>
              <a:buFont typeface="Arial" panose="020B0604020202020204" pitchFamily="34" charset="0"/>
              <a:buChar char="•"/>
            </a:pPr>
            <a:endParaRPr lang="tr-TR" dirty="0"/>
          </a:p>
        </p:txBody>
      </p:sp>
      <p:sp>
        <p:nvSpPr>
          <p:cNvPr id="201" name="Google Shape;201;g460493a425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351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60493a425_0_1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Simultaneous different spreading factor transmissions are orthogonal to each other</a:t>
            </a:r>
          </a:p>
          <a:p>
            <a:pPr marL="628650" marR="0" lvl="1"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Which means gateway can simultaneously receive multiple transmissions with different spreading factors</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But simultaneous transmissions with the same spreading factor may not be received due to collision</a:t>
            </a:r>
          </a:p>
          <a:p>
            <a:pPr marL="171450" marR="0" lvl="0" indent="-171450" algn="l" rtl="0">
              <a:spcBef>
                <a:spcPts val="0"/>
              </a:spcBef>
              <a:spcAft>
                <a:spcPts val="0"/>
              </a:spcAft>
              <a:buClr>
                <a:schemeClr val="dk1"/>
              </a:buClr>
              <a:buSzPts val="140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initially, </a:t>
            </a:r>
            <a:r>
              <a:rPr lang="en-US" sz="1200" b="0" i="0" u="none" strike="noStrike" cap="none" dirty="0">
                <a:solidFill>
                  <a:schemeClr val="dk1"/>
                </a:solidFill>
                <a:latin typeface="Calibri"/>
                <a:ea typeface="Calibri"/>
                <a:cs typeface="Calibri"/>
                <a:sym typeface="Calibri"/>
              </a:rPr>
              <a:t>a node is not aware of how far away it is from a gateway. However, it can guess by observing received signal power of a downlink transmission</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End nodes which close to the gateway will probably select the lowest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 all the time which results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Same </a:t>
            </a:r>
            <a:r>
              <a:rPr lang="en-US" sz="1200" dirty="0">
                <a:latin typeface="Calibri"/>
                <a:ea typeface="Calibri"/>
                <a:cs typeface="Calibri"/>
              </a:rPr>
              <a:t>spreading factor</a:t>
            </a:r>
            <a:r>
              <a:rPr lang="en-US" sz="1200" dirty="0">
                <a:solidFill>
                  <a:schemeClr val="dk1"/>
                </a:solidFill>
                <a:latin typeface="Calibri"/>
                <a:ea typeface="Calibri"/>
                <a:cs typeface="Calibri"/>
                <a:sym typeface="Calibri"/>
              </a:rPr>
              <a:t> transmission collisions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collisions increases while number of end devices close to the gateway increases</a:t>
            </a: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en-US" sz="12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400"/>
              <a:buFont typeface="Calibri"/>
              <a:buNone/>
            </a:pPr>
            <a:endParaRPr lang="en-US" sz="1200" b="0" i="0" u="none" strike="noStrike" cap="none" dirty="0">
              <a:solidFill>
                <a:schemeClr val="dk1"/>
              </a:solidFill>
              <a:latin typeface="Calibri"/>
              <a:ea typeface="Calibri"/>
              <a:cs typeface="Calibri"/>
              <a:sym typeface="Calibri"/>
            </a:endParaRPr>
          </a:p>
        </p:txBody>
      </p:sp>
      <p:sp>
        <p:nvSpPr>
          <p:cNvPr id="201" name="Google Shape;201;g460493a425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75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fc13df57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200" b="0" i="0" u="none" strike="noStrike" cap="none" baseline="0" dirty="0" err="1">
                <a:solidFill>
                  <a:schemeClr val="dk1"/>
                </a:solidFill>
                <a:latin typeface="Calibri"/>
                <a:ea typeface="Calibri"/>
                <a:cs typeface="Calibri"/>
                <a:sym typeface="Calibri"/>
              </a:rPr>
              <a:t>LoRa</a:t>
            </a:r>
            <a:r>
              <a:rPr lang="en-US" sz="1200" b="0" i="0" u="none" strike="noStrike" cap="none" baseline="0" dirty="0">
                <a:solidFill>
                  <a:schemeClr val="dk1"/>
                </a:solidFill>
                <a:latin typeface="Calibri"/>
                <a:ea typeface="Calibri"/>
                <a:cs typeface="Calibri"/>
                <a:sym typeface="Calibri"/>
              </a:rPr>
              <a:t> has an open standard MAC layer protocol called </a:t>
            </a:r>
            <a:r>
              <a:rPr lang="en-US" sz="1200" b="0" i="0" u="none" strike="noStrike" cap="none" baseline="0" dirty="0" err="1">
                <a:solidFill>
                  <a:schemeClr val="dk1"/>
                </a:solidFill>
                <a:latin typeface="Calibri"/>
                <a:ea typeface="Calibri"/>
                <a:cs typeface="Calibri"/>
                <a:sym typeface="Calibri"/>
              </a:rPr>
              <a:t>LoRaWAN</a:t>
            </a:r>
            <a:endParaRPr lang="en-US" sz="1200" b="0" i="0" u="none" strike="noStrike" cap="none" baseline="0" dirty="0">
              <a:solidFill>
                <a:schemeClr val="dk1"/>
              </a:solidFill>
              <a:latin typeface="Calibri"/>
              <a:ea typeface="Calibri"/>
              <a:cs typeface="Calibri"/>
              <a:sym typeface="Calibri"/>
            </a:endParaRP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There are three main LoRaWAN network entities, which are end node, gateway and network server</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End node is a low power embedded device that only communicates with gateways</a:t>
            </a:r>
          </a:p>
          <a:p>
            <a:pPr>
              <a:buFont typeface="Arial" panose="020B0604020202020204" pitchFamily="34" charset="0"/>
              <a:buChar char="•"/>
            </a:pPr>
            <a:r>
              <a:rPr lang="en-US" sz="2000" dirty="0">
                <a:solidFill>
                  <a:schemeClr val="dk1"/>
                </a:solidFill>
                <a:latin typeface="Calibri"/>
                <a:cs typeface="Calibri"/>
              </a:rPr>
              <a:t>End nodes cannot communicate with each other</a:t>
            </a:r>
          </a:p>
          <a:p>
            <a:pPr>
              <a:buFont typeface="Arial" panose="020B0604020202020204" pitchFamily="34" charset="0"/>
              <a:buChar char="•"/>
            </a:pPr>
            <a:r>
              <a:rPr lang="en-US" sz="2000" dirty="0">
                <a:solidFill>
                  <a:schemeClr val="dk1"/>
                </a:solidFill>
                <a:latin typeface="Calibri"/>
                <a:cs typeface="Calibri"/>
              </a:rPr>
              <a:t>End nodes work in pure ALOHA manner</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LoRaWAN standard defines three classes for end devices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A end nodes g</a:t>
            </a:r>
            <a:r>
              <a:rPr lang="en-US" sz="1200" dirty="0">
                <a:latin typeface="Calibri"/>
                <a:ea typeface="Calibri"/>
                <a:cs typeface="Calibri"/>
                <a:sym typeface="Calibri"/>
              </a:rPr>
              <a:t>enerate uplink transmission at any time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And </a:t>
            </a:r>
            <a:r>
              <a:rPr lang="en-US" sz="1200" dirty="0">
                <a:latin typeface="Calibri"/>
                <a:ea typeface="Calibri"/>
                <a:cs typeface="Calibri"/>
                <a:sym typeface="Calibri"/>
              </a:rPr>
              <a:t>Only receives a period of time after an uplink transmission</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A is the </a:t>
            </a:r>
            <a:r>
              <a:rPr lang="en-US" sz="1200" dirty="0">
                <a:latin typeface="Calibri"/>
                <a:ea typeface="Calibri"/>
                <a:cs typeface="Calibri"/>
                <a:sym typeface="Calibri"/>
              </a:rPr>
              <a:t>default operation mode for end nodes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sym typeface="Calibri"/>
              </a:rPr>
              <a:t>In this work, only Class A end devices are considered since Class A behavior leads to the lowest power consumption and Class A is the default operation mode.</a:t>
            </a:r>
            <a:endParaRPr lang="en-US" noProof="0" dirty="0"/>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latin typeface="Calibri"/>
              <a:ea typeface="Calibri"/>
              <a:cs typeface="Calibri"/>
              <a:sym typeface="Calibri"/>
            </a:endParaRP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latin typeface="Calibri"/>
              <a:ea typeface="Calibri"/>
              <a:cs typeface="Calibri"/>
              <a:sym typeface="Calibri"/>
            </a:endParaRP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sz="1200" dirty="0">
              <a:latin typeface="Calibri"/>
              <a:ea typeface="Calibri"/>
              <a:cs typeface="Calibri"/>
              <a:sym typeface="Calibri"/>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B end nodes extend Class A behavior by adding scheduled periodic receive windows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cap="none" baseline="0" dirty="0">
                <a:solidFill>
                  <a:schemeClr val="dk1"/>
                </a:solidFill>
                <a:latin typeface="Calibri"/>
                <a:ea typeface="Calibri"/>
                <a:cs typeface="Calibri"/>
                <a:sym typeface="Calibri"/>
              </a:rPr>
              <a:t>Class C end nodes extend Class A behavior by keeping receive window open all the time</a:t>
            </a:r>
          </a:p>
        </p:txBody>
      </p:sp>
      <p:sp>
        <p:nvSpPr>
          <p:cNvPr id="189" name="Google Shape;189;g45fc13df5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45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5fc13df57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Next entity is gateway</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gateway receives packets coming from end nodes</a:t>
            </a: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Messages transmitted by end nodes are received by all GWs in range</a:t>
            </a:r>
          </a:p>
          <a:p>
            <a:pPr>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Network Server is the brain of the LoRaWAN network</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dirty="0">
                <a:solidFill>
                  <a:schemeClr val="dk1"/>
                </a:solidFill>
                <a:latin typeface="Calibri"/>
                <a:ea typeface="Calibri"/>
                <a:cs typeface="Calibri"/>
                <a:sym typeface="Calibri"/>
              </a:rPr>
              <a:t>Process hungry calculations and applications can be run in NS such as triangulation</a:t>
            </a:r>
            <a:endParaRPr lang="en-US" sz="1200" b="0" i="0" u="none" strike="noStrike" cap="none" baseline="0" dirty="0">
              <a:solidFill>
                <a:schemeClr val="dk1"/>
              </a:solidFill>
              <a:latin typeface="Calibri"/>
              <a:ea typeface="Calibri"/>
              <a:cs typeface="Calibri"/>
              <a:sym typeface="Calibri"/>
            </a:endParaRPr>
          </a:p>
          <a:p>
            <a:pPr lvl="1">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Network server can tweak communication parameters of nodes such as </a:t>
            </a:r>
            <a:r>
              <a:rPr lang="en-US" sz="1200" dirty="0">
                <a:latin typeface="Calibri"/>
                <a:ea typeface="Calibri"/>
                <a:cs typeface="Calibri"/>
              </a:rPr>
              <a:t>spreading factor</a:t>
            </a:r>
            <a:r>
              <a:rPr lang="en-US" sz="1200" b="0" i="0" u="none" strike="noStrike" cap="none" baseline="0" dirty="0">
                <a:solidFill>
                  <a:schemeClr val="dk1"/>
                </a:solidFill>
                <a:latin typeface="Calibri"/>
                <a:ea typeface="Calibri"/>
                <a:cs typeface="Calibri"/>
                <a:sym typeface="Calibri"/>
              </a:rPr>
              <a:t> and transmit power</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This is done by Adaptive Data Rate mechanism</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If ADR is enabled, then spreading factor of the end </a:t>
            </a:r>
            <a:r>
              <a:rPr lang="en-US" sz="1200" b="0" i="0" u="none" strike="noStrike" cap="none" baseline="0" dirty="0" err="1">
                <a:solidFill>
                  <a:schemeClr val="dk1"/>
                </a:solidFill>
                <a:latin typeface="Calibri"/>
                <a:ea typeface="Calibri"/>
                <a:cs typeface="Calibri"/>
                <a:sym typeface="Calibri"/>
              </a:rPr>
              <a:t>node’s</a:t>
            </a:r>
            <a:r>
              <a:rPr lang="en-US" sz="1200" b="0" i="0" u="none" strike="noStrike" cap="none" baseline="0" dirty="0">
                <a:solidFill>
                  <a:schemeClr val="dk1"/>
                </a:solidFill>
                <a:latin typeface="Calibri"/>
                <a:ea typeface="Calibri"/>
                <a:cs typeface="Calibri"/>
                <a:sym typeface="Calibri"/>
              </a:rPr>
              <a:t> are controlled by the NS.</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But The ADR algorithm is not defined in </a:t>
            </a:r>
            <a:r>
              <a:rPr lang="en-US" sz="1200" b="0" i="0" u="none" strike="noStrike" cap="none" baseline="0" dirty="0" err="1">
                <a:solidFill>
                  <a:schemeClr val="dk1"/>
                </a:solidFill>
                <a:latin typeface="Calibri"/>
                <a:ea typeface="Calibri"/>
                <a:cs typeface="Calibri"/>
                <a:sym typeface="Calibri"/>
              </a:rPr>
              <a:t>LoRaWAN</a:t>
            </a:r>
            <a:r>
              <a:rPr lang="en-US" sz="1200" b="0" i="0" u="none" strike="noStrike" cap="none" baseline="0" dirty="0">
                <a:solidFill>
                  <a:schemeClr val="dk1"/>
                </a:solidFill>
                <a:latin typeface="Calibri"/>
                <a:ea typeface="Calibri"/>
                <a:cs typeface="Calibri"/>
                <a:sym typeface="Calibri"/>
              </a:rPr>
              <a:t> protocol.</a:t>
            </a:r>
          </a:p>
          <a:p>
            <a:pPr lvl="2">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ADR algorithm </a:t>
            </a:r>
            <a:r>
              <a:rPr lang="en-US" sz="1200" dirty="0">
                <a:solidFill>
                  <a:schemeClr val="dk1"/>
                </a:solidFill>
                <a:latin typeface="Calibri"/>
                <a:cs typeface="Calibri"/>
              </a:rPr>
              <a:t>implementation is left </a:t>
            </a:r>
            <a:r>
              <a:rPr lang="en-US" sz="1200" b="0" i="0" u="none" strike="noStrike" cap="none" baseline="0" dirty="0">
                <a:solidFill>
                  <a:schemeClr val="dk1"/>
                </a:solidFill>
                <a:latin typeface="Calibri"/>
                <a:ea typeface="Calibri"/>
                <a:cs typeface="Calibri"/>
                <a:sym typeface="Calibri"/>
              </a:rPr>
              <a:t>to the network operators.</a:t>
            </a:r>
          </a:p>
          <a:p>
            <a:pPr marL="228600" indent="0">
              <a:buFont typeface="Arial" panose="020B0604020202020204" pitchFamily="34" charset="0"/>
              <a:buNone/>
            </a:pPr>
            <a:endParaRPr lang="en-US" sz="1200" b="0" i="0" u="none" strike="noStrike" cap="none" baseline="0" dirty="0">
              <a:solidFill>
                <a:schemeClr val="dk1"/>
              </a:solidFill>
              <a:latin typeface="Calibri"/>
              <a:ea typeface="Calibri"/>
              <a:cs typeface="Calibri"/>
              <a:sym typeface="Calibri"/>
            </a:endParaRPr>
          </a:p>
        </p:txBody>
      </p:sp>
      <p:sp>
        <p:nvSpPr>
          <p:cNvPr id="189" name="Google Shape;189;g45fc13df5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1377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5"/>
        <p:cNvGrpSpPr/>
        <p:nvPr/>
      </p:nvGrpSpPr>
      <p:grpSpPr>
        <a:xfrm>
          <a:off x="0" y="0"/>
          <a:ext cx="0" cy="0"/>
          <a:chOff x="0" y="0"/>
          <a:chExt cx="0" cy="0"/>
        </a:xfrm>
      </p:grpSpPr>
      <p:sp>
        <p:nvSpPr>
          <p:cNvPr id="16" name="Google Shape;16;p2"/>
          <p:cNvSpPr txBox="1"/>
          <p:nvPr/>
        </p:nvSpPr>
        <p:spPr>
          <a:xfrm>
            <a:off x="6092042" y="8"/>
            <a:ext cx="6099958" cy="1116273"/>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17" name="Google Shape;17;p2"/>
          <p:cNvSpPr txBox="1"/>
          <p:nvPr/>
        </p:nvSpPr>
        <p:spPr>
          <a:xfrm>
            <a:off x="0" y="-5939"/>
            <a:ext cx="6099958" cy="1116273"/>
          </a:xfrm>
          <a:prstGeom prst="rect">
            <a:avLst/>
          </a:prstGeom>
          <a:solidFill>
            <a:srgbClr val="00386B"/>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18" name="Google Shape;18;p2"/>
          <p:cNvSpPr/>
          <p:nvPr/>
        </p:nvSpPr>
        <p:spPr>
          <a:xfrm>
            <a:off x="2584510" y="2151872"/>
            <a:ext cx="7030895" cy="1802581"/>
          </a:xfrm>
          <a:prstGeom prst="roundRect">
            <a:avLst>
              <a:gd name="adj" fmla="val 16667"/>
            </a:avLst>
          </a:prstGeom>
          <a:solidFill>
            <a:schemeClr val="accent1"/>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Bookman Old Style"/>
              <a:ea typeface="Bookman Old Style"/>
              <a:cs typeface="Bookman Old Style"/>
              <a:sym typeface="Bookman Old Style"/>
            </a:endParaRPr>
          </a:p>
        </p:txBody>
      </p:sp>
      <p:sp>
        <p:nvSpPr>
          <p:cNvPr id="19" name="Google Shape;19;p2"/>
          <p:cNvSpPr txBox="1">
            <a:spLocks noGrp="1"/>
          </p:cNvSpPr>
          <p:nvPr>
            <p:ph type="dt" idx="10"/>
          </p:nvPr>
        </p:nvSpPr>
        <p:spPr>
          <a:xfrm>
            <a:off x="4720440" y="5541363"/>
            <a:ext cx="27432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sz="1600">
                <a:solidFill>
                  <a:srgbClr val="00386B"/>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p:nvPr/>
        </p:nvSpPr>
        <p:spPr>
          <a:xfrm>
            <a:off x="9280" y="1089908"/>
            <a:ext cx="12191999" cy="210312"/>
          </a:xfrm>
          <a:prstGeom prst="rect">
            <a:avLst/>
          </a:prstGeom>
          <a:gradFill>
            <a:gsLst>
              <a:gs pos="0">
                <a:srgbClr val="00386B"/>
              </a:gs>
              <a:gs pos="74000">
                <a:srgbClr val="B8CDE0"/>
              </a:gs>
              <a:gs pos="83000">
                <a:srgbClr val="B8CDE0"/>
              </a:gs>
              <a:gs pos="100000">
                <a:srgbClr val="D0DEEA"/>
              </a:gs>
            </a:gsLst>
            <a:lin ang="9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 name="Google Shape;21;p2"/>
          <p:cNvPicPr preferRelativeResize="0"/>
          <p:nvPr/>
        </p:nvPicPr>
        <p:blipFill rotWithShape="1">
          <a:blip r:embed="rId2">
            <a:alphaModFix/>
          </a:blip>
          <a:srcRect/>
          <a:stretch/>
        </p:blipFill>
        <p:spPr>
          <a:xfrm>
            <a:off x="9280" y="-11886"/>
            <a:ext cx="2222614" cy="2363200"/>
          </a:xfrm>
          <a:prstGeom prst="rect">
            <a:avLst/>
          </a:prstGeom>
          <a:noFill/>
          <a:ln>
            <a:noFill/>
          </a:ln>
        </p:spPr>
      </p:pic>
      <p:sp>
        <p:nvSpPr>
          <p:cNvPr id="22" name="Google Shape;22;p2"/>
          <p:cNvSpPr/>
          <p:nvPr/>
        </p:nvSpPr>
        <p:spPr>
          <a:xfrm>
            <a:off x="-3958" y="6798666"/>
            <a:ext cx="12191999" cy="91605"/>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2"/>
          <p:cNvSpPr/>
          <p:nvPr/>
        </p:nvSpPr>
        <p:spPr>
          <a:xfrm>
            <a:off x="-3958" y="6608688"/>
            <a:ext cx="12197416" cy="210312"/>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rgbClr val="00386B"/>
              </a:solidFill>
              <a:latin typeface="Bookman Old Style"/>
              <a:ea typeface="Bookman Old Style"/>
              <a:cs typeface="Bookman Old Style"/>
              <a:sym typeface="Bookman Old Style"/>
            </a:endParaRPr>
          </a:p>
        </p:txBody>
      </p:sp>
      <p:pic>
        <p:nvPicPr>
          <p:cNvPr id="24" name="Google Shape;24;p2"/>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25" name="Google Shape;25;p2"/>
          <p:cNvSpPr txBox="1">
            <a:spLocks noGrp="1"/>
          </p:cNvSpPr>
          <p:nvPr>
            <p:ph type="body" idx="1"/>
          </p:nvPr>
        </p:nvSpPr>
        <p:spPr>
          <a:xfrm>
            <a:off x="2845750" y="2212129"/>
            <a:ext cx="6503349" cy="1742324"/>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chemeClr val="lt1"/>
              </a:buClr>
              <a:buSzPts val="3600"/>
              <a:buNone/>
              <a:defRPr sz="36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
          <p:cNvSpPr txBox="1">
            <a:spLocks noGrp="1"/>
          </p:cNvSpPr>
          <p:nvPr>
            <p:ph type="body" idx="2"/>
          </p:nvPr>
        </p:nvSpPr>
        <p:spPr>
          <a:xfrm>
            <a:off x="1529696" y="4523261"/>
            <a:ext cx="9118363" cy="536714"/>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chemeClr val="dk2"/>
              </a:buClr>
              <a:buSzPts val="2800"/>
              <a:buNone/>
              <a:defRPr sz="2800">
                <a:solidFill>
                  <a:schemeClr val="dk2"/>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egularWOutlineAbove">
  <p:cSld name="RegularWOutlineAbove">
    <p:spTree>
      <p:nvGrpSpPr>
        <p:cNvPr id="1" name="Shape 27"/>
        <p:cNvGrpSpPr/>
        <p:nvPr/>
      </p:nvGrpSpPr>
      <p:grpSpPr>
        <a:xfrm>
          <a:off x="0" y="0"/>
          <a:ext cx="0" cy="0"/>
          <a:chOff x="0" y="0"/>
          <a:chExt cx="0" cy="0"/>
        </a:xfrm>
      </p:grpSpPr>
      <p:sp>
        <p:nvSpPr>
          <p:cNvPr id="28" name="Google Shape;28;p3"/>
          <p:cNvSpPr/>
          <p:nvPr/>
        </p:nvSpPr>
        <p:spPr>
          <a:xfrm>
            <a:off x="2969" y="6570585"/>
            <a:ext cx="9816935" cy="240779"/>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b="0" i="0" u="none" strike="noStrike" cap="none">
              <a:solidFill>
                <a:srgbClr val="00386B"/>
              </a:solidFill>
              <a:latin typeface="Bookman Old Style"/>
              <a:ea typeface="Bookman Old Style"/>
              <a:cs typeface="Bookman Old Style"/>
              <a:sym typeface="Bookman Old Style"/>
            </a:endParaRPr>
          </a:p>
        </p:txBody>
      </p:sp>
      <p:sp>
        <p:nvSpPr>
          <p:cNvPr id="29" name="Google Shape;29;p3"/>
          <p:cNvSpPr txBox="1">
            <a:spLocks noGrp="1"/>
          </p:cNvSpPr>
          <p:nvPr>
            <p:ph type="body" idx="1"/>
          </p:nvPr>
        </p:nvSpPr>
        <p:spPr>
          <a:xfrm>
            <a:off x="84841" y="1372250"/>
            <a:ext cx="11977185" cy="5135431"/>
          </a:xfrm>
          <a:prstGeom prst="rect">
            <a:avLst/>
          </a:prstGeom>
          <a:noFill/>
          <a:ln>
            <a:noFill/>
          </a:ln>
        </p:spPr>
        <p:txBody>
          <a:bodyPr spcFirstLastPara="1" wrap="square" lIns="91425" tIns="45700" rIns="91425" bIns="45700" anchor="ctr" anchorCtr="0"/>
          <a:lstStyle>
            <a:lvl1pPr marL="457200" lvl="0" indent="-406400" algn="l">
              <a:lnSpc>
                <a:spcPct val="90000"/>
              </a:lnSpc>
              <a:spcBef>
                <a:spcPts val="1000"/>
              </a:spcBef>
              <a:spcAft>
                <a:spcPts val="0"/>
              </a:spcAft>
              <a:buClr>
                <a:schemeClr val="dk1"/>
              </a:buClr>
              <a:buSzPts val="2800"/>
              <a:buChar char="•"/>
              <a:defRPr>
                <a:latin typeface="Bookman Old Style"/>
                <a:ea typeface="Bookman Old Style"/>
                <a:cs typeface="Bookman Old Style"/>
                <a:sym typeface="Bookman Old Style"/>
              </a:defRPr>
            </a:lvl1pPr>
            <a:lvl2pPr marL="914400" lvl="1" indent="-381000" algn="l">
              <a:lnSpc>
                <a:spcPct val="90000"/>
              </a:lnSpc>
              <a:spcBef>
                <a:spcPts val="500"/>
              </a:spcBef>
              <a:spcAft>
                <a:spcPts val="0"/>
              </a:spcAft>
              <a:buClr>
                <a:schemeClr val="dk1"/>
              </a:buClr>
              <a:buSzPts val="2400"/>
              <a:buChar char="•"/>
              <a:defRPr>
                <a:latin typeface="Bookman Old Style"/>
                <a:ea typeface="Bookman Old Style"/>
                <a:cs typeface="Bookman Old Style"/>
                <a:sym typeface="Bookman Old Style"/>
              </a:defRPr>
            </a:lvl2pPr>
            <a:lvl3pPr marL="1371600" lvl="2" indent="-355600" algn="l">
              <a:lnSpc>
                <a:spcPct val="90000"/>
              </a:lnSpc>
              <a:spcBef>
                <a:spcPts val="500"/>
              </a:spcBef>
              <a:spcAft>
                <a:spcPts val="0"/>
              </a:spcAft>
              <a:buClr>
                <a:schemeClr val="dk1"/>
              </a:buClr>
              <a:buSzPts val="2000"/>
              <a:buChar char="•"/>
              <a:defRPr>
                <a:latin typeface="Bookman Old Style"/>
                <a:ea typeface="Bookman Old Style"/>
                <a:cs typeface="Bookman Old Style"/>
                <a:sym typeface="Bookman Old Style"/>
              </a:defRPr>
            </a:lvl3pPr>
            <a:lvl4pPr marL="1828800" lvl="3" indent="-342900" algn="l">
              <a:lnSpc>
                <a:spcPct val="90000"/>
              </a:lnSpc>
              <a:spcBef>
                <a:spcPts val="500"/>
              </a:spcBef>
              <a:spcAft>
                <a:spcPts val="0"/>
              </a:spcAft>
              <a:buClr>
                <a:schemeClr val="dk1"/>
              </a:buClr>
              <a:buSzPts val="1800"/>
              <a:buChar char="•"/>
              <a:defRPr>
                <a:latin typeface="Bookman Old Style"/>
                <a:ea typeface="Bookman Old Style"/>
                <a:cs typeface="Bookman Old Style"/>
                <a:sym typeface="Bookman Old Style"/>
              </a:defRPr>
            </a:lvl4pPr>
            <a:lvl5pPr marL="2286000" lvl="4" indent="-342900" algn="l">
              <a:lnSpc>
                <a:spcPct val="90000"/>
              </a:lnSpc>
              <a:spcBef>
                <a:spcPts val="500"/>
              </a:spcBef>
              <a:spcAft>
                <a:spcPts val="0"/>
              </a:spcAft>
              <a:buClr>
                <a:schemeClr val="dk1"/>
              </a:buClr>
              <a:buSzPts val="1800"/>
              <a:buChar char="•"/>
              <a:defRPr>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30" name="Google Shape;30;p3"/>
          <p:cNvPicPr preferRelativeResize="0"/>
          <p:nvPr/>
        </p:nvPicPr>
        <p:blipFill rotWithShape="1">
          <a:blip r:embed="rId2">
            <a:alphaModFix/>
          </a:blip>
          <a:srcRect/>
          <a:stretch/>
        </p:blipFill>
        <p:spPr>
          <a:xfrm>
            <a:off x="9013371" y="5642327"/>
            <a:ext cx="3178629" cy="1222550"/>
          </a:xfrm>
          <a:prstGeom prst="rect">
            <a:avLst/>
          </a:prstGeom>
          <a:noFill/>
          <a:ln>
            <a:noFill/>
          </a:ln>
        </p:spPr>
      </p:pic>
      <p:sp>
        <p:nvSpPr>
          <p:cNvPr id="31" name="Google Shape;31;p3"/>
          <p:cNvSpPr txBox="1"/>
          <p:nvPr/>
        </p:nvSpPr>
        <p:spPr>
          <a:xfrm>
            <a:off x="6092042" y="8"/>
            <a:ext cx="6099958" cy="1015009"/>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32" name="Google Shape;32;p3"/>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chemeClr val="lt1"/>
                </a:solidFill>
                <a:latin typeface="Calibri"/>
                <a:ea typeface="Calibri"/>
                <a:cs typeface="Calibri"/>
                <a:sym typeface="Calibri"/>
              </a:defRPr>
            </a:lvl1pPr>
            <a:lvl2pPr marL="0" lvl="1" indent="0" algn="ctr">
              <a:spcBef>
                <a:spcPts val="0"/>
              </a:spcBef>
              <a:buNone/>
              <a:defRPr sz="1200" b="0" i="0" u="none" strike="noStrike" cap="none">
                <a:solidFill>
                  <a:schemeClr val="lt1"/>
                </a:solidFill>
                <a:latin typeface="Calibri"/>
                <a:ea typeface="Calibri"/>
                <a:cs typeface="Calibri"/>
                <a:sym typeface="Calibri"/>
              </a:defRPr>
            </a:lvl2pPr>
            <a:lvl3pPr marL="0" lvl="2" indent="0" algn="ctr">
              <a:spcBef>
                <a:spcPts val="0"/>
              </a:spcBef>
              <a:buNone/>
              <a:defRPr sz="1200" b="0" i="0" u="none" strike="noStrike" cap="none">
                <a:solidFill>
                  <a:schemeClr val="lt1"/>
                </a:solidFill>
                <a:latin typeface="Calibri"/>
                <a:ea typeface="Calibri"/>
                <a:cs typeface="Calibri"/>
                <a:sym typeface="Calibri"/>
              </a:defRPr>
            </a:lvl3pPr>
            <a:lvl4pPr marL="0" lvl="3" indent="0" algn="ctr">
              <a:spcBef>
                <a:spcPts val="0"/>
              </a:spcBef>
              <a:buNone/>
              <a:defRPr sz="1200" b="0" i="0" u="none" strike="noStrike" cap="none">
                <a:solidFill>
                  <a:schemeClr val="lt1"/>
                </a:solidFill>
                <a:latin typeface="Calibri"/>
                <a:ea typeface="Calibri"/>
                <a:cs typeface="Calibri"/>
                <a:sym typeface="Calibri"/>
              </a:defRPr>
            </a:lvl4pPr>
            <a:lvl5pPr marL="0" lvl="4" indent="0" algn="ctr">
              <a:spcBef>
                <a:spcPts val="0"/>
              </a:spcBef>
              <a:buNone/>
              <a:defRPr sz="1200" b="0" i="0" u="none" strike="noStrike" cap="none">
                <a:solidFill>
                  <a:schemeClr val="lt1"/>
                </a:solidFill>
                <a:latin typeface="Calibri"/>
                <a:ea typeface="Calibri"/>
                <a:cs typeface="Calibri"/>
                <a:sym typeface="Calibri"/>
              </a:defRPr>
            </a:lvl5pPr>
            <a:lvl6pPr marL="0" lvl="5" indent="0" algn="ctr">
              <a:spcBef>
                <a:spcPts val="0"/>
              </a:spcBef>
              <a:buNone/>
              <a:defRPr sz="1200" b="0" i="0" u="none" strike="noStrike" cap="none">
                <a:solidFill>
                  <a:schemeClr val="lt1"/>
                </a:solidFill>
                <a:latin typeface="Calibri"/>
                <a:ea typeface="Calibri"/>
                <a:cs typeface="Calibri"/>
                <a:sym typeface="Calibri"/>
              </a:defRPr>
            </a:lvl6pPr>
            <a:lvl7pPr marL="0" lvl="6" indent="0" algn="ctr">
              <a:spcBef>
                <a:spcPts val="0"/>
              </a:spcBef>
              <a:buNone/>
              <a:defRPr sz="1200" b="0" i="0" u="none" strike="noStrike" cap="none">
                <a:solidFill>
                  <a:schemeClr val="lt1"/>
                </a:solidFill>
                <a:latin typeface="Calibri"/>
                <a:ea typeface="Calibri"/>
                <a:cs typeface="Calibri"/>
                <a:sym typeface="Calibri"/>
              </a:defRPr>
            </a:lvl7pPr>
            <a:lvl8pPr marL="0" lvl="7" indent="0" algn="ctr">
              <a:spcBef>
                <a:spcPts val="0"/>
              </a:spcBef>
              <a:buNone/>
              <a:defRPr sz="1200" b="0" i="0" u="none" strike="noStrike" cap="none">
                <a:solidFill>
                  <a:schemeClr val="lt1"/>
                </a:solidFill>
                <a:latin typeface="Calibri"/>
                <a:ea typeface="Calibri"/>
                <a:cs typeface="Calibri"/>
                <a:sym typeface="Calibri"/>
              </a:defRPr>
            </a:lvl8pPr>
            <a:lvl9pPr marL="0" lvl="8" indent="0" algn="ctr">
              <a:spcBef>
                <a:spcPts val="0"/>
              </a:spcBef>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tr-TR"/>
              <a:t>‹#›</a:t>
            </a:fld>
            <a:endParaRPr/>
          </a:p>
        </p:txBody>
      </p:sp>
      <p:pic>
        <p:nvPicPr>
          <p:cNvPr id="33" name="Google Shape;33;p3"/>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34" name="Google Shape;34;p3"/>
          <p:cNvSpPr/>
          <p:nvPr/>
        </p:nvSpPr>
        <p:spPr>
          <a:xfrm>
            <a:off x="1" y="1012371"/>
            <a:ext cx="12191999" cy="283464"/>
          </a:xfrm>
          <a:prstGeom prst="rect">
            <a:avLst/>
          </a:prstGeom>
          <a:gradFill>
            <a:gsLst>
              <a:gs pos="0">
                <a:srgbClr val="A1BDD7"/>
              </a:gs>
              <a:gs pos="2000">
                <a:srgbClr val="A1BDD7"/>
              </a:gs>
              <a:gs pos="100000">
                <a:srgbClr val="0038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5" name="Google Shape;35;p3"/>
          <p:cNvSpPr txBox="1"/>
          <p:nvPr/>
        </p:nvSpPr>
        <p:spPr>
          <a:xfrm>
            <a:off x="-6458" y="-1315"/>
            <a:ext cx="6099958" cy="1015009"/>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36" name="Google Shape;36;p3"/>
          <p:cNvSpPr txBox="1">
            <a:spLocks noGrp="1"/>
          </p:cNvSpPr>
          <p:nvPr>
            <p:ph type="body" idx="2"/>
          </p:nvPr>
        </p:nvSpPr>
        <p:spPr>
          <a:xfrm>
            <a:off x="68959" y="993012"/>
            <a:ext cx="12069479" cy="320399"/>
          </a:xfrm>
          <a:prstGeom prst="rect">
            <a:avLst/>
          </a:prstGeom>
          <a:noFill/>
          <a:ln>
            <a:noFill/>
          </a:ln>
        </p:spPr>
        <p:txBody>
          <a:bodyPr spcFirstLastPara="1" wrap="square" lIns="0" tIns="45700" rIns="0" bIns="45700" anchor="t" anchorCtr="0"/>
          <a:lstStyle>
            <a:lvl1pPr marL="457200" lvl="0" indent="-228600" algn="l">
              <a:lnSpc>
                <a:spcPct val="90000"/>
              </a:lnSpc>
              <a:spcBef>
                <a:spcPts val="1000"/>
              </a:spcBef>
              <a:spcAft>
                <a:spcPts val="0"/>
              </a:spcAft>
              <a:buClr>
                <a:schemeClr val="lt1"/>
              </a:buClr>
              <a:buSzPts val="1900"/>
              <a:buNone/>
              <a:defRPr sz="19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cxnSp>
        <p:nvCxnSpPr>
          <p:cNvPr id="37" name="Google Shape;37;p3"/>
          <p:cNvCxnSpPr/>
          <p:nvPr/>
        </p:nvCxnSpPr>
        <p:spPr>
          <a:xfrm>
            <a:off x="3363686" y="6656336"/>
            <a:ext cx="6699020" cy="0"/>
          </a:xfrm>
          <a:prstGeom prst="straightConnector1">
            <a:avLst/>
          </a:prstGeom>
          <a:noFill/>
          <a:ln w="12700" cap="flat" cmpd="sng">
            <a:solidFill>
              <a:srgbClr val="00386B"/>
            </a:solidFill>
            <a:prstDash val="solid"/>
            <a:miter lim="800000"/>
            <a:headEnd type="none" w="sm" len="sm"/>
            <a:tailEnd type="none" w="sm" len="sm"/>
          </a:ln>
        </p:spPr>
      </p:cxnSp>
      <p:sp>
        <p:nvSpPr>
          <p:cNvPr id="38" name="Google Shape;38;p3"/>
          <p:cNvSpPr txBox="1">
            <a:spLocks noGrp="1"/>
          </p:cNvSpPr>
          <p:nvPr>
            <p:ph type="body" idx="3"/>
          </p:nvPr>
        </p:nvSpPr>
        <p:spPr>
          <a:xfrm>
            <a:off x="6110895" y="60283"/>
            <a:ext cx="6008687" cy="884776"/>
          </a:xfrm>
          <a:prstGeom prst="rect">
            <a:avLst/>
          </a:prstGeom>
          <a:noFill/>
          <a:ln>
            <a:noFill/>
          </a:ln>
        </p:spPr>
        <p:txBody>
          <a:bodyPr spcFirstLastPara="1" wrap="square" lIns="91425" tIns="45700" rIns="91425" bIns="45700" anchor="ctr" anchorCtr="0"/>
          <a:lstStyle>
            <a:lvl1pPr marL="457200" lvl="0" indent="-292100" algn="l">
              <a:lnSpc>
                <a:spcPct val="100000"/>
              </a:lnSpc>
              <a:spcBef>
                <a:spcPts val="15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1pPr>
            <a:lvl2pPr marL="914400" lvl="1"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2pPr>
            <a:lvl3pPr marL="1371600" lvl="2"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3pPr>
            <a:lvl4pPr marL="1828800" lvl="3"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4pPr>
            <a:lvl5pPr marL="2286000" lvl="4"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4"/>
          </p:nvPr>
        </p:nvSpPr>
        <p:spPr>
          <a:xfrm>
            <a:off x="47133" y="57812"/>
            <a:ext cx="6008687" cy="884776"/>
          </a:xfrm>
          <a:prstGeom prst="rect">
            <a:avLst/>
          </a:prstGeom>
          <a:noFill/>
          <a:ln>
            <a:noFill/>
          </a:ln>
        </p:spPr>
        <p:txBody>
          <a:bodyPr spcFirstLastPara="1" wrap="square" lIns="91425" tIns="45700" rIns="91425" bIns="45700" anchor="ctr" anchorCtr="0"/>
          <a:lstStyle>
            <a:lvl1pPr marL="457200" lvl="0" indent="-292100" algn="l">
              <a:lnSpc>
                <a:spcPct val="100000"/>
              </a:lnSpc>
              <a:spcBef>
                <a:spcPts val="15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1pPr>
            <a:lvl2pPr marL="914400" lvl="1"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2pPr>
            <a:lvl3pPr marL="1371600" lvl="2"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3pPr>
            <a:lvl4pPr marL="1828800" lvl="3"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4pPr>
            <a:lvl5pPr marL="2286000" lvl="4" indent="-292100" algn="l">
              <a:lnSpc>
                <a:spcPct val="90000"/>
              </a:lnSpc>
              <a:spcBef>
                <a:spcPts val="500"/>
              </a:spcBef>
              <a:spcAft>
                <a:spcPts val="0"/>
              </a:spcAft>
              <a:buClr>
                <a:schemeClr val="lt1"/>
              </a:buClr>
              <a:buSzPts val="1000"/>
              <a:buFont typeface="Calibri"/>
              <a:buAutoNum type="arabicPeriod"/>
              <a:defRPr sz="1000">
                <a:solidFill>
                  <a:schemeClr val="lt1"/>
                </a:solidFill>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
          <p:cNvSpPr txBox="1">
            <a:spLocks noGrp="1"/>
          </p:cNvSpPr>
          <p:nvPr>
            <p:ph type="body" idx="5"/>
          </p:nvPr>
        </p:nvSpPr>
        <p:spPr>
          <a:xfrm>
            <a:off x="68959" y="6568310"/>
            <a:ext cx="10076891" cy="296567"/>
          </a:xfrm>
          <a:prstGeom prst="rect">
            <a:avLst/>
          </a:prstGeom>
          <a:noFill/>
          <a:ln>
            <a:noFill/>
          </a:ln>
        </p:spPr>
        <p:txBody>
          <a:bodyPr spcFirstLastPara="1" wrap="square" lIns="0" tIns="45700" rIns="0" bIns="45700" anchor="t" anchorCtr="0"/>
          <a:lstStyle>
            <a:lvl1pPr marL="457200" lvl="0" indent="-228600" algn="l">
              <a:lnSpc>
                <a:spcPct val="90000"/>
              </a:lnSpc>
              <a:spcBef>
                <a:spcPts val="1000"/>
              </a:spcBef>
              <a:spcAft>
                <a:spcPts val="0"/>
              </a:spcAft>
              <a:buClr>
                <a:schemeClr val="lt1"/>
              </a:buClr>
              <a:buSzPts val="1300"/>
              <a:buNone/>
              <a:defRPr sz="13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
          <p:cNvSpPr/>
          <p:nvPr/>
        </p:nvSpPr>
        <p:spPr>
          <a:xfrm>
            <a:off x="-3958" y="6798666"/>
            <a:ext cx="12191999" cy="91605"/>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gularWOOutlineAbove">
  <p:cSld name="RegularWOOutlineAbove">
    <p:spTree>
      <p:nvGrpSpPr>
        <p:cNvPr id="1" name="Shape 42"/>
        <p:cNvGrpSpPr/>
        <p:nvPr/>
      </p:nvGrpSpPr>
      <p:grpSpPr>
        <a:xfrm>
          <a:off x="0" y="0"/>
          <a:ext cx="0" cy="0"/>
          <a:chOff x="0" y="0"/>
          <a:chExt cx="0" cy="0"/>
        </a:xfrm>
      </p:grpSpPr>
      <p:sp>
        <p:nvSpPr>
          <p:cNvPr id="43" name="Google Shape;43;p4"/>
          <p:cNvSpPr/>
          <p:nvPr/>
        </p:nvSpPr>
        <p:spPr>
          <a:xfrm>
            <a:off x="2969" y="6570585"/>
            <a:ext cx="9816935" cy="240779"/>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386B"/>
              </a:solidFill>
              <a:latin typeface="Bookman Old Style"/>
              <a:ea typeface="Bookman Old Style"/>
              <a:cs typeface="Bookman Old Style"/>
              <a:sym typeface="Bookman Old Style"/>
            </a:endParaRPr>
          </a:p>
        </p:txBody>
      </p:sp>
      <p:sp>
        <p:nvSpPr>
          <p:cNvPr id="44" name="Google Shape;44;p4"/>
          <p:cNvSpPr txBox="1">
            <a:spLocks noGrp="1"/>
          </p:cNvSpPr>
          <p:nvPr>
            <p:ph type="body" idx="1"/>
          </p:nvPr>
        </p:nvSpPr>
        <p:spPr>
          <a:xfrm>
            <a:off x="84841" y="1372250"/>
            <a:ext cx="11977185" cy="5135431"/>
          </a:xfrm>
          <a:prstGeom prst="rect">
            <a:avLst/>
          </a:prstGeom>
          <a:noFill/>
          <a:ln>
            <a:noFill/>
          </a:ln>
        </p:spPr>
        <p:txBody>
          <a:bodyPr spcFirstLastPara="1" wrap="square" lIns="91425" tIns="45700" rIns="91425" bIns="45700" anchor="ctr" anchorCtr="0"/>
          <a:lstStyle>
            <a:lvl1pPr marL="457200" lvl="0" indent="-406400" algn="l">
              <a:lnSpc>
                <a:spcPct val="90000"/>
              </a:lnSpc>
              <a:spcBef>
                <a:spcPts val="1000"/>
              </a:spcBef>
              <a:spcAft>
                <a:spcPts val="0"/>
              </a:spcAft>
              <a:buClr>
                <a:schemeClr val="dk1"/>
              </a:buClr>
              <a:buSzPts val="2800"/>
              <a:buChar char="•"/>
              <a:defRPr>
                <a:latin typeface="Bookman Old Style"/>
                <a:ea typeface="Bookman Old Style"/>
                <a:cs typeface="Bookman Old Style"/>
                <a:sym typeface="Bookman Old Style"/>
              </a:defRPr>
            </a:lvl1pPr>
            <a:lvl2pPr marL="914400" lvl="1" indent="-381000" algn="l">
              <a:lnSpc>
                <a:spcPct val="90000"/>
              </a:lnSpc>
              <a:spcBef>
                <a:spcPts val="500"/>
              </a:spcBef>
              <a:spcAft>
                <a:spcPts val="0"/>
              </a:spcAft>
              <a:buClr>
                <a:schemeClr val="dk1"/>
              </a:buClr>
              <a:buSzPts val="2400"/>
              <a:buChar char="•"/>
              <a:defRPr>
                <a:latin typeface="Bookman Old Style"/>
                <a:ea typeface="Bookman Old Style"/>
                <a:cs typeface="Bookman Old Style"/>
                <a:sym typeface="Bookman Old Style"/>
              </a:defRPr>
            </a:lvl2pPr>
            <a:lvl3pPr marL="1371600" lvl="2" indent="-355600" algn="l">
              <a:lnSpc>
                <a:spcPct val="90000"/>
              </a:lnSpc>
              <a:spcBef>
                <a:spcPts val="500"/>
              </a:spcBef>
              <a:spcAft>
                <a:spcPts val="0"/>
              </a:spcAft>
              <a:buClr>
                <a:schemeClr val="dk1"/>
              </a:buClr>
              <a:buSzPts val="2000"/>
              <a:buChar char="•"/>
              <a:defRPr>
                <a:latin typeface="Bookman Old Style"/>
                <a:ea typeface="Bookman Old Style"/>
                <a:cs typeface="Bookman Old Style"/>
                <a:sym typeface="Bookman Old Style"/>
              </a:defRPr>
            </a:lvl3pPr>
            <a:lvl4pPr marL="1828800" lvl="3" indent="-342900" algn="l">
              <a:lnSpc>
                <a:spcPct val="90000"/>
              </a:lnSpc>
              <a:spcBef>
                <a:spcPts val="500"/>
              </a:spcBef>
              <a:spcAft>
                <a:spcPts val="0"/>
              </a:spcAft>
              <a:buClr>
                <a:schemeClr val="dk1"/>
              </a:buClr>
              <a:buSzPts val="1800"/>
              <a:buChar char="•"/>
              <a:defRPr>
                <a:latin typeface="Bookman Old Style"/>
                <a:ea typeface="Bookman Old Style"/>
                <a:cs typeface="Bookman Old Style"/>
                <a:sym typeface="Bookman Old Style"/>
              </a:defRPr>
            </a:lvl4pPr>
            <a:lvl5pPr marL="2286000" lvl="4" indent="-342900" algn="l">
              <a:lnSpc>
                <a:spcPct val="90000"/>
              </a:lnSpc>
              <a:spcBef>
                <a:spcPts val="500"/>
              </a:spcBef>
              <a:spcAft>
                <a:spcPts val="0"/>
              </a:spcAft>
              <a:buClr>
                <a:schemeClr val="dk1"/>
              </a:buClr>
              <a:buSzPts val="1800"/>
              <a:buChar char="•"/>
              <a:defRPr>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5" name="Google Shape;45;p4"/>
          <p:cNvPicPr preferRelativeResize="0"/>
          <p:nvPr/>
        </p:nvPicPr>
        <p:blipFill rotWithShape="1">
          <a:blip r:embed="rId2">
            <a:alphaModFix/>
          </a:blip>
          <a:srcRect/>
          <a:stretch/>
        </p:blipFill>
        <p:spPr>
          <a:xfrm>
            <a:off x="9013371" y="5642327"/>
            <a:ext cx="3178629" cy="1222550"/>
          </a:xfrm>
          <a:prstGeom prst="rect">
            <a:avLst/>
          </a:prstGeom>
          <a:noFill/>
          <a:ln>
            <a:noFill/>
          </a:ln>
        </p:spPr>
      </p:pic>
      <p:sp>
        <p:nvSpPr>
          <p:cNvPr id="46" name="Google Shape;46;p4"/>
          <p:cNvSpPr txBox="1"/>
          <p:nvPr/>
        </p:nvSpPr>
        <p:spPr>
          <a:xfrm>
            <a:off x="6092042" y="8"/>
            <a:ext cx="6099958" cy="1015009"/>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a:solidFill>
                <a:schemeClr val="lt1"/>
              </a:solidFill>
              <a:latin typeface="Bookman Old Style"/>
              <a:ea typeface="Bookman Old Style"/>
              <a:cs typeface="Bookman Old Style"/>
              <a:sym typeface="Bookman Old Style"/>
            </a:endParaRPr>
          </a:p>
        </p:txBody>
      </p:sp>
      <p:sp>
        <p:nvSpPr>
          <p:cNvPr id="47" name="Google Shape;47;p4"/>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lt1"/>
                </a:solidFill>
                <a:latin typeface="Calibri"/>
                <a:ea typeface="Calibri"/>
                <a:cs typeface="Calibri"/>
                <a:sym typeface="Calibri"/>
              </a:defRPr>
            </a:lvl1pPr>
            <a:lvl2pPr marL="0" lvl="1" indent="0" algn="ctr">
              <a:spcBef>
                <a:spcPts val="0"/>
              </a:spcBef>
              <a:buNone/>
              <a:defRPr sz="1200">
                <a:solidFill>
                  <a:schemeClr val="lt1"/>
                </a:solidFill>
                <a:latin typeface="Calibri"/>
                <a:ea typeface="Calibri"/>
                <a:cs typeface="Calibri"/>
                <a:sym typeface="Calibri"/>
              </a:defRPr>
            </a:lvl2pPr>
            <a:lvl3pPr marL="0" lvl="2" indent="0" algn="ctr">
              <a:spcBef>
                <a:spcPts val="0"/>
              </a:spcBef>
              <a:buNone/>
              <a:defRPr sz="1200">
                <a:solidFill>
                  <a:schemeClr val="lt1"/>
                </a:solidFill>
                <a:latin typeface="Calibri"/>
                <a:ea typeface="Calibri"/>
                <a:cs typeface="Calibri"/>
                <a:sym typeface="Calibri"/>
              </a:defRPr>
            </a:lvl3pPr>
            <a:lvl4pPr marL="0" lvl="3" indent="0" algn="ctr">
              <a:spcBef>
                <a:spcPts val="0"/>
              </a:spcBef>
              <a:buNone/>
              <a:defRPr sz="1200">
                <a:solidFill>
                  <a:schemeClr val="lt1"/>
                </a:solidFill>
                <a:latin typeface="Calibri"/>
                <a:ea typeface="Calibri"/>
                <a:cs typeface="Calibri"/>
                <a:sym typeface="Calibri"/>
              </a:defRPr>
            </a:lvl4pPr>
            <a:lvl5pPr marL="0" lvl="4" indent="0" algn="ctr">
              <a:spcBef>
                <a:spcPts val="0"/>
              </a:spcBef>
              <a:buNone/>
              <a:defRPr sz="1200">
                <a:solidFill>
                  <a:schemeClr val="lt1"/>
                </a:solidFill>
                <a:latin typeface="Calibri"/>
                <a:ea typeface="Calibri"/>
                <a:cs typeface="Calibri"/>
                <a:sym typeface="Calibri"/>
              </a:defRPr>
            </a:lvl5pPr>
            <a:lvl6pPr marL="0" lvl="5" indent="0" algn="ctr">
              <a:spcBef>
                <a:spcPts val="0"/>
              </a:spcBef>
              <a:buNone/>
              <a:defRPr sz="1200">
                <a:solidFill>
                  <a:schemeClr val="lt1"/>
                </a:solidFill>
                <a:latin typeface="Calibri"/>
                <a:ea typeface="Calibri"/>
                <a:cs typeface="Calibri"/>
                <a:sym typeface="Calibri"/>
              </a:defRPr>
            </a:lvl6pPr>
            <a:lvl7pPr marL="0" lvl="6" indent="0" algn="ctr">
              <a:spcBef>
                <a:spcPts val="0"/>
              </a:spcBef>
              <a:buNone/>
              <a:defRPr sz="1200">
                <a:solidFill>
                  <a:schemeClr val="lt1"/>
                </a:solidFill>
                <a:latin typeface="Calibri"/>
                <a:ea typeface="Calibri"/>
                <a:cs typeface="Calibri"/>
                <a:sym typeface="Calibri"/>
              </a:defRPr>
            </a:lvl7pPr>
            <a:lvl8pPr marL="0" lvl="7" indent="0" algn="ctr">
              <a:spcBef>
                <a:spcPts val="0"/>
              </a:spcBef>
              <a:buNone/>
              <a:defRPr sz="1200">
                <a:solidFill>
                  <a:schemeClr val="lt1"/>
                </a:solidFill>
                <a:latin typeface="Calibri"/>
                <a:ea typeface="Calibri"/>
                <a:cs typeface="Calibri"/>
                <a:sym typeface="Calibri"/>
              </a:defRPr>
            </a:lvl8pPr>
            <a:lvl9pPr marL="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tr-TR"/>
              <a:t>‹#›</a:t>
            </a:fld>
            <a:endParaRPr/>
          </a:p>
        </p:txBody>
      </p:sp>
      <p:pic>
        <p:nvPicPr>
          <p:cNvPr id="48" name="Google Shape;48;p4"/>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49" name="Google Shape;49;p4"/>
          <p:cNvSpPr/>
          <p:nvPr/>
        </p:nvSpPr>
        <p:spPr>
          <a:xfrm>
            <a:off x="1" y="1012371"/>
            <a:ext cx="12191999" cy="283464"/>
          </a:xfrm>
          <a:prstGeom prst="rect">
            <a:avLst/>
          </a:prstGeom>
          <a:gradFill>
            <a:gsLst>
              <a:gs pos="0">
                <a:srgbClr val="A1BDD7"/>
              </a:gs>
              <a:gs pos="2000">
                <a:srgbClr val="A1BDD7"/>
              </a:gs>
              <a:gs pos="100000">
                <a:srgbClr val="0038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a:solidFill>
                <a:schemeClr val="lt1"/>
              </a:solidFill>
              <a:latin typeface="Calibri"/>
              <a:ea typeface="Calibri"/>
              <a:cs typeface="Calibri"/>
              <a:sym typeface="Calibri"/>
            </a:endParaRPr>
          </a:p>
        </p:txBody>
      </p:sp>
      <p:sp>
        <p:nvSpPr>
          <p:cNvPr id="50" name="Google Shape;50;p4"/>
          <p:cNvSpPr/>
          <p:nvPr/>
        </p:nvSpPr>
        <p:spPr>
          <a:xfrm>
            <a:off x="-3958" y="6798666"/>
            <a:ext cx="12191999" cy="91605"/>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4"/>
          <p:cNvSpPr txBox="1"/>
          <p:nvPr/>
        </p:nvSpPr>
        <p:spPr>
          <a:xfrm>
            <a:off x="-6458" y="-1315"/>
            <a:ext cx="6099958" cy="1015009"/>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a:solidFill>
                <a:schemeClr val="lt1"/>
              </a:solidFill>
              <a:latin typeface="Bookman Old Style"/>
              <a:ea typeface="Bookman Old Style"/>
              <a:cs typeface="Bookman Old Style"/>
              <a:sym typeface="Bookman Old Style"/>
            </a:endParaRPr>
          </a:p>
        </p:txBody>
      </p:sp>
      <p:sp>
        <p:nvSpPr>
          <p:cNvPr id="52" name="Google Shape;52;p4"/>
          <p:cNvSpPr txBox="1">
            <a:spLocks noGrp="1"/>
          </p:cNvSpPr>
          <p:nvPr>
            <p:ph type="body" idx="2"/>
          </p:nvPr>
        </p:nvSpPr>
        <p:spPr>
          <a:xfrm>
            <a:off x="68959" y="993012"/>
            <a:ext cx="12069479" cy="296567"/>
          </a:xfrm>
          <a:prstGeom prst="rect">
            <a:avLst/>
          </a:prstGeom>
          <a:noFill/>
          <a:ln>
            <a:noFill/>
          </a:ln>
        </p:spPr>
        <p:txBody>
          <a:bodyPr spcFirstLastPara="1" wrap="square" lIns="0" tIns="45700" rIns="0" bIns="45700" anchor="t" anchorCtr="0"/>
          <a:lstStyle>
            <a:lvl1pPr marL="457200" lvl="0" indent="-228600" algn="l">
              <a:lnSpc>
                <a:spcPct val="90000"/>
              </a:lnSpc>
              <a:spcBef>
                <a:spcPts val="1000"/>
              </a:spcBef>
              <a:spcAft>
                <a:spcPts val="0"/>
              </a:spcAft>
              <a:buClr>
                <a:schemeClr val="lt1"/>
              </a:buClr>
              <a:buSzPts val="1900"/>
              <a:buNone/>
              <a:defRPr sz="19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3" name="Google Shape;53;p4"/>
          <p:cNvCxnSpPr/>
          <p:nvPr/>
        </p:nvCxnSpPr>
        <p:spPr>
          <a:xfrm>
            <a:off x="3352800" y="6656336"/>
            <a:ext cx="6709906" cy="0"/>
          </a:xfrm>
          <a:prstGeom prst="straightConnector1">
            <a:avLst/>
          </a:prstGeom>
          <a:noFill/>
          <a:ln w="12700" cap="flat" cmpd="sng">
            <a:solidFill>
              <a:srgbClr val="00386B"/>
            </a:solidFill>
            <a:prstDash val="solid"/>
            <a:miter lim="800000"/>
            <a:headEnd type="none" w="sm" len="sm"/>
            <a:tailEnd type="none" w="sm" len="sm"/>
          </a:ln>
        </p:spPr>
      </p:cxnSp>
      <p:sp>
        <p:nvSpPr>
          <p:cNvPr id="54" name="Google Shape;54;p4"/>
          <p:cNvSpPr txBox="1">
            <a:spLocks noGrp="1"/>
          </p:cNvSpPr>
          <p:nvPr>
            <p:ph type="body" idx="3"/>
          </p:nvPr>
        </p:nvSpPr>
        <p:spPr>
          <a:xfrm>
            <a:off x="68959" y="6587478"/>
            <a:ext cx="10076891" cy="296567"/>
          </a:xfrm>
          <a:prstGeom prst="rect">
            <a:avLst/>
          </a:prstGeom>
          <a:noFill/>
          <a:ln>
            <a:noFill/>
          </a:ln>
        </p:spPr>
        <p:txBody>
          <a:bodyPr spcFirstLastPara="1" wrap="square" lIns="0" tIns="45700" rIns="0" bIns="45700" anchor="t" anchorCtr="0"/>
          <a:lstStyle>
            <a:lvl1pPr marL="457200" lvl="0" indent="-228600" algn="l">
              <a:lnSpc>
                <a:spcPct val="90000"/>
              </a:lnSpc>
              <a:spcBef>
                <a:spcPts val="1000"/>
              </a:spcBef>
              <a:spcAft>
                <a:spcPts val="0"/>
              </a:spcAft>
              <a:buClr>
                <a:schemeClr val="lt1"/>
              </a:buClr>
              <a:buSzPts val="1300"/>
              <a:buNone/>
              <a:defRPr sz="1300">
                <a:solidFill>
                  <a:schemeClr val="lt1"/>
                </a:solidFill>
                <a:latin typeface="Bookman Old Style"/>
                <a:ea typeface="Bookman Old Style"/>
                <a:cs typeface="Bookman Old Style"/>
                <a:sym typeface="Bookman Old Styl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_Slide">
  <p:cSld name="Last_Slide">
    <p:spTree>
      <p:nvGrpSpPr>
        <p:cNvPr id="1" name="Shape 55"/>
        <p:cNvGrpSpPr/>
        <p:nvPr/>
      </p:nvGrpSpPr>
      <p:grpSpPr>
        <a:xfrm>
          <a:off x="0" y="0"/>
          <a:ext cx="0" cy="0"/>
          <a:chOff x="0" y="0"/>
          <a:chExt cx="0" cy="0"/>
        </a:xfrm>
      </p:grpSpPr>
      <p:sp>
        <p:nvSpPr>
          <p:cNvPr id="56" name="Google Shape;56;p5"/>
          <p:cNvSpPr txBox="1"/>
          <p:nvPr/>
        </p:nvSpPr>
        <p:spPr>
          <a:xfrm>
            <a:off x="6092042" y="8"/>
            <a:ext cx="6099958" cy="1116273"/>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a:solidFill>
                <a:schemeClr val="lt1"/>
              </a:solidFill>
              <a:latin typeface="Calibri"/>
              <a:ea typeface="Calibri"/>
              <a:cs typeface="Calibri"/>
              <a:sym typeface="Calibri"/>
            </a:endParaRPr>
          </a:p>
        </p:txBody>
      </p:sp>
      <p:sp>
        <p:nvSpPr>
          <p:cNvPr id="57" name="Google Shape;57;p5"/>
          <p:cNvSpPr txBox="1"/>
          <p:nvPr/>
        </p:nvSpPr>
        <p:spPr>
          <a:xfrm>
            <a:off x="0" y="-5939"/>
            <a:ext cx="6099958" cy="1116273"/>
          </a:xfrm>
          <a:prstGeom prst="rect">
            <a:avLst/>
          </a:prstGeom>
          <a:solidFill>
            <a:srgbClr val="00386B"/>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a:solidFill>
                <a:schemeClr val="lt1"/>
              </a:solidFill>
              <a:latin typeface="Calibri"/>
              <a:ea typeface="Calibri"/>
              <a:cs typeface="Calibri"/>
              <a:sym typeface="Calibri"/>
            </a:endParaRPr>
          </a:p>
        </p:txBody>
      </p:sp>
      <p:sp>
        <p:nvSpPr>
          <p:cNvPr id="58" name="Google Shape;58;p5"/>
          <p:cNvSpPr/>
          <p:nvPr/>
        </p:nvSpPr>
        <p:spPr>
          <a:xfrm>
            <a:off x="3956" y="1110207"/>
            <a:ext cx="12191999" cy="210312"/>
          </a:xfrm>
          <a:prstGeom prst="rect">
            <a:avLst/>
          </a:prstGeom>
          <a:gradFill>
            <a:gsLst>
              <a:gs pos="0">
                <a:srgbClr val="00386B"/>
              </a:gs>
              <a:gs pos="74000">
                <a:srgbClr val="B8CDE0"/>
              </a:gs>
              <a:gs pos="83000">
                <a:srgbClr val="B8CDE0"/>
              </a:gs>
              <a:gs pos="100000">
                <a:srgbClr val="D0DEEA"/>
              </a:gs>
            </a:gsLst>
            <a:lin ang="9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5"/>
          <p:cNvSpPr/>
          <p:nvPr/>
        </p:nvSpPr>
        <p:spPr>
          <a:xfrm>
            <a:off x="-3958" y="6798666"/>
            <a:ext cx="12191999" cy="91605"/>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0" name="Google Shape;60;p5"/>
          <p:cNvPicPr preferRelativeResize="0"/>
          <p:nvPr/>
        </p:nvPicPr>
        <p:blipFill rotWithShape="1">
          <a:blip r:embed="rId2">
            <a:alphaModFix/>
          </a:blip>
          <a:srcRect/>
          <a:stretch/>
        </p:blipFill>
        <p:spPr>
          <a:xfrm>
            <a:off x="9280" y="-11886"/>
            <a:ext cx="1894562" cy="2014398"/>
          </a:xfrm>
          <a:prstGeom prst="rect">
            <a:avLst/>
          </a:prstGeom>
          <a:noFill/>
          <a:ln>
            <a:noFill/>
          </a:ln>
        </p:spPr>
      </p:pic>
      <p:sp>
        <p:nvSpPr>
          <p:cNvPr id="61" name="Google Shape;61;p5"/>
          <p:cNvSpPr/>
          <p:nvPr/>
        </p:nvSpPr>
        <p:spPr>
          <a:xfrm>
            <a:off x="4346369" y="4301940"/>
            <a:ext cx="7290460" cy="1288871"/>
          </a:xfrm>
          <a:prstGeom prst="roundRect">
            <a:avLst>
              <a:gd name="adj" fmla="val 16667"/>
            </a:avLst>
          </a:prstGeom>
          <a:solidFill>
            <a:schemeClr val="accent2"/>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tr-TR" sz="2400">
                <a:solidFill>
                  <a:schemeClr val="lt1"/>
                </a:solidFill>
                <a:latin typeface="Bookman Old Style"/>
                <a:ea typeface="Bookman Old Style"/>
                <a:cs typeface="Bookman Old Style"/>
                <a:sym typeface="Bookman Old Style"/>
              </a:rPr>
              <a:t>Questions, Comments </a:t>
            </a:r>
            <a:r>
              <a:rPr lang="tr-TR" sz="2800">
                <a:solidFill>
                  <a:schemeClr val="lt1"/>
                </a:solidFill>
                <a:latin typeface="Bookman Old Style"/>
                <a:ea typeface="Bookman Old Style"/>
                <a:cs typeface="Bookman Old Style"/>
                <a:sym typeface="Bookman Old Style"/>
              </a:rPr>
              <a:t>?</a:t>
            </a:r>
            <a:r>
              <a:rPr lang="tr-TR" sz="2400">
                <a:solidFill>
                  <a:schemeClr val="lt1"/>
                </a:solidFill>
                <a:latin typeface="Bookman Old Style"/>
                <a:ea typeface="Bookman Old Style"/>
                <a:cs typeface="Bookman Old Style"/>
                <a:sym typeface="Bookman Old Style"/>
              </a:rPr>
              <a:t>?</a:t>
            </a:r>
            <a:r>
              <a:rPr lang="tr-TR" sz="2000">
                <a:solidFill>
                  <a:schemeClr val="lt1"/>
                </a:solidFill>
                <a:latin typeface="Bookman Old Style"/>
                <a:ea typeface="Bookman Old Style"/>
                <a:cs typeface="Bookman Old Style"/>
                <a:sym typeface="Bookman Old Style"/>
              </a:rPr>
              <a:t>?</a:t>
            </a:r>
            <a:endParaRPr sz="4800">
              <a:solidFill>
                <a:schemeClr val="lt1"/>
              </a:solidFill>
              <a:latin typeface="Bookman Old Style"/>
              <a:ea typeface="Bookman Old Style"/>
              <a:cs typeface="Bookman Old Style"/>
              <a:sym typeface="Bookman Old Style"/>
            </a:endParaRPr>
          </a:p>
        </p:txBody>
      </p:sp>
      <p:sp>
        <p:nvSpPr>
          <p:cNvPr id="62" name="Google Shape;62;p5"/>
          <p:cNvSpPr/>
          <p:nvPr/>
        </p:nvSpPr>
        <p:spPr>
          <a:xfrm>
            <a:off x="1913122" y="2002512"/>
            <a:ext cx="6537591" cy="1448259"/>
          </a:xfrm>
          <a:prstGeom prst="roundRect">
            <a:avLst>
              <a:gd name="adj" fmla="val 16667"/>
            </a:avLst>
          </a:prstGeom>
          <a:solidFill>
            <a:schemeClr val="accent1"/>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tr-TR" sz="2400">
                <a:solidFill>
                  <a:schemeClr val="lt1"/>
                </a:solidFill>
                <a:latin typeface="Bookman Old Style"/>
                <a:ea typeface="Bookman Old Style"/>
                <a:cs typeface="Bookman Old Style"/>
                <a:sym typeface="Bookman Old Style"/>
              </a:rPr>
              <a:t>Thanks for your attention…</a:t>
            </a:r>
            <a:endParaRPr/>
          </a:p>
        </p:txBody>
      </p:sp>
      <p:sp>
        <p:nvSpPr>
          <p:cNvPr id="63" name="Google Shape;63;p5"/>
          <p:cNvSpPr/>
          <p:nvPr/>
        </p:nvSpPr>
        <p:spPr>
          <a:xfrm>
            <a:off x="2969" y="6613066"/>
            <a:ext cx="12199917" cy="192024"/>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386B"/>
              </a:solidFill>
              <a:latin typeface="Bookman Old Style"/>
              <a:ea typeface="Bookman Old Style"/>
              <a:cs typeface="Bookman Old Style"/>
              <a:sym typeface="Bookman Old Style"/>
            </a:endParaRPr>
          </a:p>
        </p:txBody>
      </p:sp>
      <p:sp>
        <p:nvSpPr>
          <p:cNvPr id="64" name="Google Shape;64;p5"/>
          <p:cNvSpPr/>
          <p:nvPr/>
        </p:nvSpPr>
        <p:spPr>
          <a:xfrm>
            <a:off x="-3958" y="6608688"/>
            <a:ext cx="12197416" cy="210312"/>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386B"/>
              </a:solidFill>
              <a:latin typeface="Bookman Old Style"/>
              <a:ea typeface="Bookman Old Style"/>
              <a:cs typeface="Bookman Old Style"/>
              <a:sym typeface="Bookman Old Style"/>
            </a:endParaRPr>
          </a:p>
        </p:txBody>
      </p:sp>
      <p:pic>
        <p:nvPicPr>
          <p:cNvPr id="65" name="Google Shape;65;p5"/>
          <p:cNvPicPr preferRelativeResize="0"/>
          <p:nvPr/>
        </p:nvPicPr>
        <p:blipFill rotWithShape="1">
          <a:blip r:embed="rId3">
            <a:alphaModFix/>
          </a:blip>
          <a:srcRect/>
          <a:stretch/>
        </p:blipFill>
        <p:spPr>
          <a:xfrm>
            <a:off x="11264840" y="277379"/>
            <a:ext cx="815761" cy="45762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72"/>
        <p:cNvGrpSpPr/>
        <p:nvPr/>
      </p:nvGrpSpPr>
      <p:grpSpPr>
        <a:xfrm>
          <a:off x="0" y="0"/>
          <a:ext cx="0" cy="0"/>
          <a:chOff x="0" y="0"/>
          <a:chExt cx="0" cy="0"/>
        </a:xfrm>
      </p:grpSpPr>
      <p:sp>
        <p:nvSpPr>
          <p:cNvPr id="73" name="Google Shape;73;p7"/>
          <p:cNvSpPr txBox="1"/>
          <p:nvPr/>
        </p:nvSpPr>
        <p:spPr>
          <a:xfrm>
            <a:off x="6092042" y="8"/>
            <a:ext cx="6099900" cy="1116300"/>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74" name="Google Shape;74;p7"/>
          <p:cNvSpPr txBox="1"/>
          <p:nvPr/>
        </p:nvSpPr>
        <p:spPr>
          <a:xfrm>
            <a:off x="0" y="-5939"/>
            <a:ext cx="6099900" cy="11163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75" name="Google Shape;75;p7"/>
          <p:cNvSpPr/>
          <p:nvPr/>
        </p:nvSpPr>
        <p:spPr>
          <a:xfrm>
            <a:off x="2584510" y="2151872"/>
            <a:ext cx="7030800" cy="1802700"/>
          </a:xfrm>
          <a:prstGeom prst="roundRect">
            <a:avLst>
              <a:gd name="adj" fmla="val 16667"/>
            </a:avLst>
          </a:prstGeom>
          <a:solidFill>
            <a:schemeClr val="accent1"/>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lt1"/>
              </a:solidFill>
              <a:latin typeface="Bookman Old Style"/>
              <a:ea typeface="Bookman Old Style"/>
              <a:cs typeface="Bookman Old Style"/>
              <a:sym typeface="Bookman Old Style"/>
            </a:endParaRPr>
          </a:p>
        </p:txBody>
      </p:sp>
      <p:sp>
        <p:nvSpPr>
          <p:cNvPr id="76" name="Google Shape;76;p7"/>
          <p:cNvSpPr txBox="1">
            <a:spLocks noGrp="1"/>
          </p:cNvSpPr>
          <p:nvPr>
            <p:ph type="dt" idx="10"/>
          </p:nvPr>
        </p:nvSpPr>
        <p:spPr>
          <a:xfrm>
            <a:off x="4720440" y="5541363"/>
            <a:ext cx="27432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386B"/>
              </a:buClr>
              <a:buSzPts val="1400"/>
              <a:buFont typeface="Bookman Old Style"/>
              <a:buNone/>
              <a:defRPr sz="1600" b="0" i="0" u="none" strike="noStrike" cap="none">
                <a:solidFill>
                  <a:srgbClr val="00386B"/>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7"/>
          <p:cNvSpPr/>
          <p:nvPr/>
        </p:nvSpPr>
        <p:spPr>
          <a:xfrm>
            <a:off x="9280" y="1089908"/>
            <a:ext cx="12192000" cy="210300"/>
          </a:xfrm>
          <a:prstGeom prst="rect">
            <a:avLst/>
          </a:prstGeom>
          <a:gradFill>
            <a:gsLst>
              <a:gs pos="0">
                <a:srgbClr val="00386B"/>
              </a:gs>
              <a:gs pos="74000">
                <a:srgbClr val="B8CDE0"/>
              </a:gs>
              <a:gs pos="83000">
                <a:srgbClr val="B8CDE0"/>
              </a:gs>
              <a:gs pos="100000">
                <a:srgbClr val="D0DEEA"/>
              </a:gs>
            </a:gsLst>
            <a:lin ang="900002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8" name="Google Shape;78;p7"/>
          <p:cNvPicPr preferRelativeResize="0"/>
          <p:nvPr/>
        </p:nvPicPr>
        <p:blipFill rotWithShape="1">
          <a:blip r:embed="rId2">
            <a:alphaModFix/>
          </a:blip>
          <a:srcRect/>
          <a:stretch/>
        </p:blipFill>
        <p:spPr>
          <a:xfrm>
            <a:off x="9280" y="-11886"/>
            <a:ext cx="2222614" cy="2363200"/>
          </a:xfrm>
          <a:prstGeom prst="rect">
            <a:avLst/>
          </a:prstGeom>
          <a:noFill/>
          <a:ln>
            <a:noFill/>
          </a:ln>
        </p:spPr>
      </p:pic>
      <p:sp>
        <p:nvSpPr>
          <p:cNvPr id="79" name="Google Shape;79;p7"/>
          <p:cNvSpPr/>
          <p:nvPr/>
        </p:nvSpPr>
        <p:spPr>
          <a:xfrm>
            <a:off x="-3958" y="6798666"/>
            <a:ext cx="12192000" cy="915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Google Shape;80;p7"/>
          <p:cNvSpPr/>
          <p:nvPr/>
        </p:nvSpPr>
        <p:spPr>
          <a:xfrm>
            <a:off x="-3958" y="6608688"/>
            <a:ext cx="12197400" cy="2103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pic>
        <p:nvPicPr>
          <p:cNvPr id="81" name="Google Shape;81;p7"/>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82" name="Google Shape;82;p7"/>
          <p:cNvSpPr txBox="1">
            <a:spLocks noGrp="1"/>
          </p:cNvSpPr>
          <p:nvPr>
            <p:ph type="body" idx="1"/>
          </p:nvPr>
        </p:nvSpPr>
        <p:spPr>
          <a:xfrm>
            <a:off x="2845750" y="2212129"/>
            <a:ext cx="6503400" cy="1742400"/>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chemeClr val="lt1"/>
              </a:buClr>
              <a:buSzPts val="3600"/>
              <a:buFont typeface="Arial"/>
              <a:buNone/>
              <a:defRPr sz="36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2"/>
          </p:nvPr>
        </p:nvSpPr>
        <p:spPr>
          <a:xfrm>
            <a:off x="1529696" y="4523261"/>
            <a:ext cx="9118500" cy="536700"/>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chemeClr val="dk2"/>
              </a:buClr>
              <a:buSzPts val="2800"/>
              <a:buFont typeface="Arial"/>
              <a:buNone/>
              <a:defRPr sz="2800" b="0" i="0" u="none" strike="noStrike" cap="none">
                <a:solidFill>
                  <a:schemeClr val="dk2"/>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gularWOOutlineAbove">
  <p:cSld name="RegularWOOutlineAbove">
    <p:spTree>
      <p:nvGrpSpPr>
        <p:cNvPr id="1" name="Shape 84"/>
        <p:cNvGrpSpPr/>
        <p:nvPr/>
      </p:nvGrpSpPr>
      <p:grpSpPr>
        <a:xfrm>
          <a:off x="0" y="0"/>
          <a:ext cx="0" cy="0"/>
          <a:chOff x="0" y="0"/>
          <a:chExt cx="0" cy="0"/>
        </a:xfrm>
      </p:grpSpPr>
      <p:sp>
        <p:nvSpPr>
          <p:cNvPr id="85" name="Google Shape;85;p8"/>
          <p:cNvSpPr/>
          <p:nvPr/>
        </p:nvSpPr>
        <p:spPr>
          <a:xfrm>
            <a:off x="2969" y="6570585"/>
            <a:ext cx="9816900" cy="2409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sp>
        <p:nvSpPr>
          <p:cNvPr id="86" name="Google Shape;86;p8"/>
          <p:cNvSpPr txBox="1">
            <a:spLocks noGrp="1"/>
          </p:cNvSpPr>
          <p:nvPr>
            <p:ph type="body" idx="1"/>
          </p:nvPr>
        </p:nvSpPr>
        <p:spPr>
          <a:xfrm>
            <a:off x="84841" y="1372250"/>
            <a:ext cx="11977200" cy="5135400"/>
          </a:xfrm>
          <a:prstGeom prst="rect">
            <a:avLst/>
          </a:prstGeom>
          <a:noFill/>
          <a:ln>
            <a:noFill/>
          </a:ln>
        </p:spPr>
        <p:txBody>
          <a:bodyPr spcFirstLastPara="1" wrap="square" lIns="91425" tIns="91425" rIns="91425" bIns="91425" anchor="ctr"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ookman Old Style"/>
                <a:ea typeface="Bookman Old Style"/>
                <a:cs typeface="Bookman Old Style"/>
                <a:sym typeface="Bookman Old Styl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man Old Style"/>
                <a:ea typeface="Bookman Old Style"/>
                <a:cs typeface="Bookman Old Style"/>
                <a:sym typeface="Bookman Old Styl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man Old Style"/>
                <a:ea typeface="Bookman Old Style"/>
                <a:cs typeface="Bookman Old Style"/>
                <a:sym typeface="Bookman Old Sty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7" name="Google Shape;87;p8"/>
          <p:cNvPicPr preferRelativeResize="0"/>
          <p:nvPr/>
        </p:nvPicPr>
        <p:blipFill rotWithShape="1">
          <a:blip r:embed="rId2">
            <a:alphaModFix/>
          </a:blip>
          <a:srcRect/>
          <a:stretch/>
        </p:blipFill>
        <p:spPr>
          <a:xfrm>
            <a:off x="9013371" y="5642327"/>
            <a:ext cx="3178629" cy="1222550"/>
          </a:xfrm>
          <a:prstGeom prst="rect">
            <a:avLst/>
          </a:prstGeom>
          <a:noFill/>
          <a:ln>
            <a:noFill/>
          </a:ln>
        </p:spPr>
      </p:pic>
      <p:sp>
        <p:nvSpPr>
          <p:cNvPr id="88" name="Google Shape;88;p8"/>
          <p:cNvSpPr txBox="1"/>
          <p:nvPr/>
        </p:nvSpPr>
        <p:spPr>
          <a:xfrm>
            <a:off x="6092042" y="8"/>
            <a:ext cx="6099900" cy="1014900"/>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89" name="Google Shape;89;p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tr-TR"/>
              <a:t>‹#›</a:t>
            </a:fld>
            <a:endParaRPr/>
          </a:p>
        </p:txBody>
      </p:sp>
      <p:pic>
        <p:nvPicPr>
          <p:cNvPr id="90" name="Google Shape;90;p8"/>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91" name="Google Shape;91;p8"/>
          <p:cNvSpPr/>
          <p:nvPr/>
        </p:nvSpPr>
        <p:spPr>
          <a:xfrm>
            <a:off x="1" y="1012371"/>
            <a:ext cx="12192000" cy="283500"/>
          </a:xfrm>
          <a:prstGeom prst="rect">
            <a:avLst/>
          </a:prstGeom>
          <a:gradFill>
            <a:gsLst>
              <a:gs pos="0">
                <a:srgbClr val="A1BDD7"/>
              </a:gs>
              <a:gs pos="2000">
                <a:srgbClr val="A1BDD7"/>
              </a:gs>
              <a:gs pos="100000">
                <a:srgbClr val="00386B"/>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92" name="Google Shape;92;p8"/>
          <p:cNvSpPr/>
          <p:nvPr/>
        </p:nvSpPr>
        <p:spPr>
          <a:xfrm>
            <a:off x="-3958" y="6798666"/>
            <a:ext cx="12192000" cy="915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8"/>
          <p:cNvSpPr txBox="1"/>
          <p:nvPr/>
        </p:nvSpPr>
        <p:spPr>
          <a:xfrm>
            <a:off x="-6458" y="-1315"/>
            <a:ext cx="6099900" cy="1014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94" name="Google Shape;94;p8"/>
          <p:cNvSpPr txBox="1">
            <a:spLocks noGrp="1"/>
          </p:cNvSpPr>
          <p:nvPr>
            <p:ph type="body" idx="2"/>
          </p:nvPr>
        </p:nvSpPr>
        <p:spPr>
          <a:xfrm>
            <a:off x="68959" y="993012"/>
            <a:ext cx="12069600" cy="296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900"/>
              <a:buFont typeface="Arial"/>
              <a:buNone/>
              <a:defRPr sz="19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95" name="Google Shape;95;p8"/>
          <p:cNvCxnSpPr/>
          <p:nvPr/>
        </p:nvCxnSpPr>
        <p:spPr>
          <a:xfrm>
            <a:off x="3352800" y="6656336"/>
            <a:ext cx="6709800" cy="0"/>
          </a:xfrm>
          <a:prstGeom prst="straightConnector1">
            <a:avLst/>
          </a:prstGeom>
          <a:noFill/>
          <a:ln w="12700" cap="flat" cmpd="sng">
            <a:solidFill>
              <a:srgbClr val="00386B"/>
            </a:solidFill>
            <a:prstDash val="solid"/>
            <a:miter lim="800000"/>
            <a:headEnd type="none" w="sm" len="sm"/>
            <a:tailEnd type="none" w="sm" len="sm"/>
          </a:ln>
        </p:spPr>
      </p:cxnSp>
      <p:sp>
        <p:nvSpPr>
          <p:cNvPr id="96" name="Google Shape;96;p8"/>
          <p:cNvSpPr txBox="1">
            <a:spLocks noGrp="1"/>
          </p:cNvSpPr>
          <p:nvPr>
            <p:ph type="body" idx="3"/>
          </p:nvPr>
        </p:nvSpPr>
        <p:spPr>
          <a:xfrm>
            <a:off x="68959" y="6587478"/>
            <a:ext cx="10077000" cy="296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300"/>
              <a:buFont typeface="Arial"/>
              <a:buNone/>
              <a:defRPr sz="13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RegularWOutlineAbove">
  <p:cSld name="RegularWOutlineAbove">
    <p:spTree>
      <p:nvGrpSpPr>
        <p:cNvPr id="1" name="Shape 97"/>
        <p:cNvGrpSpPr/>
        <p:nvPr/>
      </p:nvGrpSpPr>
      <p:grpSpPr>
        <a:xfrm>
          <a:off x="0" y="0"/>
          <a:ext cx="0" cy="0"/>
          <a:chOff x="0" y="0"/>
          <a:chExt cx="0" cy="0"/>
        </a:xfrm>
      </p:grpSpPr>
      <p:sp>
        <p:nvSpPr>
          <p:cNvPr id="98" name="Google Shape;98;p9"/>
          <p:cNvSpPr/>
          <p:nvPr/>
        </p:nvSpPr>
        <p:spPr>
          <a:xfrm>
            <a:off x="2969" y="6570585"/>
            <a:ext cx="9816900" cy="2409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sp>
        <p:nvSpPr>
          <p:cNvPr id="99" name="Google Shape;99;p9"/>
          <p:cNvSpPr txBox="1">
            <a:spLocks noGrp="1"/>
          </p:cNvSpPr>
          <p:nvPr>
            <p:ph type="body" idx="1"/>
          </p:nvPr>
        </p:nvSpPr>
        <p:spPr>
          <a:xfrm>
            <a:off x="84841" y="1372250"/>
            <a:ext cx="11977200" cy="5135400"/>
          </a:xfrm>
          <a:prstGeom prst="rect">
            <a:avLst/>
          </a:prstGeom>
          <a:noFill/>
          <a:ln>
            <a:noFill/>
          </a:ln>
        </p:spPr>
        <p:txBody>
          <a:bodyPr spcFirstLastPara="1" wrap="square" lIns="91425" tIns="91425" rIns="91425" bIns="91425" anchor="ctr"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ookman Old Style"/>
                <a:ea typeface="Bookman Old Style"/>
                <a:cs typeface="Bookman Old Style"/>
                <a:sym typeface="Bookman Old Styl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man Old Style"/>
                <a:ea typeface="Bookman Old Style"/>
                <a:cs typeface="Bookman Old Style"/>
                <a:sym typeface="Bookman Old Styl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man Old Style"/>
                <a:ea typeface="Bookman Old Style"/>
                <a:cs typeface="Bookman Old Style"/>
                <a:sym typeface="Bookman Old Sty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00" name="Google Shape;100;p9"/>
          <p:cNvPicPr preferRelativeResize="0"/>
          <p:nvPr/>
        </p:nvPicPr>
        <p:blipFill rotWithShape="1">
          <a:blip r:embed="rId2">
            <a:alphaModFix/>
          </a:blip>
          <a:srcRect/>
          <a:stretch/>
        </p:blipFill>
        <p:spPr>
          <a:xfrm>
            <a:off x="9013371" y="5642327"/>
            <a:ext cx="3178629" cy="1222550"/>
          </a:xfrm>
          <a:prstGeom prst="rect">
            <a:avLst/>
          </a:prstGeom>
          <a:noFill/>
          <a:ln>
            <a:noFill/>
          </a:ln>
        </p:spPr>
      </p:pic>
      <p:sp>
        <p:nvSpPr>
          <p:cNvPr id="101" name="Google Shape;101;p9"/>
          <p:cNvSpPr txBox="1"/>
          <p:nvPr/>
        </p:nvSpPr>
        <p:spPr>
          <a:xfrm>
            <a:off x="6092042" y="8"/>
            <a:ext cx="6099900" cy="1014900"/>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102" name="Google Shape;102;p9"/>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tr-TR"/>
              <a:t>‹#›</a:t>
            </a:fld>
            <a:endParaRPr/>
          </a:p>
        </p:txBody>
      </p:sp>
      <p:pic>
        <p:nvPicPr>
          <p:cNvPr id="103" name="Google Shape;103;p9"/>
          <p:cNvPicPr preferRelativeResize="0"/>
          <p:nvPr/>
        </p:nvPicPr>
        <p:blipFill rotWithShape="1">
          <a:blip r:embed="rId3">
            <a:alphaModFix/>
          </a:blip>
          <a:srcRect/>
          <a:stretch/>
        </p:blipFill>
        <p:spPr>
          <a:xfrm>
            <a:off x="11264840" y="277379"/>
            <a:ext cx="815761" cy="457622"/>
          </a:xfrm>
          <a:prstGeom prst="rect">
            <a:avLst/>
          </a:prstGeom>
          <a:noFill/>
          <a:ln>
            <a:noFill/>
          </a:ln>
        </p:spPr>
      </p:pic>
      <p:sp>
        <p:nvSpPr>
          <p:cNvPr id="104" name="Google Shape;104;p9"/>
          <p:cNvSpPr/>
          <p:nvPr/>
        </p:nvSpPr>
        <p:spPr>
          <a:xfrm>
            <a:off x="1" y="1012371"/>
            <a:ext cx="12192000" cy="283500"/>
          </a:xfrm>
          <a:prstGeom prst="rect">
            <a:avLst/>
          </a:prstGeom>
          <a:gradFill>
            <a:gsLst>
              <a:gs pos="0">
                <a:srgbClr val="A1BDD7"/>
              </a:gs>
              <a:gs pos="2000">
                <a:srgbClr val="A1BDD7"/>
              </a:gs>
              <a:gs pos="100000">
                <a:srgbClr val="00386B"/>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105" name="Google Shape;105;p9"/>
          <p:cNvSpPr txBox="1"/>
          <p:nvPr/>
        </p:nvSpPr>
        <p:spPr>
          <a:xfrm>
            <a:off x="-6458" y="-1315"/>
            <a:ext cx="6099900" cy="1014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Calibri"/>
              <a:buNone/>
            </a:pPr>
            <a:endParaRPr sz="2400" b="0" i="0" u="none" strike="noStrike" cap="none">
              <a:solidFill>
                <a:schemeClr val="lt1"/>
              </a:solidFill>
              <a:latin typeface="Bookman Old Style"/>
              <a:ea typeface="Bookman Old Style"/>
              <a:cs typeface="Bookman Old Style"/>
              <a:sym typeface="Bookman Old Style"/>
            </a:endParaRPr>
          </a:p>
        </p:txBody>
      </p:sp>
      <p:sp>
        <p:nvSpPr>
          <p:cNvPr id="106" name="Google Shape;106;p9"/>
          <p:cNvSpPr txBox="1">
            <a:spLocks noGrp="1"/>
          </p:cNvSpPr>
          <p:nvPr>
            <p:ph type="body" idx="2"/>
          </p:nvPr>
        </p:nvSpPr>
        <p:spPr>
          <a:xfrm>
            <a:off x="68959" y="993012"/>
            <a:ext cx="12069600" cy="296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900"/>
              <a:buFont typeface="Arial"/>
              <a:buNone/>
              <a:defRPr sz="19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07" name="Google Shape;107;p9"/>
          <p:cNvCxnSpPr/>
          <p:nvPr/>
        </p:nvCxnSpPr>
        <p:spPr>
          <a:xfrm>
            <a:off x="3363686" y="6656336"/>
            <a:ext cx="6699000" cy="0"/>
          </a:xfrm>
          <a:prstGeom prst="straightConnector1">
            <a:avLst/>
          </a:prstGeom>
          <a:noFill/>
          <a:ln w="12700" cap="flat" cmpd="sng">
            <a:solidFill>
              <a:srgbClr val="00386B"/>
            </a:solidFill>
            <a:prstDash val="solid"/>
            <a:miter lim="800000"/>
            <a:headEnd type="none" w="sm" len="sm"/>
            <a:tailEnd type="none" w="sm" len="sm"/>
          </a:ln>
        </p:spPr>
      </p:cxnSp>
      <p:sp>
        <p:nvSpPr>
          <p:cNvPr id="108" name="Google Shape;108;p9"/>
          <p:cNvSpPr txBox="1">
            <a:spLocks noGrp="1"/>
          </p:cNvSpPr>
          <p:nvPr>
            <p:ph type="body" idx="3"/>
          </p:nvPr>
        </p:nvSpPr>
        <p:spPr>
          <a:xfrm>
            <a:off x="6110895" y="60283"/>
            <a:ext cx="6008700" cy="884700"/>
          </a:xfrm>
          <a:prstGeom prst="rect">
            <a:avLst/>
          </a:prstGeom>
          <a:noFill/>
          <a:ln>
            <a:noFill/>
          </a:ln>
        </p:spPr>
        <p:txBody>
          <a:bodyPr spcFirstLastPara="1" wrap="square" lIns="91425" tIns="91425" rIns="91425" bIns="91425" anchor="ctr" anchorCtr="0"/>
          <a:lstStyle>
            <a:lvl1pPr marL="457200" marR="0" lvl="0" indent="-292100" algn="l" rtl="0">
              <a:lnSpc>
                <a:spcPct val="100000"/>
              </a:lnSpc>
              <a:spcBef>
                <a:spcPts val="15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1pPr>
            <a:lvl2pPr marL="914400" marR="0" lvl="1"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2pPr>
            <a:lvl3pPr marL="1371600" marR="0" lvl="2"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3pPr>
            <a:lvl4pPr marL="1828800" marR="0" lvl="3"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4pPr>
            <a:lvl5pPr marL="2286000" marR="0" lvl="4"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4"/>
          </p:nvPr>
        </p:nvSpPr>
        <p:spPr>
          <a:xfrm>
            <a:off x="47133" y="57812"/>
            <a:ext cx="6008700" cy="884700"/>
          </a:xfrm>
          <a:prstGeom prst="rect">
            <a:avLst/>
          </a:prstGeom>
          <a:noFill/>
          <a:ln>
            <a:noFill/>
          </a:ln>
        </p:spPr>
        <p:txBody>
          <a:bodyPr spcFirstLastPara="1" wrap="square" lIns="91425" tIns="91425" rIns="91425" bIns="91425" anchor="ctr" anchorCtr="0"/>
          <a:lstStyle>
            <a:lvl1pPr marL="457200" marR="0" lvl="0" indent="-292100" algn="l" rtl="0">
              <a:lnSpc>
                <a:spcPct val="100000"/>
              </a:lnSpc>
              <a:spcBef>
                <a:spcPts val="15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1pPr>
            <a:lvl2pPr marL="914400" marR="0" lvl="1"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2pPr>
            <a:lvl3pPr marL="1371600" marR="0" lvl="2"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3pPr>
            <a:lvl4pPr marL="1828800" marR="0" lvl="3"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4pPr>
            <a:lvl5pPr marL="2286000" marR="0" lvl="4" indent="-292100" algn="l" rtl="0">
              <a:lnSpc>
                <a:spcPct val="90000"/>
              </a:lnSpc>
              <a:spcBef>
                <a:spcPts val="500"/>
              </a:spcBef>
              <a:spcAft>
                <a:spcPts val="0"/>
              </a:spcAft>
              <a:buClr>
                <a:schemeClr val="lt1"/>
              </a:buClr>
              <a:buSzPts val="1000"/>
              <a:buFont typeface="Calibri"/>
              <a:buAutoNum type="arabicPeriod"/>
              <a:defRPr sz="1000" b="0" i="0" u="none" strike="noStrike" cap="none">
                <a:solidFill>
                  <a:schemeClr val="lt1"/>
                </a:solidFill>
                <a:latin typeface="Bookman Old Style"/>
                <a:ea typeface="Bookman Old Style"/>
                <a:cs typeface="Bookman Old Style"/>
                <a:sym typeface="Bookman Old Styl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5"/>
          </p:nvPr>
        </p:nvSpPr>
        <p:spPr>
          <a:xfrm>
            <a:off x="68959" y="6568310"/>
            <a:ext cx="10077000" cy="2967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300"/>
              <a:buFont typeface="Arial"/>
              <a:buNone/>
              <a:defRPr sz="1300" b="0" i="0" u="none" strike="noStrike" cap="none">
                <a:solidFill>
                  <a:schemeClr val="lt1"/>
                </a:solidFill>
                <a:latin typeface="Bookman Old Style"/>
                <a:ea typeface="Bookman Old Style"/>
                <a:cs typeface="Bookman Old Style"/>
                <a:sym typeface="Bookman Old Styl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9"/>
          <p:cNvSpPr/>
          <p:nvPr/>
        </p:nvSpPr>
        <p:spPr>
          <a:xfrm>
            <a:off x="-3958" y="6798666"/>
            <a:ext cx="12192000" cy="915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st_Slide">
  <p:cSld name="Last_Slide">
    <p:spTree>
      <p:nvGrpSpPr>
        <p:cNvPr id="1" name="Shape 112"/>
        <p:cNvGrpSpPr/>
        <p:nvPr/>
      </p:nvGrpSpPr>
      <p:grpSpPr>
        <a:xfrm>
          <a:off x="0" y="0"/>
          <a:ext cx="0" cy="0"/>
          <a:chOff x="0" y="0"/>
          <a:chExt cx="0" cy="0"/>
        </a:xfrm>
      </p:grpSpPr>
      <p:sp>
        <p:nvSpPr>
          <p:cNvPr id="113" name="Google Shape;113;p10"/>
          <p:cNvSpPr txBox="1"/>
          <p:nvPr/>
        </p:nvSpPr>
        <p:spPr>
          <a:xfrm>
            <a:off x="6092042" y="8"/>
            <a:ext cx="6099900" cy="1116300"/>
          </a:xfrm>
          <a:prstGeom prst="rect">
            <a:avLst/>
          </a:prstGeom>
          <a:solidFill>
            <a:srgbClr val="6693BC"/>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114" name="Google Shape;114;p10"/>
          <p:cNvSpPr txBox="1"/>
          <p:nvPr/>
        </p:nvSpPr>
        <p:spPr>
          <a:xfrm>
            <a:off x="0" y="-5939"/>
            <a:ext cx="6099900" cy="11163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Calibri"/>
              <a:buNone/>
            </a:pPr>
            <a:endParaRPr sz="3200" b="0" i="0" u="none" strike="noStrike" cap="none">
              <a:solidFill>
                <a:schemeClr val="lt1"/>
              </a:solidFill>
              <a:latin typeface="Calibri"/>
              <a:ea typeface="Calibri"/>
              <a:cs typeface="Calibri"/>
              <a:sym typeface="Calibri"/>
            </a:endParaRPr>
          </a:p>
        </p:txBody>
      </p:sp>
      <p:sp>
        <p:nvSpPr>
          <p:cNvPr id="115" name="Google Shape;115;p10"/>
          <p:cNvSpPr/>
          <p:nvPr/>
        </p:nvSpPr>
        <p:spPr>
          <a:xfrm>
            <a:off x="3956" y="1110207"/>
            <a:ext cx="12192000" cy="210300"/>
          </a:xfrm>
          <a:prstGeom prst="rect">
            <a:avLst/>
          </a:prstGeom>
          <a:gradFill>
            <a:gsLst>
              <a:gs pos="0">
                <a:srgbClr val="00386B"/>
              </a:gs>
              <a:gs pos="74000">
                <a:srgbClr val="B8CDE0"/>
              </a:gs>
              <a:gs pos="83000">
                <a:srgbClr val="B8CDE0"/>
              </a:gs>
              <a:gs pos="100000">
                <a:srgbClr val="D0DEEA"/>
              </a:gs>
            </a:gsLst>
            <a:lin ang="900002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10"/>
          <p:cNvSpPr/>
          <p:nvPr/>
        </p:nvSpPr>
        <p:spPr>
          <a:xfrm>
            <a:off x="-3958" y="6798666"/>
            <a:ext cx="12192000" cy="91500"/>
          </a:xfrm>
          <a:prstGeom prst="rect">
            <a:avLst/>
          </a:prstGeom>
          <a:solidFill>
            <a:srgbClr val="0038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7" name="Google Shape;117;p10"/>
          <p:cNvPicPr preferRelativeResize="0"/>
          <p:nvPr/>
        </p:nvPicPr>
        <p:blipFill rotWithShape="1">
          <a:blip r:embed="rId2">
            <a:alphaModFix/>
          </a:blip>
          <a:srcRect/>
          <a:stretch/>
        </p:blipFill>
        <p:spPr>
          <a:xfrm>
            <a:off x="9280" y="-11886"/>
            <a:ext cx="1894562" cy="2014398"/>
          </a:xfrm>
          <a:prstGeom prst="rect">
            <a:avLst/>
          </a:prstGeom>
          <a:noFill/>
          <a:ln>
            <a:noFill/>
          </a:ln>
        </p:spPr>
      </p:pic>
      <p:sp>
        <p:nvSpPr>
          <p:cNvPr id="118" name="Google Shape;118;p10"/>
          <p:cNvSpPr/>
          <p:nvPr/>
        </p:nvSpPr>
        <p:spPr>
          <a:xfrm>
            <a:off x="4346369" y="4301940"/>
            <a:ext cx="7290600" cy="1288800"/>
          </a:xfrm>
          <a:prstGeom prst="roundRect">
            <a:avLst>
              <a:gd name="adj" fmla="val 16667"/>
            </a:avLst>
          </a:prstGeom>
          <a:solidFill>
            <a:schemeClr val="accent2"/>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Bookman Old Style"/>
              <a:buNone/>
            </a:pPr>
            <a:r>
              <a:rPr lang="en-US" sz="2400" b="0" i="0" u="none" strike="noStrike" cap="none" dirty="0">
                <a:solidFill>
                  <a:schemeClr val="lt1"/>
                </a:solidFill>
                <a:latin typeface="Bookman Old Style"/>
                <a:ea typeface="Bookman Old Style"/>
                <a:cs typeface="Bookman Old Style"/>
                <a:sym typeface="Bookman Old Style"/>
              </a:rPr>
              <a:t>Questions</a:t>
            </a:r>
            <a:r>
              <a:rPr lang="tr-TR" sz="2400" b="0" i="0" u="none" strike="noStrike" cap="none" dirty="0">
                <a:solidFill>
                  <a:schemeClr val="lt1"/>
                </a:solidFill>
                <a:latin typeface="Bookman Old Style"/>
                <a:ea typeface="Bookman Old Style"/>
                <a:cs typeface="Bookman Old Style"/>
                <a:sym typeface="Bookman Old Style"/>
              </a:rPr>
              <a:t> </a:t>
            </a:r>
            <a:r>
              <a:rPr lang="tr-TR" sz="2800" b="0" i="0" u="none" strike="noStrike" cap="none" dirty="0">
                <a:solidFill>
                  <a:schemeClr val="lt1"/>
                </a:solidFill>
                <a:latin typeface="Bookman Old Style"/>
                <a:ea typeface="Bookman Old Style"/>
                <a:cs typeface="Bookman Old Style"/>
                <a:sym typeface="Bookman Old Style"/>
              </a:rPr>
              <a:t>?</a:t>
            </a:r>
            <a:r>
              <a:rPr lang="tr-TR" sz="2400" b="0" i="0" u="none" strike="noStrike" cap="none" dirty="0">
                <a:solidFill>
                  <a:schemeClr val="lt1"/>
                </a:solidFill>
                <a:latin typeface="Bookman Old Style"/>
                <a:ea typeface="Bookman Old Style"/>
                <a:cs typeface="Bookman Old Style"/>
                <a:sym typeface="Bookman Old Style"/>
              </a:rPr>
              <a:t>?</a:t>
            </a:r>
            <a:r>
              <a:rPr lang="tr-TR" sz="2000" b="0" i="0" u="none" strike="noStrike" cap="none" dirty="0">
                <a:solidFill>
                  <a:schemeClr val="lt1"/>
                </a:solidFill>
                <a:latin typeface="Bookman Old Style"/>
                <a:ea typeface="Bookman Old Style"/>
                <a:cs typeface="Bookman Old Style"/>
                <a:sym typeface="Bookman Old Style"/>
              </a:rPr>
              <a:t>?</a:t>
            </a:r>
            <a:endParaRPr dirty="0"/>
          </a:p>
        </p:txBody>
      </p:sp>
      <p:sp>
        <p:nvSpPr>
          <p:cNvPr id="119" name="Google Shape;119;p10"/>
          <p:cNvSpPr/>
          <p:nvPr/>
        </p:nvSpPr>
        <p:spPr>
          <a:xfrm>
            <a:off x="1913122" y="2002512"/>
            <a:ext cx="6537600" cy="1448400"/>
          </a:xfrm>
          <a:prstGeom prst="roundRect">
            <a:avLst>
              <a:gd name="adj" fmla="val 16667"/>
            </a:avLst>
          </a:prstGeom>
          <a:solidFill>
            <a:schemeClr val="accent1"/>
          </a:solidFill>
          <a:ln w="12700" cap="flat" cmpd="sng">
            <a:solidFill>
              <a:srgbClr val="4A6B89"/>
            </a:solidFill>
            <a:prstDash val="solid"/>
            <a:miter lim="800000"/>
            <a:headEnd type="none" w="sm" len="sm"/>
            <a:tailEnd type="none" w="sm" len="sm"/>
          </a:ln>
          <a:effectLst>
            <a:outerShdw blurRad="50800" dist="1270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Bookman Old Style"/>
              <a:buNone/>
            </a:pPr>
            <a:r>
              <a:rPr lang="en-US" sz="2400" b="0" i="0" u="none" strike="noStrike" cap="none" dirty="0">
                <a:solidFill>
                  <a:schemeClr val="lt1"/>
                </a:solidFill>
                <a:latin typeface="Bookman Old Style"/>
                <a:ea typeface="Bookman Old Style"/>
                <a:cs typeface="Bookman Old Style"/>
                <a:sym typeface="Bookman Old Style"/>
              </a:rPr>
              <a:t>Thank you for listening.</a:t>
            </a:r>
            <a:endParaRPr dirty="0"/>
          </a:p>
        </p:txBody>
      </p:sp>
      <p:sp>
        <p:nvSpPr>
          <p:cNvPr id="120" name="Google Shape;120;p10"/>
          <p:cNvSpPr/>
          <p:nvPr/>
        </p:nvSpPr>
        <p:spPr>
          <a:xfrm>
            <a:off x="2969" y="6613066"/>
            <a:ext cx="12199800" cy="1920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sp>
        <p:nvSpPr>
          <p:cNvPr id="121" name="Google Shape;121;p10"/>
          <p:cNvSpPr/>
          <p:nvPr/>
        </p:nvSpPr>
        <p:spPr>
          <a:xfrm>
            <a:off x="-3958" y="6608688"/>
            <a:ext cx="12197400" cy="210300"/>
          </a:xfrm>
          <a:prstGeom prst="rect">
            <a:avLst/>
          </a:prstGeom>
          <a:gradFill>
            <a:gsLst>
              <a:gs pos="0">
                <a:srgbClr val="00386B"/>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386B"/>
              </a:solidFill>
              <a:latin typeface="Bookman Old Style"/>
              <a:ea typeface="Bookman Old Style"/>
              <a:cs typeface="Bookman Old Style"/>
              <a:sym typeface="Bookman Old Style"/>
            </a:endParaRPr>
          </a:p>
        </p:txBody>
      </p:sp>
      <p:pic>
        <p:nvPicPr>
          <p:cNvPr id="122" name="Google Shape;122;p10"/>
          <p:cNvPicPr preferRelativeResize="0"/>
          <p:nvPr/>
        </p:nvPicPr>
        <p:blipFill rotWithShape="1">
          <a:blip r:embed="rId3">
            <a:alphaModFix/>
          </a:blip>
          <a:srcRect/>
          <a:stretch/>
        </p:blipFill>
        <p:spPr>
          <a:xfrm>
            <a:off x="11264840" y="277379"/>
            <a:ext cx="815761" cy="45762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Font typeface="Arial"/>
              <a:buNone/>
              <a:defRPr sz="1800"/>
            </a:lvl2pPr>
            <a:lvl3pPr lvl="2" rtl="0">
              <a:spcBef>
                <a:spcPts val="0"/>
              </a:spcBef>
              <a:spcAft>
                <a:spcPts val="0"/>
              </a:spcAft>
              <a:buSzPts val="1400"/>
              <a:buFont typeface="Arial"/>
              <a:buNone/>
              <a:defRPr sz="1800"/>
            </a:lvl3pPr>
            <a:lvl4pPr lvl="3" rtl="0">
              <a:spcBef>
                <a:spcPts val="0"/>
              </a:spcBef>
              <a:spcAft>
                <a:spcPts val="0"/>
              </a:spcAft>
              <a:buSzPts val="1400"/>
              <a:buFont typeface="Arial"/>
              <a:buNone/>
              <a:defRPr sz="1800"/>
            </a:lvl4pPr>
            <a:lvl5pPr lvl="4" rtl="0">
              <a:spcBef>
                <a:spcPts val="0"/>
              </a:spcBef>
              <a:spcAft>
                <a:spcPts val="0"/>
              </a:spcAft>
              <a:buSzPts val="1400"/>
              <a:buFont typeface="Arial"/>
              <a:buNone/>
              <a:defRPr sz="1800"/>
            </a:lvl5pPr>
            <a:lvl6pPr lvl="5" rtl="0">
              <a:spcBef>
                <a:spcPts val="0"/>
              </a:spcBef>
              <a:spcAft>
                <a:spcPts val="0"/>
              </a:spcAft>
              <a:buSzPts val="1400"/>
              <a:buFont typeface="Arial"/>
              <a:buNone/>
              <a:defRPr sz="1800"/>
            </a:lvl6pPr>
            <a:lvl7pPr lvl="6" rtl="0">
              <a:spcBef>
                <a:spcPts val="0"/>
              </a:spcBef>
              <a:spcAft>
                <a:spcPts val="0"/>
              </a:spcAft>
              <a:buSzPts val="1400"/>
              <a:buFont typeface="Arial"/>
              <a:buNone/>
              <a:defRPr sz="1800"/>
            </a:lvl7pPr>
            <a:lvl8pPr lvl="7" rtl="0">
              <a:spcBef>
                <a:spcPts val="0"/>
              </a:spcBef>
              <a:spcAft>
                <a:spcPts val="0"/>
              </a:spcAft>
              <a:buSzPts val="1400"/>
              <a:buFont typeface="Arial"/>
              <a:buNone/>
              <a:defRPr sz="1800"/>
            </a:lvl8pPr>
            <a:lvl9pPr lvl="8" rtl="0">
              <a:spcBef>
                <a:spcPts val="0"/>
              </a:spcBef>
              <a:spcAft>
                <a:spcPts val="0"/>
              </a:spcAft>
              <a:buSzPts val="1400"/>
              <a:buFont typeface="Arial"/>
              <a:buNone/>
              <a:defRPr sz="1800"/>
            </a:lvl9pPr>
          </a:lstStyle>
          <a:p>
            <a:endParaRPr/>
          </a:p>
        </p:txBody>
      </p:sp>
      <p:sp>
        <p:nvSpPr>
          <p:cNvPr id="68" name="Google Shape;68;p6"/>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dt" idx="10"/>
          </p:nvPr>
        </p:nvSpPr>
        <p:spPr>
          <a:xfrm>
            <a:off x="2719778" y="5962957"/>
            <a:ext cx="6738196" cy="61745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dirty="0"/>
              <a:t>IEEE ISCC 2019, Barcelona, Spain</a:t>
            </a:r>
          </a:p>
          <a:p>
            <a:pPr marL="0" lvl="0" indent="0" algn="ctr" rtl="0">
              <a:spcBef>
                <a:spcPts val="0"/>
              </a:spcBef>
              <a:spcAft>
                <a:spcPts val="0"/>
              </a:spcAft>
              <a:buNone/>
            </a:pPr>
            <a:r>
              <a:rPr lang="en-US" dirty="0"/>
              <a:t>July 2019</a:t>
            </a:r>
          </a:p>
        </p:txBody>
      </p:sp>
      <p:sp>
        <p:nvSpPr>
          <p:cNvPr id="128" name="Google Shape;128;p11"/>
          <p:cNvSpPr txBox="1">
            <a:spLocks noGrp="1"/>
          </p:cNvSpPr>
          <p:nvPr>
            <p:ph type="body" idx="1"/>
          </p:nvPr>
        </p:nvSpPr>
        <p:spPr>
          <a:xfrm>
            <a:off x="2719777" y="2160371"/>
            <a:ext cx="6738197" cy="1742324"/>
          </a:xfrm>
          <a:prstGeom prst="rect">
            <a:avLst/>
          </a:prstGeom>
          <a:noFill/>
          <a:ln>
            <a:noFill/>
          </a:ln>
        </p:spPr>
        <p:txBody>
          <a:bodyPr spcFirstLastPara="1" wrap="square" lIns="91425" tIns="45700" rIns="91425" bIns="45700" anchor="ctr" anchorCtr="0">
            <a:noAutofit/>
          </a:bodyPr>
          <a:lstStyle/>
          <a:p>
            <a:pPr marL="0" lvl="0" indent="0">
              <a:lnSpc>
                <a:spcPct val="100000"/>
              </a:lnSpc>
              <a:spcBef>
                <a:spcPts val="0"/>
              </a:spcBef>
              <a:buClr>
                <a:srgbClr val="90C226"/>
              </a:buClr>
              <a:buSzPts val="1840"/>
            </a:pPr>
            <a:r>
              <a:rPr lang="en-US" sz="2600" dirty="0">
                <a:solidFill>
                  <a:srgbClr val="FFFFFF"/>
                </a:solidFill>
              </a:rPr>
              <a:t>Smart Spreading Factor Assignment for </a:t>
            </a:r>
            <a:r>
              <a:rPr lang="en-US" sz="2600" dirty="0" err="1">
                <a:solidFill>
                  <a:srgbClr val="FFFFFF"/>
                </a:solidFill>
              </a:rPr>
              <a:t>LoRaWANs</a:t>
            </a:r>
            <a:endParaRPr lang="en-US" sz="2600" dirty="0"/>
          </a:p>
        </p:txBody>
      </p:sp>
      <p:sp>
        <p:nvSpPr>
          <p:cNvPr id="5" name="Shape 74">
            <a:extLst>
              <a:ext uri="{FF2B5EF4-FFF2-40B4-BE49-F238E27FC236}">
                <a16:creationId xmlns:a16="http://schemas.microsoft.com/office/drawing/2014/main" id="{03024894-88F8-4DCD-A1F8-284A6B5BB787}"/>
              </a:ext>
            </a:extLst>
          </p:cNvPr>
          <p:cNvSpPr txBox="1"/>
          <p:nvPr/>
        </p:nvSpPr>
        <p:spPr>
          <a:xfrm>
            <a:off x="3236362" y="4258929"/>
            <a:ext cx="2626538" cy="745491"/>
          </a:xfrm>
          <a:prstGeom prst="rect">
            <a:avLst/>
          </a:prstGeom>
          <a:noFill/>
          <a:ln>
            <a:noFill/>
          </a:ln>
        </p:spPr>
        <p:txBody>
          <a:bodyPr wrap="square" lIns="91425" tIns="91425" rIns="91425" bIns="91425" anchor="t" anchorCtr="0">
            <a:noAutofit/>
          </a:bodyPr>
          <a:lstStyle/>
          <a:p>
            <a:pPr algn="r">
              <a:buClr>
                <a:srgbClr val="90C226"/>
              </a:buClr>
              <a:buSzPts val="1120"/>
            </a:pPr>
            <a:r>
              <a:rPr lang="en" sz="2400" dirty="0">
                <a:solidFill>
                  <a:srgbClr val="2C3C43"/>
                </a:solidFill>
                <a:latin typeface="Bookman Old Style"/>
                <a:ea typeface="Bookman Old Style"/>
                <a:cs typeface="Bookman Old Style"/>
                <a:sym typeface="Bookman Old Style"/>
              </a:rPr>
              <a:t>Tugrul Yatagan</a:t>
            </a:r>
          </a:p>
          <a:p>
            <a:pPr marL="0" marR="0" lvl="0" indent="-88900" algn="r" rtl="0">
              <a:lnSpc>
                <a:spcPct val="100000"/>
              </a:lnSpc>
              <a:spcBef>
                <a:spcPts val="0"/>
              </a:spcBef>
              <a:spcAft>
                <a:spcPts val="0"/>
              </a:spcAft>
              <a:buClr>
                <a:srgbClr val="000000"/>
              </a:buClr>
              <a:buSzPts val="1400"/>
              <a:buFont typeface="Bookman Old Style"/>
              <a:buNone/>
            </a:pPr>
            <a:r>
              <a:rPr lang="en" sz="1600" b="0" i="0" u="none" strike="noStrike" cap="none" dirty="0">
                <a:solidFill>
                  <a:srgbClr val="000000"/>
                </a:solidFill>
                <a:latin typeface="Bookman Old Style"/>
                <a:ea typeface="Bookman Old Style"/>
                <a:cs typeface="Bookman Old Style"/>
                <a:sym typeface="Bookman Old Style"/>
              </a:rPr>
              <a:t>yatagan@itu.edu.tr</a:t>
            </a:r>
          </a:p>
        </p:txBody>
      </p:sp>
      <p:sp>
        <p:nvSpPr>
          <p:cNvPr id="6" name="Shape 75">
            <a:extLst>
              <a:ext uri="{FF2B5EF4-FFF2-40B4-BE49-F238E27FC236}">
                <a16:creationId xmlns:a16="http://schemas.microsoft.com/office/drawing/2014/main" id="{23145ABF-4AE5-4CAC-8A71-29AB2E3BBA61}"/>
              </a:ext>
            </a:extLst>
          </p:cNvPr>
          <p:cNvSpPr txBox="1"/>
          <p:nvPr/>
        </p:nvSpPr>
        <p:spPr>
          <a:xfrm>
            <a:off x="6314699" y="4258930"/>
            <a:ext cx="2743187" cy="745490"/>
          </a:xfrm>
          <a:prstGeom prst="rect">
            <a:avLst/>
          </a:prstGeom>
          <a:noFill/>
          <a:ln>
            <a:noFill/>
          </a:ln>
        </p:spPr>
        <p:txBody>
          <a:bodyPr wrap="square" lIns="91425" tIns="91425" rIns="91425" bIns="91425" anchor="t" anchorCtr="0">
            <a:noAutofit/>
          </a:bodyPr>
          <a:lstStyle/>
          <a:p>
            <a:pPr>
              <a:buClr>
                <a:srgbClr val="90C226"/>
              </a:buClr>
              <a:buSzPts val="1120"/>
            </a:pPr>
            <a:r>
              <a:rPr lang="en" sz="2400" dirty="0">
                <a:solidFill>
                  <a:srgbClr val="2C3C43"/>
                </a:solidFill>
                <a:latin typeface="Bookman Old Style"/>
                <a:ea typeface="Bookman Old Style"/>
                <a:cs typeface="Bookman Old Style"/>
                <a:sym typeface="Bookman Old Style"/>
              </a:rPr>
              <a:t>Sema Oktug</a:t>
            </a:r>
          </a:p>
          <a:p>
            <a:pPr marL="0" marR="0" lvl="0" indent="-88900" algn="l" rtl="0">
              <a:lnSpc>
                <a:spcPct val="100000"/>
              </a:lnSpc>
              <a:spcBef>
                <a:spcPts val="0"/>
              </a:spcBef>
              <a:spcAft>
                <a:spcPts val="0"/>
              </a:spcAft>
              <a:buClr>
                <a:srgbClr val="000000"/>
              </a:buClr>
              <a:buSzPts val="1400"/>
              <a:buFont typeface="Bookman Old Style"/>
              <a:buNone/>
            </a:pPr>
            <a:r>
              <a:rPr lang="en" sz="1600" dirty="0">
                <a:latin typeface="Bookman Old Style"/>
                <a:ea typeface="Bookman Old Style"/>
                <a:cs typeface="Bookman Old Style"/>
                <a:sym typeface="Bookman Old Style"/>
              </a:rPr>
              <a:t>oktug</a:t>
            </a:r>
            <a:r>
              <a:rPr lang="en" sz="1600" b="0" i="0" u="none" strike="noStrike" cap="none" dirty="0">
                <a:solidFill>
                  <a:srgbClr val="000000"/>
                </a:solidFill>
                <a:latin typeface="Bookman Old Style"/>
                <a:ea typeface="Bookman Old Style"/>
                <a:cs typeface="Bookman Old Style"/>
                <a:sym typeface="Bookman Old Style"/>
              </a:rPr>
              <a:t>@itu.edu.tr</a:t>
            </a:r>
          </a:p>
        </p:txBody>
      </p:sp>
      <p:cxnSp>
        <p:nvCxnSpPr>
          <p:cNvPr id="7" name="Shape 76">
            <a:extLst>
              <a:ext uri="{FF2B5EF4-FFF2-40B4-BE49-F238E27FC236}">
                <a16:creationId xmlns:a16="http://schemas.microsoft.com/office/drawing/2014/main" id="{396AD105-AC88-4070-A632-C5EFD280ED85}"/>
              </a:ext>
            </a:extLst>
          </p:cNvPr>
          <p:cNvCxnSpPr>
            <a:cxnSpLocks/>
          </p:cNvCxnSpPr>
          <p:nvPr/>
        </p:nvCxnSpPr>
        <p:spPr>
          <a:xfrm>
            <a:off x="6088800" y="4435328"/>
            <a:ext cx="0" cy="455172"/>
          </a:xfrm>
          <a:prstGeom prst="straightConnector1">
            <a:avLst/>
          </a:prstGeom>
          <a:noFill/>
          <a:ln w="9525" cap="flat" cmpd="sng">
            <a:solidFill>
              <a:schemeClr val="dk2"/>
            </a:solidFill>
            <a:prstDash val="solid"/>
            <a:round/>
            <a:headEnd type="none" w="med" len="med"/>
            <a:tailEnd type="none" w="med" len="med"/>
          </a:ln>
        </p:spPr>
      </p:cxnSp>
      <p:sp>
        <p:nvSpPr>
          <p:cNvPr id="11" name="Shape 74">
            <a:extLst>
              <a:ext uri="{FF2B5EF4-FFF2-40B4-BE49-F238E27FC236}">
                <a16:creationId xmlns:a16="http://schemas.microsoft.com/office/drawing/2014/main" id="{348EEC6D-D22B-4CD3-B914-05A7A4B2EE46}"/>
              </a:ext>
            </a:extLst>
          </p:cNvPr>
          <p:cNvSpPr txBox="1"/>
          <p:nvPr/>
        </p:nvSpPr>
        <p:spPr>
          <a:xfrm>
            <a:off x="3236361" y="5045516"/>
            <a:ext cx="5821525" cy="745491"/>
          </a:xfrm>
          <a:prstGeom prst="rect">
            <a:avLst/>
          </a:prstGeom>
          <a:noFill/>
          <a:ln>
            <a:noFill/>
          </a:ln>
        </p:spPr>
        <p:txBody>
          <a:bodyPr wrap="square" lIns="91425" tIns="91425" rIns="91425" bIns="91425" anchor="t" anchorCtr="0">
            <a:noAutofit/>
          </a:bodyPr>
          <a:lstStyle/>
          <a:p>
            <a:pPr lvl="0" indent="-88900" algn="ctr">
              <a:buSzPts val="1400"/>
            </a:pPr>
            <a:r>
              <a:rPr lang="en-US" sz="1600" dirty="0">
                <a:latin typeface="Calibri" panose="020F0502020204030204" pitchFamily="34" charset="0"/>
                <a:ea typeface="Bookman Old Style"/>
                <a:cs typeface="Calibri" panose="020F0502020204030204" pitchFamily="34" charset="0"/>
                <a:sym typeface="Bookman Old Style"/>
              </a:rPr>
              <a:t>Department of Computer Engineering</a:t>
            </a:r>
          </a:p>
          <a:p>
            <a:pPr lvl="0" indent="-88900" algn="ctr">
              <a:buSzPts val="1400"/>
            </a:pPr>
            <a:r>
              <a:rPr lang="en-US" sz="1600" dirty="0">
                <a:latin typeface="Calibri" panose="020F0502020204030204" pitchFamily="34" charset="0"/>
                <a:ea typeface="Bookman Old Style"/>
                <a:cs typeface="Calibri" panose="020F0502020204030204" pitchFamily="34" charset="0"/>
                <a:sym typeface="Bookman Old Style"/>
              </a:rPr>
              <a:t>Istanbul Technical University</a:t>
            </a:r>
          </a:p>
          <a:p>
            <a:pPr lvl="0" indent="-88900" algn="ctr">
              <a:buSzPts val="1400"/>
            </a:pPr>
            <a:r>
              <a:rPr lang="en-US" sz="1600" dirty="0">
                <a:latin typeface="Calibri" panose="020F0502020204030204" pitchFamily="34" charset="0"/>
                <a:ea typeface="Bookman Old Style"/>
                <a:cs typeface="Calibri" panose="020F0502020204030204" pitchFamily="34" charset="0"/>
                <a:sym typeface="Bookman Old Style"/>
              </a:rPr>
              <a:t>Istanbul, Turkey</a:t>
            </a:r>
            <a:endParaRPr lang="en" sz="1600" b="0" i="0" u="none" strike="noStrike" cap="none" dirty="0">
              <a:solidFill>
                <a:srgbClr val="000000"/>
              </a:solidFill>
              <a:latin typeface="Calibri" panose="020F0502020204030204" pitchFamily="34" charset="0"/>
              <a:ea typeface="Bookman Old Style"/>
              <a:cs typeface="Calibri" panose="020F0502020204030204" pitchFamily="34" charset="0"/>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10</a:t>
            </a:fld>
            <a:endParaRPr lang="en-US"/>
          </a:p>
        </p:txBody>
      </p:sp>
      <p:sp>
        <p:nvSpPr>
          <p:cNvPr id="233" name="Google Shape;233;p20"/>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Related Works</a:t>
            </a:r>
            <a:endParaRPr lang="en-US" sz="2000" dirty="0">
              <a:solidFill>
                <a:schemeClr val="dk1"/>
              </a:solidFill>
            </a:endParaRPr>
          </a:p>
        </p:txBody>
      </p:sp>
      <p:sp>
        <p:nvSpPr>
          <p:cNvPr id="11" name="Google Shape;145;p13">
            <a:extLst>
              <a:ext uri="{FF2B5EF4-FFF2-40B4-BE49-F238E27FC236}">
                <a16:creationId xmlns:a16="http://schemas.microsoft.com/office/drawing/2014/main" id="{EE1FB68E-516B-40DA-A4BC-AD3AE4A9FA4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2" name="Google Shape;145;p13">
            <a:extLst>
              <a:ext uri="{FF2B5EF4-FFF2-40B4-BE49-F238E27FC236}">
                <a16:creationId xmlns:a16="http://schemas.microsoft.com/office/drawing/2014/main" id="{928CD104-D524-4EF1-970A-272B79419B51}"/>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7" name="Google Shape;193;p17">
            <a:extLst>
              <a:ext uri="{FF2B5EF4-FFF2-40B4-BE49-F238E27FC236}">
                <a16:creationId xmlns:a16="http://schemas.microsoft.com/office/drawing/2014/main" id="{ECF2861C-C573-4B2A-AEC2-85516F0CAFE4}"/>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200" dirty="0">
                <a:solidFill>
                  <a:schemeClr val="dk1"/>
                </a:solidFill>
                <a:latin typeface="Calibri"/>
                <a:ea typeface="Calibri"/>
                <a:cs typeface="Calibri"/>
              </a:rPr>
              <a:t>“Performance Evaluation of LoRa Networks in a Smart City Scenario” [5]</a:t>
            </a:r>
          </a:p>
          <a:p>
            <a:pPr marL="914400" lvl="1" indent="-342900">
              <a:buSzPts val="1800"/>
              <a:buFont typeface="Calibri"/>
              <a:buChar char="○"/>
            </a:pPr>
            <a:r>
              <a:rPr lang="en-US" sz="2200" dirty="0">
                <a:solidFill>
                  <a:schemeClr val="dk1"/>
                </a:solidFill>
                <a:latin typeface="Calibri"/>
                <a:ea typeface="Calibri"/>
                <a:cs typeface="Calibri"/>
              </a:rPr>
              <a:t>ns–3 module to study the performance of a </a:t>
            </a:r>
            <a:r>
              <a:rPr lang="en-US" sz="2200" dirty="0" err="1">
                <a:solidFill>
                  <a:schemeClr val="dk1"/>
                </a:solidFill>
                <a:latin typeface="Calibri"/>
                <a:ea typeface="Calibri"/>
                <a:cs typeface="Calibri"/>
              </a:rPr>
              <a:t>LoRa</a:t>
            </a:r>
            <a:r>
              <a:rPr lang="en-US" sz="2200" dirty="0">
                <a:solidFill>
                  <a:schemeClr val="dk1"/>
                </a:solidFill>
                <a:latin typeface="Calibri"/>
                <a:ea typeface="Calibri"/>
                <a:cs typeface="Calibri"/>
              </a:rPr>
              <a:t>-based IoT network in a typical urban scenario</a:t>
            </a:r>
          </a:p>
          <a:p>
            <a:pPr marL="914400" lvl="1" indent="-342900">
              <a:buSzPts val="1800"/>
              <a:buFont typeface="Calibri"/>
              <a:buChar char="○"/>
            </a:pPr>
            <a:r>
              <a:rPr lang="en-US" sz="2200" dirty="0">
                <a:solidFill>
                  <a:schemeClr val="dk1"/>
                </a:solidFill>
                <a:latin typeface="Calibri"/>
                <a:ea typeface="Calibri"/>
                <a:cs typeface="Calibri"/>
              </a:rPr>
              <a:t>SF assignment has great effect on </a:t>
            </a:r>
            <a:r>
              <a:rPr lang="en-US" sz="2200" dirty="0" err="1">
                <a:solidFill>
                  <a:schemeClr val="dk1"/>
                </a:solidFill>
                <a:latin typeface="Calibri"/>
                <a:ea typeface="Calibri"/>
                <a:cs typeface="Calibri"/>
              </a:rPr>
              <a:t>LoRaWAN</a:t>
            </a:r>
            <a:r>
              <a:rPr lang="en-US" sz="2200" dirty="0">
                <a:solidFill>
                  <a:schemeClr val="dk1"/>
                </a:solidFill>
                <a:latin typeface="Calibri"/>
                <a:ea typeface="Calibri"/>
                <a:cs typeface="Calibri"/>
              </a:rPr>
              <a:t> network performance</a:t>
            </a:r>
          </a:p>
          <a:p>
            <a:pPr marL="457200" indent="-342900">
              <a:buClr>
                <a:schemeClr val="dk1"/>
              </a:buClr>
              <a:buSzPts val="1800"/>
              <a:buFont typeface="Calibri"/>
              <a:buChar char="●"/>
            </a:pPr>
            <a:r>
              <a:rPr lang="en-US" sz="2200" dirty="0">
                <a:solidFill>
                  <a:schemeClr val="dk1"/>
                </a:solidFill>
                <a:latin typeface="Calibri"/>
                <a:ea typeface="Calibri"/>
                <a:cs typeface="Calibri"/>
              </a:rPr>
              <a:t>“Impact of LoRa Imperfect Orthogonality: Analysis of Link-Level Performance” and “</a:t>
            </a:r>
            <a:r>
              <a:rPr lang="en-US" sz="2200" dirty="0">
                <a:solidFill>
                  <a:schemeClr val="dk1"/>
                </a:solidFill>
                <a:latin typeface="Calibri"/>
                <a:ea typeface="Calibri"/>
                <a:cs typeface="Calibri"/>
                <a:sym typeface="Calibri"/>
              </a:rPr>
              <a:t>Scalability Analysis of a LoRa Network under Imperfect Orthogonality</a:t>
            </a:r>
            <a:r>
              <a:rPr lang="en-US" sz="2200" dirty="0">
                <a:solidFill>
                  <a:schemeClr val="dk1"/>
                </a:solidFill>
                <a:latin typeface="Calibri"/>
                <a:ea typeface="Calibri"/>
                <a:cs typeface="Calibri"/>
              </a:rPr>
              <a:t>” [7] and [8]</a:t>
            </a:r>
          </a:p>
          <a:p>
            <a:pPr marL="914400" lvl="1" indent="-342900">
              <a:buSzPts val="1800"/>
              <a:buFont typeface="Calibri"/>
              <a:buChar char="○"/>
            </a:pPr>
            <a:r>
              <a:rPr lang="en-US" sz="2200" dirty="0">
                <a:solidFill>
                  <a:schemeClr val="dk1"/>
                </a:solidFill>
                <a:latin typeface="Calibri"/>
                <a:ea typeface="Calibri"/>
                <a:cs typeface="Calibri"/>
              </a:rPr>
              <a:t>Effects of imperfect orthogonality between different LoRa spreading factor transmissions</a:t>
            </a:r>
          </a:p>
          <a:p>
            <a:pPr marL="914400" lvl="1" indent="-342900">
              <a:buSzPts val="1800"/>
              <a:buFont typeface="Calibri"/>
              <a:buChar char="○"/>
            </a:pPr>
            <a:r>
              <a:rPr lang="en-US" sz="2200" dirty="0">
                <a:solidFill>
                  <a:schemeClr val="dk1"/>
                </a:solidFill>
                <a:latin typeface="Calibri"/>
                <a:ea typeface="Calibri"/>
                <a:cs typeface="Calibri"/>
              </a:rPr>
              <a:t>Aggregated co-SF and inter-SF interference power SIR distributions to capture the coverage distance from the gateway for modeling interference</a:t>
            </a:r>
          </a:p>
          <a:p>
            <a:pPr marL="457200" lvl="0" indent="-342900">
              <a:buClr>
                <a:schemeClr val="dk1"/>
              </a:buClr>
              <a:buSzPts val="1800"/>
              <a:buFont typeface="Calibri"/>
              <a:buChar char="●"/>
            </a:pPr>
            <a:r>
              <a:rPr lang="en-US" sz="2200" dirty="0">
                <a:solidFill>
                  <a:schemeClr val="dk1"/>
                </a:solidFill>
                <a:latin typeface="Calibri"/>
                <a:ea typeface="Calibri"/>
                <a:cs typeface="Calibri"/>
              </a:rPr>
              <a:t>The adaptive data rate (ADR) algorithm recommended by Semtech utilizes SNR of the last 20 transmissions [9]</a:t>
            </a:r>
          </a:p>
          <a:p>
            <a:pPr marL="914400" lvl="1" indent="-342900">
              <a:buSzPts val="1800"/>
              <a:buFont typeface="Calibri"/>
              <a:buChar char="○"/>
            </a:pPr>
            <a:r>
              <a:rPr lang="en-US" sz="2200" dirty="0">
                <a:solidFill>
                  <a:schemeClr val="dk1"/>
                </a:solidFill>
                <a:latin typeface="Calibri"/>
                <a:ea typeface="Calibri"/>
                <a:cs typeface="Calibri"/>
              </a:rPr>
              <a:t>Selects the lowest possible SF and transmit power to maintain reliable communication between end node and gateway</a:t>
            </a:r>
          </a:p>
          <a:p>
            <a:pPr marL="914400" lvl="1" indent="-342900">
              <a:buSzPts val="1800"/>
              <a:buFont typeface="Calibri"/>
              <a:buChar char="○"/>
            </a:pPr>
            <a:r>
              <a:rPr lang="en-US" sz="2200" dirty="0">
                <a:solidFill>
                  <a:schemeClr val="dk1"/>
                </a:solidFill>
                <a:latin typeface="Calibri"/>
                <a:ea typeface="Calibri"/>
                <a:cs typeface="Calibri"/>
              </a:rPr>
              <a:t>Current state of the art implementation</a:t>
            </a:r>
          </a:p>
          <a:p>
            <a:pPr marL="114300" lvl="0">
              <a:buClr>
                <a:schemeClr val="dk1"/>
              </a:buClr>
              <a:buSzPts val="1800"/>
            </a:pPr>
            <a:endParaRPr lang="en-US" sz="2200" dirty="0">
              <a:solidFill>
                <a:schemeClr val="dk1"/>
              </a:solidFill>
              <a:latin typeface="Calibri"/>
              <a:ea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11</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 Solution</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0" y="1471856"/>
            <a:ext cx="6308333"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Network server can force some of close end nodes to select higher SF</a:t>
            </a:r>
          </a:p>
          <a:p>
            <a:pPr marL="457200" lvl="0" indent="-342900">
              <a:buClr>
                <a:schemeClr val="dk1"/>
              </a:buClr>
              <a:buSzPts val="1800"/>
              <a:buFont typeface="Calibri"/>
              <a:buChar char="●"/>
            </a:pPr>
            <a:r>
              <a:rPr lang="en-US" sz="2600" dirty="0">
                <a:solidFill>
                  <a:schemeClr val="dk1"/>
                </a:solidFill>
                <a:latin typeface="Calibri"/>
                <a:ea typeface="Calibri"/>
                <a:cs typeface="Calibri"/>
              </a:rPr>
              <a:t>Number of collision may decrease due to the orthogonality of different SF</a:t>
            </a:r>
          </a:p>
          <a:p>
            <a:pPr marL="457200" lvl="0" indent="-342900">
              <a:buClr>
                <a:schemeClr val="dk1"/>
              </a:buClr>
              <a:buSzPts val="1800"/>
              <a:buFont typeface="Calibri"/>
              <a:buChar char="●"/>
            </a:pPr>
            <a:r>
              <a:rPr lang="en-US" sz="2600" dirty="0">
                <a:solidFill>
                  <a:schemeClr val="dk1"/>
                </a:solidFill>
                <a:latin typeface="Calibri"/>
                <a:ea typeface="Calibri"/>
                <a:cs typeface="Calibri"/>
              </a:rPr>
              <a:t>However, higher SF</a:t>
            </a:r>
            <a:r>
              <a:rPr lang="en-US" sz="2600" dirty="0">
                <a:solidFill>
                  <a:schemeClr val="dk1"/>
                </a:solidFill>
                <a:latin typeface="Calibri"/>
                <a:ea typeface="Calibri"/>
                <a:cs typeface="Calibri"/>
                <a:sym typeface="Calibri"/>
              </a:rPr>
              <a:t>:</a:t>
            </a:r>
            <a:endParaRPr lang="en-US" sz="2600" dirty="0">
              <a:solidFill>
                <a:schemeClr val="dk1"/>
              </a:solidFill>
              <a:latin typeface="Calibri"/>
              <a:ea typeface="Calibri"/>
              <a:cs typeface="Calibri"/>
            </a:endParaRPr>
          </a:p>
          <a:p>
            <a:pPr marL="914400" lvl="1" indent="-342900">
              <a:buSzPts val="1800"/>
              <a:buFont typeface="Calibri"/>
              <a:buChar char="○"/>
            </a:pPr>
            <a:r>
              <a:rPr lang="en-US" sz="2600" dirty="0">
                <a:solidFill>
                  <a:schemeClr val="dk1"/>
                </a:solidFill>
                <a:latin typeface="Calibri"/>
                <a:ea typeface="Calibri"/>
                <a:cs typeface="Calibri"/>
              </a:rPr>
              <a:t>Higher time on air </a:t>
            </a:r>
          </a:p>
          <a:p>
            <a:pPr marL="914400" lvl="1" indent="-342900">
              <a:buSzPts val="1800"/>
              <a:buFont typeface="Calibri"/>
              <a:buChar char="○"/>
            </a:pPr>
            <a:r>
              <a:rPr lang="en-US" sz="2600" dirty="0">
                <a:solidFill>
                  <a:schemeClr val="dk1"/>
                </a:solidFill>
                <a:latin typeface="Calibri"/>
                <a:ea typeface="Calibri"/>
                <a:cs typeface="Calibri"/>
              </a:rPr>
              <a:t>Prone to collision with other higher SF transmissions</a:t>
            </a: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p:txBody>
      </p:sp>
      <p:grpSp>
        <p:nvGrpSpPr>
          <p:cNvPr id="2" name="Group 1">
            <a:extLst>
              <a:ext uri="{FF2B5EF4-FFF2-40B4-BE49-F238E27FC236}">
                <a16:creationId xmlns:a16="http://schemas.microsoft.com/office/drawing/2014/main" id="{DD383EF8-4DD9-4FA1-B7A0-CBEE2AA29298}"/>
              </a:ext>
            </a:extLst>
          </p:cNvPr>
          <p:cNvGrpSpPr/>
          <p:nvPr/>
        </p:nvGrpSpPr>
        <p:grpSpPr>
          <a:xfrm>
            <a:off x="5554426" y="1306776"/>
            <a:ext cx="5929087" cy="5076595"/>
            <a:chOff x="5554426" y="1306776"/>
            <a:chExt cx="5929087" cy="5076595"/>
          </a:xfrm>
        </p:grpSpPr>
        <p:pic>
          <p:nvPicPr>
            <p:cNvPr id="12" name="Resim 11">
              <a:extLst>
                <a:ext uri="{FF2B5EF4-FFF2-40B4-BE49-F238E27FC236}">
                  <a16:creationId xmlns:a16="http://schemas.microsoft.com/office/drawing/2014/main" id="{9034E3DD-43E6-4FEF-AEA6-67A075F8B11B}"/>
                </a:ext>
              </a:extLst>
            </p:cNvPr>
            <p:cNvPicPr>
              <a:picLocks noChangeAspect="1"/>
            </p:cNvPicPr>
            <p:nvPr/>
          </p:nvPicPr>
          <p:blipFill rotWithShape="1">
            <a:blip r:embed="rId3">
              <a:clrChange>
                <a:clrFrom>
                  <a:srgbClr val="FFFFFF"/>
                </a:clrFrom>
                <a:clrTo>
                  <a:srgbClr val="FFFFFF">
                    <a:alpha val="0"/>
                  </a:srgbClr>
                </a:clrTo>
              </a:clrChange>
            </a:blip>
            <a:srcRect b="11200"/>
            <a:stretch/>
          </p:blipFill>
          <p:spPr>
            <a:xfrm>
              <a:off x="5554426" y="1306776"/>
              <a:ext cx="5929087" cy="4572959"/>
            </a:xfrm>
            <a:prstGeom prst="rect">
              <a:avLst/>
            </a:prstGeom>
          </p:spPr>
        </p:pic>
        <p:sp>
          <p:nvSpPr>
            <p:cNvPr id="8" name="Google Shape;259;p22">
              <a:extLst>
                <a:ext uri="{FF2B5EF4-FFF2-40B4-BE49-F238E27FC236}">
                  <a16:creationId xmlns:a16="http://schemas.microsoft.com/office/drawing/2014/main" id="{04499C48-0AC5-4D10-A7F2-D506C4B5BD5D}"/>
                </a:ext>
              </a:extLst>
            </p:cNvPr>
            <p:cNvSpPr txBox="1"/>
            <p:nvPr/>
          </p:nvSpPr>
          <p:spPr>
            <a:xfrm>
              <a:off x="5931095" y="5770148"/>
              <a:ext cx="5293059" cy="613223"/>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2</a:t>
              </a:r>
              <a:r>
                <a:rPr lang="en-US" sz="1800" dirty="0">
                  <a:latin typeface="Times New Roman" panose="02020603050405020304" pitchFamily="18" charset="0"/>
                  <a:cs typeface="Times New Roman" panose="02020603050405020304" pitchFamily="18" charset="0"/>
                </a:rPr>
                <a:t>: Collision avoidance by using higher SF for nodes close to the gateway.</a:t>
              </a:r>
              <a:endParaRPr lang="en-US" sz="20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12</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 Challenge</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59648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400" dirty="0">
                <a:solidFill>
                  <a:schemeClr val="dk1"/>
                </a:solidFill>
                <a:latin typeface="Calibri"/>
                <a:ea typeface="Calibri"/>
                <a:cs typeface="Calibri"/>
              </a:rPr>
              <a:t>Increasing SF may increase the collisions with nodes in other GW's range</a:t>
            </a:r>
          </a:p>
          <a:p>
            <a:pPr marL="914400" lvl="1" indent="-342900">
              <a:buSzPts val="1800"/>
              <a:buFont typeface="Calibri"/>
              <a:buChar char="○"/>
            </a:pPr>
            <a:r>
              <a:rPr lang="en-US" sz="2400" dirty="0">
                <a:solidFill>
                  <a:schemeClr val="dk1"/>
                </a:solidFill>
                <a:latin typeface="Calibri"/>
                <a:ea typeface="Calibri"/>
                <a:cs typeface="Calibri"/>
              </a:rPr>
              <a:t>Extra care must be taken for intersection area</a:t>
            </a:r>
          </a:p>
          <a:p>
            <a:pPr marL="457200" indent="-342900">
              <a:buClr>
                <a:schemeClr val="dk1"/>
              </a:buClr>
              <a:buSzPts val="1800"/>
              <a:buFont typeface="Calibri"/>
              <a:buChar char="●"/>
            </a:pPr>
            <a:r>
              <a:rPr lang="en-US" sz="2400" dirty="0">
                <a:solidFill>
                  <a:schemeClr val="dk1"/>
                </a:solidFill>
                <a:latin typeface="Calibri"/>
                <a:ea typeface="Calibri"/>
                <a:cs typeface="Calibri"/>
              </a:rPr>
              <a:t>How NS should assign SFs to nodes?</a:t>
            </a:r>
          </a:p>
          <a:p>
            <a:pPr marL="457200" lvl="0" indent="-342900">
              <a:buClr>
                <a:schemeClr val="dk1"/>
              </a:buClr>
              <a:buSzPts val="1800"/>
              <a:buFont typeface="Calibri"/>
              <a:buChar char="●"/>
            </a:pPr>
            <a:r>
              <a:rPr lang="en-US" sz="2400" dirty="0">
                <a:solidFill>
                  <a:schemeClr val="dk1"/>
                </a:solidFill>
                <a:latin typeface="Calibri"/>
                <a:ea typeface="Calibri"/>
                <a:cs typeface="Calibri"/>
              </a:rPr>
              <a:t>It is difficult to propose a single SF assignment rule for every possible topology</a:t>
            </a:r>
          </a:p>
          <a:p>
            <a:pPr marL="914400" lvl="1" indent="-342900">
              <a:buSzPts val="1800"/>
              <a:buFont typeface="Calibri"/>
              <a:buChar char="○"/>
            </a:pPr>
            <a:r>
              <a:rPr lang="en-US" sz="2400" dirty="0">
                <a:latin typeface="Calibri"/>
                <a:ea typeface="Calibri"/>
                <a:cs typeface="Calibri"/>
              </a:rPr>
              <a:t>Every network is different</a:t>
            </a:r>
          </a:p>
          <a:p>
            <a:pPr marL="914400" lvl="1" indent="-342900">
              <a:buSzPts val="1800"/>
              <a:buFont typeface="Calibri"/>
              <a:buChar char="○"/>
            </a:pPr>
            <a:r>
              <a:rPr lang="en-US" sz="2400" dirty="0">
                <a:latin typeface="Calibri"/>
                <a:ea typeface="Calibri"/>
                <a:cs typeface="Calibri"/>
              </a:rPr>
              <a:t>Optimizing nodes’ SFs requires different rules</a:t>
            </a:r>
            <a:endParaRPr lang="en-US" sz="2400" dirty="0">
              <a:solidFill>
                <a:schemeClr val="dk1"/>
              </a:solidFill>
              <a:latin typeface="Calibri"/>
              <a:ea typeface="Calibri"/>
              <a:cs typeface="Calibri"/>
            </a:endParaRPr>
          </a:p>
          <a:p>
            <a:pPr marL="457200" lvl="0" indent="-342900">
              <a:buClr>
                <a:schemeClr val="dk1"/>
              </a:buClr>
              <a:buSzPts val="1800"/>
              <a:buFont typeface="Calibri"/>
              <a:buChar char="●"/>
            </a:pPr>
            <a:r>
              <a:rPr lang="en-US" sz="2400" dirty="0">
                <a:solidFill>
                  <a:schemeClr val="dk1"/>
                </a:solidFill>
                <a:latin typeface="Calibri"/>
                <a:ea typeface="Calibri"/>
                <a:cs typeface="Calibri"/>
                <a:sym typeface="Calibri"/>
              </a:rPr>
              <a:t>Network aware </a:t>
            </a:r>
            <a:r>
              <a:rPr lang="en-US" sz="2400" dirty="0">
                <a:solidFill>
                  <a:schemeClr val="dk1"/>
                </a:solidFill>
                <a:latin typeface="Calibri"/>
                <a:ea typeface="Calibri"/>
                <a:cs typeface="Calibri"/>
              </a:rPr>
              <a:t>machine learning based SF assignment approach is proposed</a:t>
            </a:r>
          </a:p>
          <a:p>
            <a:pPr marL="457200" lvl="0" indent="-342900">
              <a:buClr>
                <a:schemeClr val="dk1"/>
              </a:buClr>
              <a:buSzPts val="1800"/>
              <a:buFont typeface="Calibri"/>
              <a:buChar char="●"/>
            </a:pPr>
            <a:endParaRPr lang="en-US" sz="24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400" dirty="0">
              <a:solidFill>
                <a:schemeClr val="dk1"/>
              </a:solidFill>
              <a:latin typeface="Calibri"/>
              <a:ea typeface="Calibri"/>
              <a:cs typeface="Calibri"/>
            </a:endParaRPr>
          </a:p>
        </p:txBody>
      </p:sp>
      <p:grpSp>
        <p:nvGrpSpPr>
          <p:cNvPr id="2" name="Group 1">
            <a:extLst>
              <a:ext uri="{FF2B5EF4-FFF2-40B4-BE49-F238E27FC236}">
                <a16:creationId xmlns:a16="http://schemas.microsoft.com/office/drawing/2014/main" id="{A63961C4-7369-441C-B0BF-B9B9E7652DB7}"/>
              </a:ext>
            </a:extLst>
          </p:cNvPr>
          <p:cNvGrpSpPr/>
          <p:nvPr/>
        </p:nvGrpSpPr>
        <p:grpSpPr>
          <a:xfrm>
            <a:off x="5964869" y="1420606"/>
            <a:ext cx="6039802" cy="4464205"/>
            <a:chOff x="5964869" y="1420606"/>
            <a:chExt cx="6039802" cy="4464205"/>
          </a:xfrm>
        </p:grpSpPr>
        <p:pic>
          <p:nvPicPr>
            <p:cNvPr id="3" name="Resim 2">
              <a:extLst>
                <a:ext uri="{FF2B5EF4-FFF2-40B4-BE49-F238E27FC236}">
                  <a16:creationId xmlns:a16="http://schemas.microsoft.com/office/drawing/2014/main" id="{3D788A68-D17E-4183-90C4-DA0AD9F64568}"/>
                </a:ext>
              </a:extLst>
            </p:cNvPr>
            <p:cNvPicPr>
              <a:picLocks noChangeAspect="1"/>
            </p:cNvPicPr>
            <p:nvPr/>
          </p:nvPicPr>
          <p:blipFill rotWithShape="1">
            <a:blip r:embed="rId3">
              <a:clrChange>
                <a:clrFrom>
                  <a:srgbClr val="FFFFFF"/>
                </a:clrFrom>
                <a:clrTo>
                  <a:srgbClr val="FFFFFF">
                    <a:alpha val="0"/>
                  </a:srgbClr>
                </a:clrTo>
              </a:clrChange>
            </a:blip>
            <a:srcRect b="10774"/>
            <a:stretch/>
          </p:blipFill>
          <p:spPr>
            <a:xfrm>
              <a:off x="5964870" y="1420606"/>
              <a:ext cx="6039801" cy="3965538"/>
            </a:xfrm>
            <a:prstGeom prst="rect">
              <a:avLst/>
            </a:prstGeom>
          </p:spPr>
        </p:pic>
        <p:sp>
          <p:nvSpPr>
            <p:cNvPr id="8" name="Google Shape;259;p22">
              <a:extLst>
                <a:ext uri="{FF2B5EF4-FFF2-40B4-BE49-F238E27FC236}">
                  <a16:creationId xmlns:a16="http://schemas.microsoft.com/office/drawing/2014/main" id="{41EB32DD-E621-49DF-93B5-4987E308E508}"/>
                </a:ext>
              </a:extLst>
            </p:cNvPr>
            <p:cNvSpPr txBox="1"/>
            <p:nvPr/>
          </p:nvSpPr>
          <p:spPr>
            <a:xfrm>
              <a:off x="5964869" y="5271588"/>
              <a:ext cx="6039801" cy="613223"/>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3</a:t>
              </a:r>
              <a:r>
                <a:rPr lang="en-US" sz="1800" dirty="0">
                  <a:latin typeface="Times New Roman" panose="02020603050405020304" pitchFamily="18" charset="0"/>
                  <a:cs typeface="Times New Roman" panose="02020603050405020304" pitchFamily="18" charset="0"/>
                </a:rPr>
                <a:t>: Collision avoidance for intersecting gateways.</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450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13</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5499383"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rPr>
              <a:t>NS can keep track of transmission logs:</a:t>
            </a:r>
          </a:p>
          <a:p>
            <a:pPr marL="914400" lvl="1" indent="-342900">
              <a:buSzPts val="1800"/>
              <a:buFont typeface="Calibri,Sans-Serif"/>
              <a:buChar char="○"/>
            </a:pPr>
            <a:r>
              <a:rPr lang="en-US" sz="2600" dirty="0">
                <a:solidFill>
                  <a:schemeClr val="dk1"/>
                </a:solidFill>
                <a:latin typeface="Calibri" panose="020F0502020204030204" pitchFamily="34" charset="0"/>
                <a:ea typeface="Calibri"/>
                <a:cs typeface="Calibri" panose="020F0502020204030204" pitchFamily="34" charset="0"/>
              </a:rPr>
              <a:t> </a:t>
            </a:r>
            <a:r>
              <a:rPr lang="en-US" sz="2600" dirty="0">
                <a:latin typeface="Calibri" panose="020F0502020204030204" pitchFamily="34" charset="0"/>
                <a:ea typeface="Calibri"/>
                <a:cs typeface="Calibri" panose="020F0502020204030204" pitchFamily="34" charset="0"/>
              </a:rPr>
              <a:t>Location</a:t>
            </a:r>
          </a:p>
          <a:p>
            <a:pPr marL="1371600" lvl="2" indent="-342900">
              <a:buSzPts val="1800"/>
              <a:buFont typeface="Calibri,Sans-Serif"/>
              <a:buChar char="■"/>
            </a:pPr>
            <a:r>
              <a:rPr lang="en-US" sz="2600" dirty="0">
                <a:latin typeface="Calibri" panose="020F0502020204030204" pitchFamily="34" charset="0"/>
                <a:ea typeface="Calibri"/>
                <a:cs typeface="Calibri" panose="020F0502020204030204" pitchFamily="34" charset="0"/>
              </a:rPr>
              <a:t>X and Y coordinates (by triangulation)</a:t>
            </a:r>
          </a:p>
          <a:p>
            <a:pPr marL="914400" lvl="1" indent="-342900">
              <a:buSzPts val="1800"/>
              <a:buFont typeface="Calibri,Sans-Serif"/>
              <a:buChar char="○"/>
            </a:pPr>
            <a:r>
              <a:rPr lang="en-US" sz="2600" dirty="0">
                <a:latin typeface="Calibri" panose="020F0502020204030204" pitchFamily="34" charset="0"/>
                <a:cs typeface="Calibri" panose="020F0502020204030204" pitchFamily="34" charset="0"/>
              </a:rPr>
              <a:t>SF</a:t>
            </a:r>
          </a:p>
          <a:p>
            <a:pPr marL="914400" lvl="1" indent="-342900">
              <a:buSzPts val="1800"/>
              <a:buFont typeface="Calibri,Sans-Serif"/>
              <a:buChar char="○"/>
            </a:pPr>
            <a:r>
              <a:rPr lang="en-US" sz="2600" dirty="0">
                <a:latin typeface="Calibri" panose="020F0502020204030204" pitchFamily="34" charset="0"/>
                <a:cs typeface="Calibri" panose="020F0502020204030204" pitchFamily="34" charset="0"/>
              </a:rPr>
              <a:t>Transmission result</a:t>
            </a:r>
          </a:p>
          <a:p>
            <a:pPr marL="1371600" lvl="2" indent="-342900">
              <a:buSzPts val="1800"/>
              <a:buFont typeface="Calibri,Sans-Serif"/>
              <a:buChar char="■"/>
            </a:pPr>
            <a:r>
              <a:rPr lang="en-US" sz="2600" dirty="0">
                <a:latin typeface="Calibri" panose="020F0502020204030204" pitchFamily="34" charset="0"/>
                <a:cs typeface="Calibri" panose="020F0502020204030204" pitchFamily="34" charset="0"/>
              </a:rPr>
              <a:t>Successful</a:t>
            </a:r>
          </a:p>
          <a:p>
            <a:pPr marL="1371600" lvl="2" indent="-342900">
              <a:buSzPts val="1800"/>
              <a:buFont typeface="Calibri,Sans-Serif"/>
              <a:buChar char="■"/>
            </a:pPr>
            <a:r>
              <a:rPr lang="en-US" sz="2600" dirty="0">
                <a:latin typeface="Calibri" panose="020F0502020204030204" pitchFamily="34" charset="0"/>
                <a:cs typeface="Calibri" panose="020F0502020204030204" pitchFamily="34" charset="0"/>
              </a:rPr>
              <a:t>Interfered</a:t>
            </a:r>
          </a:p>
          <a:p>
            <a:pPr marL="1371600" lvl="2" indent="-342900">
              <a:buSzPts val="1800"/>
              <a:buFont typeface="Calibri,Sans-Serif"/>
              <a:buChar char="■"/>
            </a:pPr>
            <a:r>
              <a:rPr lang="en-US" sz="2600" dirty="0">
                <a:latin typeface="Calibri" panose="020F0502020204030204" pitchFamily="34" charset="0"/>
                <a:cs typeface="Calibri" panose="020F0502020204030204" pitchFamily="34" charset="0"/>
              </a:rPr>
              <a:t>Under sensitivity</a:t>
            </a:r>
          </a:p>
          <a:p>
            <a:pPr marL="114300" lvl="0">
              <a:buClr>
                <a:schemeClr val="dk1"/>
              </a:buClr>
              <a:buSzPts val="1800"/>
            </a:pPr>
            <a:endParaRPr lang="en-US" sz="2600" dirty="0">
              <a:solidFill>
                <a:schemeClr val="dk1"/>
              </a:solidFill>
              <a:latin typeface="Calibri" panose="020F0502020204030204" pitchFamily="34" charset="0"/>
              <a:ea typeface="Calibri"/>
              <a:cs typeface="Calibri" panose="020F0502020204030204" pitchFamily="34" charset="0"/>
            </a:endParaRPr>
          </a:p>
        </p:txBody>
      </p:sp>
      <p:grpSp>
        <p:nvGrpSpPr>
          <p:cNvPr id="3" name="Group 2">
            <a:extLst>
              <a:ext uri="{FF2B5EF4-FFF2-40B4-BE49-F238E27FC236}">
                <a16:creationId xmlns:a16="http://schemas.microsoft.com/office/drawing/2014/main" id="{C062B5F5-52EC-4BB9-88DF-8D4902C3CA74}"/>
              </a:ext>
            </a:extLst>
          </p:cNvPr>
          <p:cNvGrpSpPr/>
          <p:nvPr/>
        </p:nvGrpSpPr>
        <p:grpSpPr>
          <a:xfrm>
            <a:off x="5499382" y="1443319"/>
            <a:ext cx="6457668" cy="3698012"/>
            <a:chOff x="5499382" y="1905038"/>
            <a:chExt cx="6457668" cy="3698012"/>
          </a:xfrm>
        </p:grpSpPr>
        <p:pic>
          <p:nvPicPr>
            <p:cNvPr id="2" name="Resim 1">
              <a:extLst>
                <a:ext uri="{FF2B5EF4-FFF2-40B4-BE49-F238E27FC236}">
                  <a16:creationId xmlns:a16="http://schemas.microsoft.com/office/drawing/2014/main" id="{28C56F4D-8822-4076-8AC7-BA60E6E79872}"/>
                </a:ext>
              </a:extLst>
            </p:cNvPr>
            <p:cNvPicPr>
              <a:picLocks noChangeAspect="1"/>
            </p:cNvPicPr>
            <p:nvPr/>
          </p:nvPicPr>
          <p:blipFill rotWithShape="1">
            <a:blip r:embed="rId3">
              <a:clrChange>
                <a:clrFrom>
                  <a:srgbClr val="FFFFFF"/>
                </a:clrFrom>
                <a:clrTo>
                  <a:srgbClr val="FFFFFF">
                    <a:alpha val="0"/>
                  </a:srgbClr>
                </a:clrTo>
              </a:clrChange>
            </a:blip>
            <a:srcRect t="10072"/>
            <a:stretch/>
          </p:blipFill>
          <p:spPr>
            <a:xfrm>
              <a:off x="5499382" y="2310162"/>
              <a:ext cx="6457668" cy="3292888"/>
            </a:xfrm>
            <a:prstGeom prst="rect">
              <a:avLst/>
            </a:prstGeom>
          </p:spPr>
        </p:pic>
        <p:sp>
          <p:nvSpPr>
            <p:cNvPr id="8" name="Google Shape;259;p22">
              <a:extLst>
                <a:ext uri="{FF2B5EF4-FFF2-40B4-BE49-F238E27FC236}">
                  <a16:creationId xmlns:a16="http://schemas.microsoft.com/office/drawing/2014/main" id="{CFE75125-B5D7-4794-BD06-AC31D370A6B9}"/>
                </a:ext>
              </a:extLst>
            </p:cNvPr>
            <p:cNvSpPr txBox="1"/>
            <p:nvPr/>
          </p:nvSpPr>
          <p:spPr>
            <a:xfrm>
              <a:off x="5499382" y="1905038"/>
              <a:ext cx="6457668" cy="613223"/>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Table A</a:t>
              </a:r>
              <a:r>
                <a:rPr lang="en-US" sz="1800" dirty="0">
                  <a:latin typeface="Times New Roman" panose="02020603050405020304" pitchFamily="18" charset="0"/>
                  <a:cs typeface="Times New Roman" panose="02020603050405020304" pitchFamily="18" charset="0"/>
                </a:rPr>
                <a:t>: Sample section of a transmission dataset.</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452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14</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7119258"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NS can train a classifier to predict future transmission result for a specific location and a specific SF</a:t>
            </a:r>
          </a:p>
          <a:p>
            <a:pPr marL="914400" lvl="1" indent="-342900">
              <a:buSzPts val="1800"/>
              <a:buFont typeface="Calibri,Sans-Serif"/>
              <a:buChar char="○"/>
            </a:pPr>
            <a:r>
              <a:rPr lang="en-US" sz="2600" dirty="0">
                <a:latin typeface="Calibri"/>
                <a:ea typeface="Calibri"/>
                <a:cs typeface="Calibri"/>
              </a:rPr>
              <a:t>Decision tree classifier (DTC) and support vector machine (SVM) machine learning methods</a:t>
            </a:r>
          </a:p>
          <a:p>
            <a:pPr marL="457200" indent="-342900">
              <a:buClr>
                <a:schemeClr val="dk1"/>
              </a:buClr>
              <a:buSzPts val="1800"/>
              <a:buFont typeface="Calibri"/>
              <a:buChar char="●"/>
            </a:pPr>
            <a:r>
              <a:rPr lang="en-US" sz="2600" dirty="0">
                <a:solidFill>
                  <a:schemeClr val="dk1"/>
                </a:solidFill>
                <a:latin typeface="Calibri"/>
                <a:ea typeface="Calibri"/>
                <a:cs typeface="Calibri"/>
              </a:rPr>
              <a:t>Using this prediction model NS can calculate </a:t>
            </a:r>
            <a:r>
              <a:rPr lang="en-US" sz="2600" dirty="0">
                <a:latin typeface="Calibri"/>
                <a:ea typeface="Calibri"/>
                <a:cs typeface="Calibri"/>
              </a:rPr>
              <a:t>new</a:t>
            </a:r>
            <a:r>
              <a:rPr lang="en-US" sz="2600" dirty="0">
                <a:solidFill>
                  <a:schemeClr val="dk1"/>
                </a:solidFill>
                <a:latin typeface="Calibri"/>
                <a:ea typeface="Calibri"/>
                <a:cs typeface="Calibri"/>
              </a:rPr>
              <a:t> SFs considering prediction of transmissions</a:t>
            </a:r>
          </a:p>
          <a:p>
            <a:pPr marL="914400" lvl="1" indent="-342900">
              <a:buSzPts val="1800"/>
              <a:buFont typeface="Calibri,Sans-Serif"/>
              <a:buChar char="○"/>
            </a:pPr>
            <a:r>
              <a:rPr lang="en-US" sz="2400" dirty="0">
                <a:latin typeface="Calibri"/>
                <a:ea typeface="Calibri"/>
                <a:cs typeface="Calibri"/>
              </a:rPr>
              <a:t>If a transmission result is predicted as interfered</a:t>
            </a:r>
          </a:p>
          <a:p>
            <a:pPr marL="1371600" lvl="2" indent="-342900">
              <a:buSzPts val="1800"/>
              <a:buFont typeface="Calibri,Sans-Serif"/>
              <a:buChar char="■"/>
            </a:pPr>
            <a:r>
              <a:rPr lang="en-US" sz="2400" dirty="0">
                <a:latin typeface="Calibri"/>
                <a:ea typeface="Calibri"/>
                <a:cs typeface="Calibri"/>
              </a:rPr>
              <a:t>increase SF</a:t>
            </a:r>
          </a:p>
          <a:p>
            <a:pPr marL="1371600" lvl="2" indent="-342900">
              <a:buSzPts val="1800"/>
              <a:buFont typeface="Calibri,Sans-Serif"/>
              <a:buChar char="■"/>
            </a:pPr>
            <a:r>
              <a:rPr lang="en-US" sz="2400" dirty="0">
                <a:latin typeface="Calibri"/>
                <a:ea typeface="Calibri"/>
                <a:cs typeface="Calibri"/>
              </a:rPr>
              <a:t>predict a new transmission result</a:t>
            </a:r>
          </a:p>
          <a:p>
            <a:pPr marL="114300">
              <a:buClr>
                <a:schemeClr val="dk1"/>
              </a:buClr>
              <a:buSzPts val="1800"/>
            </a:pPr>
            <a:endParaRPr lang="en-US" sz="26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600" dirty="0">
              <a:latin typeface="Calibri"/>
              <a:ea typeface="Calibri"/>
              <a:cs typeface="Calibri"/>
            </a:endParaRPr>
          </a:p>
          <a:p>
            <a:pPr marL="114300" lvl="0">
              <a:buClr>
                <a:schemeClr val="dk1"/>
              </a:buClr>
              <a:buSzPts val="1800"/>
            </a:pPr>
            <a:endParaRPr lang="en-US" sz="26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p:txBody>
      </p:sp>
      <p:pic>
        <p:nvPicPr>
          <p:cNvPr id="3" name="Resim 2">
            <a:extLst>
              <a:ext uri="{FF2B5EF4-FFF2-40B4-BE49-F238E27FC236}">
                <a16:creationId xmlns:a16="http://schemas.microsoft.com/office/drawing/2014/main" id="{6537AA6C-B166-4F24-8A4F-F9A04C013092}"/>
              </a:ext>
            </a:extLst>
          </p:cNvPr>
          <p:cNvPicPr>
            <a:picLocks noChangeAspect="1"/>
          </p:cNvPicPr>
          <p:nvPr/>
        </p:nvPicPr>
        <p:blipFill>
          <a:blip r:embed="rId3"/>
          <a:stretch>
            <a:fillRect/>
          </a:stretch>
        </p:blipFill>
        <p:spPr>
          <a:xfrm>
            <a:off x="7240517" y="1349108"/>
            <a:ext cx="4867099" cy="5138031"/>
          </a:xfrm>
          <a:prstGeom prst="rect">
            <a:avLst/>
          </a:prstGeom>
        </p:spPr>
      </p:pic>
    </p:spTree>
    <p:extLst>
      <p:ext uri="{BB962C8B-B14F-4D97-AF65-F5344CB8AC3E}">
        <p14:creationId xmlns:p14="http://schemas.microsoft.com/office/powerpoint/2010/main" val="351964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15</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6955605"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NS can modify SF of a node using existing ADR mechanism</a:t>
            </a:r>
          </a:p>
          <a:p>
            <a:pPr marL="914400" lvl="1" indent="-342900">
              <a:buSzPts val="1800"/>
              <a:buFont typeface="Calibri,Sans-Serif"/>
              <a:buChar char="○"/>
            </a:pPr>
            <a:r>
              <a:rPr lang="en-US" sz="2600" dirty="0">
                <a:latin typeface="Calibri"/>
                <a:ea typeface="Calibri"/>
                <a:cs typeface="Calibri"/>
              </a:rPr>
              <a:t>No change required on LoRaWAN protocol</a:t>
            </a:r>
          </a:p>
          <a:p>
            <a:pPr marL="457200" lvl="0" indent="-342900">
              <a:buClr>
                <a:schemeClr val="dk1"/>
              </a:buClr>
              <a:buSzPts val="1800"/>
              <a:buFont typeface="Calibri"/>
              <a:buChar char="●"/>
            </a:pPr>
            <a:r>
              <a:rPr lang="en-US" sz="2600" dirty="0">
                <a:solidFill>
                  <a:schemeClr val="dk1"/>
                </a:solidFill>
                <a:latin typeface="Calibri"/>
                <a:ea typeface="Calibri"/>
                <a:cs typeface="Calibri"/>
              </a:rPr>
              <a:t>Every end node makes at least one uplink transmission in a day</a:t>
            </a:r>
          </a:p>
          <a:p>
            <a:pPr marL="914400" lvl="1" indent="-342900">
              <a:buSzPts val="1800"/>
              <a:buFont typeface="Calibri,Sans-Serif"/>
              <a:buChar char="○"/>
            </a:pPr>
            <a:r>
              <a:rPr lang="en-US" sz="2600" dirty="0">
                <a:latin typeface="Calibri"/>
                <a:ea typeface="Calibri"/>
                <a:cs typeface="Calibri"/>
              </a:rPr>
              <a:t>At least one open receive window every day to inform end nodes about new spreading factor</a:t>
            </a: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p:txBody>
      </p:sp>
      <p:pic>
        <p:nvPicPr>
          <p:cNvPr id="7" name="Resim 6">
            <a:extLst>
              <a:ext uri="{FF2B5EF4-FFF2-40B4-BE49-F238E27FC236}">
                <a16:creationId xmlns:a16="http://schemas.microsoft.com/office/drawing/2014/main" id="{6EDF0E06-2457-4BDA-9D0D-07966F30C6EF}"/>
              </a:ext>
            </a:extLst>
          </p:cNvPr>
          <p:cNvPicPr>
            <a:picLocks noChangeAspect="1"/>
          </p:cNvPicPr>
          <p:nvPr/>
        </p:nvPicPr>
        <p:blipFill>
          <a:blip r:embed="rId3"/>
          <a:stretch>
            <a:fillRect/>
          </a:stretch>
        </p:blipFill>
        <p:spPr>
          <a:xfrm>
            <a:off x="7231444" y="1349444"/>
            <a:ext cx="4896720" cy="5169300"/>
          </a:xfrm>
          <a:prstGeom prst="rect">
            <a:avLst/>
          </a:prstGeom>
        </p:spPr>
      </p:pic>
    </p:spTree>
    <p:extLst>
      <p:ext uri="{BB962C8B-B14F-4D97-AF65-F5344CB8AC3E}">
        <p14:creationId xmlns:p14="http://schemas.microsoft.com/office/powerpoint/2010/main" val="73205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16</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 Simulation</a:t>
            </a:r>
            <a:endParaRPr lang="en-US" sz="2000" dirty="0">
              <a:solidFill>
                <a:schemeClr val="dk1"/>
              </a:solidFill>
            </a:endParaRPr>
          </a:p>
        </p:txBody>
      </p:sp>
      <p:sp>
        <p:nvSpPr>
          <p:cNvPr id="9" name="Google Shape;145;p13">
            <a:extLst>
              <a:ext uri="{FF2B5EF4-FFF2-40B4-BE49-F238E27FC236}">
                <a16:creationId xmlns:a16="http://schemas.microsoft.com/office/drawing/2014/main" id="{6BA79304-1A73-4D8D-A686-3FD19FD2B79C}"/>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sz="1600" b="1"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9172B58-8565-48EC-8C69-8C3464651EF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latin typeface="Calibri"/>
                <a:ea typeface="Calibri"/>
                <a:cs typeface="Calibri"/>
              </a:rPr>
              <a:t>The tool first runs a simulation with random SF scheme</a:t>
            </a:r>
          </a:p>
          <a:p>
            <a:pPr marL="457200" lvl="0" indent="-342900">
              <a:buClr>
                <a:schemeClr val="dk1"/>
              </a:buClr>
              <a:buSzPts val="1800"/>
              <a:buFont typeface="Calibri"/>
              <a:buChar char="●"/>
            </a:pPr>
            <a:r>
              <a:rPr lang="en-US" sz="2600" dirty="0">
                <a:latin typeface="Calibri"/>
                <a:ea typeface="Calibri"/>
                <a:cs typeface="Calibri"/>
              </a:rPr>
              <a:t>Transmission logs are combined to create the training dataset</a:t>
            </a:r>
          </a:p>
          <a:p>
            <a:pPr marL="457200" lvl="0" indent="-342900">
              <a:buClr>
                <a:schemeClr val="dk1"/>
              </a:buClr>
              <a:buSzPts val="1800"/>
              <a:buFont typeface="Calibri"/>
              <a:buChar char="●"/>
            </a:pPr>
            <a:r>
              <a:rPr lang="en-US" sz="2600" dirty="0">
                <a:latin typeface="Calibri"/>
                <a:ea typeface="Calibri"/>
                <a:cs typeface="Calibri"/>
              </a:rPr>
              <a:t>The dataset is fed to DTC or SVM classifiers for training</a:t>
            </a:r>
          </a:p>
          <a:p>
            <a:pPr marL="457200" lvl="0" indent="-342900">
              <a:buClr>
                <a:schemeClr val="dk1"/>
              </a:buClr>
              <a:buSzPts val="1800"/>
              <a:buFont typeface="Calibri"/>
              <a:buChar char="●"/>
            </a:pPr>
            <a:r>
              <a:rPr lang="en-US" sz="2600" dirty="0">
                <a:latin typeface="Calibri"/>
                <a:ea typeface="Calibri"/>
                <a:cs typeface="Calibri"/>
              </a:rPr>
              <a:t>Second simulation is run with the trained classifier</a:t>
            </a:r>
          </a:p>
          <a:p>
            <a:pPr marL="457200" lvl="0" indent="-342900">
              <a:buClr>
                <a:schemeClr val="dk1"/>
              </a:buClr>
              <a:buSzPts val="1800"/>
              <a:buFont typeface="Calibri"/>
              <a:buChar char="●"/>
            </a:pPr>
            <a:r>
              <a:rPr lang="en-US" sz="2600" dirty="0">
                <a:latin typeface="Calibri"/>
                <a:ea typeface="Calibri"/>
                <a:cs typeface="Calibri"/>
              </a:rPr>
              <a:t>The tool selects new SF for transmissions considering transmission predictions</a:t>
            </a: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p:txBody>
      </p:sp>
    </p:spTree>
    <p:extLst>
      <p:ext uri="{BB962C8B-B14F-4D97-AF65-F5344CB8AC3E}">
        <p14:creationId xmlns:p14="http://schemas.microsoft.com/office/powerpoint/2010/main" val="289404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17</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latin typeface="Calibri"/>
                <a:ea typeface="Calibri"/>
                <a:cs typeface="Calibri"/>
              </a:rPr>
              <a:t>Discrete event simulation tool is developed to study the effects of various SF strategies for </a:t>
            </a:r>
            <a:r>
              <a:rPr lang="en-US" sz="2600" dirty="0" err="1">
                <a:latin typeface="Calibri"/>
                <a:ea typeface="Calibri"/>
                <a:cs typeface="Calibri"/>
              </a:rPr>
              <a:t>LoRaWANs</a:t>
            </a:r>
            <a:endParaRPr lang="en-US" sz="2600" dirty="0">
              <a:latin typeface="Calibri"/>
              <a:ea typeface="Calibri"/>
              <a:cs typeface="Calibri"/>
            </a:endParaRPr>
          </a:p>
          <a:p>
            <a:pPr marL="914400" lvl="1" indent="-342900">
              <a:buSzPts val="1800"/>
              <a:buFont typeface="Calibri,Sans-Serif"/>
              <a:buChar char="○"/>
            </a:pPr>
            <a:r>
              <a:rPr lang="en-US" sz="2600" dirty="0">
                <a:latin typeface="Calibri"/>
                <a:ea typeface="Calibri"/>
                <a:cs typeface="Calibri"/>
              </a:rPr>
              <a:t>Python</a:t>
            </a:r>
          </a:p>
          <a:p>
            <a:pPr marL="914400" lvl="1" indent="-342900">
              <a:buSzPts val="1800"/>
              <a:buFont typeface="Calibri,Sans-Serif"/>
              <a:buChar char="○"/>
            </a:pPr>
            <a:r>
              <a:rPr lang="en-US" sz="2600" dirty="0">
                <a:latin typeface="Calibri"/>
                <a:ea typeface="Calibri"/>
                <a:cs typeface="Calibri"/>
              </a:rPr>
              <a:t>From scratch</a:t>
            </a:r>
          </a:p>
          <a:p>
            <a:pPr marL="914400" lvl="1" indent="-342900">
              <a:buSzPts val="1800"/>
              <a:buFont typeface="Calibri,Sans-Serif"/>
              <a:buChar char="○"/>
            </a:pPr>
            <a:r>
              <a:rPr lang="en-US" sz="2600" dirty="0">
                <a:latin typeface="Calibri"/>
                <a:ea typeface="Calibri"/>
                <a:cs typeface="Calibri"/>
              </a:rPr>
              <a:t>Open source</a:t>
            </a:r>
          </a:p>
          <a:p>
            <a:pPr marL="457200" lvl="0" indent="-342900">
              <a:buSzPts val="1800"/>
              <a:buFont typeface="Calibri"/>
              <a:buChar char="●"/>
            </a:pPr>
            <a:r>
              <a:rPr lang="en-US" sz="2600" dirty="0">
                <a:latin typeface="Calibri"/>
                <a:ea typeface="Calibri"/>
                <a:cs typeface="Calibri"/>
              </a:rPr>
              <a:t>Capabilities</a:t>
            </a:r>
          </a:p>
          <a:p>
            <a:pPr marL="914400" lvl="1" indent="-342900">
              <a:buSzPts val="1800"/>
              <a:buFont typeface="Calibri,Sans-Serif"/>
              <a:buChar char="○"/>
            </a:pPr>
            <a:r>
              <a:rPr lang="en-US" sz="2600" dirty="0" err="1">
                <a:latin typeface="Calibri"/>
                <a:ea typeface="Calibri"/>
                <a:cs typeface="Calibri"/>
              </a:rPr>
              <a:t>LoRaWAN</a:t>
            </a:r>
            <a:r>
              <a:rPr lang="en-US" sz="2600" dirty="0">
                <a:latin typeface="Calibri"/>
                <a:ea typeface="Calibri"/>
                <a:cs typeface="Calibri"/>
              </a:rPr>
              <a:t> Class A only</a:t>
            </a:r>
          </a:p>
          <a:p>
            <a:pPr marL="914400" lvl="1" indent="-342900">
              <a:buSzPts val="1800"/>
              <a:buFont typeface="Calibri,Sans-Serif"/>
              <a:buChar char="○"/>
            </a:pPr>
            <a:r>
              <a:rPr lang="en-US" sz="2600" dirty="0">
                <a:latin typeface="Calibri"/>
                <a:ea typeface="Calibri"/>
                <a:cs typeface="Calibri"/>
              </a:rPr>
              <a:t>Uplink transmission only</a:t>
            </a:r>
          </a:p>
        </p:txBody>
      </p:sp>
    </p:spTree>
    <p:extLst>
      <p:ext uri="{BB962C8B-B14F-4D97-AF65-F5344CB8AC3E}">
        <p14:creationId xmlns:p14="http://schemas.microsoft.com/office/powerpoint/2010/main" val="307993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18</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Inputs</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Simulation topology inputs:</a:t>
            </a:r>
          </a:p>
          <a:p>
            <a:pPr marL="914400" lvl="1" indent="-342900">
              <a:buSzPts val="1800"/>
              <a:buFont typeface="Calibri,Sans-Serif"/>
              <a:buChar char="○"/>
            </a:pPr>
            <a:r>
              <a:rPr lang="en-US" sz="2600" dirty="0">
                <a:latin typeface="Calibri"/>
                <a:ea typeface="Calibri"/>
                <a:cs typeface="Calibri"/>
              </a:rPr>
              <a:t>radius (m)</a:t>
            </a:r>
          </a:p>
          <a:p>
            <a:pPr marL="914400" lvl="1" indent="-342900">
              <a:buSzPts val="1800"/>
              <a:buFont typeface="Calibri,Sans-Serif"/>
              <a:buChar char="○"/>
            </a:pPr>
            <a:r>
              <a:rPr lang="en-US" sz="2600" dirty="0">
                <a:latin typeface="Calibri"/>
                <a:ea typeface="Calibri"/>
                <a:cs typeface="Calibri"/>
              </a:rPr>
              <a:t>number of nodes</a:t>
            </a:r>
          </a:p>
          <a:p>
            <a:pPr marL="914400" lvl="1" indent="-342900">
              <a:buSzPts val="1800"/>
              <a:buFont typeface="Calibri,Sans-Serif"/>
              <a:buChar char="○"/>
            </a:pPr>
            <a:r>
              <a:rPr lang="en-US" sz="2600" dirty="0">
                <a:latin typeface="Calibri"/>
                <a:ea typeface="Calibri"/>
                <a:cs typeface="Calibri"/>
              </a:rPr>
              <a:t>number of gateways</a:t>
            </a:r>
          </a:p>
          <a:p>
            <a:pPr marL="457200" lvl="1" indent="-342900">
              <a:buClr>
                <a:schemeClr val="dk1"/>
              </a:buClr>
              <a:buSzPts val="1800"/>
              <a:buFont typeface="Calibri"/>
              <a:buChar char="●"/>
            </a:pPr>
            <a:endParaRPr lang="en-US" sz="26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p:txBody>
      </p:sp>
      <p:grpSp>
        <p:nvGrpSpPr>
          <p:cNvPr id="3" name="Grup 2">
            <a:extLst>
              <a:ext uri="{FF2B5EF4-FFF2-40B4-BE49-F238E27FC236}">
                <a16:creationId xmlns:a16="http://schemas.microsoft.com/office/drawing/2014/main" id="{F7B41737-00D4-466F-99F2-C2403D874EDC}"/>
              </a:ext>
            </a:extLst>
          </p:cNvPr>
          <p:cNvGrpSpPr/>
          <p:nvPr/>
        </p:nvGrpSpPr>
        <p:grpSpPr>
          <a:xfrm>
            <a:off x="5772241" y="1427037"/>
            <a:ext cx="4358063" cy="5059138"/>
            <a:chOff x="5772241" y="1427037"/>
            <a:chExt cx="4358063" cy="5059138"/>
          </a:xfrm>
        </p:grpSpPr>
        <p:pic>
          <p:nvPicPr>
            <p:cNvPr id="11" name="Resim 10">
              <a:extLst>
                <a:ext uri="{FF2B5EF4-FFF2-40B4-BE49-F238E27FC236}">
                  <a16:creationId xmlns:a16="http://schemas.microsoft.com/office/drawing/2014/main" id="{4DF7A58F-DBA7-46CD-B556-47EE84187688}"/>
                </a:ext>
              </a:extLst>
            </p:cNvPr>
            <p:cNvPicPr>
              <a:picLocks noChangeAspect="1"/>
            </p:cNvPicPr>
            <p:nvPr/>
          </p:nvPicPr>
          <p:blipFill rotWithShape="1">
            <a:blip r:embed="rId3">
              <a:clrChange>
                <a:clrFrom>
                  <a:srgbClr val="FFFFFF"/>
                </a:clrFrom>
                <a:clrTo>
                  <a:srgbClr val="FFFFFF">
                    <a:alpha val="0"/>
                  </a:srgbClr>
                </a:clrTo>
              </a:clrChange>
            </a:blip>
            <a:srcRect b="5201"/>
            <a:stretch/>
          </p:blipFill>
          <p:spPr>
            <a:xfrm>
              <a:off x="5772241" y="1427037"/>
              <a:ext cx="4358063" cy="4555660"/>
            </a:xfrm>
            <a:prstGeom prst="rect">
              <a:avLst/>
            </a:prstGeom>
          </p:spPr>
        </p:pic>
        <p:sp>
          <p:nvSpPr>
            <p:cNvPr id="10" name="Google Shape;259;p22">
              <a:extLst>
                <a:ext uri="{FF2B5EF4-FFF2-40B4-BE49-F238E27FC236}">
                  <a16:creationId xmlns:a16="http://schemas.microsoft.com/office/drawing/2014/main" id="{2E40F313-6E44-458F-8F04-23233150A459}"/>
                </a:ext>
              </a:extLst>
            </p:cNvPr>
            <p:cNvSpPr txBox="1"/>
            <p:nvPr/>
          </p:nvSpPr>
          <p:spPr>
            <a:xfrm>
              <a:off x="5946898" y="5872952"/>
              <a:ext cx="3996811" cy="613223"/>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C</a:t>
              </a:r>
              <a:r>
                <a:rPr lang="en-US" sz="1800" dirty="0">
                  <a:latin typeface="Times New Roman" panose="02020603050405020304" pitchFamily="18" charset="0"/>
                  <a:cs typeface="Times New Roman" panose="02020603050405020304" pitchFamily="18" charset="0"/>
                </a:rPr>
                <a:t>: Network topologies for various number of gateways.</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7371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19</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Inputs</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Simulation inputs:</a:t>
            </a:r>
          </a:p>
          <a:p>
            <a:pPr marL="914400" lvl="1" indent="-342900">
              <a:buSzPts val="1800"/>
              <a:buFont typeface="Calibri,Sans-Serif"/>
              <a:buChar char="○"/>
            </a:pPr>
            <a:r>
              <a:rPr lang="en-US" sz="2600" dirty="0">
                <a:latin typeface="Calibri"/>
                <a:ea typeface="Calibri"/>
                <a:cs typeface="Calibri"/>
              </a:rPr>
              <a:t>simulation duration (s)</a:t>
            </a:r>
          </a:p>
          <a:p>
            <a:pPr marL="914400" lvl="1" indent="-342900">
              <a:buSzPts val="1800"/>
              <a:buFont typeface="Calibri,Sans-Serif"/>
              <a:buChar char="○"/>
            </a:pPr>
            <a:r>
              <a:rPr lang="en-US" sz="2600" dirty="0">
                <a:latin typeface="Calibri"/>
                <a:ea typeface="Calibri"/>
                <a:cs typeface="Calibri"/>
              </a:rPr>
              <a:t>packet size (B)</a:t>
            </a:r>
          </a:p>
          <a:p>
            <a:pPr marL="914400" lvl="1" indent="-342900">
              <a:buSzPts val="1800"/>
              <a:buFont typeface="Calibri,Sans-Serif"/>
              <a:buChar char="○"/>
            </a:pPr>
            <a:r>
              <a:rPr lang="en-US" sz="2600" dirty="0">
                <a:latin typeface="Calibri"/>
                <a:ea typeface="Calibri"/>
                <a:cs typeface="Calibri"/>
              </a:rPr>
              <a:t>packet generation rate (</a:t>
            </a:r>
            <a:r>
              <a:rPr lang="en-US" sz="2600" dirty="0" err="1">
                <a:latin typeface="Calibri"/>
                <a:ea typeface="Calibri"/>
                <a:cs typeface="Calibri"/>
              </a:rPr>
              <a:t>pps</a:t>
            </a:r>
            <a:r>
              <a:rPr lang="en-US" sz="2600" dirty="0">
                <a:latin typeface="Calibri"/>
                <a:ea typeface="Calibri"/>
                <a:cs typeface="Calibri"/>
              </a:rPr>
              <a:t>)</a:t>
            </a:r>
          </a:p>
          <a:p>
            <a:pPr marL="914400" lvl="1" indent="-342900">
              <a:buSzPts val="1800"/>
              <a:buFont typeface="Calibri,Sans-Serif"/>
              <a:buChar char="○"/>
            </a:pPr>
            <a:r>
              <a:rPr lang="en-US" sz="2600" dirty="0">
                <a:latin typeface="Calibri"/>
                <a:ea typeface="Calibri"/>
                <a:cs typeface="Calibri"/>
              </a:rPr>
              <a:t>SF assignment method</a:t>
            </a:r>
          </a:p>
        </p:txBody>
      </p:sp>
    </p:spTree>
    <p:extLst>
      <p:ext uri="{BB962C8B-B14F-4D97-AF65-F5344CB8AC3E}">
        <p14:creationId xmlns:p14="http://schemas.microsoft.com/office/powerpoint/2010/main" val="295747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a:spLocks noGrp="1"/>
          </p:cNvSpPr>
          <p:nvPr>
            <p:ph type="body" idx="1"/>
          </p:nvPr>
        </p:nvSpPr>
        <p:spPr>
          <a:xfrm>
            <a:off x="84841" y="1372250"/>
            <a:ext cx="11977200" cy="4761422"/>
          </a:xfrm>
          <a:prstGeom prst="rect">
            <a:avLst/>
          </a:prstGeom>
          <a:noFill/>
          <a:ln>
            <a:noFill/>
          </a:ln>
        </p:spPr>
        <p:txBody>
          <a:bodyPr spcFirstLastPara="1" wrap="square" lIns="91425" tIns="45700" rIns="91425" bIns="45700" anchor="ctr" anchorCtr="0">
            <a:noAutofit/>
          </a:bodyPr>
          <a:lstStyle/>
          <a:p>
            <a:pPr marL="1033462" marR="0" lvl="0" indent="-457200" algn="l" rtl="0">
              <a:lnSpc>
                <a:spcPct val="166666"/>
              </a:lnSpc>
              <a:spcBef>
                <a:spcPts val="0"/>
              </a:spcBef>
              <a:spcAft>
                <a:spcPts val="0"/>
              </a:spcAft>
              <a:buClr>
                <a:schemeClr val="accent2"/>
              </a:buClr>
              <a:buSzPts val="1980"/>
              <a:buFont typeface="Calibri"/>
              <a:buAutoNum type="arabicPeriod"/>
            </a:pPr>
            <a:r>
              <a:rPr lang="en-US" sz="2400" dirty="0"/>
              <a:t>Introduction</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400" dirty="0"/>
              <a:t>LoRa &amp; LoRaWAN</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400" dirty="0"/>
              <a:t>Related Works</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400" dirty="0"/>
              <a:t>Proposed Technique</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400" dirty="0"/>
              <a:t>Simulation Environment</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400" dirty="0"/>
              <a:t>Simulation Results</a:t>
            </a:r>
          </a:p>
          <a:p>
            <a:pPr marL="1033462" marR="0" lvl="0" indent="-457200" algn="l" rtl="0">
              <a:lnSpc>
                <a:spcPct val="166666"/>
              </a:lnSpc>
              <a:spcBef>
                <a:spcPts val="1000"/>
              </a:spcBef>
              <a:spcAft>
                <a:spcPts val="0"/>
              </a:spcAft>
              <a:buClr>
                <a:schemeClr val="accent2"/>
              </a:buClr>
              <a:buSzPts val="1980"/>
              <a:buFont typeface="Calibri"/>
              <a:buAutoNum type="arabicPeriod"/>
            </a:pPr>
            <a:r>
              <a:rPr lang="en-US" sz="2400" dirty="0"/>
              <a:t>Conclusion</a:t>
            </a:r>
          </a:p>
        </p:txBody>
      </p:sp>
      <p:sp>
        <p:nvSpPr>
          <p:cNvPr id="136" name="Google Shape;136;p12"/>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2</a:t>
            </a:fld>
            <a:endParaRPr lang="en-US" sz="1200" b="0" i="0" u="none" strike="noStrike" cap="none">
              <a:solidFill>
                <a:schemeClr val="lt1"/>
              </a:solidFill>
              <a:latin typeface="Calibri"/>
              <a:ea typeface="Calibri"/>
              <a:cs typeface="Calibri"/>
              <a:sym typeface="Calibri"/>
            </a:endParaRPr>
          </a:p>
        </p:txBody>
      </p:sp>
      <p:sp>
        <p:nvSpPr>
          <p:cNvPr id="137" name="Google Shape;137;p12"/>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b="0" i="0" u="none" strike="noStrike" cap="none" dirty="0">
                <a:solidFill>
                  <a:schemeClr val="lt1"/>
                </a:solidFill>
                <a:latin typeface="Bookman Old Style"/>
                <a:ea typeface="Bookman Old Style"/>
                <a:cs typeface="Bookman Old Style"/>
                <a:sym typeface="Bookman Old Style"/>
              </a:rPr>
              <a:t>Outline</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20</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Outputs</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1" indent="-342900">
              <a:buClr>
                <a:schemeClr val="dk1"/>
              </a:buClr>
              <a:buSzPts val="1800"/>
              <a:buFont typeface="Calibri"/>
              <a:buChar char="●"/>
            </a:pPr>
            <a:r>
              <a:rPr lang="en-US" sz="2600" dirty="0">
                <a:solidFill>
                  <a:schemeClr val="dk1"/>
                </a:solidFill>
                <a:latin typeface="Calibri"/>
                <a:ea typeface="Calibri"/>
                <a:cs typeface="Calibri"/>
              </a:rPr>
              <a:t>Simulation outputs:</a:t>
            </a:r>
          </a:p>
          <a:p>
            <a:pPr marL="914400" lvl="1" indent="-342900">
              <a:buSzPts val="1800"/>
              <a:buFont typeface="Calibri,Sans-Serif"/>
              <a:buChar char="○"/>
            </a:pPr>
            <a:r>
              <a:rPr lang="en-US" sz="2600" dirty="0">
                <a:latin typeface="Calibri"/>
                <a:ea typeface="Calibri"/>
                <a:cs typeface="Calibri"/>
              </a:rPr>
              <a:t>number of generated packets</a:t>
            </a:r>
          </a:p>
          <a:p>
            <a:pPr marL="914400" lvl="1" indent="-342900">
              <a:buSzPts val="1800"/>
              <a:buFont typeface="Calibri,Sans-Serif"/>
              <a:buChar char="○"/>
            </a:pPr>
            <a:r>
              <a:rPr lang="en-US" sz="2600" dirty="0">
                <a:latin typeface="Calibri"/>
                <a:ea typeface="Calibri"/>
                <a:cs typeface="Calibri"/>
              </a:rPr>
              <a:t>number of successfully received packets</a:t>
            </a:r>
          </a:p>
          <a:p>
            <a:pPr marL="914400" lvl="1" indent="-342900">
              <a:buSzPts val="1800"/>
              <a:buFont typeface="Calibri,Sans-Serif"/>
              <a:buChar char="○"/>
            </a:pPr>
            <a:r>
              <a:rPr lang="en-US" sz="2600" dirty="0">
                <a:latin typeface="Calibri"/>
                <a:ea typeface="Calibri"/>
                <a:cs typeface="Calibri"/>
              </a:rPr>
              <a:t>number of interfered packets</a:t>
            </a:r>
          </a:p>
          <a:p>
            <a:pPr marL="914400" lvl="1" indent="-342900">
              <a:buSzPts val="1800"/>
              <a:buFont typeface="Calibri,Sans-Serif"/>
              <a:buChar char="○"/>
            </a:pPr>
            <a:r>
              <a:rPr lang="en-US" sz="2600" dirty="0">
                <a:latin typeface="Calibri"/>
                <a:ea typeface="Calibri"/>
                <a:cs typeface="Calibri"/>
              </a:rPr>
              <a:t>number of under sensitivity packets</a:t>
            </a:r>
          </a:p>
          <a:p>
            <a:pPr marL="914400" lvl="1" indent="-342900">
              <a:buSzPts val="1800"/>
              <a:buFont typeface="Calibri,Sans-Serif"/>
              <a:buChar char="○"/>
            </a:pPr>
            <a:r>
              <a:rPr lang="en-US" sz="2600" dirty="0">
                <a:latin typeface="Calibri"/>
                <a:ea typeface="Calibri"/>
                <a:cs typeface="Calibri"/>
              </a:rPr>
              <a:t>network packet delivery ratio percentage</a:t>
            </a:r>
          </a:p>
          <a:p>
            <a:pPr marL="914400" lvl="1" indent="-342900">
              <a:buSzPts val="1800"/>
              <a:buFont typeface="Calibri,Sans-Serif"/>
              <a:buChar char="○"/>
            </a:pPr>
            <a:r>
              <a:rPr lang="en-US" sz="2600" dirty="0">
                <a:latin typeface="Calibri"/>
                <a:ea typeface="Calibri"/>
                <a:cs typeface="Calibri"/>
              </a:rPr>
              <a:t>total transmit energy consumption (J)</a:t>
            </a:r>
          </a:p>
        </p:txBody>
      </p:sp>
    </p:spTree>
    <p:extLst>
      <p:ext uri="{BB962C8B-B14F-4D97-AF65-F5344CB8AC3E}">
        <p14:creationId xmlns:p14="http://schemas.microsoft.com/office/powerpoint/2010/main" val="74212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12" name="Google Shape;193;p17">
            <a:extLst>
              <a:ext uri="{FF2B5EF4-FFF2-40B4-BE49-F238E27FC236}">
                <a16:creationId xmlns:a16="http://schemas.microsoft.com/office/drawing/2014/main" id="{7AB67971-20D5-4FE0-82A9-EB70F345180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1" indent="-342900">
              <a:buClr>
                <a:schemeClr val="dk1"/>
              </a:buClr>
              <a:buSzPts val="1800"/>
              <a:buFont typeface="Calibri"/>
              <a:buChar char="●"/>
            </a:pPr>
            <a:r>
              <a:rPr lang="en-US" sz="2600" dirty="0">
                <a:solidFill>
                  <a:schemeClr val="dk1"/>
                </a:solidFill>
                <a:latin typeface="Calibri"/>
                <a:ea typeface="Calibri"/>
                <a:cs typeface="Calibri"/>
              </a:rPr>
              <a:t>Link quality of a wireless system:</a:t>
            </a:r>
          </a:p>
          <a:p>
            <a:pPr marL="114300" lvl="1">
              <a:buClr>
                <a:schemeClr val="dk1"/>
              </a:buClr>
              <a:buSzPts val="1800"/>
            </a:pPr>
            <a:endParaRPr lang="en-US" sz="2600" dirty="0">
              <a:solidFill>
                <a:schemeClr val="dk1"/>
              </a:solidFill>
              <a:latin typeface="Calibri"/>
              <a:ea typeface="Calibri"/>
              <a:cs typeface="Calibri"/>
            </a:endParaRPr>
          </a:p>
          <a:p>
            <a:pPr marL="114300" lvl="1">
              <a:buClr>
                <a:schemeClr val="dk1"/>
              </a:buClr>
              <a:buSzPts val="1800"/>
            </a:pPr>
            <a:endParaRPr lang="en-US" sz="2600" dirty="0">
              <a:solidFill>
                <a:schemeClr val="dk1"/>
              </a:solidFill>
              <a:latin typeface="Calibri"/>
              <a:ea typeface="Calibri"/>
              <a:cs typeface="Calibri"/>
            </a:endParaRPr>
          </a:p>
          <a:p>
            <a:pPr marL="457200" lvl="0" indent="-342900">
              <a:buClr>
                <a:schemeClr val="dk1"/>
              </a:buClr>
              <a:buSzPts val="1800"/>
              <a:buFont typeface="Calibri"/>
              <a:buChar char="●"/>
            </a:pPr>
            <a:r>
              <a:rPr lang="en-US" sz="2600" dirty="0">
                <a:solidFill>
                  <a:schemeClr val="dk1"/>
                </a:solidFill>
                <a:latin typeface="Calibri"/>
                <a:ea typeface="Calibri"/>
                <a:cs typeface="Calibri"/>
              </a:rPr>
              <a:t>Sum of system gains and system losses is assumed as +7 dB</a:t>
            </a:r>
          </a:p>
          <a:p>
            <a:pPr marL="457200" lvl="0" indent="-342900">
              <a:buClr>
                <a:schemeClr val="dk1"/>
              </a:buClr>
              <a:buSzPts val="1800"/>
              <a:buFont typeface="Calibri"/>
              <a:buChar char="●"/>
            </a:pPr>
            <a:r>
              <a:rPr lang="en-US" sz="2600" dirty="0">
                <a:solidFill>
                  <a:schemeClr val="dk1"/>
                </a:solidFill>
                <a:latin typeface="Calibri"/>
                <a:ea typeface="Calibri"/>
                <a:cs typeface="Calibri"/>
              </a:rPr>
              <a:t>All transmissions use maximum allowed transmit power 14 dBm</a:t>
            </a: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p:txBody>
      </p:sp>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21</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Link Model</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11" name="Resim 10">
            <a:extLst>
              <a:ext uri="{FF2B5EF4-FFF2-40B4-BE49-F238E27FC236}">
                <a16:creationId xmlns:a16="http://schemas.microsoft.com/office/drawing/2014/main" id="{A43CB3B0-4E9D-4B6B-A0D6-43FC33D15D4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0888" y="1953054"/>
            <a:ext cx="5783329" cy="613222"/>
          </a:xfrm>
          <a:prstGeom prst="rect">
            <a:avLst/>
          </a:prstGeom>
        </p:spPr>
      </p:pic>
      <p:grpSp>
        <p:nvGrpSpPr>
          <p:cNvPr id="2" name="Group 1">
            <a:extLst>
              <a:ext uri="{FF2B5EF4-FFF2-40B4-BE49-F238E27FC236}">
                <a16:creationId xmlns:a16="http://schemas.microsoft.com/office/drawing/2014/main" id="{264140B0-141B-441A-B1AE-ADC0037E9BEC}"/>
              </a:ext>
            </a:extLst>
          </p:cNvPr>
          <p:cNvGrpSpPr/>
          <p:nvPr/>
        </p:nvGrpSpPr>
        <p:grpSpPr>
          <a:xfrm>
            <a:off x="2822242" y="3975677"/>
            <a:ext cx="6563033" cy="1959075"/>
            <a:chOff x="2822242" y="3975677"/>
            <a:chExt cx="6563033" cy="1959075"/>
          </a:xfrm>
        </p:grpSpPr>
        <p:pic>
          <p:nvPicPr>
            <p:cNvPr id="13" name="Resim 12">
              <a:extLst>
                <a:ext uri="{FF2B5EF4-FFF2-40B4-BE49-F238E27FC236}">
                  <a16:creationId xmlns:a16="http://schemas.microsoft.com/office/drawing/2014/main" id="{A7E01B82-5F5D-44EF-AEED-3AA88C52C34F}"/>
                </a:ext>
              </a:extLst>
            </p:cNvPr>
            <p:cNvPicPr>
              <a:picLocks noChangeAspect="1"/>
            </p:cNvPicPr>
            <p:nvPr/>
          </p:nvPicPr>
          <p:blipFill rotWithShape="1">
            <a:blip r:embed="rId4">
              <a:clrChange>
                <a:clrFrom>
                  <a:srgbClr val="FFFFFF"/>
                </a:clrFrom>
                <a:clrTo>
                  <a:srgbClr val="FFFFFF">
                    <a:alpha val="0"/>
                  </a:srgbClr>
                </a:clrTo>
              </a:clrChange>
            </a:blip>
            <a:srcRect t="19609"/>
            <a:stretch/>
          </p:blipFill>
          <p:spPr>
            <a:xfrm>
              <a:off x="2822242" y="4292563"/>
              <a:ext cx="6563033" cy="1642189"/>
            </a:xfrm>
            <a:prstGeom prst="rect">
              <a:avLst/>
            </a:prstGeom>
          </p:spPr>
        </p:pic>
        <p:sp>
          <p:nvSpPr>
            <p:cNvPr id="9" name="Google Shape;259;p22">
              <a:extLst>
                <a:ext uri="{FF2B5EF4-FFF2-40B4-BE49-F238E27FC236}">
                  <a16:creationId xmlns:a16="http://schemas.microsoft.com/office/drawing/2014/main" id="{84DB3FBD-0848-4C77-8604-B3A8878BD73E}"/>
                </a:ext>
              </a:extLst>
            </p:cNvPr>
            <p:cNvSpPr txBox="1"/>
            <p:nvPr/>
          </p:nvSpPr>
          <p:spPr>
            <a:xfrm>
              <a:off x="2822242" y="3975677"/>
              <a:ext cx="6547516" cy="613223"/>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Table I</a:t>
              </a:r>
              <a:r>
                <a:rPr lang="en-US" sz="1800" dirty="0">
                  <a:latin typeface="Times New Roman" panose="02020603050405020304" pitchFamily="18" charset="0"/>
                  <a:cs typeface="Times New Roman" panose="02020603050405020304" pitchFamily="18" charset="0"/>
                </a:rPr>
                <a:t>: Gateway sensitivity for different SFs [13].</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9557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12" name="Google Shape;193;p17">
            <a:extLst>
              <a:ext uri="{FF2B5EF4-FFF2-40B4-BE49-F238E27FC236}">
                <a16:creationId xmlns:a16="http://schemas.microsoft.com/office/drawing/2014/main" id="{7AB67971-20D5-4FE0-82A9-EB70F345180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1" indent="-342900">
              <a:buClr>
                <a:schemeClr val="dk1"/>
              </a:buClr>
              <a:buSzPts val="1800"/>
              <a:buFont typeface="Calibri"/>
              <a:buChar char="●"/>
            </a:pPr>
            <a:r>
              <a:rPr lang="en-US" sz="2600" dirty="0">
                <a:solidFill>
                  <a:schemeClr val="dk1"/>
                </a:solidFill>
                <a:latin typeface="Calibri"/>
                <a:ea typeface="Calibri"/>
                <a:cs typeface="Calibri"/>
              </a:rPr>
              <a:t>Free space propagation loss:</a:t>
            </a:r>
          </a:p>
          <a:p>
            <a:pPr marL="114300" lvl="1">
              <a:buClr>
                <a:schemeClr val="dk1"/>
              </a:buClr>
              <a:buSzPts val="1800"/>
            </a:pPr>
            <a:endParaRPr lang="en-US" sz="2400" dirty="0">
              <a:solidFill>
                <a:schemeClr val="dk1"/>
              </a:solidFill>
              <a:latin typeface="Calibri"/>
              <a:ea typeface="Calibri"/>
              <a:cs typeface="Calibri"/>
            </a:endParaRPr>
          </a:p>
          <a:p>
            <a:pPr marL="457200" lvl="1" indent="-342900">
              <a:buClr>
                <a:schemeClr val="dk1"/>
              </a:buClr>
              <a:buSzPts val="1800"/>
              <a:buFont typeface="Calibri"/>
              <a:buChar char="●"/>
            </a:pPr>
            <a:endParaRPr lang="en-US" sz="2400" dirty="0">
              <a:solidFill>
                <a:schemeClr val="dk1"/>
              </a:solidFill>
              <a:latin typeface="Calibri"/>
              <a:ea typeface="Calibri"/>
              <a:cs typeface="Calibri"/>
            </a:endParaRPr>
          </a:p>
          <a:p>
            <a:pPr marL="457200" lvl="1" indent="-342900">
              <a:buClr>
                <a:schemeClr val="dk1"/>
              </a:buClr>
              <a:buSzPts val="1800"/>
              <a:buFont typeface="Calibri"/>
              <a:buChar char="●"/>
            </a:pPr>
            <a:r>
              <a:rPr lang="en-US" sz="2600" dirty="0">
                <a:solidFill>
                  <a:schemeClr val="dk1"/>
                </a:solidFill>
                <a:latin typeface="Calibri"/>
                <a:ea typeface="Calibri"/>
                <a:cs typeface="Calibri"/>
              </a:rPr>
              <a:t>Assume h = 15 m and f = 868 MHz</a:t>
            </a:r>
          </a:p>
          <a:p>
            <a:pPr marL="457200" lvl="1" indent="-342900">
              <a:buClr>
                <a:schemeClr val="dk1"/>
              </a:buClr>
              <a:buSzPts val="1800"/>
              <a:buFont typeface="Calibri"/>
              <a:buChar char="●"/>
            </a:pPr>
            <a:endParaRPr lang="en-US" sz="2400" dirty="0">
              <a:solidFill>
                <a:schemeClr val="dk1"/>
              </a:solidFill>
              <a:latin typeface="Calibri"/>
              <a:ea typeface="Calibri"/>
              <a:cs typeface="Calibri"/>
            </a:endParaRPr>
          </a:p>
          <a:p>
            <a:pPr marL="457200" lvl="1" indent="-342900">
              <a:buClr>
                <a:schemeClr val="dk1"/>
              </a:buClr>
              <a:buSzPts val="1800"/>
              <a:buFont typeface="Calibri"/>
              <a:buChar char="●"/>
            </a:pPr>
            <a:endParaRPr lang="en-US" sz="2400" dirty="0">
              <a:solidFill>
                <a:schemeClr val="dk1"/>
              </a:solidFill>
              <a:latin typeface="Calibri"/>
              <a:ea typeface="Calibri"/>
              <a:cs typeface="Calibri"/>
            </a:endParaRPr>
          </a:p>
          <a:p>
            <a:pPr marL="114300" lvl="1">
              <a:buClr>
                <a:schemeClr val="dk1"/>
              </a:buClr>
              <a:buSzPts val="1800"/>
            </a:pPr>
            <a:endParaRPr lang="en-US" sz="24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400" dirty="0">
              <a:solidFill>
                <a:schemeClr val="dk1"/>
              </a:solidFill>
              <a:latin typeface="Calibri"/>
              <a:ea typeface="Calibri"/>
              <a:cs typeface="Calibri"/>
            </a:endParaRPr>
          </a:p>
        </p:txBody>
      </p:sp>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22</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Link Model</a:t>
            </a:r>
            <a:endParaRPr lang="en-US" sz="2000" dirty="0">
              <a:solidFill>
                <a:schemeClr val="dk1"/>
              </a:solidFill>
            </a:endParaRPr>
          </a:p>
        </p:txBody>
      </p:sp>
      <p:pic>
        <p:nvPicPr>
          <p:cNvPr id="2" name="Resim 1">
            <a:extLst>
              <a:ext uri="{FF2B5EF4-FFF2-40B4-BE49-F238E27FC236}">
                <a16:creationId xmlns:a16="http://schemas.microsoft.com/office/drawing/2014/main" id="{159410CC-D2B9-42C9-97E5-F4120AB478D8}"/>
              </a:ext>
            </a:extLst>
          </p:cNvPr>
          <p:cNvPicPr>
            <a:picLocks noChangeAspect="1"/>
          </p:cNvPicPr>
          <p:nvPr/>
        </p:nvPicPr>
        <p:blipFill>
          <a:blip r:embed="rId3"/>
          <a:stretch>
            <a:fillRect/>
          </a:stretch>
        </p:blipFill>
        <p:spPr>
          <a:xfrm>
            <a:off x="520067" y="2037274"/>
            <a:ext cx="10219509" cy="486065"/>
          </a:xfrm>
          <a:prstGeom prst="rect">
            <a:avLst/>
          </a:prstGeom>
        </p:spPr>
      </p:pic>
      <p:pic>
        <p:nvPicPr>
          <p:cNvPr id="14" name="Resim 13">
            <a:extLst>
              <a:ext uri="{FF2B5EF4-FFF2-40B4-BE49-F238E27FC236}">
                <a16:creationId xmlns:a16="http://schemas.microsoft.com/office/drawing/2014/main" id="{D74C7AEF-B644-4FB5-BE08-80A7039DA3F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0203" y="3110652"/>
            <a:ext cx="4595949" cy="609798"/>
          </a:xfrm>
          <a:prstGeom prst="rect">
            <a:avLst/>
          </a:prstGeom>
        </p:spPr>
      </p:pic>
      <p:sp>
        <p:nvSpPr>
          <p:cNvPr id="8" name="Google Shape;145;p13">
            <a:extLst>
              <a:ext uri="{FF2B5EF4-FFF2-40B4-BE49-F238E27FC236}">
                <a16:creationId xmlns:a16="http://schemas.microsoft.com/office/drawing/2014/main" id="{7C3104AF-B52F-452F-88CD-1EF156A26648}"/>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0" name="Google Shape;145;p13">
            <a:extLst>
              <a:ext uri="{FF2B5EF4-FFF2-40B4-BE49-F238E27FC236}">
                <a16:creationId xmlns:a16="http://schemas.microsoft.com/office/drawing/2014/main" id="{974C2974-C194-4E86-ACB1-0A881C0DAEF9}"/>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extLst>
      <p:ext uri="{BB962C8B-B14F-4D97-AF65-F5344CB8AC3E}">
        <p14:creationId xmlns:p14="http://schemas.microsoft.com/office/powerpoint/2010/main" val="3704467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23</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Interference Model</a:t>
            </a:r>
            <a:endParaRPr lang="en-US" sz="2000" dirty="0">
              <a:solidFill>
                <a:schemeClr val="dk1"/>
              </a:solidFill>
            </a:endParaRPr>
          </a:p>
        </p:txBody>
      </p:sp>
      <p:sp>
        <p:nvSpPr>
          <p:cNvPr id="7" name="Google Shape;145;p13">
            <a:extLst>
              <a:ext uri="{FF2B5EF4-FFF2-40B4-BE49-F238E27FC236}">
                <a16:creationId xmlns:a16="http://schemas.microsoft.com/office/drawing/2014/main" id="{A756F832-71FC-45D1-B8A8-79948E25EC40}"/>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8" name="Google Shape;145;p13">
            <a:extLst>
              <a:ext uri="{FF2B5EF4-FFF2-40B4-BE49-F238E27FC236}">
                <a16:creationId xmlns:a16="http://schemas.microsoft.com/office/drawing/2014/main" id="{3EF40F8A-3401-4F58-B575-F5C2E8E4931B}"/>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206960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It is assumed that there is no other technology interference</a:t>
            </a:r>
          </a:p>
          <a:p>
            <a:pPr marL="457200" lvl="0" indent="-342900">
              <a:buClr>
                <a:schemeClr val="dk1"/>
              </a:buClr>
              <a:buSzPts val="1800"/>
              <a:buFont typeface="Calibri"/>
              <a:buChar char="●"/>
            </a:pPr>
            <a:r>
              <a:rPr lang="en-US" sz="2600" dirty="0">
                <a:solidFill>
                  <a:schemeClr val="dk1"/>
                </a:solidFill>
                <a:latin typeface="Calibri"/>
                <a:ea typeface="Calibri"/>
                <a:cs typeface="Calibri"/>
              </a:rPr>
              <a:t>Simulator calculates the effect of different SF transmissions to each other</a:t>
            </a:r>
          </a:p>
          <a:p>
            <a:pPr marL="914400" lvl="1" indent="-342900">
              <a:buSzPts val="1800"/>
              <a:buFont typeface="Calibri,Sans-Serif"/>
              <a:buChar char="○"/>
            </a:pPr>
            <a:r>
              <a:rPr lang="en-US" sz="2600" dirty="0">
                <a:solidFill>
                  <a:schemeClr val="dk1"/>
                </a:solidFill>
                <a:latin typeface="Calibri"/>
                <a:ea typeface="Calibri"/>
                <a:cs typeface="Calibri"/>
              </a:rPr>
              <a:t>Signal to interference plus noise ratio threshold matrix</a:t>
            </a:r>
          </a:p>
          <a:p>
            <a:pPr marL="457200" lvl="0" indent="-342900">
              <a:buClr>
                <a:schemeClr val="dk1"/>
              </a:buClr>
              <a:buSzPts val="1800"/>
              <a:buFont typeface="Calibri"/>
              <a:buChar char="●"/>
            </a:pPr>
            <a:r>
              <a:rPr lang="en-US" sz="2600" dirty="0">
                <a:solidFill>
                  <a:schemeClr val="dk1"/>
                </a:solidFill>
                <a:latin typeface="Calibri"/>
                <a:ea typeface="Calibri"/>
                <a:cs typeface="Calibri"/>
              </a:rPr>
              <a:t>If there are more than one interfering signal</a:t>
            </a:r>
          </a:p>
          <a:p>
            <a:pPr marL="914400" lvl="1" indent="-342900">
              <a:buSzPts val="1800"/>
              <a:buFont typeface="Calibri,Sans-Serif"/>
              <a:buChar char="○"/>
            </a:pPr>
            <a:r>
              <a:rPr lang="en-US" sz="2600" dirty="0">
                <a:solidFill>
                  <a:schemeClr val="dk1"/>
                </a:solidFill>
                <a:latin typeface="Calibri"/>
                <a:ea typeface="Calibri"/>
                <a:cs typeface="Calibri"/>
              </a:rPr>
              <a:t>Cumulative sum of all interfering signal received power for each SF</a:t>
            </a:r>
          </a:p>
          <a:p>
            <a:pPr marL="571500" lvl="1">
              <a:buSzPts val="1800"/>
            </a:pPr>
            <a:endParaRPr lang="en-US" sz="2600" dirty="0">
              <a:solidFill>
                <a:schemeClr val="dk1"/>
              </a:solidFill>
              <a:latin typeface="Calibri"/>
              <a:ea typeface="Calibri"/>
              <a:cs typeface="Calibri"/>
            </a:endParaRPr>
          </a:p>
          <a:p>
            <a:pPr marL="571500" lvl="1">
              <a:buSzPts val="1800"/>
            </a:pPr>
            <a:endParaRPr lang="en-US" sz="2600" dirty="0">
              <a:solidFill>
                <a:schemeClr val="dk1"/>
              </a:solidFill>
              <a:latin typeface="Calibri"/>
              <a:ea typeface="Calibri"/>
              <a:cs typeface="Calibri"/>
            </a:endParaRPr>
          </a:p>
        </p:txBody>
      </p:sp>
    </p:spTree>
    <p:extLst>
      <p:ext uri="{BB962C8B-B14F-4D97-AF65-F5344CB8AC3E}">
        <p14:creationId xmlns:p14="http://schemas.microsoft.com/office/powerpoint/2010/main" val="26145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24</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 Single Gateway</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0" name="Google Shape;259;p22">
            <a:extLst>
              <a:ext uri="{FF2B5EF4-FFF2-40B4-BE49-F238E27FC236}">
                <a16:creationId xmlns:a16="http://schemas.microsoft.com/office/drawing/2014/main" id="{5C760B9C-A7A7-444F-AC39-B081BAE895F8}"/>
              </a:ext>
            </a:extLst>
          </p:cNvPr>
          <p:cNvSpPr txBox="1"/>
          <p:nvPr/>
        </p:nvSpPr>
        <p:spPr>
          <a:xfrm>
            <a:off x="1338941" y="5571200"/>
            <a:ext cx="3951740" cy="426934"/>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4 : </a:t>
            </a:r>
            <a:r>
              <a:rPr lang="en-US" sz="1800" dirty="0">
                <a:latin typeface="Times New Roman" panose="02020603050405020304" pitchFamily="18" charset="0"/>
                <a:cs typeface="Times New Roman" panose="02020603050405020304" pitchFamily="18" charset="0"/>
              </a:rPr>
              <a:t>PDR plot for various spreading factors. (r = 3000 m, GW = 1)</a:t>
            </a:r>
          </a:p>
        </p:txBody>
      </p:sp>
      <p:pic>
        <p:nvPicPr>
          <p:cNvPr id="3" name="Resim 2">
            <a:extLst>
              <a:ext uri="{FF2B5EF4-FFF2-40B4-BE49-F238E27FC236}">
                <a16:creationId xmlns:a16="http://schemas.microsoft.com/office/drawing/2014/main" id="{C93D3DDF-1B1B-4588-8627-2A2C418728D7}"/>
              </a:ext>
            </a:extLst>
          </p:cNvPr>
          <p:cNvPicPr>
            <a:picLocks noChangeAspect="1"/>
          </p:cNvPicPr>
          <p:nvPr/>
        </p:nvPicPr>
        <p:blipFill>
          <a:blip r:embed="rId3"/>
          <a:stretch>
            <a:fillRect/>
          </a:stretch>
        </p:blipFill>
        <p:spPr>
          <a:xfrm>
            <a:off x="0" y="1209648"/>
            <a:ext cx="6380437" cy="4614219"/>
          </a:xfrm>
          <a:prstGeom prst="rect">
            <a:avLst/>
          </a:prstGeom>
        </p:spPr>
      </p:pic>
      <p:pic>
        <p:nvPicPr>
          <p:cNvPr id="8" name="Resim 7">
            <a:extLst>
              <a:ext uri="{FF2B5EF4-FFF2-40B4-BE49-F238E27FC236}">
                <a16:creationId xmlns:a16="http://schemas.microsoft.com/office/drawing/2014/main" id="{5CE430B3-491F-4FD4-B5CC-28901EA19399}"/>
              </a:ext>
            </a:extLst>
          </p:cNvPr>
          <p:cNvPicPr>
            <a:picLocks noChangeAspect="1"/>
          </p:cNvPicPr>
          <p:nvPr/>
        </p:nvPicPr>
        <p:blipFill>
          <a:blip r:embed="rId4"/>
          <a:srcRect/>
          <a:stretch/>
        </p:blipFill>
        <p:spPr>
          <a:xfrm>
            <a:off x="6103759" y="1224137"/>
            <a:ext cx="6157200" cy="4617899"/>
          </a:xfrm>
          <a:prstGeom prst="rect">
            <a:avLst/>
          </a:prstGeom>
        </p:spPr>
      </p:pic>
      <p:sp>
        <p:nvSpPr>
          <p:cNvPr id="11" name="Google Shape;259;p22">
            <a:extLst>
              <a:ext uri="{FF2B5EF4-FFF2-40B4-BE49-F238E27FC236}">
                <a16:creationId xmlns:a16="http://schemas.microsoft.com/office/drawing/2014/main" id="{2116BA99-E4C9-47C8-9FB3-43A2DF231BA9}"/>
              </a:ext>
            </a:extLst>
          </p:cNvPr>
          <p:cNvSpPr txBox="1"/>
          <p:nvPr/>
        </p:nvSpPr>
        <p:spPr>
          <a:xfrm>
            <a:off x="7151915" y="5591157"/>
            <a:ext cx="4121226" cy="427750"/>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5 : </a:t>
            </a:r>
            <a:r>
              <a:rPr lang="en-US" sz="1800" dirty="0">
                <a:latin typeface="Times New Roman" panose="02020603050405020304" pitchFamily="18" charset="0"/>
                <a:cs typeface="Times New Roman" panose="02020603050405020304" pitchFamily="18" charset="0"/>
              </a:rPr>
              <a:t>PDR plot for various network radii. (GW = 1, SF = </a:t>
            </a:r>
            <a:r>
              <a:rPr lang="en-US" sz="1800" dirty="0" err="1">
                <a:latin typeface="Times New Roman" panose="02020603050405020304" pitchFamily="18" charset="0"/>
                <a:cs typeface="Times New Roman" panose="02020603050405020304" pitchFamily="18" charset="0"/>
              </a:rPr>
              <a:t>SF_Lowest</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74425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25</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 Multiple Gateway</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8" name="Google Shape;259;p22">
            <a:extLst>
              <a:ext uri="{FF2B5EF4-FFF2-40B4-BE49-F238E27FC236}">
                <a16:creationId xmlns:a16="http://schemas.microsoft.com/office/drawing/2014/main" id="{5349229D-1001-4B75-AD66-09A3FA0708D8}"/>
              </a:ext>
            </a:extLst>
          </p:cNvPr>
          <p:cNvSpPr txBox="1"/>
          <p:nvPr/>
        </p:nvSpPr>
        <p:spPr>
          <a:xfrm>
            <a:off x="109497" y="5880304"/>
            <a:ext cx="6080957" cy="429097"/>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6 : </a:t>
            </a:r>
            <a:r>
              <a:rPr lang="en-US" sz="1800" dirty="0">
                <a:latin typeface="Times New Roman" panose="02020603050405020304" pitchFamily="18" charset="0"/>
                <a:cs typeface="Times New Roman" panose="02020603050405020304" pitchFamily="18" charset="0"/>
              </a:rPr>
              <a:t>PDR plot for various number of gateways. (r = 3000 m, SF = </a:t>
            </a:r>
            <a:r>
              <a:rPr lang="en-US" sz="1800" dirty="0" err="1">
                <a:latin typeface="Times New Roman" panose="02020603050405020304" pitchFamily="18" charset="0"/>
                <a:cs typeface="Times New Roman" panose="02020603050405020304" pitchFamily="18" charset="0"/>
              </a:rPr>
              <a:t>SF_Lowest</a:t>
            </a:r>
            <a:r>
              <a:rPr lang="en-US" sz="1800" dirty="0">
                <a:latin typeface="Times New Roman" panose="02020603050405020304" pitchFamily="18" charset="0"/>
                <a:cs typeface="Times New Roman" panose="02020603050405020304" pitchFamily="18" charset="0"/>
              </a:rPr>
              <a:t>)</a:t>
            </a:r>
          </a:p>
        </p:txBody>
      </p:sp>
      <p:pic>
        <p:nvPicPr>
          <p:cNvPr id="19" name="Resim 18">
            <a:extLst>
              <a:ext uri="{FF2B5EF4-FFF2-40B4-BE49-F238E27FC236}">
                <a16:creationId xmlns:a16="http://schemas.microsoft.com/office/drawing/2014/main" id="{69C02536-5E90-4F0C-B806-4213543E5E27}"/>
              </a:ext>
            </a:extLst>
          </p:cNvPr>
          <p:cNvPicPr>
            <a:picLocks noChangeAspect="1"/>
          </p:cNvPicPr>
          <p:nvPr/>
        </p:nvPicPr>
        <p:blipFill>
          <a:blip r:embed="rId3"/>
          <a:srcRect/>
          <a:stretch/>
        </p:blipFill>
        <p:spPr>
          <a:xfrm>
            <a:off x="109497" y="1274964"/>
            <a:ext cx="6357485" cy="4768114"/>
          </a:xfrm>
          <a:prstGeom prst="rect">
            <a:avLst/>
          </a:prstGeom>
        </p:spPr>
      </p:pic>
      <p:pic>
        <p:nvPicPr>
          <p:cNvPr id="9" name="Resim 8">
            <a:extLst>
              <a:ext uri="{FF2B5EF4-FFF2-40B4-BE49-F238E27FC236}">
                <a16:creationId xmlns:a16="http://schemas.microsoft.com/office/drawing/2014/main" id="{4F4427F3-8BD7-40B1-9855-935BC5AFA2F1}"/>
              </a:ext>
            </a:extLst>
          </p:cNvPr>
          <p:cNvPicPr>
            <a:picLocks noChangeAspect="1"/>
          </p:cNvPicPr>
          <p:nvPr/>
        </p:nvPicPr>
        <p:blipFill rotWithShape="1">
          <a:blip r:embed="rId4">
            <a:clrChange>
              <a:clrFrom>
                <a:srgbClr val="FFFFFF"/>
              </a:clrFrom>
              <a:clrTo>
                <a:srgbClr val="FFFFFF">
                  <a:alpha val="0"/>
                </a:srgbClr>
              </a:clrTo>
            </a:clrChange>
          </a:blip>
          <a:srcRect b="5201"/>
          <a:stretch/>
        </p:blipFill>
        <p:spPr>
          <a:xfrm>
            <a:off x="6721809" y="1391866"/>
            <a:ext cx="4654476" cy="4865513"/>
          </a:xfrm>
          <a:prstGeom prst="rect">
            <a:avLst/>
          </a:prstGeom>
        </p:spPr>
      </p:pic>
    </p:spTree>
    <p:extLst>
      <p:ext uri="{BB962C8B-B14F-4D97-AF65-F5344CB8AC3E}">
        <p14:creationId xmlns:p14="http://schemas.microsoft.com/office/powerpoint/2010/main" val="308970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26</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 Smart SF Schemes</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8" name="Google Shape;259;p22">
            <a:extLst>
              <a:ext uri="{FF2B5EF4-FFF2-40B4-BE49-F238E27FC236}">
                <a16:creationId xmlns:a16="http://schemas.microsoft.com/office/drawing/2014/main" id="{5349229D-1001-4B75-AD66-09A3FA0708D8}"/>
              </a:ext>
            </a:extLst>
          </p:cNvPr>
          <p:cNvSpPr txBox="1"/>
          <p:nvPr/>
        </p:nvSpPr>
        <p:spPr>
          <a:xfrm>
            <a:off x="0" y="5890565"/>
            <a:ext cx="12192000" cy="435301"/>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7: </a:t>
            </a:r>
            <a:r>
              <a:rPr lang="en-US" sz="1800" dirty="0">
                <a:latin typeface="Times New Roman" panose="02020603050405020304" pitchFamily="18" charset="0"/>
                <a:cs typeface="Times New Roman" panose="02020603050405020304" pitchFamily="18" charset="0"/>
              </a:rPr>
              <a:t>PDR plot for lowest and smart spreading factor schemes. (r = 5000 m, GW = 3)</a:t>
            </a:r>
          </a:p>
        </p:txBody>
      </p:sp>
      <p:pic>
        <p:nvPicPr>
          <p:cNvPr id="19" name="Resim 18">
            <a:extLst>
              <a:ext uri="{FF2B5EF4-FFF2-40B4-BE49-F238E27FC236}">
                <a16:creationId xmlns:a16="http://schemas.microsoft.com/office/drawing/2014/main" id="{69C02536-5E90-4F0C-B806-4213543E5E27}"/>
              </a:ext>
            </a:extLst>
          </p:cNvPr>
          <p:cNvPicPr>
            <a:picLocks noChangeAspect="1"/>
          </p:cNvPicPr>
          <p:nvPr/>
        </p:nvPicPr>
        <p:blipFill>
          <a:blip r:embed="rId3"/>
          <a:srcRect/>
          <a:stretch/>
        </p:blipFill>
        <p:spPr>
          <a:xfrm>
            <a:off x="2918506" y="1274964"/>
            <a:ext cx="6354988" cy="4766240"/>
          </a:xfrm>
          <a:prstGeom prst="rect">
            <a:avLst/>
          </a:prstGeom>
        </p:spPr>
      </p:pic>
    </p:spTree>
    <p:extLst>
      <p:ext uri="{BB962C8B-B14F-4D97-AF65-F5344CB8AC3E}">
        <p14:creationId xmlns:p14="http://schemas.microsoft.com/office/powerpoint/2010/main" val="81352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27</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 Smart SF Schemes</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
        <p:nvSpPr>
          <p:cNvPr id="18" name="Google Shape;259;p22">
            <a:extLst>
              <a:ext uri="{FF2B5EF4-FFF2-40B4-BE49-F238E27FC236}">
                <a16:creationId xmlns:a16="http://schemas.microsoft.com/office/drawing/2014/main" id="{5349229D-1001-4B75-AD66-09A3FA0708D8}"/>
              </a:ext>
            </a:extLst>
          </p:cNvPr>
          <p:cNvSpPr txBox="1"/>
          <p:nvPr/>
        </p:nvSpPr>
        <p:spPr>
          <a:xfrm>
            <a:off x="197092" y="5900839"/>
            <a:ext cx="11760018" cy="435301"/>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8: </a:t>
            </a:r>
            <a:r>
              <a:rPr lang="en-US" sz="1800" dirty="0">
                <a:latin typeface="Times New Roman" panose="02020603050405020304" pitchFamily="18" charset="0"/>
                <a:cs typeface="Times New Roman" panose="02020603050405020304" pitchFamily="18" charset="0"/>
              </a:rPr>
              <a:t>Transmit energy plot for lowest and smart spreading factor schemes. (r = 5000 m, GW = 3)</a:t>
            </a:r>
          </a:p>
        </p:txBody>
      </p:sp>
      <p:pic>
        <p:nvPicPr>
          <p:cNvPr id="20" name="Resim 19">
            <a:extLst>
              <a:ext uri="{FF2B5EF4-FFF2-40B4-BE49-F238E27FC236}">
                <a16:creationId xmlns:a16="http://schemas.microsoft.com/office/drawing/2014/main" id="{A80BA053-E795-4F98-8BBF-C2EB154E8200}"/>
              </a:ext>
            </a:extLst>
          </p:cNvPr>
          <p:cNvPicPr>
            <a:picLocks noChangeAspect="1"/>
          </p:cNvPicPr>
          <p:nvPr/>
        </p:nvPicPr>
        <p:blipFill>
          <a:blip r:embed="rId3"/>
          <a:srcRect/>
          <a:stretch/>
        </p:blipFill>
        <p:spPr>
          <a:xfrm>
            <a:off x="2912406" y="1274964"/>
            <a:ext cx="6367187" cy="4775390"/>
          </a:xfrm>
          <a:prstGeom prst="rect">
            <a:avLst/>
          </a:prstGeom>
        </p:spPr>
      </p:pic>
    </p:spTree>
    <p:extLst>
      <p:ext uri="{BB962C8B-B14F-4D97-AF65-F5344CB8AC3E}">
        <p14:creationId xmlns:p14="http://schemas.microsoft.com/office/powerpoint/2010/main" val="1375934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28</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Conclusion</a:t>
            </a:r>
            <a:endParaRPr lang="en-US" sz="2000" dirty="0">
              <a:solidFill>
                <a:schemeClr val="dk1"/>
              </a:solidFill>
            </a:endParaRPr>
          </a:p>
        </p:txBody>
      </p:sp>
      <p:sp>
        <p:nvSpPr>
          <p:cNvPr id="9" name="Google Shape;145;p13">
            <a:extLst>
              <a:ext uri="{FF2B5EF4-FFF2-40B4-BE49-F238E27FC236}">
                <a16:creationId xmlns:a16="http://schemas.microsoft.com/office/drawing/2014/main" id="{BBD24707-A5F4-40C7-8010-14188AA0607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2" name="Google Shape;145;p13">
            <a:extLst>
              <a:ext uri="{FF2B5EF4-FFF2-40B4-BE49-F238E27FC236}">
                <a16:creationId xmlns:a16="http://schemas.microsoft.com/office/drawing/2014/main" id="{F4187266-4FA2-4B94-B9BD-D86B5529B7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Conclusion</a:t>
            </a:r>
            <a:endParaRPr lang="en-US" b="1" dirty="0"/>
          </a:p>
        </p:txBody>
      </p:sp>
      <p:sp>
        <p:nvSpPr>
          <p:cNvPr id="7" name="Google Shape;193;p17">
            <a:extLst>
              <a:ext uri="{FF2B5EF4-FFF2-40B4-BE49-F238E27FC236}">
                <a16:creationId xmlns:a16="http://schemas.microsoft.com/office/drawing/2014/main" id="{C12BE4E6-6074-45CD-A364-873B0C742245}"/>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SF assignment on network performance is investigated in detail</a:t>
            </a:r>
          </a:p>
          <a:p>
            <a:pPr marL="457200" lvl="0" indent="-342900">
              <a:buClr>
                <a:schemeClr val="dk1"/>
              </a:buClr>
              <a:buSzPts val="1800"/>
              <a:buFont typeface="Calibri"/>
              <a:buChar char="●"/>
            </a:pPr>
            <a:r>
              <a:rPr lang="en-US" sz="2600" dirty="0">
                <a:solidFill>
                  <a:schemeClr val="dk1"/>
                </a:solidFill>
                <a:latin typeface="Calibri"/>
                <a:ea typeface="Calibri"/>
                <a:cs typeface="Calibri"/>
              </a:rPr>
              <a:t>Factors that increase the number of collisions are evaluated</a:t>
            </a:r>
          </a:p>
          <a:p>
            <a:pPr marL="457200" lvl="0" indent="-342900">
              <a:buClr>
                <a:schemeClr val="dk1"/>
              </a:buClr>
              <a:buSzPts val="1800"/>
              <a:buFont typeface="Calibri"/>
              <a:buChar char="●"/>
            </a:pPr>
            <a:r>
              <a:rPr lang="en-US" sz="2600" dirty="0">
                <a:solidFill>
                  <a:schemeClr val="dk1"/>
                </a:solidFill>
                <a:latin typeface="Calibri"/>
                <a:ea typeface="Calibri"/>
                <a:cs typeface="Calibri"/>
              </a:rPr>
              <a:t>Measures that can be taken to reduce collisions are described</a:t>
            </a:r>
          </a:p>
          <a:p>
            <a:pPr marL="457200" lvl="0" indent="-342900">
              <a:buClr>
                <a:schemeClr val="dk1"/>
              </a:buClr>
              <a:buSzPts val="1800"/>
              <a:buFont typeface="Calibri"/>
              <a:buChar char="●"/>
            </a:pPr>
            <a:r>
              <a:rPr lang="en-US" sz="2600" dirty="0">
                <a:solidFill>
                  <a:schemeClr val="dk1"/>
                </a:solidFill>
                <a:latin typeface="Calibri"/>
                <a:ea typeface="Calibri"/>
                <a:cs typeface="Calibri"/>
              </a:rPr>
              <a:t>A discrete event simulator is developed from scratch to study SF assignment strategies</a:t>
            </a:r>
          </a:p>
          <a:p>
            <a:pPr marL="457200" lvl="0" indent="-342900">
              <a:buClr>
                <a:schemeClr val="dk1"/>
              </a:buClr>
              <a:buSzPts val="1800"/>
              <a:buFont typeface="Calibri"/>
              <a:buChar char="●"/>
            </a:pPr>
            <a:r>
              <a:rPr lang="en-US" sz="2600" dirty="0">
                <a:solidFill>
                  <a:schemeClr val="dk1"/>
                </a:solidFill>
                <a:latin typeface="Calibri"/>
                <a:ea typeface="Calibri"/>
                <a:cs typeface="Calibri"/>
              </a:rPr>
              <a:t>A novel method which utilizes machine learning techniques is proposed</a:t>
            </a:r>
          </a:p>
          <a:p>
            <a:pPr marL="457200" lvl="0" indent="-342900">
              <a:buClr>
                <a:schemeClr val="dk1"/>
              </a:buClr>
              <a:buSzPts val="1800"/>
              <a:buFont typeface="Calibri"/>
              <a:buChar char="●"/>
            </a:pPr>
            <a:r>
              <a:rPr lang="en-US" sz="2600" dirty="0">
                <a:solidFill>
                  <a:schemeClr val="dk1"/>
                </a:solidFill>
                <a:latin typeface="Calibri"/>
                <a:ea typeface="Calibri"/>
                <a:cs typeface="Calibri"/>
              </a:rPr>
              <a:t>Simulation results show smart SF methods provide promising network performance improvements especially for dense </a:t>
            </a:r>
            <a:r>
              <a:rPr lang="en-US" sz="2600" dirty="0" err="1">
                <a:solidFill>
                  <a:schemeClr val="dk1"/>
                </a:solidFill>
                <a:latin typeface="Calibri"/>
                <a:ea typeface="Calibri"/>
                <a:cs typeface="Calibri"/>
              </a:rPr>
              <a:t>LoRaWAN</a:t>
            </a:r>
            <a:r>
              <a:rPr lang="en-US" sz="2600" dirty="0">
                <a:solidFill>
                  <a:schemeClr val="dk1"/>
                </a:solidFill>
                <a:latin typeface="Calibri"/>
                <a:ea typeface="Calibri"/>
                <a:cs typeface="Calibri"/>
              </a:rPr>
              <a:t> networks</a:t>
            </a: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p:txBody>
      </p:sp>
    </p:spTree>
    <p:extLst>
      <p:ext uri="{BB962C8B-B14F-4D97-AF65-F5344CB8AC3E}">
        <p14:creationId xmlns:p14="http://schemas.microsoft.com/office/powerpoint/2010/main" val="31811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29</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Conclusion</a:t>
            </a:r>
            <a:endParaRPr lang="en-US" sz="2000" dirty="0">
              <a:solidFill>
                <a:schemeClr val="dk1"/>
              </a:solidFill>
            </a:endParaRPr>
          </a:p>
        </p:txBody>
      </p:sp>
      <p:sp>
        <p:nvSpPr>
          <p:cNvPr id="9" name="Google Shape;145;p13">
            <a:extLst>
              <a:ext uri="{FF2B5EF4-FFF2-40B4-BE49-F238E27FC236}">
                <a16:creationId xmlns:a16="http://schemas.microsoft.com/office/drawing/2014/main" id="{BBD24707-A5F4-40C7-8010-14188AA0607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2" name="Google Shape;145;p13">
            <a:extLst>
              <a:ext uri="{FF2B5EF4-FFF2-40B4-BE49-F238E27FC236}">
                <a16:creationId xmlns:a16="http://schemas.microsoft.com/office/drawing/2014/main" id="{F4187266-4FA2-4B94-B9BD-D86B5529B7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Conclusion</a:t>
            </a:r>
            <a:endParaRPr lang="en-US" b="1" dirty="0"/>
          </a:p>
        </p:txBody>
      </p:sp>
      <p:sp>
        <p:nvSpPr>
          <p:cNvPr id="7" name="Google Shape;193;p17">
            <a:extLst>
              <a:ext uri="{FF2B5EF4-FFF2-40B4-BE49-F238E27FC236}">
                <a16:creationId xmlns:a16="http://schemas.microsoft.com/office/drawing/2014/main" id="{C12BE4E6-6074-45CD-A364-873B0C742245}"/>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As for future work</a:t>
            </a:r>
          </a:p>
          <a:p>
            <a:pPr marL="914400" lvl="1" indent="-342900">
              <a:buSzPts val="1800"/>
              <a:buFont typeface="Calibri,Sans-Serif"/>
              <a:buChar char="○"/>
            </a:pPr>
            <a:r>
              <a:rPr lang="en-US" sz="2600" dirty="0">
                <a:solidFill>
                  <a:schemeClr val="dk1"/>
                </a:solidFill>
                <a:latin typeface="Calibri"/>
                <a:ea typeface="Calibri"/>
                <a:cs typeface="Calibri"/>
              </a:rPr>
              <a:t>Transmit power optimization</a:t>
            </a:r>
          </a:p>
          <a:p>
            <a:pPr marL="914400" lvl="1" indent="-342900">
              <a:buSzPts val="1800"/>
              <a:buFont typeface="Calibri,Sans-Serif"/>
              <a:buChar char="○"/>
            </a:pPr>
            <a:r>
              <a:rPr lang="en-US" sz="2600" dirty="0">
                <a:solidFill>
                  <a:schemeClr val="dk1"/>
                </a:solidFill>
                <a:latin typeface="Calibri"/>
                <a:ea typeface="Calibri"/>
                <a:cs typeface="Calibri"/>
              </a:rPr>
              <a:t>Class B and Class C end node behavior</a:t>
            </a:r>
          </a:p>
          <a:p>
            <a:pPr marL="914400" lvl="1" indent="-342900">
              <a:buSzPts val="1800"/>
              <a:buFont typeface="Calibri,Sans-Serif"/>
              <a:buChar char="○"/>
            </a:pPr>
            <a:r>
              <a:rPr lang="en-US" sz="2600" dirty="0">
                <a:solidFill>
                  <a:schemeClr val="dk1"/>
                </a:solidFill>
                <a:latin typeface="Calibri"/>
                <a:ea typeface="Calibri"/>
                <a:cs typeface="Calibri"/>
              </a:rPr>
              <a:t>Other machine learning methods such as reinforcement learning</a:t>
            </a:r>
          </a:p>
          <a:p>
            <a:pPr marL="914400" lvl="1" indent="-342900">
              <a:buSzPts val="1800"/>
              <a:buFont typeface="Calibri,Sans-Serif"/>
              <a:buChar char="○"/>
            </a:pPr>
            <a:r>
              <a:rPr lang="en-US" sz="2600" dirty="0">
                <a:solidFill>
                  <a:schemeClr val="dk1"/>
                </a:solidFill>
                <a:latin typeface="Calibri"/>
                <a:ea typeface="Calibri"/>
                <a:cs typeface="Calibri"/>
              </a:rPr>
              <a:t>Other transmission parameters such as node id and transmission time can be included</a:t>
            </a:r>
          </a:p>
        </p:txBody>
      </p:sp>
    </p:spTree>
    <p:extLst>
      <p:ext uri="{BB962C8B-B14F-4D97-AF65-F5344CB8AC3E}">
        <p14:creationId xmlns:p14="http://schemas.microsoft.com/office/powerpoint/2010/main" val="383704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3</a:t>
            </a:fld>
            <a:endParaRPr lang="en-US" sz="1200" b="0" i="0" u="none" strike="noStrike" cap="none">
              <a:solidFill>
                <a:schemeClr val="lt1"/>
              </a:solidFill>
              <a:latin typeface="Calibri"/>
              <a:ea typeface="Calibri"/>
              <a:cs typeface="Calibri"/>
              <a:sym typeface="Calibri"/>
            </a:endParaRPr>
          </a:p>
        </p:txBody>
      </p:sp>
      <p:sp>
        <p:nvSpPr>
          <p:cNvPr id="143" name="Google Shape;143;p1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b="0" i="0" u="none" strike="noStrike" cap="none" dirty="0">
                <a:sym typeface="Bookman Old Style"/>
              </a:rPr>
              <a:t>Introduction: </a:t>
            </a:r>
            <a:r>
              <a:rPr lang="en-US" sz="2000" dirty="0"/>
              <a:t>LPWAN Overview</a:t>
            </a:r>
            <a:br>
              <a:rPr lang="en-US" sz="2000" b="0" i="0" u="none" strike="noStrike" cap="none" dirty="0"/>
            </a:br>
            <a:endParaRPr lang="en-US" sz="2000" dirty="0"/>
          </a:p>
        </p:txBody>
      </p:sp>
      <p:sp>
        <p:nvSpPr>
          <p:cNvPr id="144" name="Google Shape;144;p13"/>
          <p:cNvSpPr txBox="1"/>
          <p:nvPr/>
        </p:nvSpPr>
        <p:spPr>
          <a:xfrm>
            <a:off x="0" y="1470335"/>
            <a:ext cx="12069600" cy="5094116"/>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How to provide connectivity for low power devices distributed over large geographical areas?</a:t>
            </a:r>
          </a:p>
          <a:p>
            <a:pPr marL="457200" lvl="0" indent="-342900">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Key challenges:</a:t>
            </a:r>
            <a:endParaRPr lang="en-US" sz="2600" dirty="0">
              <a:solidFill>
                <a:schemeClr val="dk1"/>
              </a:solidFill>
              <a:latin typeface="Calibri" panose="020F0502020204030204" pitchFamily="34" charset="0"/>
              <a:cs typeface="Calibri" panose="020F0502020204030204" pitchFamily="34" charset="0"/>
            </a:endParaRPr>
          </a:p>
          <a:p>
            <a:pPr marL="914400" lvl="1" indent="-342900">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Communication range</a:t>
            </a:r>
          </a:p>
          <a:p>
            <a:pPr marL="1371600" lvl="2" indent="-342900">
              <a:buSzPts val="1800"/>
              <a:buFont typeface="Calibri,Sans-Serif"/>
              <a:buChar char="■"/>
            </a:pPr>
            <a:r>
              <a:rPr lang="en-US" sz="2600" dirty="0">
                <a:latin typeface="Calibri" panose="020F0502020204030204" pitchFamily="34" charset="0"/>
                <a:ea typeface="Calibri"/>
                <a:cs typeface="Calibri" panose="020F0502020204030204" pitchFamily="34" charset="0"/>
              </a:rPr>
              <a:t>Tens of kilometers</a:t>
            </a:r>
            <a:endParaRPr lang="en-US" sz="2600" dirty="0">
              <a:solidFill>
                <a:schemeClr val="dk1"/>
              </a:solidFill>
              <a:latin typeface="Calibri" panose="020F0502020204030204" pitchFamily="34" charset="0"/>
              <a:ea typeface="Calibri"/>
              <a:cs typeface="Calibri" panose="020F0502020204030204" pitchFamily="34" charset="0"/>
              <a:sym typeface="Calibri"/>
            </a:endParaRPr>
          </a:p>
          <a:p>
            <a:pPr marL="914400" lvl="1" indent="-342900">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Device battery life</a:t>
            </a:r>
          </a:p>
          <a:p>
            <a:pPr marL="1371600" lvl="2" indent="-342900">
              <a:buSzPts val="1800"/>
              <a:buFont typeface="Calibri,Sans-Serif"/>
              <a:buChar char="■"/>
            </a:pPr>
            <a:r>
              <a:rPr lang="en-US" sz="2600" dirty="0">
                <a:latin typeface="Calibri" panose="020F0502020204030204" pitchFamily="34" charset="0"/>
                <a:ea typeface="Calibri"/>
                <a:cs typeface="Calibri" panose="020F0502020204030204" pitchFamily="34" charset="0"/>
              </a:rPr>
              <a:t>Up to 10 years of battery life with a single AA battery</a:t>
            </a:r>
            <a:endParaRPr lang="en-US" sz="2600" dirty="0">
              <a:solidFill>
                <a:schemeClr val="dk1"/>
              </a:solidFill>
              <a:latin typeface="Calibri" panose="020F0502020204030204" pitchFamily="34" charset="0"/>
              <a:ea typeface="Calibri"/>
              <a:cs typeface="Calibri" panose="020F0502020204030204" pitchFamily="34" charset="0"/>
              <a:sym typeface="Calibri"/>
            </a:endParaRPr>
          </a:p>
          <a:p>
            <a:pPr marL="914400" lvl="1" indent="-342900">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Scalability</a:t>
            </a:r>
          </a:p>
          <a:p>
            <a:pPr marL="1371600" lvl="2" indent="-342900">
              <a:buSzPts val="1800"/>
              <a:buFont typeface="Calibri,Sans-Serif"/>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Hundreds of end devices</a:t>
            </a:r>
          </a:p>
          <a:p>
            <a:pPr marL="914400" lvl="1" indent="-342900">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Device cost</a:t>
            </a:r>
          </a:p>
          <a:p>
            <a:pPr marL="1371600" lvl="2" indent="-342900">
              <a:buSzPts val="1800"/>
              <a:buFont typeface="Calibri,Sans-Serif"/>
              <a:buChar char="■"/>
            </a:pPr>
            <a:r>
              <a:rPr lang="en-US" sz="2600" dirty="0">
                <a:latin typeface="Calibri" panose="020F0502020204030204" pitchFamily="34" charset="0"/>
                <a:ea typeface="Calibri"/>
                <a:cs typeface="Calibri" panose="020F0502020204030204" pitchFamily="34" charset="0"/>
                <a:sym typeface="Calibri"/>
              </a:rPr>
              <a:t>Affordable radio chip</a:t>
            </a:r>
          </a:p>
          <a:p>
            <a:pPr marL="1371600" lvl="2" indent="-342900">
              <a:buSzPts val="1800"/>
              <a:buFont typeface="Calibri,Sans-Serif"/>
              <a:buChar char="■"/>
            </a:pPr>
            <a:r>
              <a:rPr lang="en-US" sz="2600" dirty="0">
                <a:latin typeface="Calibri" panose="020F0502020204030204" pitchFamily="34" charset="0"/>
                <a:ea typeface="Calibri"/>
                <a:cs typeface="Calibri" panose="020F0502020204030204" pitchFamily="34" charset="0"/>
                <a:sym typeface="Calibri"/>
              </a:rPr>
              <a:t>Low subscription cost</a:t>
            </a:r>
          </a:p>
          <a:p>
            <a:pPr marL="571500" lvl="1">
              <a:buClr>
                <a:schemeClr val="dk1"/>
              </a:buClr>
              <a:buSzPts val="1800"/>
            </a:pPr>
            <a:endParaRPr lang="en-US" sz="2600" dirty="0">
              <a:solidFill>
                <a:schemeClr val="dk1"/>
              </a:solidFill>
              <a:latin typeface="Calibri" panose="020F0502020204030204" pitchFamily="34" charset="0"/>
              <a:cs typeface="Calibri" panose="020F0502020204030204" pitchFamily="34" charset="0"/>
            </a:endParaRPr>
          </a:p>
          <a:p>
            <a:pPr marL="457200" marR="0" lvl="0" indent="-342900" algn="l" rtl="0">
              <a:lnSpc>
                <a:spcPct val="100000"/>
              </a:lnSpc>
              <a:spcBef>
                <a:spcPts val="0"/>
              </a:spcBef>
              <a:spcAft>
                <a:spcPts val="0"/>
              </a:spcAft>
              <a:buClr>
                <a:schemeClr val="dk1"/>
              </a:buClr>
              <a:buSzPts val="1800"/>
              <a:buFont typeface="Calibri"/>
              <a:buChar char="●"/>
            </a:pPr>
            <a:endParaRPr lang="en-US" sz="2600" dirty="0">
              <a:latin typeface="Calibri" panose="020F0502020204030204" pitchFamily="34" charset="0"/>
              <a:cs typeface="Calibri" panose="020F0502020204030204" pitchFamily="34" charset="0"/>
            </a:endParaRPr>
          </a:p>
        </p:txBody>
      </p:sp>
      <p:sp>
        <p:nvSpPr>
          <p:cNvPr id="145" name="Google Shape;145;p13"/>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Introduction</a:t>
            </a:r>
            <a:endParaRPr lang="en-US" sz="1600" dirty="0"/>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5" name="Google Shape;145;p13">
            <a:extLst>
              <a:ext uri="{FF2B5EF4-FFF2-40B4-BE49-F238E27FC236}">
                <a16:creationId xmlns:a16="http://schemas.microsoft.com/office/drawing/2014/main" id="{A7E8036A-7EE8-47DB-9AE8-1C8B6005E487}"/>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extLst>
      <p:ext uri="{BB962C8B-B14F-4D97-AF65-F5344CB8AC3E}">
        <p14:creationId xmlns:p14="http://schemas.microsoft.com/office/powerpoint/2010/main" val="24034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4">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DE8995-3AFA-4AFD-AF07-B574A321B470}"/>
              </a:ext>
            </a:extLst>
          </p:cNvPr>
          <p:cNvSpPr>
            <a:spLocks noGrp="1"/>
          </p:cNvSpPr>
          <p:nvPr>
            <p:ph type="sldNum" idx="4294967295"/>
          </p:nvPr>
        </p:nvSpPr>
        <p:spPr>
          <a:xfrm>
            <a:off x="11699875" y="6459538"/>
            <a:ext cx="492125" cy="377825"/>
          </a:xfrm>
        </p:spPr>
        <p:txBody>
          <a:bodyPr/>
          <a:lstStyle/>
          <a:p>
            <a:pPr marL="0" lvl="0" indent="0" algn="ct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990025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31</a:t>
            </a:fld>
            <a:endParaRPr lang="en-US"/>
          </a:p>
        </p:txBody>
      </p:sp>
      <p:sp>
        <p:nvSpPr>
          <p:cNvPr id="283" name="Google Shape;283;p25"/>
          <p:cNvSpPr txBox="1">
            <a:spLocks noGrp="1"/>
          </p:cNvSpPr>
          <p:nvPr>
            <p:ph type="body" idx="2"/>
          </p:nvPr>
        </p:nvSpPr>
        <p:spPr>
          <a:xfrm>
            <a:off x="68959" y="993012"/>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1800"/>
              <a:t>References</a:t>
            </a:r>
            <a:endParaRPr lang="en-US">
              <a:solidFill>
                <a:schemeClr val="dk1"/>
              </a:solidFill>
            </a:endParaRPr>
          </a:p>
        </p:txBody>
      </p:sp>
      <p:sp>
        <p:nvSpPr>
          <p:cNvPr id="284" name="Google Shape;284;p25"/>
          <p:cNvSpPr txBox="1"/>
          <p:nvPr/>
        </p:nvSpPr>
        <p:spPr>
          <a:xfrm>
            <a:off x="132350" y="1345779"/>
            <a:ext cx="11562600" cy="5192337"/>
          </a:xfrm>
          <a:prstGeom prst="rect">
            <a:avLst/>
          </a:prstGeom>
          <a:noFill/>
          <a:ln>
            <a:noFill/>
          </a:ln>
        </p:spPr>
        <p:txBody>
          <a:bodyPr spcFirstLastPara="1" wrap="square" lIns="91425" tIns="45700" rIns="91425" bIns="45700" anchor="t" anchorCtr="0">
            <a:noAutofit/>
          </a:bodyPr>
          <a:lstStyle/>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M. Centenaro, L. </a:t>
            </a:r>
            <a:r>
              <a:rPr lang="en-US" sz="1300" dirty="0" err="1">
                <a:solidFill>
                  <a:schemeClr val="dk1"/>
                </a:solidFill>
                <a:latin typeface="Calibri"/>
                <a:ea typeface="Calibri"/>
                <a:cs typeface="Calibri"/>
                <a:sym typeface="Calibri"/>
              </a:rPr>
              <a:t>Vangelista</a:t>
            </a:r>
            <a:r>
              <a:rPr lang="en-US" sz="1300" dirty="0">
                <a:solidFill>
                  <a:schemeClr val="dk1"/>
                </a:solidFill>
                <a:latin typeface="Calibri"/>
                <a:ea typeface="Calibri"/>
                <a:cs typeface="Calibri"/>
                <a:sym typeface="Calibri"/>
              </a:rPr>
              <a:t>, A. </a:t>
            </a:r>
            <a:r>
              <a:rPr lang="en-US" sz="1300" dirty="0" err="1">
                <a:solidFill>
                  <a:schemeClr val="dk1"/>
                </a:solidFill>
                <a:latin typeface="Calibri"/>
                <a:ea typeface="Calibri"/>
                <a:cs typeface="Calibri"/>
                <a:sym typeface="Calibri"/>
              </a:rPr>
              <a:t>Zanella</a:t>
            </a:r>
            <a:r>
              <a:rPr lang="en-US" sz="1300" dirty="0">
                <a:solidFill>
                  <a:schemeClr val="dk1"/>
                </a:solidFill>
                <a:latin typeface="Calibri"/>
                <a:ea typeface="Calibri"/>
                <a:cs typeface="Calibri"/>
                <a:sym typeface="Calibri"/>
              </a:rPr>
              <a:t>, and M. </a:t>
            </a:r>
            <a:r>
              <a:rPr lang="en-US" sz="1300" dirty="0" err="1">
                <a:solidFill>
                  <a:schemeClr val="dk1"/>
                </a:solidFill>
                <a:latin typeface="Calibri"/>
                <a:ea typeface="Calibri"/>
                <a:cs typeface="Calibri"/>
                <a:sym typeface="Calibri"/>
              </a:rPr>
              <a:t>Zorzi</a:t>
            </a:r>
            <a:r>
              <a:rPr lang="en-US" sz="1300" dirty="0">
                <a:solidFill>
                  <a:schemeClr val="dk1"/>
                </a:solidFill>
                <a:latin typeface="Calibri"/>
                <a:ea typeface="Calibri"/>
                <a:cs typeface="Calibri"/>
                <a:sym typeface="Calibri"/>
              </a:rPr>
              <a:t>, “Long-range communications in unlicensed bands: the rising stars in the IoT and smart city scenarios,” IEEE Wireless Communications, vol. 23, no. 5, pp. 60–67, October 2016.</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U. Raza, P. Kulkarni, and M. </a:t>
            </a:r>
            <a:r>
              <a:rPr lang="en-US" sz="1300" dirty="0" err="1">
                <a:solidFill>
                  <a:schemeClr val="dk1"/>
                </a:solidFill>
                <a:latin typeface="Calibri"/>
                <a:ea typeface="Calibri"/>
                <a:cs typeface="Calibri"/>
                <a:sym typeface="Calibri"/>
              </a:rPr>
              <a:t>Sooriyabandara</a:t>
            </a:r>
            <a:r>
              <a:rPr lang="en-US" sz="1300" dirty="0">
                <a:solidFill>
                  <a:schemeClr val="dk1"/>
                </a:solidFill>
                <a:latin typeface="Calibri"/>
                <a:ea typeface="Calibri"/>
                <a:cs typeface="Calibri"/>
                <a:sym typeface="Calibri"/>
              </a:rPr>
              <a:t>, “Low Power Wide Area Networks: An Overview,” IEEE Communications Surveys Tutorials, vol. 19, no. 2, pp. 855–873, January 2017.</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O. Georgiou and U. Raza, “Low Power Wide Area Network Analysis: Can LoRa Scale?” IEEE Wireless Communications Letters, vol. 6, no. 2, pp. 162–165, April 2017.</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“LoRa Modulation Basics,” Semtech Corporation, Camarillo, California, USA, Tech. Rep. AN1200.22, May 2015. [Online]. Available: https://www.semtech.com/uploads/documents/an1200.22.pdf</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D. </a:t>
            </a:r>
            <a:r>
              <a:rPr lang="en-US" sz="1300" dirty="0" err="1">
                <a:solidFill>
                  <a:schemeClr val="dk1"/>
                </a:solidFill>
                <a:latin typeface="Calibri"/>
                <a:ea typeface="Calibri"/>
                <a:cs typeface="Calibri"/>
                <a:sym typeface="Calibri"/>
              </a:rPr>
              <a:t>Magrin</a:t>
            </a:r>
            <a:r>
              <a:rPr lang="en-US" sz="1300" dirty="0">
                <a:solidFill>
                  <a:schemeClr val="dk1"/>
                </a:solidFill>
                <a:latin typeface="Calibri"/>
                <a:ea typeface="Calibri"/>
                <a:cs typeface="Calibri"/>
                <a:sym typeface="Calibri"/>
              </a:rPr>
              <a:t>, M. Centenaro, and L. </a:t>
            </a:r>
            <a:r>
              <a:rPr lang="en-US" sz="1300" dirty="0" err="1">
                <a:solidFill>
                  <a:schemeClr val="dk1"/>
                </a:solidFill>
                <a:latin typeface="Calibri"/>
                <a:ea typeface="Calibri"/>
                <a:cs typeface="Calibri"/>
                <a:sym typeface="Calibri"/>
              </a:rPr>
              <a:t>Vangelista</a:t>
            </a:r>
            <a:r>
              <a:rPr lang="en-US" sz="1300" dirty="0">
                <a:solidFill>
                  <a:schemeClr val="dk1"/>
                </a:solidFill>
                <a:latin typeface="Calibri"/>
                <a:ea typeface="Calibri"/>
                <a:cs typeface="Calibri"/>
                <a:sym typeface="Calibri"/>
              </a:rPr>
              <a:t>, “Performance evaluation of LoRa networks in a smart city scenario,” in 2017 IEEE International Conference on Communications (ICC), May 2017, pp. 1–7.</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F. Van den </a:t>
            </a:r>
            <a:r>
              <a:rPr lang="en-US" sz="1300" dirty="0" err="1">
                <a:solidFill>
                  <a:schemeClr val="dk1"/>
                </a:solidFill>
                <a:latin typeface="Calibri"/>
                <a:ea typeface="Calibri"/>
                <a:cs typeface="Calibri"/>
                <a:sym typeface="Calibri"/>
              </a:rPr>
              <a:t>Abeele</a:t>
            </a:r>
            <a:r>
              <a:rPr lang="en-US" sz="1300" dirty="0">
                <a:solidFill>
                  <a:schemeClr val="dk1"/>
                </a:solidFill>
                <a:latin typeface="Calibri"/>
                <a:ea typeface="Calibri"/>
                <a:cs typeface="Calibri"/>
                <a:sym typeface="Calibri"/>
              </a:rPr>
              <a:t>, J. </a:t>
            </a:r>
            <a:r>
              <a:rPr lang="en-US" sz="1300" dirty="0" err="1">
                <a:solidFill>
                  <a:schemeClr val="dk1"/>
                </a:solidFill>
                <a:latin typeface="Calibri"/>
                <a:ea typeface="Calibri"/>
                <a:cs typeface="Calibri"/>
                <a:sym typeface="Calibri"/>
              </a:rPr>
              <a:t>Haxhibeqiri</a:t>
            </a:r>
            <a:r>
              <a:rPr lang="en-US" sz="1300" dirty="0">
                <a:solidFill>
                  <a:schemeClr val="dk1"/>
                </a:solidFill>
                <a:latin typeface="Calibri"/>
                <a:ea typeface="Calibri"/>
                <a:cs typeface="Calibri"/>
                <a:sym typeface="Calibri"/>
              </a:rPr>
              <a:t>, I. </a:t>
            </a:r>
            <a:r>
              <a:rPr lang="en-US" sz="1300" dirty="0" err="1">
                <a:solidFill>
                  <a:schemeClr val="dk1"/>
                </a:solidFill>
                <a:latin typeface="Calibri"/>
                <a:ea typeface="Calibri"/>
                <a:cs typeface="Calibri"/>
                <a:sym typeface="Calibri"/>
              </a:rPr>
              <a:t>Moerman</a:t>
            </a:r>
            <a:r>
              <a:rPr lang="en-US" sz="1300" dirty="0">
                <a:solidFill>
                  <a:schemeClr val="dk1"/>
                </a:solidFill>
                <a:latin typeface="Calibri"/>
                <a:ea typeface="Calibri"/>
                <a:cs typeface="Calibri"/>
                <a:sym typeface="Calibri"/>
              </a:rPr>
              <a:t>, and J. </a:t>
            </a:r>
            <a:r>
              <a:rPr lang="en-US" sz="1300" dirty="0" err="1">
                <a:solidFill>
                  <a:schemeClr val="dk1"/>
                </a:solidFill>
                <a:latin typeface="Calibri"/>
                <a:ea typeface="Calibri"/>
                <a:cs typeface="Calibri"/>
                <a:sym typeface="Calibri"/>
              </a:rPr>
              <a:t>Hoebeke</a:t>
            </a:r>
            <a:r>
              <a:rPr lang="en-US" sz="1300" dirty="0">
                <a:solidFill>
                  <a:schemeClr val="dk1"/>
                </a:solidFill>
                <a:latin typeface="Calibri"/>
                <a:ea typeface="Calibri"/>
                <a:cs typeface="Calibri"/>
                <a:sym typeface="Calibri"/>
              </a:rPr>
              <a:t>, “Scalability Analysis of Large-Scale LoRaWAN Networks in ns-3,” IEEE Internet of Things Journal, vol. 4, no. 6, pp. 2186–2198, December 2017.</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D. Croce, M. </a:t>
            </a:r>
            <a:r>
              <a:rPr lang="en-US" sz="1300" dirty="0" err="1">
                <a:solidFill>
                  <a:schemeClr val="dk1"/>
                </a:solidFill>
                <a:latin typeface="Calibri"/>
                <a:ea typeface="Calibri"/>
                <a:cs typeface="Calibri"/>
                <a:sym typeface="Calibri"/>
              </a:rPr>
              <a:t>Gucciardo</a:t>
            </a:r>
            <a:r>
              <a:rPr lang="en-US" sz="1300" dirty="0">
                <a:solidFill>
                  <a:schemeClr val="dk1"/>
                </a:solidFill>
                <a:latin typeface="Calibri"/>
                <a:ea typeface="Calibri"/>
                <a:cs typeface="Calibri"/>
                <a:sym typeface="Calibri"/>
              </a:rPr>
              <a:t>, S. Mangione, G. </a:t>
            </a:r>
            <a:r>
              <a:rPr lang="en-US" sz="1300" dirty="0" err="1">
                <a:solidFill>
                  <a:schemeClr val="dk1"/>
                </a:solidFill>
                <a:latin typeface="Calibri"/>
                <a:ea typeface="Calibri"/>
                <a:cs typeface="Calibri"/>
                <a:sym typeface="Calibri"/>
              </a:rPr>
              <a:t>Santaromita</a:t>
            </a:r>
            <a:r>
              <a:rPr lang="en-US" sz="1300" dirty="0">
                <a:solidFill>
                  <a:schemeClr val="dk1"/>
                </a:solidFill>
                <a:latin typeface="Calibri"/>
                <a:ea typeface="Calibri"/>
                <a:cs typeface="Calibri"/>
                <a:sym typeface="Calibri"/>
              </a:rPr>
              <a:t>, and I. </a:t>
            </a:r>
            <a:r>
              <a:rPr lang="en-US" sz="1300" dirty="0" err="1">
                <a:solidFill>
                  <a:schemeClr val="dk1"/>
                </a:solidFill>
                <a:latin typeface="Calibri"/>
                <a:ea typeface="Calibri"/>
                <a:cs typeface="Calibri"/>
                <a:sym typeface="Calibri"/>
              </a:rPr>
              <a:t>Tinnirello</a:t>
            </a:r>
            <a:r>
              <a:rPr lang="en-US" sz="1300" dirty="0">
                <a:solidFill>
                  <a:schemeClr val="dk1"/>
                </a:solidFill>
                <a:latin typeface="Calibri"/>
                <a:ea typeface="Calibri"/>
                <a:cs typeface="Calibri"/>
                <a:sym typeface="Calibri"/>
              </a:rPr>
              <a:t>, “Impact of LoRa Imperfect Orthogonality: Analysis of Link-Level Performance,” IEEE Communications Letters, vol. 22, no. 4, pp. 796–799, April 2018.</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A. Mahmood, E. </a:t>
            </a:r>
            <a:r>
              <a:rPr lang="en-US" sz="1300" dirty="0" err="1">
                <a:solidFill>
                  <a:schemeClr val="dk1"/>
                </a:solidFill>
                <a:latin typeface="Calibri"/>
                <a:ea typeface="Calibri"/>
                <a:cs typeface="Calibri"/>
                <a:sym typeface="Calibri"/>
              </a:rPr>
              <a:t>Sisinni</a:t>
            </a:r>
            <a:r>
              <a:rPr lang="en-US" sz="1300" dirty="0">
                <a:solidFill>
                  <a:schemeClr val="dk1"/>
                </a:solidFill>
                <a:latin typeface="Calibri"/>
                <a:ea typeface="Calibri"/>
                <a:cs typeface="Calibri"/>
                <a:sym typeface="Calibri"/>
              </a:rPr>
              <a:t>, L. Guntupalli, R. </a:t>
            </a:r>
            <a:r>
              <a:rPr lang="en-US" sz="1300" dirty="0" err="1">
                <a:solidFill>
                  <a:schemeClr val="dk1"/>
                </a:solidFill>
                <a:latin typeface="Calibri"/>
                <a:ea typeface="Calibri"/>
                <a:cs typeface="Calibri"/>
                <a:sym typeface="Calibri"/>
              </a:rPr>
              <a:t>Rond´on</a:t>
            </a:r>
            <a:r>
              <a:rPr lang="en-US" sz="1300" dirty="0">
                <a:solidFill>
                  <a:schemeClr val="dk1"/>
                </a:solidFill>
                <a:latin typeface="Calibri"/>
                <a:ea typeface="Calibri"/>
                <a:cs typeface="Calibri"/>
                <a:sym typeface="Calibri"/>
              </a:rPr>
              <a:t>, S. A. Hassan, and M. </a:t>
            </a:r>
            <a:r>
              <a:rPr lang="en-US" sz="1300" dirty="0" err="1">
                <a:solidFill>
                  <a:schemeClr val="dk1"/>
                </a:solidFill>
                <a:latin typeface="Calibri"/>
                <a:ea typeface="Calibri"/>
                <a:cs typeface="Calibri"/>
                <a:sym typeface="Calibri"/>
              </a:rPr>
              <a:t>Gidlund</a:t>
            </a:r>
            <a:r>
              <a:rPr lang="en-US" sz="1300" dirty="0">
                <a:solidFill>
                  <a:schemeClr val="dk1"/>
                </a:solidFill>
                <a:latin typeface="Calibri"/>
                <a:ea typeface="Calibri"/>
                <a:cs typeface="Calibri"/>
                <a:sym typeface="Calibri"/>
              </a:rPr>
              <a:t>, “Scalability Analysis of a LoRa Network under Imperfect Orthogonality,” IEEE Transactions on Industrial Informatics, pp. 1–1, September 2018.</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“LoRaWAN simple rate adaptation recommended algorithm,” Semtech Corporation, Camarillo, California, USA, Tech. Rep. v1.0, October 2016.</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E. </a:t>
            </a:r>
            <a:r>
              <a:rPr lang="en-US" sz="1300" dirty="0" err="1">
                <a:solidFill>
                  <a:schemeClr val="dk1"/>
                </a:solidFill>
                <a:latin typeface="Calibri"/>
                <a:ea typeface="Calibri"/>
                <a:cs typeface="Calibri"/>
                <a:sym typeface="Calibri"/>
              </a:rPr>
              <a:t>Alpaydin</a:t>
            </a:r>
            <a:r>
              <a:rPr lang="en-US" sz="1300" dirty="0">
                <a:solidFill>
                  <a:schemeClr val="dk1"/>
                </a:solidFill>
                <a:latin typeface="Calibri"/>
                <a:ea typeface="Calibri"/>
                <a:cs typeface="Calibri"/>
                <a:sym typeface="Calibri"/>
              </a:rPr>
              <a:t>, Introduction to Machine Learning, 2nd ed. The MIT Press, 2010.</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T. </a:t>
            </a:r>
            <a:r>
              <a:rPr lang="en-US" sz="1300" dirty="0" err="1">
                <a:solidFill>
                  <a:schemeClr val="dk1"/>
                </a:solidFill>
                <a:latin typeface="Calibri"/>
                <a:ea typeface="Calibri"/>
                <a:cs typeface="Calibri"/>
                <a:sym typeface="Calibri"/>
              </a:rPr>
              <a:t>Yatagan</a:t>
            </a:r>
            <a:r>
              <a:rPr lang="en-US" sz="1300" dirty="0">
                <a:solidFill>
                  <a:schemeClr val="dk1"/>
                </a:solidFill>
                <a:latin typeface="Calibri"/>
                <a:ea typeface="Calibri"/>
                <a:cs typeface="Calibri"/>
                <a:sym typeface="Calibri"/>
              </a:rPr>
              <a:t>, “</a:t>
            </a:r>
            <a:r>
              <a:rPr lang="en-US" sz="1300" dirty="0" err="1">
                <a:solidFill>
                  <a:schemeClr val="dk1"/>
                </a:solidFill>
                <a:latin typeface="Calibri"/>
                <a:ea typeface="Calibri"/>
                <a:cs typeface="Calibri"/>
                <a:sym typeface="Calibri"/>
              </a:rPr>
              <a:t>tugrulyatagan</a:t>
            </a:r>
            <a:r>
              <a:rPr lang="en-US" sz="1300" dirty="0">
                <a:solidFill>
                  <a:schemeClr val="dk1"/>
                </a:solidFill>
                <a:latin typeface="Calibri"/>
                <a:ea typeface="Calibri"/>
                <a:cs typeface="Calibri"/>
                <a:sym typeface="Calibri"/>
              </a:rPr>
              <a:t>/</a:t>
            </a:r>
            <a:r>
              <a:rPr lang="en-US" sz="1300" dirty="0" err="1">
                <a:solidFill>
                  <a:schemeClr val="dk1"/>
                </a:solidFill>
                <a:latin typeface="Calibri"/>
                <a:ea typeface="Calibri"/>
                <a:cs typeface="Calibri"/>
                <a:sym typeface="Calibri"/>
              </a:rPr>
              <a:t>simlorasf</a:t>
            </a:r>
            <a:r>
              <a:rPr lang="en-US" sz="1300" dirty="0">
                <a:solidFill>
                  <a:schemeClr val="dk1"/>
                </a:solidFill>
                <a:latin typeface="Calibri"/>
                <a:ea typeface="Calibri"/>
                <a:cs typeface="Calibri"/>
                <a:sym typeface="Calibri"/>
              </a:rPr>
              <a:t>,” May 2019. [Online]. Available: https://doi.org/10.5281/zenodo.2671495</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“LoRaWAN 1.1 Regional Parameters,” LoRa Alliance, San Ramon, California, USA, Tech. Rep. v1.1rB, January 2018. [Online]. Available: https://lora-alliance.org/sites/default/files/2018-04/lorawantm regional parameters v1.1rb - final.pdf</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“SX1276/77/78/79 - 137 MHz to 1020 MHz Low Power Long Range Transceiver Datasheet,” Semtech Corporation, Camarillo, California, USA, Tech. Rep., August 2016. [Online]. Available: https://www.semtech.com/uploads/documents/DS SX1276-7-8-9 W APP V5.pdf</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“Radio Frequency (RF) system scenarios,” ETSI, Tech. Rep. TR 136 942 V13.0.0, January 2016. [Online]. Available: https://www.etsi.org/deliver/etsi tr/136900136999/136942/13.00.00_60/tr 136942v130000p.pdf</a:t>
            </a:r>
          </a:p>
          <a:p>
            <a:pPr marL="285750" lvl="0" indent="-247650">
              <a:buClr>
                <a:schemeClr val="dk1"/>
              </a:buClr>
              <a:buSzPts val="1200"/>
              <a:buFont typeface="Calibri"/>
              <a:buAutoNum type="arabicPeriod"/>
            </a:pPr>
            <a:r>
              <a:rPr lang="en-US" sz="1300" dirty="0">
                <a:solidFill>
                  <a:schemeClr val="dk1"/>
                </a:solidFill>
                <a:latin typeface="Calibri"/>
                <a:ea typeface="Calibri"/>
                <a:cs typeface="Calibri"/>
                <a:sym typeface="Calibri"/>
              </a:rPr>
              <a:t>C. </a:t>
            </a:r>
            <a:r>
              <a:rPr lang="en-US" sz="1300" dirty="0" err="1">
                <a:solidFill>
                  <a:schemeClr val="dk1"/>
                </a:solidFill>
                <a:latin typeface="Calibri"/>
                <a:ea typeface="Calibri"/>
                <a:cs typeface="Calibri"/>
                <a:sym typeface="Calibri"/>
              </a:rPr>
              <a:t>Goursaud</a:t>
            </a:r>
            <a:r>
              <a:rPr lang="en-US" sz="1300" dirty="0">
                <a:solidFill>
                  <a:schemeClr val="dk1"/>
                </a:solidFill>
                <a:latin typeface="Calibri"/>
                <a:ea typeface="Calibri"/>
                <a:cs typeface="Calibri"/>
                <a:sym typeface="Calibri"/>
              </a:rPr>
              <a:t> and J. M. </a:t>
            </a:r>
            <a:r>
              <a:rPr lang="en-US" sz="1300" dirty="0" err="1">
                <a:solidFill>
                  <a:schemeClr val="dk1"/>
                </a:solidFill>
                <a:latin typeface="Calibri"/>
                <a:ea typeface="Calibri"/>
                <a:cs typeface="Calibri"/>
                <a:sym typeface="Calibri"/>
              </a:rPr>
              <a:t>Gorce</a:t>
            </a:r>
            <a:r>
              <a:rPr lang="en-US" sz="1300" dirty="0">
                <a:solidFill>
                  <a:schemeClr val="dk1"/>
                </a:solidFill>
                <a:latin typeface="Calibri"/>
                <a:ea typeface="Calibri"/>
                <a:cs typeface="Calibri"/>
                <a:sym typeface="Calibri"/>
              </a:rPr>
              <a:t>, “Dedicated networks for IoT : PHY / MAC state of the art and challenges,” EAI endorsed transactions on Internet of Things, October 2015. [Online]. Available: https://hal.archives-ouvertes.fr/hal-01231221</a:t>
            </a:r>
          </a:p>
          <a:p>
            <a:pPr marL="285750" lvl="0" indent="-247650">
              <a:buClr>
                <a:schemeClr val="dk1"/>
              </a:buClr>
              <a:buSzPts val="1200"/>
              <a:buFont typeface="Calibri"/>
              <a:buAutoNum type="arabicPeriod"/>
            </a:pPr>
            <a:endParaRPr lang="en-US" sz="1300" dirty="0">
              <a:solidFill>
                <a:schemeClr val="dk1"/>
              </a:solidFill>
              <a:latin typeface="Calibri"/>
              <a:ea typeface="Calibri"/>
              <a:cs typeface="Calibri"/>
              <a:sym typeface="Calibri"/>
            </a:endParaRPr>
          </a:p>
          <a:p>
            <a:pPr marL="285750" lvl="0" indent="-247650">
              <a:buClr>
                <a:schemeClr val="dk1"/>
              </a:buClr>
              <a:buSzPts val="1200"/>
              <a:buFont typeface="Calibri"/>
              <a:buAutoNum type="arabicPeriod"/>
            </a:pPr>
            <a:endParaRPr lang="en-US" sz="1300" dirty="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32</a:t>
            </a:fld>
            <a:endParaRPr lang="en-US" sz="1200" b="0" i="0" u="none" strike="noStrike" cap="none">
              <a:solidFill>
                <a:schemeClr val="lt1"/>
              </a:solidFill>
              <a:latin typeface="Calibri"/>
              <a:ea typeface="Calibri"/>
              <a:cs typeface="Calibri"/>
              <a:sym typeface="Calibri"/>
            </a:endParaRPr>
          </a:p>
        </p:txBody>
      </p:sp>
      <p:sp>
        <p:nvSpPr>
          <p:cNvPr id="204" name="Google Shape;204;p18"/>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Spreading Factor</a:t>
            </a:r>
          </a:p>
        </p:txBody>
      </p:sp>
      <p:sp>
        <p:nvSpPr>
          <p:cNvPr id="205" name="Google Shape;205;p18"/>
          <p:cNvSpPr txBox="1"/>
          <p:nvPr/>
        </p:nvSpPr>
        <p:spPr>
          <a:xfrm>
            <a:off x="0" y="1462872"/>
            <a:ext cx="11669486" cy="1198367"/>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sym typeface="Calibri"/>
              </a:rPr>
              <a:t>Ratio between symbol and chirp rate is equal to 2</a:t>
            </a:r>
            <a:r>
              <a:rPr lang="en-US" sz="2000" baseline="30000" dirty="0">
                <a:solidFill>
                  <a:schemeClr val="dk1"/>
                </a:solidFill>
                <a:latin typeface="Calibri"/>
                <a:ea typeface="Calibri"/>
                <a:cs typeface="Calibri"/>
                <a:sym typeface="Calibri"/>
              </a:rPr>
              <a:t>SF</a:t>
            </a:r>
          </a:p>
          <a:p>
            <a:pPr marL="457200" lvl="0" indent="-342900">
              <a:buClr>
                <a:schemeClr val="dk1"/>
              </a:buClr>
              <a:buSzPts val="1800"/>
              <a:buFont typeface="Calibri"/>
              <a:buChar char="●"/>
            </a:pPr>
            <a:r>
              <a:rPr lang="en-US" sz="2000" dirty="0">
                <a:latin typeface="Calibri"/>
                <a:ea typeface="Calibri"/>
                <a:cs typeface="Calibri"/>
                <a:sym typeface="Calibri"/>
              </a:rPr>
              <a:t>SF can take values between 7 and 12</a:t>
            </a:r>
          </a:p>
          <a:p>
            <a:pPr marL="457200" indent="-342900">
              <a:buClr>
                <a:schemeClr val="dk1"/>
              </a:buClr>
              <a:buSzPts val="1800"/>
              <a:buFont typeface="Calibri"/>
              <a:buChar char="●"/>
            </a:pPr>
            <a:r>
              <a:rPr lang="en-US" sz="2000" dirty="0">
                <a:solidFill>
                  <a:schemeClr val="dk1"/>
                </a:solidFill>
                <a:latin typeface="Calibri"/>
                <a:ea typeface="Calibri"/>
                <a:cs typeface="Calibri"/>
                <a:sym typeface="Calibri"/>
              </a:rPr>
              <a:t>SF provides tradeoff between data rate, range and power consumption</a:t>
            </a:r>
            <a:endParaRPr lang="en-US" sz="2000" dirty="0">
              <a:solidFill>
                <a:schemeClr val="dk1"/>
              </a:solidFill>
              <a:latin typeface="Calibri"/>
              <a:ea typeface="Calibri"/>
              <a:cs typeface="Calibri"/>
            </a:endParaRPr>
          </a:p>
          <a:p>
            <a:pPr marL="114300" lvl="0">
              <a:buClr>
                <a:schemeClr val="dk1"/>
              </a:buClr>
              <a:buSzPts val="1800"/>
            </a:pPr>
            <a:endParaRPr lang="en-US" sz="2000" dirty="0">
              <a:solidFill>
                <a:schemeClr val="dk1"/>
              </a:solidFill>
              <a:latin typeface="Calibri"/>
              <a:ea typeface="Calibri"/>
              <a:cs typeface="Calibri"/>
              <a:sym typeface="Calibri"/>
            </a:endParaRPr>
          </a:p>
          <a:p>
            <a:pPr marL="114300">
              <a:buClr>
                <a:schemeClr val="dk1"/>
              </a:buClr>
              <a:buSzPts val="1800"/>
            </a:pPr>
            <a:endParaRPr lang="en-US"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lang="en-US" sz="2000" dirty="0"/>
          </a:p>
        </p:txBody>
      </p:sp>
      <p:pic>
        <p:nvPicPr>
          <p:cNvPr id="2" name="Resim 1">
            <a:extLst>
              <a:ext uri="{FF2B5EF4-FFF2-40B4-BE49-F238E27FC236}">
                <a16:creationId xmlns:a16="http://schemas.microsoft.com/office/drawing/2014/main" id="{E8018763-D430-41AE-B3CF-78AB2FF3D717}"/>
              </a:ext>
            </a:extLst>
          </p:cNvPr>
          <p:cNvPicPr>
            <a:picLocks noChangeAspect="1"/>
          </p:cNvPicPr>
          <p:nvPr/>
        </p:nvPicPr>
        <p:blipFill rotWithShape="1">
          <a:blip r:embed="rId3">
            <a:clrChange>
              <a:clrFrom>
                <a:srgbClr val="FFFFFF"/>
              </a:clrFrom>
              <a:clrTo>
                <a:srgbClr val="FFFFFF">
                  <a:alpha val="0"/>
                </a:srgbClr>
              </a:clrTo>
            </a:clrChange>
          </a:blip>
          <a:srcRect b="9433"/>
          <a:stretch/>
        </p:blipFill>
        <p:spPr>
          <a:xfrm>
            <a:off x="60232" y="2565211"/>
            <a:ext cx="6566513" cy="3075301"/>
          </a:xfrm>
          <a:prstGeom prst="rect">
            <a:avLst/>
          </a:prstGeom>
        </p:spPr>
      </p:pic>
      <p:pic>
        <p:nvPicPr>
          <p:cNvPr id="4" name="Resim 3">
            <a:extLst>
              <a:ext uri="{FF2B5EF4-FFF2-40B4-BE49-F238E27FC236}">
                <a16:creationId xmlns:a16="http://schemas.microsoft.com/office/drawing/2014/main" id="{292BCEE2-6F23-4175-99CB-D18127B9F85F}"/>
              </a:ext>
            </a:extLst>
          </p:cNvPr>
          <p:cNvPicPr>
            <a:picLocks noChangeAspect="1"/>
          </p:cNvPicPr>
          <p:nvPr/>
        </p:nvPicPr>
        <p:blipFill rotWithShape="1">
          <a:blip r:embed="rId4">
            <a:clrChange>
              <a:clrFrom>
                <a:srgbClr val="FFFFFF"/>
              </a:clrFrom>
              <a:clrTo>
                <a:srgbClr val="FFFFFF">
                  <a:alpha val="0"/>
                </a:srgbClr>
              </a:clrTo>
            </a:clrChange>
          </a:blip>
          <a:srcRect b="9433"/>
          <a:stretch/>
        </p:blipFill>
        <p:spPr>
          <a:xfrm>
            <a:off x="6347984" y="2550696"/>
            <a:ext cx="5732414" cy="3075301"/>
          </a:xfrm>
          <a:prstGeom prst="rect">
            <a:avLst/>
          </a:prstGeom>
        </p:spPr>
      </p:pic>
      <p:pic>
        <p:nvPicPr>
          <p:cNvPr id="3" name="Resim 2">
            <a:extLst>
              <a:ext uri="{FF2B5EF4-FFF2-40B4-BE49-F238E27FC236}">
                <a16:creationId xmlns:a16="http://schemas.microsoft.com/office/drawing/2014/main" id="{F905C04E-F303-46BC-9BE9-8DCC30BA676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086254" y="1222977"/>
            <a:ext cx="2843008" cy="1274709"/>
          </a:xfrm>
          <a:prstGeom prst="rect">
            <a:avLst/>
          </a:prstGeom>
        </p:spPr>
      </p:pic>
      <p:sp>
        <p:nvSpPr>
          <p:cNvPr id="10" name="Google Shape;259;p22">
            <a:extLst>
              <a:ext uri="{FF2B5EF4-FFF2-40B4-BE49-F238E27FC236}">
                <a16:creationId xmlns:a16="http://schemas.microsoft.com/office/drawing/2014/main" id="{51861BAE-FA99-48F3-B53C-2EB7826F9529}"/>
              </a:ext>
            </a:extLst>
          </p:cNvPr>
          <p:cNvSpPr txBox="1"/>
          <p:nvPr/>
        </p:nvSpPr>
        <p:spPr>
          <a:xfrm>
            <a:off x="0" y="5625997"/>
            <a:ext cx="6096000" cy="435301"/>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 C: </a:t>
            </a:r>
            <a:r>
              <a:rPr lang="en-US" sz="1600" dirty="0">
                <a:latin typeface="Times New Roman" panose="02020603050405020304" pitchFamily="18" charset="0"/>
                <a:cs typeface="Times New Roman" panose="02020603050405020304" pitchFamily="18" charset="0"/>
              </a:rPr>
              <a:t>Spectrogram of various spreading factors (SF7 to SF 12). </a:t>
            </a:r>
            <a:r>
              <a:rPr lang="en-US" sz="1600" baseline="30000" dirty="0">
                <a:latin typeface="Times New Roman" panose="02020603050405020304" pitchFamily="18" charset="0"/>
                <a:cs typeface="Times New Roman" panose="02020603050405020304" pitchFamily="18" charset="0"/>
              </a:rPr>
              <a:t>[1]</a:t>
            </a:r>
          </a:p>
        </p:txBody>
      </p:sp>
      <p:sp>
        <p:nvSpPr>
          <p:cNvPr id="11" name="Google Shape;259;p22">
            <a:extLst>
              <a:ext uri="{FF2B5EF4-FFF2-40B4-BE49-F238E27FC236}">
                <a16:creationId xmlns:a16="http://schemas.microsoft.com/office/drawing/2014/main" id="{60F95F44-2C56-4764-8BB7-67F15BAAB1EF}"/>
              </a:ext>
            </a:extLst>
          </p:cNvPr>
          <p:cNvSpPr txBox="1"/>
          <p:nvPr/>
        </p:nvSpPr>
        <p:spPr>
          <a:xfrm>
            <a:off x="6190454" y="5607167"/>
            <a:ext cx="6096000" cy="435301"/>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 D: </a:t>
            </a:r>
            <a:r>
              <a:rPr lang="en-US" sz="1600" dirty="0">
                <a:latin typeface="Times New Roman" panose="02020603050405020304" pitchFamily="18" charset="0"/>
                <a:cs typeface="Times New Roman" panose="02020603050405020304" pitchFamily="18" charset="0"/>
              </a:rPr>
              <a:t>Spectrogram of an example LoRa transmission. </a:t>
            </a:r>
            <a:r>
              <a:rPr lang="en-US" sz="1600" baseline="30000"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p:txBody>
      </p:sp>
      <p:sp>
        <p:nvSpPr>
          <p:cNvPr id="12" name="Google Shape;147;p13">
            <a:extLst>
              <a:ext uri="{FF2B5EF4-FFF2-40B4-BE49-F238E27FC236}">
                <a16:creationId xmlns:a16="http://schemas.microsoft.com/office/drawing/2014/main" id="{B6244D8C-75EA-41DE-9BFC-98D2C89FC707}"/>
              </a:ext>
            </a:extLst>
          </p:cNvPr>
          <p:cNvSpPr txBox="1">
            <a:spLocks noGrp="1"/>
          </p:cNvSpPr>
          <p:nvPr>
            <p:ph type="body" idx="1"/>
          </p:nvPr>
        </p:nvSpPr>
        <p:spPr>
          <a:xfrm>
            <a:off x="17588" y="6561433"/>
            <a:ext cx="5468912" cy="296700"/>
          </a:xfrm>
          <a:prstGeom prst="rect">
            <a:avLst/>
          </a:prstGeom>
          <a:noFill/>
          <a:ln>
            <a:noFill/>
          </a:ln>
        </p:spPr>
        <p:txBody>
          <a:bodyPr spcFirstLastPara="1" wrap="square" lIns="91425" tIns="45700" rIns="91425" bIns="45700" anchor="ctr" anchorCtr="0">
            <a:noAutofit/>
          </a:bodyPr>
          <a:lstStyle/>
          <a:p>
            <a:pPr marL="0" lvl="0" indent="0">
              <a:spcBef>
                <a:spcPts val="0"/>
              </a:spcBef>
              <a:buNone/>
            </a:pPr>
            <a:r>
              <a:rPr lang="en-US" sz="1100" b="0" i="0" u="none" strike="noStrike" cap="none" dirty="0">
                <a:solidFill>
                  <a:schemeClr val="lt1"/>
                </a:solidFill>
                <a:latin typeface="Calibri"/>
                <a:ea typeface="Calibri"/>
                <a:cs typeface="Calibri"/>
                <a:sym typeface="Calibri"/>
              </a:rPr>
              <a:t>1. Image Source</a:t>
            </a:r>
            <a:r>
              <a:rPr lang="en-US" sz="1100" dirty="0">
                <a:solidFill>
                  <a:schemeClr val="lt1"/>
                </a:solidFill>
                <a:latin typeface="Calibri"/>
                <a:ea typeface="Calibri"/>
                <a:cs typeface="Calibri"/>
                <a:sym typeface="Calibri"/>
              </a:rPr>
              <a:t>: https://www.sghoslya.com/p/lora-is-chirp-spread-spectrum.html</a:t>
            </a:r>
          </a:p>
        </p:txBody>
      </p:sp>
      <p:sp>
        <p:nvSpPr>
          <p:cNvPr id="13" name="Google Shape;145;p13">
            <a:extLst>
              <a:ext uri="{FF2B5EF4-FFF2-40B4-BE49-F238E27FC236}">
                <a16:creationId xmlns:a16="http://schemas.microsoft.com/office/drawing/2014/main" id="{64D7B366-8D8A-4CB0-A52C-7D986D30BD93}"/>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585153" marR="0" lvl="0" algn="l" rtl="0">
              <a:lnSpc>
                <a:spcPct val="100000"/>
              </a:lnSpc>
              <a:spcBef>
                <a:spcPts val="0"/>
              </a:spcBef>
              <a:spcAft>
                <a:spcPts val="0"/>
              </a:spcAft>
              <a:buClr>
                <a:schemeClr val="lt1"/>
              </a:buClr>
              <a:buSzPts val="1400"/>
            </a:pPr>
            <a:endParaRPr lang="en-US" b="1" dirty="0">
              <a:solidFill>
                <a:schemeClr val="lt1"/>
              </a:solidFill>
              <a:latin typeface="Calibri"/>
              <a:cs typeface="Calibri"/>
              <a:sym typeface="Calibri"/>
            </a:endParaRPr>
          </a:p>
          <a:p>
            <a:pPr marL="585153" marR="0" lvl="0" algn="l" rtl="0">
              <a:lnSpc>
                <a:spcPct val="100000"/>
              </a:lnSpc>
              <a:spcBef>
                <a:spcPts val="0"/>
              </a:spcBef>
              <a:spcAft>
                <a:spcPts val="0"/>
              </a:spcAft>
              <a:buClr>
                <a:schemeClr val="lt1"/>
              </a:buClr>
              <a:buSzPts val="1400"/>
            </a:pPr>
            <a:r>
              <a:rPr lang="en-US" b="1" dirty="0">
                <a:solidFill>
                  <a:schemeClr val="lt1"/>
                </a:solidFill>
                <a:latin typeface="Calibri"/>
                <a:cs typeface="Calibri"/>
                <a:sym typeface="Calibri"/>
              </a:rPr>
              <a:t>Appendix</a:t>
            </a: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33</a:t>
            </a:fld>
            <a:endParaRPr lang="en-US" sz="1200" b="0" i="0" u="none" strike="noStrike" cap="none">
              <a:solidFill>
                <a:schemeClr val="lt1"/>
              </a:solidFill>
              <a:latin typeface="Calibri"/>
              <a:ea typeface="Calibri"/>
              <a:cs typeface="Calibri"/>
              <a:sym typeface="Calibri"/>
            </a:endParaRPr>
          </a:p>
        </p:txBody>
      </p:sp>
      <p:sp>
        <p:nvSpPr>
          <p:cNvPr id="192" name="Google Shape;192;p17"/>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a:t>LoRaWAN</a:t>
            </a:r>
            <a:br>
              <a:rPr lang="en-US" sz="2000" dirty="0"/>
            </a:br>
            <a:endParaRPr lang="en-US" sz="2000" dirty="0"/>
          </a:p>
        </p:txBody>
      </p:sp>
      <p:sp>
        <p:nvSpPr>
          <p:cNvPr id="10" name="Google Shape;145;p13">
            <a:extLst>
              <a:ext uri="{FF2B5EF4-FFF2-40B4-BE49-F238E27FC236}">
                <a16:creationId xmlns:a16="http://schemas.microsoft.com/office/drawing/2014/main" id="{5D42AC3D-D324-41E1-B5FD-55D228FA4665}"/>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585153" marR="0" lvl="0" algn="l" rtl="0">
              <a:lnSpc>
                <a:spcPct val="100000"/>
              </a:lnSpc>
              <a:spcBef>
                <a:spcPts val="0"/>
              </a:spcBef>
              <a:spcAft>
                <a:spcPts val="0"/>
              </a:spcAft>
              <a:buClr>
                <a:schemeClr val="lt1"/>
              </a:buClr>
              <a:buSzPts val="1400"/>
            </a:pPr>
            <a:endParaRPr lang="en-US" b="1" dirty="0">
              <a:solidFill>
                <a:schemeClr val="lt1"/>
              </a:solidFill>
              <a:latin typeface="Calibri"/>
              <a:cs typeface="Calibri"/>
              <a:sym typeface="Calibri"/>
            </a:endParaRPr>
          </a:p>
          <a:p>
            <a:pPr marL="585153" marR="0" lvl="0" algn="l" rtl="0">
              <a:lnSpc>
                <a:spcPct val="100000"/>
              </a:lnSpc>
              <a:spcBef>
                <a:spcPts val="0"/>
              </a:spcBef>
              <a:spcAft>
                <a:spcPts val="0"/>
              </a:spcAft>
              <a:buClr>
                <a:schemeClr val="lt1"/>
              </a:buClr>
              <a:buSzPts val="1400"/>
            </a:pPr>
            <a:r>
              <a:rPr lang="en-US" b="1" dirty="0">
                <a:solidFill>
                  <a:schemeClr val="lt1"/>
                </a:solidFill>
                <a:latin typeface="Calibri"/>
                <a:cs typeface="Calibri"/>
                <a:sym typeface="Calibri"/>
              </a:rPr>
              <a:t>Appendix</a:t>
            </a:r>
            <a:endParaRPr lang="en-US" b="1" dirty="0"/>
          </a:p>
        </p:txBody>
      </p:sp>
      <p:pic>
        <p:nvPicPr>
          <p:cNvPr id="2" name="Resim 1">
            <a:extLst>
              <a:ext uri="{FF2B5EF4-FFF2-40B4-BE49-F238E27FC236}">
                <a16:creationId xmlns:a16="http://schemas.microsoft.com/office/drawing/2014/main" id="{E2AF2117-612D-4475-B953-A59398FE13A7}"/>
              </a:ext>
            </a:extLst>
          </p:cNvPr>
          <p:cNvPicPr>
            <a:picLocks noChangeAspect="1"/>
          </p:cNvPicPr>
          <p:nvPr/>
        </p:nvPicPr>
        <p:blipFill rotWithShape="1">
          <a:blip r:embed="rId3">
            <a:clrChange>
              <a:clrFrom>
                <a:srgbClr val="FFFFFF"/>
              </a:clrFrom>
              <a:clrTo>
                <a:srgbClr val="FFFFFF">
                  <a:alpha val="0"/>
                </a:srgbClr>
              </a:clrTo>
            </a:clrChange>
          </a:blip>
          <a:srcRect b="16300"/>
          <a:stretch/>
        </p:blipFill>
        <p:spPr>
          <a:xfrm>
            <a:off x="5885667" y="2246320"/>
            <a:ext cx="6133088" cy="2685276"/>
          </a:xfrm>
          <a:prstGeom prst="rect">
            <a:avLst/>
          </a:prstGeom>
        </p:spPr>
      </p:pic>
      <p:sp>
        <p:nvSpPr>
          <p:cNvPr id="8" name="Google Shape;193;p17">
            <a:extLst>
              <a:ext uri="{FF2B5EF4-FFF2-40B4-BE49-F238E27FC236}">
                <a16:creationId xmlns:a16="http://schemas.microsoft.com/office/drawing/2014/main" id="{D29AB414-9331-4D35-BD80-EB54EA3FE386}"/>
              </a:ext>
            </a:extLst>
          </p:cNvPr>
          <p:cNvSpPr txBox="1"/>
          <p:nvPr/>
        </p:nvSpPr>
        <p:spPr>
          <a:xfrm>
            <a:off x="0" y="1407559"/>
            <a:ext cx="5968825" cy="5051381"/>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Sans-Serif"/>
              <a:buChar char="●"/>
            </a:pPr>
            <a:r>
              <a:rPr lang="en-US" sz="2000" dirty="0">
                <a:solidFill>
                  <a:schemeClr val="dk1"/>
                </a:solidFill>
                <a:latin typeface="Calibri"/>
                <a:cs typeface="Calibri"/>
              </a:rPr>
              <a:t>End Node (EN)</a:t>
            </a:r>
          </a:p>
          <a:p>
            <a:pPr marL="914400" lvl="1" indent="-342900">
              <a:buClr>
                <a:schemeClr val="dk1"/>
              </a:buClr>
              <a:buSzPts val="1800"/>
              <a:buFont typeface="Calibri,Sans-Serif"/>
              <a:buChar char="○"/>
            </a:pPr>
            <a:r>
              <a:rPr lang="en-US" sz="2000" dirty="0">
                <a:solidFill>
                  <a:schemeClr val="dk1"/>
                </a:solidFill>
                <a:latin typeface="Calibri"/>
                <a:cs typeface="Calibri"/>
              </a:rPr>
              <a:t>Low power embedded device that only communicates with gateways</a:t>
            </a:r>
          </a:p>
          <a:p>
            <a:pPr marL="914400" lvl="1" indent="-342900">
              <a:buClr>
                <a:schemeClr val="dk1"/>
              </a:buClr>
              <a:buSzPts val="1800"/>
              <a:buFont typeface="Calibri,Sans-Serif"/>
              <a:buChar char="○"/>
            </a:pPr>
            <a:r>
              <a:rPr lang="en-US" sz="2000" dirty="0">
                <a:latin typeface="Calibri"/>
                <a:ea typeface="Calibri"/>
                <a:cs typeface="Calibri"/>
                <a:sym typeface="Calibri"/>
              </a:rPr>
              <a:t>Class A</a:t>
            </a:r>
          </a:p>
          <a:p>
            <a:pPr marL="1371600" lvl="2" indent="-342900">
              <a:buSzPts val="1800"/>
              <a:buFont typeface="Calibri,Sans-Serif"/>
              <a:buChar char="■"/>
            </a:pPr>
            <a:r>
              <a:rPr lang="en-US" sz="2000" dirty="0">
                <a:latin typeface="Calibri"/>
                <a:ea typeface="Calibri"/>
                <a:cs typeface="Calibri"/>
                <a:sym typeface="Calibri"/>
              </a:rPr>
              <a:t>Generates uplink transmission at any time</a:t>
            </a:r>
          </a:p>
          <a:p>
            <a:pPr marL="1371600" lvl="2" indent="-342900">
              <a:buSzPts val="1800"/>
              <a:buFont typeface="Calibri,Sans-Serif"/>
              <a:buChar char="■"/>
            </a:pPr>
            <a:r>
              <a:rPr lang="en-US" sz="2000" dirty="0">
                <a:latin typeface="Calibri"/>
                <a:ea typeface="Calibri"/>
                <a:cs typeface="Calibri"/>
                <a:sym typeface="Calibri"/>
              </a:rPr>
              <a:t>Only receives a period of time after an uplink transmission</a:t>
            </a:r>
          </a:p>
          <a:p>
            <a:pPr marL="1371600" lvl="2" indent="-342900">
              <a:buSzPts val="1800"/>
              <a:buFont typeface="Calibri,Sans-Serif"/>
              <a:buChar char="■"/>
            </a:pPr>
            <a:r>
              <a:rPr lang="en-US" sz="2000" dirty="0">
                <a:latin typeface="Calibri"/>
                <a:ea typeface="Calibri"/>
                <a:cs typeface="Calibri"/>
                <a:sym typeface="Calibri"/>
              </a:rPr>
              <a:t>Default operation mode</a:t>
            </a:r>
          </a:p>
          <a:p>
            <a:pPr marL="1371600" lvl="2" indent="-342900">
              <a:buSzPts val="1800"/>
              <a:buFont typeface="Calibri,Sans-Serif"/>
              <a:buChar char="■"/>
            </a:pPr>
            <a:r>
              <a:rPr lang="en-US" sz="2000" dirty="0">
                <a:latin typeface="Calibri"/>
                <a:ea typeface="Calibri"/>
                <a:cs typeface="Calibri"/>
                <a:sym typeface="Calibri"/>
              </a:rPr>
              <a:t>Suitable for battery powered applications</a:t>
            </a:r>
          </a:p>
          <a:p>
            <a:pPr marL="914400" lvl="1" indent="-342900">
              <a:buClr>
                <a:schemeClr val="dk1"/>
              </a:buClr>
              <a:buSzPts val="1800"/>
              <a:buFont typeface="Calibri,Sans-Serif"/>
              <a:buChar char="○"/>
            </a:pPr>
            <a:r>
              <a:rPr lang="en-US" sz="2000" dirty="0">
                <a:solidFill>
                  <a:schemeClr val="dk1"/>
                </a:solidFill>
                <a:latin typeface="Calibri"/>
                <a:cs typeface="Calibri"/>
              </a:rPr>
              <a:t>Class B</a:t>
            </a:r>
          </a:p>
          <a:p>
            <a:pPr marL="1371600" lvl="2" indent="-342900">
              <a:buSzPts val="1800"/>
              <a:buFont typeface="Calibri,Sans-Serif"/>
              <a:buChar char="■"/>
            </a:pPr>
            <a:r>
              <a:rPr lang="en-US" sz="2000" dirty="0">
                <a:solidFill>
                  <a:schemeClr val="dk1"/>
                </a:solidFill>
                <a:latin typeface="Calibri"/>
                <a:cs typeface="Calibri"/>
              </a:rPr>
              <a:t>Periodic receive window</a:t>
            </a:r>
          </a:p>
          <a:p>
            <a:pPr marL="1371600" lvl="2" indent="-342900">
              <a:buSzPts val="1800"/>
              <a:buFont typeface="Calibri,Sans-Serif"/>
              <a:buChar char="■"/>
            </a:pPr>
            <a:r>
              <a:rPr lang="en-US" sz="2000" dirty="0">
                <a:latin typeface="Calibri"/>
                <a:ea typeface="Calibri"/>
                <a:cs typeface="Calibri"/>
                <a:sym typeface="Calibri"/>
              </a:rPr>
              <a:t>Suitable for </a:t>
            </a:r>
            <a:r>
              <a:rPr lang="en-US" sz="2000" dirty="0">
                <a:solidFill>
                  <a:schemeClr val="dk1"/>
                </a:solidFill>
                <a:latin typeface="Calibri"/>
                <a:ea typeface="Calibri"/>
                <a:cs typeface="Calibri"/>
                <a:sym typeface="Calibri"/>
              </a:rPr>
              <a:t>l</a:t>
            </a:r>
            <a:r>
              <a:rPr lang="en-US" sz="2000" dirty="0">
                <a:solidFill>
                  <a:schemeClr val="dk1"/>
                </a:solidFill>
                <a:latin typeface="Calibri"/>
                <a:cs typeface="Calibri"/>
              </a:rPr>
              <a:t>ow latency </a:t>
            </a:r>
            <a:r>
              <a:rPr lang="en-US" sz="2000" dirty="0">
                <a:latin typeface="Calibri"/>
                <a:ea typeface="Calibri"/>
                <a:cs typeface="Calibri"/>
                <a:sym typeface="Calibri"/>
              </a:rPr>
              <a:t>applications</a:t>
            </a:r>
            <a:endParaRPr lang="en-US" sz="2000" dirty="0">
              <a:solidFill>
                <a:schemeClr val="dk1"/>
              </a:solidFill>
              <a:latin typeface="Calibri"/>
              <a:cs typeface="Calibri"/>
            </a:endParaRPr>
          </a:p>
          <a:p>
            <a:pPr marL="914400" lvl="1" indent="-342900">
              <a:buClr>
                <a:schemeClr val="dk1"/>
              </a:buClr>
              <a:buSzPts val="1800"/>
              <a:buFont typeface="Calibri,Sans-Serif"/>
              <a:buChar char="○"/>
            </a:pPr>
            <a:r>
              <a:rPr lang="en-US" sz="2000" dirty="0">
                <a:solidFill>
                  <a:schemeClr val="dk1"/>
                </a:solidFill>
                <a:latin typeface="Calibri"/>
                <a:cs typeface="Calibri"/>
              </a:rPr>
              <a:t>Class C</a:t>
            </a:r>
          </a:p>
          <a:p>
            <a:pPr marL="1371600" lvl="2" indent="-342900">
              <a:buSzPts val="1800"/>
              <a:buFont typeface="Calibri,Sans-Serif"/>
              <a:buChar char="■"/>
            </a:pPr>
            <a:r>
              <a:rPr lang="en-US" sz="2000" dirty="0">
                <a:solidFill>
                  <a:schemeClr val="dk1"/>
                </a:solidFill>
                <a:latin typeface="Calibri"/>
                <a:cs typeface="Calibri"/>
              </a:rPr>
              <a:t>Continuous receive window</a:t>
            </a:r>
            <a:endParaRPr lang="en-US" sz="2000" dirty="0">
              <a:latin typeface="Calibri"/>
              <a:ea typeface="Calibri"/>
              <a:cs typeface="Calibri"/>
              <a:sym typeface="Calibri"/>
            </a:endParaRPr>
          </a:p>
          <a:p>
            <a:pPr marL="1371600" lvl="2" indent="-342900">
              <a:buSzPts val="1800"/>
              <a:buFont typeface="Calibri,Sans-Serif"/>
              <a:buChar char="■"/>
            </a:pPr>
            <a:r>
              <a:rPr lang="en-US" sz="2000" dirty="0">
                <a:latin typeface="Calibri"/>
                <a:ea typeface="Calibri"/>
                <a:cs typeface="Calibri"/>
                <a:sym typeface="Calibri"/>
              </a:rPr>
              <a:t>Suitable for n</a:t>
            </a:r>
            <a:r>
              <a:rPr lang="en-US" sz="2000" dirty="0">
                <a:latin typeface="Calibri"/>
                <a:cs typeface="Calibri"/>
              </a:rPr>
              <a:t>o latency </a:t>
            </a:r>
            <a:r>
              <a:rPr lang="en-US" sz="2000" dirty="0">
                <a:latin typeface="Calibri"/>
                <a:ea typeface="Calibri"/>
                <a:cs typeface="Calibri"/>
                <a:sym typeface="Calibri"/>
              </a:rPr>
              <a:t>applications</a:t>
            </a:r>
            <a:endParaRPr lang="en-US" sz="2000" dirty="0">
              <a:latin typeface="Calibri"/>
              <a:cs typeface="Calibri"/>
            </a:endParaRPr>
          </a:p>
        </p:txBody>
      </p:sp>
      <p:sp>
        <p:nvSpPr>
          <p:cNvPr id="9" name="Google Shape;259;p22">
            <a:extLst>
              <a:ext uri="{FF2B5EF4-FFF2-40B4-BE49-F238E27FC236}">
                <a16:creationId xmlns:a16="http://schemas.microsoft.com/office/drawing/2014/main" id="{FC8944A1-C498-4478-BFAA-46167194219A}"/>
              </a:ext>
            </a:extLst>
          </p:cNvPr>
          <p:cNvSpPr txBox="1"/>
          <p:nvPr/>
        </p:nvSpPr>
        <p:spPr>
          <a:xfrm>
            <a:off x="5861110" y="4931596"/>
            <a:ext cx="6096000" cy="435301"/>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 E: </a:t>
            </a:r>
            <a:r>
              <a:rPr lang="en-US" sz="1600" dirty="0">
                <a:latin typeface="Times New Roman" panose="02020603050405020304" pitchFamily="18" charset="0"/>
                <a:cs typeface="Times New Roman" panose="02020603050405020304" pitchFamily="18" charset="0"/>
              </a:rPr>
              <a:t>LoRaWAN class A, B and C TX/RX timing diagram. </a:t>
            </a:r>
            <a:r>
              <a:rPr lang="en-US" sz="1600" baseline="30000" dirty="0">
                <a:latin typeface="Times New Roman" panose="02020603050405020304" pitchFamily="18" charset="0"/>
                <a:cs typeface="Times New Roman" panose="02020603050405020304" pitchFamily="18" charset="0"/>
              </a:rPr>
              <a:t>[1]</a:t>
            </a:r>
          </a:p>
        </p:txBody>
      </p:sp>
      <p:sp>
        <p:nvSpPr>
          <p:cNvPr id="12" name="Google Shape;147;p13">
            <a:extLst>
              <a:ext uri="{FF2B5EF4-FFF2-40B4-BE49-F238E27FC236}">
                <a16:creationId xmlns:a16="http://schemas.microsoft.com/office/drawing/2014/main" id="{4E1A62B4-546E-425D-89B8-11C5587BD04A}"/>
              </a:ext>
            </a:extLst>
          </p:cNvPr>
          <p:cNvSpPr txBox="1">
            <a:spLocks noGrp="1"/>
          </p:cNvSpPr>
          <p:nvPr>
            <p:ph type="body" idx="1"/>
          </p:nvPr>
        </p:nvSpPr>
        <p:spPr>
          <a:xfrm>
            <a:off x="17588" y="6561433"/>
            <a:ext cx="5468912" cy="296700"/>
          </a:xfrm>
          <a:prstGeom prst="rect">
            <a:avLst/>
          </a:prstGeom>
          <a:noFill/>
          <a:ln>
            <a:noFill/>
          </a:ln>
        </p:spPr>
        <p:txBody>
          <a:bodyPr spcFirstLastPara="1" wrap="square" lIns="91425" tIns="45700" rIns="91425" bIns="45700" anchor="ctr" anchorCtr="0">
            <a:noAutofit/>
          </a:bodyPr>
          <a:lstStyle/>
          <a:p>
            <a:pPr marL="0" lvl="0" indent="0">
              <a:spcBef>
                <a:spcPts val="0"/>
              </a:spcBef>
              <a:buNone/>
            </a:pPr>
            <a:r>
              <a:rPr lang="en-US" sz="1100" b="0" i="0" u="none" strike="noStrike" cap="none" dirty="0">
                <a:solidFill>
                  <a:schemeClr val="lt1"/>
                </a:solidFill>
                <a:latin typeface="Calibri"/>
                <a:ea typeface="Calibri"/>
                <a:cs typeface="Calibri"/>
                <a:sym typeface="Calibri"/>
              </a:rPr>
              <a:t>1. Image Source: </a:t>
            </a:r>
            <a:r>
              <a:rPr lang="en-US" sz="1100" dirty="0">
                <a:solidFill>
                  <a:schemeClr val="lt1"/>
                </a:solidFill>
                <a:latin typeface="Calibri"/>
                <a:ea typeface="Calibri"/>
                <a:cs typeface="Calibri"/>
                <a:sym typeface="Calibri"/>
              </a:rPr>
              <a:t>https://witekio.com/blog/lorawan-dedicated-iot-network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34</a:t>
            </a:fld>
            <a:endParaRPr lang="en-US" sz="1200" b="0" i="0" u="none" strike="noStrike" cap="none">
              <a:solidFill>
                <a:schemeClr val="lt1"/>
              </a:solidFill>
              <a:latin typeface="Calibri"/>
              <a:ea typeface="Calibri"/>
              <a:cs typeface="Calibri"/>
              <a:sym typeface="Calibri"/>
            </a:endParaRPr>
          </a:p>
        </p:txBody>
      </p:sp>
      <p:sp>
        <p:nvSpPr>
          <p:cNvPr id="192" name="Google Shape;192;p17"/>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ISM Regulations</a:t>
            </a:r>
            <a:br>
              <a:rPr lang="en-US" sz="2000" dirty="0"/>
            </a:br>
            <a:endParaRPr lang="en-US" sz="2000" dirty="0"/>
          </a:p>
        </p:txBody>
      </p:sp>
      <p:sp>
        <p:nvSpPr>
          <p:cNvPr id="193" name="Google Shape;193;p17"/>
          <p:cNvSpPr txBox="1"/>
          <p:nvPr/>
        </p:nvSpPr>
        <p:spPr>
          <a:xfrm>
            <a:off x="-1" y="1471856"/>
            <a:ext cx="11654971" cy="2632616"/>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err="1">
                <a:solidFill>
                  <a:schemeClr val="dk1"/>
                </a:solidFill>
                <a:latin typeface="Calibri"/>
                <a:ea typeface="Calibri"/>
                <a:cs typeface="Calibri"/>
              </a:rPr>
              <a:t>LoRaWAN</a:t>
            </a:r>
            <a:r>
              <a:rPr lang="en-US" sz="2000" dirty="0">
                <a:solidFill>
                  <a:schemeClr val="dk1"/>
                </a:solidFill>
                <a:latin typeface="Calibri"/>
                <a:ea typeface="Calibri"/>
                <a:cs typeface="Calibri"/>
              </a:rPr>
              <a:t> operates in license free Industrial, Scientific, and Medical (ISM) bands</a:t>
            </a:r>
          </a:p>
          <a:p>
            <a:pPr marL="457200" lvl="0" indent="-342900">
              <a:buClr>
                <a:schemeClr val="dk1"/>
              </a:buClr>
              <a:buSzPts val="1800"/>
              <a:buFont typeface="Calibri"/>
              <a:buChar char="●"/>
            </a:pPr>
            <a:r>
              <a:rPr lang="en-US" sz="2000" dirty="0">
                <a:solidFill>
                  <a:schemeClr val="dk1"/>
                </a:solidFill>
                <a:latin typeface="Calibri"/>
                <a:ea typeface="Calibri"/>
                <a:cs typeface="Calibri"/>
              </a:rPr>
              <a:t>ISM bands are subject to radio transmission time and power regulations</a:t>
            </a:r>
          </a:p>
          <a:p>
            <a:pPr marL="457200" lvl="0" indent="-342900">
              <a:buClr>
                <a:schemeClr val="dk1"/>
              </a:buClr>
              <a:buSzPts val="1800"/>
              <a:buFont typeface="Calibri"/>
              <a:buChar char="●"/>
            </a:pPr>
            <a:r>
              <a:rPr lang="en-US" sz="2000" dirty="0">
                <a:solidFill>
                  <a:schemeClr val="dk1"/>
                </a:solidFill>
                <a:latin typeface="Calibri"/>
                <a:ea typeface="Calibri"/>
                <a:cs typeface="Calibri"/>
              </a:rPr>
              <a:t>Duty cycle restriction</a:t>
            </a:r>
          </a:p>
          <a:p>
            <a:pPr marL="914400" lvl="1" indent="-342900">
              <a:buSzPts val="1800"/>
              <a:buFont typeface="Calibri"/>
              <a:buChar char="○"/>
            </a:pPr>
            <a:r>
              <a:rPr lang="en-US" sz="2000" dirty="0">
                <a:latin typeface="Calibri"/>
                <a:cs typeface="Calibri"/>
              </a:rPr>
              <a:t>Limitation on percentage of air time</a:t>
            </a:r>
          </a:p>
          <a:p>
            <a:pPr marL="914400" lvl="1" indent="-342900">
              <a:buSzPts val="1800"/>
              <a:buFont typeface="Calibri"/>
              <a:buChar char="○"/>
            </a:pPr>
            <a:r>
              <a:rPr lang="en-US" sz="2000" dirty="0">
                <a:latin typeface="Calibri"/>
                <a:cs typeface="Calibri"/>
              </a:rPr>
              <a:t>1% duty cycle restriction enforces</a:t>
            </a:r>
          </a:p>
          <a:p>
            <a:pPr marL="1371600" lvl="2" indent="-342900">
              <a:buSzPts val="1800"/>
              <a:buFont typeface="Calibri,Sans-Serif"/>
              <a:buChar char="■"/>
            </a:pPr>
            <a:r>
              <a:rPr lang="en-US" sz="2000" dirty="0">
                <a:latin typeface="Calibri"/>
                <a:cs typeface="Calibri"/>
              </a:rPr>
              <a:t>Single transmission cannot exceed 3.6 seconds</a:t>
            </a:r>
          </a:p>
          <a:p>
            <a:pPr marL="1371600" lvl="2" indent="-342900">
              <a:buSzPts val="1800"/>
              <a:buFont typeface="Calibri,Sans-Serif"/>
              <a:buChar char="■"/>
            </a:pPr>
            <a:r>
              <a:rPr lang="en-US" sz="2000" dirty="0">
                <a:latin typeface="Calibri"/>
                <a:cs typeface="Calibri"/>
              </a:rPr>
              <a:t>Total time on air in one hour cannot exceed 36 seconds</a:t>
            </a:r>
          </a:p>
          <a:p>
            <a:pPr marL="457200" indent="-342900">
              <a:buClr>
                <a:schemeClr val="dk1"/>
              </a:buClr>
              <a:buSzPts val="1800"/>
              <a:buFont typeface="Calibri"/>
              <a:buChar char="●"/>
            </a:pPr>
            <a:r>
              <a:rPr lang="en-US" sz="2000" dirty="0">
                <a:solidFill>
                  <a:schemeClr val="dk1"/>
                </a:solidFill>
                <a:latin typeface="Calibri"/>
                <a:ea typeface="Calibri"/>
                <a:cs typeface="Calibri"/>
              </a:rPr>
              <a:t>Effective isotropic radiated power restriction</a:t>
            </a:r>
          </a:p>
          <a:p>
            <a:pPr marL="914400" lvl="1" indent="-342900">
              <a:buSzPts val="1800"/>
              <a:buFont typeface="Calibri"/>
              <a:buChar char="○"/>
            </a:pPr>
            <a:r>
              <a:rPr lang="en-US" sz="2000" dirty="0">
                <a:solidFill>
                  <a:schemeClr val="dk1"/>
                </a:solidFill>
                <a:latin typeface="Calibri"/>
                <a:ea typeface="Calibri"/>
                <a:cs typeface="Calibri"/>
              </a:rPr>
              <a:t>Sets maximum allowed transmit power of a transmitter</a:t>
            </a:r>
          </a:p>
          <a:p>
            <a:pPr marL="457200" lvl="0" indent="-342900">
              <a:buClr>
                <a:schemeClr val="dk1"/>
              </a:buClr>
              <a:buSzPts val="1800"/>
              <a:buFont typeface="Calibri"/>
              <a:buChar char="●"/>
            </a:pPr>
            <a:endParaRPr lang="en-US" sz="2000" dirty="0">
              <a:solidFill>
                <a:schemeClr val="dk1"/>
              </a:solidFill>
              <a:latin typeface="Calibri"/>
              <a:ea typeface="Calibri"/>
              <a:cs typeface="Calibri"/>
            </a:endParaRPr>
          </a:p>
        </p:txBody>
      </p:sp>
      <p:pic>
        <p:nvPicPr>
          <p:cNvPr id="2" name="Resim 1">
            <a:extLst>
              <a:ext uri="{FF2B5EF4-FFF2-40B4-BE49-F238E27FC236}">
                <a16:creationId xmlns:a16="http://schemas.microsoft.com/office/drawing/2014/main" id="{EEA29487-B2DA-4AFC-B257-2534B644844C}"/>
              </a:ext>
            </a:extLst>
          </p:cNvPr>
          <p:cNvPicPr>
            <a:picLocks noChangeAspect="1"/>
          </p:cNvPicPr>
          <p:nvPr/>
        </p:nvPicPr>
        <p:blipFill rotWithShape="1">
          <a:blip r:embed="rId3">
            <a:clrChange>
              <a:clrFrom>
                <a:srgbClr val="FFFFFF"/>
              </a:clrFrom>
              <a:clrTo>
                <a:srgbClr val="FFFFFF">
                  <a:alpha val="0"/>
                </a:srgbClr>
              </a:clrTo>
            </a:clrChange>
          </a:blip>
          <a:srcRect t="19400"/>
          <a:stretch/>
        </p:blipFill>
        <p:spPr>
          <a:xfrm>
            <a:off x="1516888" y="4736387"/>
            <a:ext cx="7580222" cy="1722554"/>
          </a:xfrm>
          <a:prstGeom prst="rect">
            <a:avLst/>
          </a:prstGeom>
        </p:spPr>
      </p:pic>
      <p:sp>
        <p:nvSpPr>
          <p:cNvPr id="8" name="Google Shape;259;p22">
            <a:extLst>
              <a:ext uri="{FF2B5EF4-FFF2-40B4-BE49-F238E27FC236}">
                <a16:creationId xmlns:a16="http://schemas.microsoft.com/office/drawing/2014/main" id="{1145E6AC-6FA4-452D-B5FE-033C9534FDE9}"/>
              </a:ext>
            </a:extLst>
          </p:cNvPr>
          <p:cNvSpPr txBox="1"/>
          <p:nvPr/>
        </p:nvSpPr>
        <p:spPr>
          <a:xfrm>
            <a:off x="1540499" y="4358757"/>
            <a:ext cx="7556611" cy="613223"/>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Table B</a:t>
            </a:r>
            <a:r>
              <a:rPr lang="en-US" sz="1800" dirty="0">
                <a:latin typeface="Times New Roman" panose="02020603050405020304" pitchFamily="18" charset="0"/>
                <a:cs typeface="Times New Roman" panose="02020603050405020304" pitchFamily="18" charset="0"/>
              </a:rPr>
              <a:t>: EU863-870 ISM band LoRa channels.</a:t>
            </a:r>
            <a:endParaRPr lang="en-US" sz="2000" dirty="0">
              <a:latin typeface="Times New Roman" panose="02020603050405020304" pitchFamily="18" charset="0"/>
              <a:cs typeface="Times New Roman" panose="02020603050405020304" pitchFamily="18" charset="0"/>
            </a:endParaRPr>
          </a:p>
        </p:txBody>
      </p:sp>
      <p:sp>
        <p:nvSpPr>
          <p:cNvPr id="9" name="Google Shape;145;p13">
            <a:extLst>
              <a:ext uri="{FF2B5EF4-FFF2-40B4-BE49-F238E27FC236}">
                <a16:creationId xmlns:a16="http://schemas.microsoft.com/office/drawing/2014/main" id="{99DAFDDD-DC3C-412B-A7A9-794E8729BF8D}"/>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585153" marR="0" lvl="0" algn="l" rtl="0">
              <a:lnSpc>
                <a:spcPct val="100000"/>
              </a:lnSpc>
              <a:spcBef>
                <a:spcPts val="0"/>
              </a:spcBef>
              <a:spcAft>
                <a:spcPts val="0"/>
              </a:spcAft>
              <a:buClr>
                <a:schemeClr val="lt1"/>
              </a:buClr>
              <a:buSzPts val="1400"/>
            </a:pPr>
            <a:endParaRPr lang="en-US" b="1" dirty="0">
              <a:solidFill>
                <a:schemeClr val="lt1"/>
              </a:solidFill>
              <a:latin typeface="Calibri"/>
              <a:cs typeface="Calibri"/>
              <a:sym typeface="Calibri"/>
            </a:endParaRPr>
          </a:p>
          <a:p>
            <a:pPr marL="585153" marR="0" lvl="0" algn="l" rtl="0">
              <a:lnSpc>
                <a:spcPct val="100000"/>
              </a:lnSpc>
              <a:spcBef>
                <a:spcPts val="0"/>
              </a:spcBef>
              <a:spcAft>
                <a:spcPts val="0"/>
              </a:spcAft>
              <a:buClr>
                <a:schemeClr val="lt1"/>
              </a:buClr>
              <a:buSzPts val="1400"/>
            </a:pPr>
            <a:r>
              <a:rPr lang="en-US" b="1" dirty="0">
                <a:solidFill>
                  <a:schemeClr val="lt1"/>
                </a:solidFill>
                <a:latin typeface="Calibri"/>
                <a:cs typeface="Calibri"/>
                <a:sym typeface="Calibri"/>
              </a:rPr>
              <a:t>Appendix</a:t>
            </a:r>
            <a:endParaRPr lang="en-US" b="1" dirty="0"/>
          </a:p>
        </p:txBody>
      </p:sp>
    </p:spTree>
    <p:extLst>
      <p:ext uri="{BB962C8B-B14F-4D97-AF65-F5344CB8AC3E}">
        <p14:creationId xmlns:p14="http://schemas.microsoft.com/office/powerpoint/2010/main" val="3615711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sldNum" idx="12"/>
          </p:nvPr>
        </p:nvSpPr>
        <p:spPr>
          <a:xfrm>
            <a:off x="11464210" y="6458941"/>
            <a:ext cx="492840" cy="3778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35</a:t>
            </a:fld>
            <a:endParaRPr lang="en-US"/>
          </a:p>
        </p:txBody>
      </p:sp>
      <p:sp>
        <p:nvSpPr>
          <p:cNvPr id="244" name="Google Shape;244;p21"/>
          <p:cNvSpPr txBox="1">
            <a:spLocks noGrp="1"/>
          </p:cNvSpPr>
          <p:nvPr>
            <p:ph type="body" idx="2"/>
          </p:nvPr>
        </p:nvSpPr>
        <p:spPr>
          <a:xfrm>
            <a:off x="68959" y="978264"/>
            <a:ext cx="12069479" cy="296567"/>
          </a:xfrm>
          <a:prstGeom prst="rect">
            <a:avLst/>
          </a:prstGeom>
          <a:noFill/>
          <a:ln>
            <a:noFill/>
          </a:ln>
        </p:spPr>
        <p:txBody>
          <a:bodyPr spcFirstLastPara="1" wrap="square" lIns="0" tIns="45700" rIns="0" bIns="45700" anchor="t" anchorCtr="0">
            <a:noAutofit/>
          </a:bodyPr>
          <a:lstStyle/>
          <a:p>
            <a:pPr marL="0" indent="0">
              <a:spcBef>
                <a:spcPts val="0"/>
              </a:spcBef>
              <a:buSzPts val="1800"/>
            </a:pPr>
            <a:r>
              <a:rPr lang="en-US" sz="2000" dirty="0"/>
              <a:t>Proposed Technique: Simulation</a:t>
            </a:r>
            <a:endParaRPr lang="en-US" sz="2000" dirty="0">
              <a:solidFill>
                <a:schemeClr val="dk1"/>
              </a:solidFill>
            </a:endParaRPr>
          </a:p>
        </p:txBody>
      </p:sp>
      <p:sp>
        <p:nvSpPr>
          <p:cNvPr id="11" name="Google Shape;193;p17">
            <a:extLst>
              <a:ext uri="{FF2B5EF4-FFF2-40B4-BE49-F238E27FC236}">
                <a16:creationId xmlns:a16="http://schemas.microsoft.com/office/drawing/2014/main" id="{514F8AC3-C636-4B1E-A8BE-2269B1097F16}"/>
              </a:ext>
            </a:extLst>
          </p:cNvPr>
          <p:cNvSpPr txBox="1"/>
          <p:nvPr/>
        </p:nvSpPr>
        <p:spPr>
          <a:xfrm>
            <a:off x="-1" y="1471856"/>
            <a:ext cx="1171303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400" dirty="0">
                <a:latin typeface="Calibri"/>
                <a:ea typeface="Calibri"/>
                <a:cs typeface="Calibri"/>
              </a:rPr>
              <a:t>For every transmission:</a:t>
            </a:r>
          </a:p>
          <a:p>
            <a:pPr marL="914400" lvl="1" indent="-342900">
              <a:buSzPts val="1800"/>
              <a:buFont typeface="Calibri,Sans-Serif"/>
              <a:buChar char="○"/>
            </a:pPr>
            <a:r>
              <a:rPr lang="en-US" sz="2400" dirty="0">
                <a:latin typeface="Calibri"/>
                <a:ea typeface="Calibri"/>
                <a:cs typeface="Calibri"/>
              </a:rPr>
              <a:t>The classifier predicts the transmission result for the lowest possible SF</a:t>
            </a:r>
          </a:p>
          <a:p>
            <a:pPr marL="914400" lvl="1" indent="-342900">
              <a:buSzPts val="1800"/>
              <a:buFont typeface="Calibri,Sans-Serif"/>
              <a:buChar char="○"/>
            </a:pPr>
            <a:r>
              <a:rPr lang="en-US" sz="2400" dirty="0">
                <a:latin typeface="Calibri"/>
                <a:ea typeface="Calibri"/>
                <a:cs typeface="Calibri"/>
              </a:rPr>
              <a:t>If the transmission result is predicted as interfered</a:t>
            </a:r>
          </a:p>
          <a:p>
            <a:pPr marL="1371600" lvl="2" indent="-342900">
              <a:buSzPts val="1800"/>
              <a:buFont typeface="Calibri,Sans-Serif"/>
              <a:buChar char="■"/>
            </a:pPr>
            <a:r>
              <a:rPr lang="en-US" sz="2400" dirty="0">
                <a:latin typeface="Calibri"/>
                <a:ea typeface="Calibri"/>
                <a:cs typeface="Calibri"/>
              </a:rPr>
              <a:t>increase SF</a:t>
            </a:r>
          </a:p>
          <a:p>
            <a:pPr marL="1371600" lvl="2" indent="-342900">
              <a:buSzPts val="1800"/>
              <a:buFont typeface="Calibri,Sans-Serif"/>
              <a:buChar char="■"/>
            </a:pPr>
            <a:r>
              <a:rPr lang="en-US" sz="2400" dirty="0">
                <a:latin typeface="Calibri"/>
                <a:ea typeface="Calibri"/>
                <a:cs typeface="Calibri"/>
              </a:rPr>
              <a:t>predict a new transmission result</a:t>
            </a:r>
          </a:p>
          <a:p>
            <a:pPr marL="914400" lvl="1" indent="-342900">
              <a:buSzPts val="1800"/>
              <a:buFont typeface="Calibri,Sans-Serif"/>
              <a:buChar char="○"/>
            </a:pPr>
            <a:r>
              <a:rPr lang="en-US" sz="2400" dirty="0">
                <a:latin typeface="Calibri"/>
                <a:ea typeface="Calibri"/>
                <a:cs typeface="Calibri"/>
              </a:rPr>
              <a:t>If new transmission result is classified as successful</a:t>
            </a:r>
          </a:p>
          <a:p>
            <a:pPr marL="1371600" lvl="2" indent="-342900">
              <a:buSzPts val="1800"/>
              <a:buFont typeface="Calibri,Sans-Serif"/>
              <a:buChar char="■"/>
            </a:pPr>
            <a:r>
              <a:rPr lang="en-US" sz="2400" dirty="0">
                <a:latin typeface="Calibri"/>
                <a:ea typeface="Calibri"/>
                <a:cs typeface="Calibri"/>
              </a:rPr>
              <a:t>continue to execute with selected SF</a:t>
            </a:r>
          </a:p>
          <a:p>
            <a:pPr marL="914400" lvl="1" indent="-342900">
              <a:buSzPts val="1800"/>
              <a:buFont typeface="Calibri,Sans-Serif"/>
              <a:buChar char="○"/>
            </a:pPr>
            <a:r>
              <a:rPr lang="en-US" sz="2400" dirty="0">
                <a:latin typeface="Calibri"/>
                <a:ea typeface="Calibri"/>
                <a:cs typeface="Calibri"/>
              </a:rPr>
              <a:t>If no SF transmission result is predicted as successful</a:t>
            </a:r>
          </a:p>
          <a:p>
            <a:pPr marL="1371600" lvl="2" indent="-342900">
              <a:buSzPts val="1800"/>
              <a:buFont typeface="Calibri,Sans-Serif"/>
              <a:buChar char="■"/>
            </a:pPr>
            <a:r>
              <a:rPr lang="en-US" sz="2400" dirty="0">
                <a:latin typeface="Calibri"/>
                <a:ea typeface="Calibri"/>
                <a:cs typeface="Calibri"/>
              </a:rPr>
              <a:t>select the lowest possible SF</a:t>
            </a:r>
          </a:p>
          <a:p>
            <a:pPr marL="1371600" lvl="2" indent="-342900">
              <a:buSzPts val="1800"/>
              <a:buFont typeface="Calibri,Sans-Serif"/>
              <a:buChar char="■"/>
            </a:pPr>
            <a:r>
              <a:rPr lang="en-US" sz="2400" dirty="0">
                <a:latin typeface="Calibri"/>
                <a:ea typeface="Calibri"/>
                <a:cs typeface="Calibri"/>
              </a:rPr>
              <a:t>continue to execute</a:t>
            </a:r>
          </a:p>
          <a:p>
            <a:pPr marL="914400" lvl="1" indent="-342900">
              <a:buSzPts val="1800"/>
              <a:buFont typeface="Calibri,Sans-Serif"/>
              <a:buChar char="○"/>
            </a:pPr>
            <a:endParaRPr lang="en-US" sz="2400" dirty="0">
              <a:latin typeface="Calibri"/>
              <a:ea typeface="Calibri"/>
              <a:cs typeface="Calibri"/>
            </a:endParaRPr>
          </a:p>
          <a:p>
            <a:pPr marL="457200" lvl="0" indent="-342900">
              <a:buClr>
                <a:schemeClr val="dk1"/>
              </a:buClr>
              <a:buSzPts val="1800"/>
              <a:buFont typeface="Calibri"/>
              <a:buChar char="●"/>
            </a:pPr>
            <a:endParaRPr lang="en-US" sz="24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400" dirty="0">
              <a:solidFill>
                <a:schemeClr val="dk1"/>
              </a:solidFill>
              <a:latin typeface="Calibri"/>
              <a:ea typeface="Calibri"/>
              <a:cs typeface="Calibri"/>
            </a:endParaRPr>
          </a:p>
        </p:txBody>
      </p:sp>
      <p:sp>
        <p:nvSpPr>
          <p:cNvPr id="7" name="Google Shape;145;p13">
            <a:extLst>
              <a:ext uri="{FF2B5EF4-FFF2-40B4-BE49-F238E27FC236}">
                <a16:creationId xmlns:a16="http://schemas.microsoft.com/office/drawing/2014/main" id="{011547CA-A3F6-4B28-A6F2-07D454A175D3}"/>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585153" marR="0" lvl="0" algn="l" rtl="0">
              <a:lnSpc>
                <a:spcPct val="100000"/>
              </a:lnSpc>
              <a:spcBef>
                <a:spcPts val="0"/>
              </a:spcBef>
              <a:spcAft>
                <a:spcPts val="0"/>
              </a:spcAft>
              <a:buClr>
                <a:schemeClr val="lt1"/>
              </a:buClr>
              <a:buSzPts val="1400"/>
            </a:pPr>
            <a:endParaRPr lang="en-US" b="1" dirty="0">
              <a:solidFill>
                <a:schemeClr val="lt1"/>
              </a:solidFill>
              <a:latin typeface="Calibri"/>
              <a:cs typeface="Calibri"/>
              <a:sym typeface="Calibri"/>
            </a:endParaRPr>
          </a:p>
          <a:p>
            <a:pPr marL="585153" marR="0" lvl="0" algn="l" rtl="0">
              <a:lnSpc>
                <a:spcPct val="100000"/>
              </a:lnSpc>
              <a:spcBef>
                <a:spcPts val="0"/>
              </a:spcBef>
              <a:spcAft>
                <a:spcPts val="0"/>
              </a:spcAft>
              <a:buClr>
                <a:schemeClr val="lt1"/>
              </a:buClr>
              <a:buSzPts val="1400"/>
            </a:pPr>
            <a:r>
              <a:rPr lang="en-US" b="1" dirty="0">
                <a:solidFill>
                  <a:schemeClr val="lt1"/>
                </a:solidFill>
                <a:latin typeface="Calibri"/>
                <a:cs typeface="Calibri"/>
                <a:sym typeface="Calibri"/>
              </a:rPr>
              <a:t>Appendix</a:t>
            </a:r>
            <a:endParaRPr lang="en-US" b="1" dirty="0"/>
          </a:p>
        </p:txBody>
      </p:sp>
    </p:spTree>
    <p:extLst>
      <p:ext uri="{BB962C8B-B14F-4D97-AF65-F5344CB8AC3E}">
        <p14:creationId xmlns:p14="http://schemas.microsoft.com/office/powerpoint/2010/main" val="2136066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36</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Interference Model</a:t>
            </a:r>
            <a:endParaRPr lang="en-US" sz="2000" dirty="0">
              <a:solidFill>
                <a:schemeClr val="dk1"/>
              </a:solidFill>
            </a:endParaRPr>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206960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400" dirty="0">
                <a:solidFill>
                  <a:schemeClr val="dk1"/>
                </a:solidFill>
                <a:latin typeface="Calibri"/>
                <a:ea typeface="Calibri"/>
                <a:cs typeface="Calibri"/>
              </a:rPr>
              <a:t>It is assumed that there is no other technology interference</a:t>
            </a:r>
          </a:p>
          <a:p>
            <a:pPr marL="457200" lvl="0" indent="-342900">
              <a:buClr>
                <a:schemeClr val="dk1"/>
              </a:buClr>
              <a:buSzPts val="1800"/>
              <a:buFont typeface="Calibri"/>
              <a:buChar char="●"/>
            </a:pPr>
            <a:r>
              <a:rPr lang="en-US" sz="2400" dirty="0">
                <a:solidFill>
                  <a:schemeClr val="dk1"/>
                </a:solidFill>
                <a:latin typeface="Calibri"/>
                <a:ea typeface="Calibri"/>
                <a:cs typeface="Calibri"/>
              </a:rPr>
              <a:t>Simulator calculates the effect of different SF transmissions to each other</a:t>
            </a:r>
          </a:p>
          <a:p>
            <a:pPr marL="914400" lvl="1" indent="-342900">
              <a:buSzPts val="1800"/>
              <a:buFont typeface="Calibri,Sans-Serif"/>
              <a:buChar char="○"/>
            </a:pPr>
            <a:r>
              <a:rPr lang="en-US" sz="2400" dirty="0">
                <a:solidFill>
                  <a:schemeClr val="dk1"/>
                </a:solidFill>
                <a:latin typeface="Calibri"/>
                <a:ea typeface="Calibri"/>
                <a:cs typeface="Calibri"/>
              </a:rPr>
              <a:t>Signal to interference plus noise ratio threshold matrix [33]:</a:t>
            </a:r>
          </a:p>
          <a:p>
            <a:pPr marL="914400" lvl="1" indent="-342900">
              <a:buSzPts val="1800"/>
              <a:buFont typeface="Calibri,Sans-Serif"/>
              <a:buChar char="○"/>
            </a:pPr>
            <a:r>
              <a:rPr lang="en-US" sz="2400" dirty="0">
                <a:solidFill>
                  <a:schemeClr val="dk1"/>
                </a:solidFill>
                <a:latin typeface="Calibri"/>
                <a:ea typeface="Calibri"/>
                <a:cs typeface="Calibri"/>
              </a:rPr>
              <a:t>Margin between referenced signal and interfering signal to correctly decode the referenced signal</a:t>
            </a:r>
          </a:p>
          <a:p>
            <a:pPr marL="571500" lvl="1">
              <a:buSzPts val="1800"/>
            </a:pPr>
            <a:endParaRPr lang="en-US" sz="2400" dirty="0">
              <a:solidFill>
                <a:schemeClr val="dk1"/>
              </a:solidFill>
              <a:latin typeface="Calibri"/>
              <a:ea typeface="Calibri"/>
              <a:cs typeface="Calibri"/>
            </a:endParaRPr>
          </a:p>
        </p:txBody>
      </p:sp>
      <p:pic>
        <p:nvPicPr>
          <p:cNvPr id="11" name="Resim 10">
            <a:extLst>
              <a:ext uri="{FF2B5EF4-FFF2-40B4-BE49-F238E27FC236}">
                <a16:creationId xmlns:a16="http://schemas.microsoft.com/office/drawing/2014/main" id="{100B4D43-854C-4F94-9CE4-B13C3E1E45C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34974" y="3494078"/>
            <a:ext cx="4334200" cy="1888380"/>
          </a:xfrm>
          <a:prstGeom prst="rect">
            <a:avLst/>
          </a:prstGeom>
        </p:spPr>
      </p:pic>
      <p:sp>
        <p:nvSpPr>
          <p:cNvPr id="10" name="Google Shape;145;p13">
            <a:extLst>
              <a:ext uri="{FF2B5EF4-FFF2-40B4-BE49-F238E27FC236}">
                <a16:creationId xmlns:a16="http://schemas.microsoft.com/office/drawing/2014/main" id="{E0E3CC90-C97E-4A0D-AC9B-03F817D498B4}"/>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585153" marR="0" lvl="0" algn="l" rtl="0">
              <a:lnSpc>
                <a:spcPct val="100000"/>
              </a:lnSpc>
              <a:spcBef>
                <a:spcPts val="0"/>
              </a:spcBef>
              <a:spcAft>
                <a:spcPts val="0"/>
              </a:spcAft>
              <a:buClr>
                <a:schemeClr val="lt1"/>
              </a:buClr>
              <a:buSzPts val="1400"/>
            </a:pPr>
            <a:endParaRPr lang="en-US" b="1" dirty="0">
              <a:solidFill>
                <a:schemeClr val="lt1"/>
              </a:solidFill>
              <a:latin typeface="Calibri"/>
              <a:cs typeface="Calibri"/>
              <a:sym typeface="Calibri"/>
            </a:endParaRPr>
          </a:p>
          <a:p>
            <a:pPr marL="585153" marR="0" lvl="0" algn="l" rtl="0">
              <a:lnSpc>
                <a:spcPct val="100000"/>
              </a:lnSpc>
              <a:spcBef>
                <a:spcPts val="0"/>
              </a:spcBef>
              <a:spcAft>
                <a:spcPts val="0"/>
              </a:spcAft>
              <a:buClr>
                <a:schemeClr val="lt1"/>
              </a:buClr>
              <a:buSzPts val="1400"/>
            </a:pPr>
            <a:r>
              <a:rPr lang="en-US" b="1" dirty="0">
                <a:solidFill>
                  <a:schemeClr val="lt1"/>
                </a:solidFill>
                <a:latin typeface="Calibri"/>
                <a:cs typeface="Calibri"/>
                <a:sym typeface="Calibri"/>
              </a:rPr>
              <a:t>Appendix</a:t>
            </a:r>
            <a:endParaRPr lang="en-US" b="1" dirty="0"/>
          </a:p>
        </p:txBody>
      </p:sp>
    </p:spTree>
    <p:extLst>
      <p:ext uri="{BB962C8B-B14F-4D97-AF65-F5344CB8AC3E}">
        <p14:creationId xmlns:p14="http://schemas.microsoft.com/office/powerpoint/2010/main" val="4023472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37</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Interference Model</a:t>
            </a:r>
            <a:endParaRPr lang="en-US" sz="2000" dirty="0">
              <a:solidFill>
                <a:schemeClr val="dk1"/>
              </a:solidFill>
            </a:endParaRPr>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2069600"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400" dirty="0">
                <a:solidFill>
                  <a:schemeClr val="dk1"/>
                </a:solidFill>
                <a:latin typeface="Calibri"/>
                <a:ea typeface="Calibri"/>
                <a:cs typeface="Calibri"/>
              </a:rPr>
              <a:t>If there are more than one interfering signal</a:t>
            </a:r>
          </a:p>
          <a:p>
            <a:pPr marL="914400" lvl="1" indent="-342900">
              <a:buSzPts val="1800"/>
              <a:buFont typeface="Calibri,Sans-Serif"/>
              <a:buChar char="○"/>
            </a:pPr>
            <a:r>
              <a:rPr lang="en-US" sz="2400" dirty="0">
                <a:solidFill>
                  <a:schemeClr val="dk1"/>
                </a:solidFill>
                <a:latin typeface="Calibri"/>
                <a:ea typeface="Calibri"/>
                <a:cs typeface="Calibri"/>
              </a:rPr>
              <a:t>Cumulative sum of all interfering signal received power for each SF</a:t>
            </a:r>
          </a:p>
          <a:p>
            <a:pPr marL="914400" lvl="1" indent="-342900">
              <a:buSzPts val="1800"/>
              <a:buFont typeface="Calibri,Sans-Serif"/>
              <a:buChar char="○"/>
            </a:pPr>
            <a:r>
              <a:rPr lang="en-US" sz="2400" dirty="0">
                <a:solidFill>
                  <a:schemeClr val="dk1"/>
                </a:solidFill>
                <a:latin typeface="Calibri"/>
                <a:ea typeface="Calibri"/>
                <a:cs typeface="Calibri"/>
              </a:rPr>
              <a:t>SINR threshold can be calculated</a:t>
            </a:r>
          </a:p>
          <a:p>
            <a:pPr marL="457200" lvl="0" indent="-342900">
              <a:buClr>
                <a:schemeClr val="dk1"/>
              </a:buClr>
              <a:buSzPts val="1800"/>
              <a:buFont typeface="Calibri"/>
              <a:buChar char="●"/>
            </a:pPr>
            <a:endParaRPr lang="en-US" sz="2400" dirty="0">
              <a:solidFill>
                <a:schemeClr val="dk1"/>
              </a:solidFill>
              <a:latin typeface="Calibri"/>
              <a:ea typeface="Calibri"/>
              <a:cs typeface="Calibri"/>
            </a:endParaRPr>
          </a:p>
          <a:p>
            <a:pPr marL="457200" lvl="0" indent="-342900">
              <a:buClr>
                <a:schemeClr val="dk1"/>
              </a:buClr>
              <a:buSzPts val="1800"/>
              <a:buFont typeface="Calibri"/>
              <a:buChar char="●"/>
            </a:pPr>
            <a:endParaRPr lang="en-US" sz="2400" dirty="0">
              <a:solidFill>
                <a:schemeClr val="dk1"/>
              </a:solidFill>
              <a:latin typeface="Calibri"/>
              <a:ea typeface="Calibri"/>
              <a:cs typeface="Calibri"/>
            </a:endParaRPr>
          </a:p>
          <a:p>
            <a:pPr marL="114300" lvl="0">
              <a:buClr>
                <a:schemeClr val="dk1"/>
              </a:buClr>
              <a:buSzPts val="1800"/>
            </a:pPr>
            <a:endParaRPr lang="en-US" sz="2400" dirty="0">
              <a:solidFill>
                <a:schemeClr val="dk1"/>
              </a:solidFill>
              <a:latin typeface="Calibri"/>
              <a:ea typeface="Calibri"/>
              <a:cs typeface="Calibri"/>
            </a:endParaRPr>
          </a:p>
          <a:p>
            <a:pPr marL="457200" lvl="0" indent="-342900">
              <a:buClr>
                <a:schemeClr val="dk1"/>
              </a:buClr>
              <a:buSzPts val="1800"/>
              <a:buFont typeface="Calibri"/>
              <a:buChar char="●"/>
            </a:pPr>
            <a:r>
              <a:rPr lang="en-US" sz="2400" dirty="0">
                <a:solidFill>
                  <a:schemeClr val="dk1"/>
                </a:solidFill>
                <a:latin typeface="Calibri"/>
                <a:ea typeface="Calibri"/>
                <a:cs typeface="Calibri"/>
              </a:rPr>
              <a:t>Packet survives from all interferences if:</a:t>
            </a:r>
          </a:p>
          <a:p>
            <a:pPr marL="457200" lvl="0" indent="-342900">
              <a:buClr>
                <a:schemeClr val="dk1"/>
              </a:buClr>
              <a:buSzPts val="1800"/>
              <a:buFont typeface="Calibri"/>
              <a:buChar char="●"/>
            </a:pPr>
            <a:endParaRPr lang="en-US" sz="2400" dirty="0">
              <a:solidFill>
                <a:schemeClr val="dk1"/>
              </a:solidFill>
              <a:latin typeface="Calibri"/>
              <a:ea typeface="Calibri"/>
              <a:cs typeface="Calibri"/>
            </a:endParaRPr>
          </a:p>
        </p:txBody>
      </p:sp>
      <p:pic>
        <p:nvPicPr>
          <p:cNvPr id="10" name="Resim 9">
            <a:extLst>
              <a:ext uri="{FF2B5EF4-FFF2-40B4-BE49-F238E27FC236}">
                <a16:creationId xmlns:a16="http://schemas.microsoft.com/office/drawing/2014/main" id="{BA0D06D8-8B6E-497D-BB5B-17BD59B0CEF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72714" y="2461972"/>
            <a:ext cx="2601737" cy="1031176"/>
          </a:xfrm>
          <a:prstGeom prst="rect">
            <a:avLst/>
          </a:prstGeom>
        </p:spPr>
      </p:pic>
      <p:pic>
        <p:nvPicPr>
          <p:cNvPr id="12" name="Resim 11">
            <a:extLst>
              <a:ext uri="{FF2B5EF4-FFF2-40B4-BE49-F238E27FC236}">
                <a16:creationId xmlns:a16="http://schemas.microsoft.com/office/drawing/2014/main" id="{30B66F2A-D5F0-49D2-99D3-15C8B107625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88941" y="4117806"/>
            <a:ext cx="1660518" cy="513322"/>
          </a:xfrm>
          <a:prstGeom prst="rect">
            <a:avLst/>
          </a:prstGeom>
        </p:spPr>
      </p:pic>
      <p:sp>
        <p:nvSpPr>
          <p:cNvPr id="11" name="Google Shape;145;p13">
            <a:extLst>
              <a:ext uri="{FF2B5EF4-FFF2-40B4-BE49-F238E27FC236}">
                <a16:creationId xmlns:a16="http://schemas.microsoft.com/office/drawing/2014/main" id="{D97F20C0-38D2-4D67-A115-59DA9F3BCB59}"/>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585153" marR="0" lvl="0" algn="l" rtl="0">
              <a:lnSpc>
                <a:spcPct val="100000"/>
              </a:lnSpc>
              <a:spcBef>
                <a:spcPts val="0"/>
              </a:spcBef>
              <a:spcAft>
                <a:spcPts val="0"/>
              </a:spcAft>
              <a:buClr>
                <a:schemeClr val="lt1"/>
              </a:buClr>
              <a:buSzPts val="1400"/>
            </a:pPr>
            <a:endParaRPr lang="en-US" b="1" dirty="0">
              <a:solidFill>
                <a:schemeClr val="lt1"/>
              </a:solidFill>
              <a:latin typeface="Calibri"/>
              <a:cs typeface="Calibri"/>
              <a:sym typeface="Calibri"/>
            </a:endParaRPr>
          </a:p>
          <a:p>
            <a:pPr marL="585153" marR="0" lvl="0" algn="l" rtl="0">
              <a:lnSpc>
                <a:spcPct val="100000"/>
              </a:lnSpc>
              <a:spcBef>
                <a:spcPts val="0"/>
              </a:spcBef>
              <a:spcAft>
                <a:spcPts val="0"/>
              </a:spcAft>
              <a:buClr>
                <a:schemeClr val="lt1"/>
              </a:buClr>
              <a:buSzPts val="1400"/>
            </a:pPr>
            <a:r>
              <a:rPr lang="en-US" b="1" dirty="0">
                <a:solidFill>
                  <a:schemeClr val="lt1"/>
                </a:solidFill>
                <a:latin typeface="Calibri"/>
                <a:cs typeface="Calibri"/>
                <a:sym typeface="Calibri"/>
              </a:rPr>
              <a:t>Appendix</a:t>
            </a:r>
            <a:endParaRPr lang="en-US" b="1" dirty="0"/>
          </a:p>
        </p:txBody>
      </p:sp>
    </p:spTree>
    <p:extLst>
      <p:ext uri="{BB962C8B-B14F-4D97-AF65-F5344CB8AC3E}">
        <p14:creationId xmlns:p14="http://schemas.microsoft.com/office/powerpoint/2010/main" val="2209094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38</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a:t>Simulation Environment: Software</a:t>
            </a:r>
            <a:endParaRPr lang="en-US" sz="2000" dirty="0">
              <a:solidFill>
                <a:schemeClr val="dk1"/>
              </a:solidFill>
            </a:endParaRPr>
          </a:p>
        </p:txBody>
      </p:sp>
      <p:sp>
        <p:nvSpPr>
          <p:cNvPr id="9" name="Google Shape;193;p17">
            <a:extLst>
              <a:ext uri="{FF2B5EF4-FFF2-40B4-BE49-F238E27FC236}">
                <a16:creationId xmlns:a16="http://schemas.microsoft.com/office/drawing/2014/main" id="{00CAB88F-3E7C-4F28-AB67-BFA78C170C3F}"/>
              </a:ext>
            </a:extLst>
          </p:cNvPr>
          <p:cNvSpPr txBox="1"/>
          <p:nvPr/>
        </p:nvSpPr>
        <p:spPr>
          <a:xfrm>
            <a:off x="-1" y="1471856"/>
            <a:ext cx="11680167"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000" dirty="0">
                <a:solidFill>
                  <a:schemeClr val="dk1"/>
                </a:solidFill>
                <a:latin typeface="Calibri"/>
                <a:ea typeface="Calibri"/>
                <a:cs typeface="Calibri"/>
              </a:rPr>
              <a:t>Tool keeps an event queue</a:t>
            </a:r>
          </a:p>
          <a:p>
            <a:pPr marL="457200" lvl="0" indent="-342900">
              <a:buClr>
                <a:schemeClr val="dk1"/>
              </a:buClr>
              <a:buSzPts val="1800"/>
              <a:buFont typeface="Calibri"/>
              <a:buChar char="●"/>
            </a:pPr>
            <a:r>
              <a:rPr lang="en-US" sz="2000" dirty="0">
                <a:solidFill>
                  <a:schemeClr val="dk1"/>
                </a:solidFill>
                <a:latin typeface="Calibri"/>
                <a:ea typeface="Calibri"/>
                <a:cs typeface="Calibri"/>
              </a:rPr>
              <a:t>Every event is a transmission</a:t>
            </a:r>
          </a:p>
          <a:p>
            <a:pPr marL="457200" lvl="0" indent="-342900">
              <a:buClr>
                <a:schemeClr val="dk1"/>
              </a:buClr>
              <a:buSzPts val="1800"/>
              <a:buFont typeface="Calibri"/>
              <a:buChar char="●"/>
            </a:pPr>
            <a:r>
              <a:rPr lang="en-US" sz="2000" dirty="0">
                <a:solidFill>
                  <a:schemeClr val="dk1"/>
                </a:solidFill>
                <a:latin typeface="Calibri"/>
                <a:ea typeface="Calibri"/>
                <a:cs typeface="Calibri"/>
              </a:rPr>
              <a:t>Every transmission has</a:t>
            </a:r>
          </a:p>
          <a:p>
            <a:pPr marL="914400" lvl="1" indent="-342900">
              <a:buSzPts val="1800"/>
              <a:buFont typeface="Calibri,Sans-Serif"/>
              <a:buChar char="○"/>
            </a:pPr>
            <a:r>
              <a:rPr lang="en-US" sz="2000" dirty="0">
                <a:solidFill>
                  <a:schemeClr val="dk1"/>
                </a:solidFill>
                <a:latin typeface="Calibri"/>
                <a:ea typeface="Calibri"/>
                <a:cs typeface="Calibri"/>
              </a:rPr>
              <a:t>Time</a:t>
            </a:r>
          </a:p>
          <a:p>
            <a:pPr marL="914400" lvl="1" indent="-342900">
              <a:buSzPts val="1800"/>
              <a:buFont typeface="Calibri,Sans-Serif"/>
              <a:buChar char="○"/>
            </a:pPr>
            <a:r>
              <a:rPr lang="en-US" sz="2000" dirty="0">
                <a:solidFill>
                  <a:schemeClr val="dk1"/>
                </a:solidFill>
                <a:latin typeface="Calibri"/>
                <a:ea typeface="Calibri"/>
                <a:cs typeface="Calibri"/>
              </a:rPr>
              <a:t>SF</a:t>
            </a:r>
          </a:p>
          <a:p>
            <a:pPr marL="914400" lvl="1" indent="-342900">
              <a:buSzPts val="1800"/>
              <a:buFont typeface="Calibri,Sans-Serif"/>
              <a:buChar char="○"/>
            </a:pPr>
            <a:r>
              <a:rPr lang="en-US" sz="2000" dirty="0">
                <a:solidFill>
                  <a:schemeClr val="dk1"/>
                </a:solidFill>
                <a:latin typeface="Calibri"/>
                <a:ea typeface="Calibri"/>
                <a:cs typeface="Calibri"/>
              </a:rPr>
              <a:t>Source</a:t>
            </a:r>
          </a:p>
          <a:p>
            <a:pPr marL="914400" lvl="1" indent="-342900">
              <a:buSzPts val="1800"/>
              <a:buFont typeface="Calibri,Sans-Serif"/>
              <a:buChar char="○"/>
            </a:pPr>
            <a:r>
              <a:rPr lang="en-US" sz="2000" dirty="0">
                <a:solidFill>
                  <a:schemeClr val="dk1"/>
                </a:solidFill>
                <a:latin typeface="Calibri"/>
                <a:ea typeface="Calibri"/>
                <a:cs typeface="Calibri"/>
              </a:rPr>
              <a:t>Duration</a:t>
            </a:r>
          </a:p>
          <a:p>
            <a:pPr marL="914400" lvl="1" indent="-342900">
              <a:buSzPts val="1800"/>
              <a:buFont typeface="Calibri,Sans-Serif"/>
              <a:buChar char="○"/>
            </a:pPr>
            <a:r>
              <a:rPr lang="en-US" sz="2000" dirty="0">
                <a:solidFill>
                  <a:schemeClr val="dk1"/>
                </a:solidFill>
                <a:latin typeface="Calibri"/>
                <a:ea typeface="Calibri"/>
                <a:cs typeface="Calibri"/>
              </a:rPr>
              <a:t>Status</a:t>
            </a:r>
          </a:p>
          <a:p>
            <a:pPr marL="457200" lvl="0" indent="-342900">
              <a:buClr>
                <a:schemeClr val="dk1"/>
              </a:buClr>
              <a:buSzPts val="1800"/>
              <a:buFont typeface="Calibri"/>
              <a:buChar char="●"/>
            </a:pPr>
            <a:r>
              <a:rPr lang="en-US" sz="2000" dirty="0">
                <a:solidFill>
                  <a:schemeClr val="dk1"/>
                </a:solidFill>
                <a:latin typeface="Calibri"/>
                <a:ea typeface="Calibri"/>
                <a:cs typeface="Calibri"/>
              </a:rPr>
              <a:t>Simulation steps:</a:t>
            </a:r>
            <a:endParaRPr lang="en-US" sz="2000" dirty="0">
              <a:latin typeface="Calibri"/>
              <a:ea typeface="Calibri"/>
              <a:cs typeface="Calibri"/>
            </a:endParaRPr>
          </a:p>
          <a:p>
            <a:pPr marL="914400" lvl="1" indent="-342900">
              <a:buSzPts val="1800"/>
              <a:buFont typeface="Calibri,Sans-Serif"/>
              <a:buChar char="○"/>
            </a:pPr>
            <a:r>
              <a:rPr lang="en-US" sz="2000" dirty="0">
                <a:solidFill>
                  <a:schemeClr val="dk1"/>
                </a:solidFill>
                <a:latin typeface="Calibri"/>
                <a:ea typeface="Calibri"/>
                <a:cs typeface="Calibri"/>
              </a:rPr>
              <a:t>Every node generates an event according to their traffic generation rate</a:t>
            </a:r>
          </a:p>
          <a:p>
            <a:pPr marL="914400" lvl="1" indent="-342900">
              <a:buSzPts val="1800"/>
              <a:buFont typeface="Calibri,Sans-Serif"/>
              <a:buChar char="○"/>
            </a:pPr>
            <a:r>
              <a:rPr lang="en-US" sz="2000" dirty="0">
                <a:solidFill>
                  <a:schemeClr val="dk1"/>
                </a:solidFill>
                <a:latin typeface="Calibri"/>
                <a:ea typeface="Calibri"/>
                <a:cs typeface="Calibri"/>
              </a:rPr>
              <a:t>Initially all events are in pending state</a:t>
            </a:r>
          </a:p>
          <a:p>
            <a:pPr marL="914400" lvl="1" indent="-342900">
              <a:buSzPts val="1800"/>
              <a:buFont typeface="Calibri,Sans-Serif"/>
              <a:buChar char="○"/>
            </a:pPr>
            <a:r>
              <a:rPr lang="en-US" sz="2000" dirty="0">
                <a:solidFill>
                  <a:schemeClr val="dk1"/>
                </a:solidFill>
                <a:latin typeface="Calibri"/>
                <a:ea typeface="Calibri"/>
                <a:cs typeface="Calibri"/>
              </a:rPr>
              <a:t>Tool executes events</a:t>
            </a:r>
          </a:p>
          <a:p>
            <a:pPr marL="914400" lvl="1" indent="-342900">
              <a:buSzPts val="1800"/>
              <a:buFont typeface="Calibri,Sans-Serif"/>
              <a:buChar char="○"/>
            </a:pPr>
            <a:r>
              <a:rPr lang="en-US" sz="2000" dirty="0">
                <a:solidFill>
                  <a:schemeClr val="dk1"/>
                </a:solidFill>
                <a:latin typeface="Calibri"/>
                <a:ea typeface="Calibri"/>
                <a:cs typeface="Calibri"/>
              </a:rPr>
              <a:t>Tool marks events statuses as transmitted, interfered or under sensitivity</a:t>
            </a:r>
          </a:p>
          <a:p>
            <a:pPr marL="914400" lvl="1" indent="-342900">
              <a:buSzPts val="1800"/>
              <a:buFont typeface="Calibri,Sans-Serif"/>
              <a:buChar char="○"/>
            </a:pPr>
            <a:r>
              <a:rPr lang="en-US" sz="2000" dirty="0">
                <a:solidFill>
                  <a:schemeClr val="dk1"/>
                </a:solidFill>
                <a:latin typeface="Calibri"/>
                <a:ea typeface="Calibri"/>
                <a:cs typeface="Calibri"/>
              </a:rPr>
              <a:t>Tool calculates network PDR, throughput and transmit energy consumption</a:t>
            </a:r>
          </a:p>
          <a:p>
            <a:pPr marL="457200" lvl="0" indent="-342900">
              <a:buClr>
                <a:schemeClr val="dk1"/>
              </a:buClr>
              <a:buSzPts val="1800"/>
              <a:buFont typeface="Calibri"/>
              <a:buChar char="●"/>
            </a:pPr>
            <a:r>
              <a:rPr lang="en-US" sz="2000" dirty="0">
                <a:solidFill>
                  <a:schemeClr val="dk1"/>
                </a:solidFill>
                <a:latin typeface="Calibri"/>
                <a:ea typeface="Calibri"/>
                <a:cs typeface="Calibri"/>
              </a:rPr>
              <a:t>Example CLI command:</a:t>
            </a:r>
          </a:p>
          <a:p>
            <a:pPr marL="114300" lvl="0">
              <a:buClr>
                <a:schemeClr val="dk1"/>
              </a:buClr>
              <a:buSzPts val="1800"/>
            </a:pPr>
            <a:r>
              <a:rPr lang="en-US" sz="2000" dirty="0">
                <a:solidFill>
                  <a:schemeClr val="dk1"/>
                </a:solidFill>
                <a:latin typeface="Consolas" panose="020B0609020204030204" pitchFamily="49" charset="0"/>
                <a:ea typeface="Calibri"/>
                <a:cs typeface="Calibri"/>
              </a:rPr>
              <a:t>	python3 main.py -r 7000 -g 3 -n 300 -s </a:t>
            </a:r>
            <a:r>
              <a:rPr lang="en-US" sz="2000" dirty="0" err="1">
                <a:solidFill>
                  <a:schemeClr val="dk1"/>
                </a:solidFill>
                <a:latin typeface="Consolas" panose="020B0609020204030204" pitchFamily="49" charset="0"/>
                <a:ea typeface="Calibri"/>
                <a:cs typeface="Calibri"/>
              </a:rPr>
              <a:t>SF_Lowest</a:t>
            </a:r>
            <a:r>
              <a:rPr lang="en-US" sz="2000" dirty="0">
                <a:solidFill>
                  <a:schemeClr val="dk1"/>
                </a:solidFill>
                <a:latin typeface="Consolas" panose="020B0609020204030204" pitchFamily="49" charset="0"/>
                <a:ea typeface="Calibri"/>
                <a:cs typeface="Calibri"/>
              </a:rPr>
              <a:t> -d 3600</a:t>
            </a:r>
          </a:p>
        </p:txBody>
      </p:sp>
      <p:sp>
        <p:nvSpPr>
          <p:cNvPr id="10" name="Google Shape;145;p13">
            <a:extLst>
              <a:ext uri="{FF2B5EF4-FFF2-40B4-BE49-F238E27FC236}">
                <a16:creationId xmlns:a16="http://schemas.microsoft.com/office/drawing/2014/main" id="{24DEA1E7-27F8-4BA4-96C8-98C5078602D9}"/>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585153" marR="0" lvl="0" algn="l" rtl="0">
              <a:lnSpc>
                <a:spcPct val="100000"/>
              </a:lnSpc>
              <a:spcBef>
                <a:spcPts val="0"/>
              </a:spcBef>
              <a:spcAft>
                <a:spcPts val="0"/>
              </a:spcAft>
              <a:buClr>
                <a:schemeClr val="lt1"/>
              </a:buClr>
              <a:buSzPts val="1400"/>
            </a:pPr>
            <a:endParaRPr lang="en-US" b="1" dirty="0">
              <a:solidFill>
                <a:schemeClr val="lt1"/>
              </a:solidFill>
              <a:latin typeface="Calibri"/>
              <a:cs typeface="Calibri"/>
              <a:sym typeface="Calibri"/>
            </a:endParaRPr>
          </a:p>
          <a:p>
            <a:pPr marL="585153" marR="0" lvl="0" algn="l" rtl="0">
              <a:lnSpc>
                <a:spcPct val="100000"/>
              </a:lnSpc>
              <a:spcBef>
                <a:spcPts val="0"/>
              </a:spcBef>
              <a:spcAft>
                <a:spcPts val="0"/>
              </a:spcAft>
              <a:buClr>
                <a:schemeClr val="lt1"/>
              </a:buClr>
              <a:buSzPts val="1400"/>
            </a:pPr>
            <a:r>
              <a:rPr lang="en-US" b="1" dirty="0">
                <a:solidFill>
                  <a:schemeClr val="lt1"/>
                </a:solidFill>
                <a:latin typeface="Calibri"/>
                <a:cs typeface="Calibri"/>
                <a:sym typeface="Calibri"/>
              </a:rPr>
              <a:t>Appendix</a:t>
            </a:r>
            <a:endParaRPr lang="en-US" b="1" dirty="0"/>
          </a:p>
        </p:txBody>
      </p:sp>
    </p:spTree>
    <p:extLst>
      <p:ext uri="{BB962C8B-B14F-4D97-AF65-F5344CB8AC3E}">
        <p14:creationId xmlns:p14="http://schemas.microsoft.com/office/powerpoint/2010/main" val="162350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7" name="Google Shape;193;p17">
            <a:extLst>
              <a:ext uri="{FF2B5EF4-FFF2-40B4-BE49-F238E27FC236}">
                <a16:creationId xmlns:a16="http://schemas.microsoft.com/office/drawing/2014/main" id="{645BDA99-F50F-4B5B-B6D8-400A53C88E84}"/>
              </a:ext>
            </a:extLst>
          </p:cNvPr>
          <p:cNvSpPr txBox="1"/>
          <p:nvPr/>
        </p:nvSpPr>
        <p:spPr>
          <a:xfrm>
            <a:off x="-1" y="1471856"/>
            <a:ext cx="11654971" cy="4969500"/>
          </a:xfrm>
          <a:prstGeom prst="rect">
            <a:avLst/>
          </a:prstGeom>
          <a:noFill/>
          <a:ln>
            <a:noFill/>
          </a:ln>
        </p:spPr>
        <p:txBody>
          <a:bodyPr spcFirstLastPara="1" wrap="square" lIns="91425" tIns="45700" rIns="91425" bIns="45700" anchor="t" anchorCtr="0">
            <a:noAutofit/>
          </a:bodyPr>
          <a:lstStyle/>
          <a:p>
            <a:pPr marL="457200" lvl="0" indent="-342900">
              <a:buClr>
                <a:schemeClr val="dk1"/>
              </a:buClr>
              <a:buSzPts val="1800"/>
              <a:buFont typeface="Calibri"/>
              <a:buChar char="●"/>
            </a:pPr>
            <a:r>
              <a:rPr lang="en-US" sz="2600" dirty="0">
                <a:solidFill>
                  <a:schemeClr val="dk1"/>
                </a:solidFill>
                <a:latin typeface="Calibri"/>
                <a:ea typeface="Calibri"/>
                <a:cs typeface="Calibri"/>
              </a:rPr>
              <a:t>Prediction accuracy is not directly proportional to network PDR</a:t>
            </a:r>
          </a:p>
          <a:p>
            <a:pPr marL="457200" lvl="0" indent="-342900">
              <a:buClr>
                <a:schemeClr val="dk1"/>
              </a:buClr>
              <a:buSzPts val="1800"/>
              <a:buFont typeface="Calibri"/>
              <a:buChar char="●"/>
            </a:pPr>
            <a:r>
              <a:rPr lang="en-US" sz="2600" dirty="0">
                <a:solidFill>
                  <a:schemeClr val="dk1"/>
                </a:solidFill>
                <a:latin typeface="Calibri"/>
                <a:ea typeface="Calibri"/>
                <a:cs typeface="Calibri"/>
              </a:rPr>
              <a:t>Correct prediction of an interfered transmission may not increase the PDR but increases the prediction accuracy</a:t>
            </a:r>
          </a:p>
          <a:p>
            <a:pPr marL="457200" lvl="0" indent="-342900">
              <a:buClr>
                <a:schemeClr val="dk1"/>
              </a:buClr>
              <a:buSzPts val="1800"/>
              <a:buFont typeface="Calibri"/>
              <a:buChar char="●"/>
            </a:pPr>
            <a:endParaRPr lang="en-US" sz="2600" dirty="0">
              <a:solidFill>
                <a:schemeClr val="dk1"/>
              </a:solidFill>
              <a:latin typeface="Calibri"/>
              <a:ea typeface="Calibri"/>
              <a:cs typeface="Calibri"/>
            </a:endParaRPr>
          </a:p>
        </p:txBody>
      </p:sp>
      <p:sp>
        <p:nvSpPr>
          <p:cNvPr id="264" name="Google Shape;264;p23"/>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mtClean="0"/>
              <a:t>39</a:t>
            </a:fld>
            <a:endParaRPr lang="en-US"/>
          </a:p>
        </p:txBody>
      </p:sp>
      <p:sp>
        <p:nvSpPr>
          <p:cNvPr id="265" name="Google Shape;265;p23"/>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1800"/>
              <a:buNone/>
            </a:pPr>
            <a:r>
              <a:rPr lang="en-US" sz="2000" dirty="0"/>
              <a:t>Simulation Results</a:t>
            </a:r>
            <a:endParaRPr lang="en-US" sz="2000" dirty="0">
              <a:solidFill>
                <a:schemeClr val="dk1"/>
              </a:solidFill>
            </a:endParaRPr>
          </a:p>
        </p:txBody>
      </p:sp>
      <p:sp>
        <p:nvSpPr>
          <p:cNvPr id="12" name="Google Shape;145;p13">
            <a:extLst>
              <a:ext uri="{FF2B5EF4-FFF2-40B4-BE49-F238E27FC236}">
                <a16:creationId xmlns:a16="http://schemas.microsoft.com/office/drawing/2014/main" id="{6F139B15-218B-49C8-B062-A5313FC867F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lvl="0"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14B9278C-C4B8-4E96-A6C7-685E226542C3}"/>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sz="1600" b="1"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3" name="Grup 2">
            <a:extLst>
              <a:ext uri="{FF2B5EF4-FFF2-40B4-BE49-F238E27FC236}">
                <a16:creationId xmlns:a16="http://schemas.microsoft.com/office/drawing/2014/main" id="{F1A75325-F79C-4149-AE75-C9527DAC1E2F}"/>
              </a:ext>
            </a:extLst>
          </p:cNvPr>
          <p:cNvGrpSpPr/>
          <p:nvPr/>
        </p:nvGrpSpPr>
        <p:grpSpPr>
          <a:xfrm>
            <a:off x="2317693" y="2815777"/>
            <a:ext cx="7556613" cy="3487886"/>
            <a:chOff x="2317693" y="2815777"/>
            <a:chExt cx="7556613" cy="3487886"/>
          </a:xfrm>
        </p:grpSpPr>
        <p:pic>
          <p:nvPicPr>
            <p:cNvPr id="2" name="Resim 1">
              <a:extLst>
                <a:ext uri="{FF2B5EF4-FFF2-40B4-BE49-F238E27FC236}">
                  <a16:creationId xmlns:a16="http://schemas.microsoft.com/office/drawing/2014/main" id="{65797B70-6D50-4E59-85BD-D0467796B242}"/>
                </a:ext>
              </a:extLst>
            </p:cNvPr>
            <p:cNvPicPr>
              <a:picLocks noChangeAspect="1"/>
            </p:cNvPicPr>
            <p:nvPr/>
          </p:nvPicPr>
          <p:blipFill rotWithShape="1">
            <a:blip r:embed="rId3">
              <a:clrChange>
                <a:clrFrom>
                  <a:srgbClr val="FFFFFF"/>
                </a:clrFrom>
                <a:clrTo>
                  <a:srgbClr val="FFFFFF">
                    <a:alpha val="0"/>
                  </a:srgbClr>
                </a:clrTo>
              </a:clrChange>
            </a:blip>
            <a:srcRect l="890" t="12618"/>
            <a:stretch/>
          </p:blipFill>
          <p:spPr>
            <a:xfrm>
              <a:off x="2317694" y="3241140"/>
              <a:ext cx="7556612" cy="3062523"/>
            </a:xfrm>
            <a:prstGeom prst="rect">
              <a:avLst/>
            </a:prstGeom>
          </p:spPr>
        </p:pic>
        <p:sp>
          <p:nvSpPr>
            <p:cNvPr id="8" name="Google Shape;259;p22">
              <a:extLst>
                <a:ext uri="{FF2B5EF4-FFF2-40B4-BE49-F238E27FC236}">
                  <a16:creationId xmlns:a16="http://schemas.microsoft.com/office/drawing/2014/main" id="{42FE1FDF-13BA-43B3-965A-37BE3542AB53}"/>
                </a:ext>
              </a:extLst>
            </p:cNvPr>
            <p:cNvSpPr txBox="1"/>
            <p:nvPr/>
          </p:nvSpPr>
          <p:spPr>
            <a:xfrm>
              <a:off x="2317693" y="2815777"/>
              <a:ext cx="7556611" cy="613223"/>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Table III</a:t>
              </a:r>
              <a:r>
                <a:rPr lang="en-US" sz="1800" dirty="0">
                  <a:latin typeface="Times New Roman" panose="02020603050405020304" pitchFamily="18" charset="0"/>
                  <a:cs typeface="Times New Roman" panose="02020603050405020304" pitchFamily="18" charset="0"/>
                </a:rPr>
                <a:t>: Prediction accuracy for SVM and DTC. (GW = 3)</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884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4</a:t>
            </a:fld>
            <a:endParaRPr lang="en-US" sz="1200" b="0" i="0" u="none" strike="noStrike" cap="none">
              <a:solidFill>
                <a:schemeClr val="lt1"/>
              </a:solidFill>
              <a:latin typeface="Calibri"/>
              <a:ea typeface="Calibri"/>
              <a:cs typeface="Calibri"/>
              <a:sym typeface="Calibri"/>
            </a:endParaRPr>
          </a:p>
        </p:txBody>
      </p:sp>
      <p:sp>
        <p:nvSpPr>
          <p:cNvPr id="160" name="Google Shape;160;p14"/>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b="0" i="0" u="none" strike="noStrike" cap="none" dirty="0">
                <a:solidFill>
                  <a:schemeClr val="lt1"/>
                </a:solidFill>
                <a:latin typeface="Bookman Old Style"/>
                <a:ea typeface="Bookman Old Style"/>
                <a:cs typeface="Bookman Old Style"/>
                <a:sym typeface="Bookman Old Style"/>
              </a:rPr>
              <a:t>Introduction: </a:t>
            </a:r>
            <a:r>
              <a:rPr lang="en-US" sz="2000" dirty="0"/>
              <a:t>LPWAN</a:t>
            </a:r>
          </a:p>
        </p:txBody>
      </p:sp>
      <p:sp>
        <p:nvSpPr>
          <p:cNvPr id="161" name="Google Shape;161;p14"/>
          <p:cNvSpPr txBox="1"/>
          <p:nvPr/>
        </p:nvSpPr>
        <p:spPr>
          <a:xfrm>
            <a:off x="0" y="1465943"/>
            <a:ext cx="10911840" cy="4686582"/>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Several competing LPWAN technologies:</a:t>
            </a:r>
            <a:endParaRPr lang="en-US" sz="2600" dirty="0">
              <a:solidFill>
                <a:schemeClr val="dk1"/>
              </a:solidFill>
              <a:latin typeface="Calibri" panose="020F0502020204030204" pitchFamily="34" charset="0"/>
              <a:cs typeface="Calibri" panose="020F0502020204030204" pitchFamily="34" charset="0"/>
            </a:endParaRPr>
          </a:p>
          <a:p>
            <a:pPr marL="914400" lvl="1" indent="-342900" algn="l" rtl="0">
              <a:spcBef>
                <a:spcPts val="0"/>
              </a:spcBef>
              <a:spcAft>
                <a:spcPts val="0"/>
              </a:spcAft>
              <a:buClr>
                <a:schemeClr val="dk1"/>
              </a:buClr>
              <a:buSzPts val="1800"/>
              <a:buFont typeface="Calibri"/>
              <a:buChar char="○"/>
            </a:pPr>
            <a:r>
              <a:rPr lang="en-US" sz="2600" dirty="0" err="1">
                <a:solidFill>
                  <a:schemeClr val="dk1"/>
                </a:solidFill>
                <a:latin typeface="Calibri" panose="020F0502020204030204" pitchFamily="34" charset="0"/>
                <a:ea typeface="Calibri"/>
                <a:cs typeface="Calibri" panose="020F0502020204030204" pitchFamily="34" charset="0"/>
                <a:sym typeface="Calibri"/>
              </a:rPr>
              <a:t>LoRa</a:t>
            </a:r>
            <a:endParaRPr lang="en-US" sz="2600" dirty="0">
              <a:solidFill>
                <a:schemeClr val="dk1"/>
              </a:solidFill>
              <a:latin typeface="Calibri" panose="020F0502020204030204" pitchFamily="34" charset="0"/>
              <a:ea typeface="Calibri"/>
              <a:cs typeface="Calibri" panose="020F0502020204030204" pitchFamily="34" charset="0"/>
              <a:sym typeface="Calibri"/>
            </a:endParaRPr>
          </a:p>
          <a:p>
            <a:pPr marL="914400" lvl="1" indent="-342900" algn="l" rtl="0">
              <a:spcBef>
                <a:spcPts val="0"/>
              </a:spcBef>
              <a:spcAft>
                <a:spcPts val="0"/>
              </a:spcAft>
              <a:buClr>
                <a:schemeClr val="dk1"/>
              </a:buClr>
              <a:buSzPts val="1800"/>
              <a:buFont typeface="Calibri"/>
              <a:buChar char="○"/>
            </a:pPr>
            <a:r>
              <a:rPr lang="en-US" sz="2600" dirty="0" err="1">
                <a:solidFill>
                  <a:schemeClr val="dk1"/>
                </a:solidFill>
                <a:latin typeface="Calibri" panose="020F0502020204030204" pitchFamily="34" charset="0"/>
                <a:ea typeface="Calibri"/>
                <a:cs typeface="Calibri" panose="020F0502020204030204" pitchFamily="34" charset="0"/>
                <a:sym typeface="Calibri"/>
              </a:rPr>
              <a:t>Sigfox</a:t>
            </a:r>
            <a:endParaRPr lang="en-US" sz="2600" dirty="0">
              <a:solidFill>
                <a:schemeClr val="dk1"/>
              </a:solidFill>
              <a:latin typeface="Calibri" panose="020F0502020204030204" pitchFamily="34" charset="0"/>
              <a:ea typeface="Calibri"/>
              <a:cs typeface="Calibri" panose="020F0502020204030204" pitchFamily="34" charset="0"/>
              <a:sym typeface="Calibri"/>
            </a:endParaRPr>
          </a:p>
          <a:p>
            <a:pPr marL="914400" lvl="1" indent="-342900" algn="l" rtl="0">
              <a:spcBef>
                <a:spcPts val="0"/>
              </a:spcBef>
              <a:spcAft>
                <a:spcPts val="0"/>
              </a:spcAft>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NB-IoT</a:t>
            </a:r>
          </a:p>
          <a:p>
            <a:pPr marL="914400" lvl="1" indent="-342900" algn="l" rtl="0">
              <a:spcBef>
                <a:spcPts val="0"/>
              </a:spcBef>
              <a:spcAft>
                <a:spcPts val="0"/>
              </a:spcAft>
              <a:buClr>
                <a:schemeClr val="dk1"/>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LTE-M</a:t>
            </a:r>
          </a:p>
        </p:txBody>
      </p:sp>
      <p:sp>
        <p:nvSpPr>
          <p:cNvPr id="12" name="Google Shape;145;p13">
            <a:extLst>
              <a:ext uri="{FF2B5EF4-FFF2-40B4-BE49-F238E27FC236}">
                <a16:creationId xmlns:a16="http://schemas.microsoft.com/office/drawing/2014/main" id="{16A9362A-242C-4373-84EF-8E6578809037}"/>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Introduction</a:t>
            </a:r>
            <a:endParaRPr lang="en-US" sz="1600" dirty="0"/>
          </a:p>
          <a:p>
            <a:pPr marL="804862" indent="-219709">
              <a:buClr>
                <a:schemeClr val="lt1"/>
              </a:buClr>
              <a:buSzPts val="1400"/>
              <a:buFont typeface="Calibri"/>
              <a:buAutoNum type="arabicPeriod"/>
            </a:pPr>
            <a:r>
              <a:rPr lang="en-US"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3" name="Google Shape;145;p13">
            <a:extLst>
              <a:ext uri="{FF2B5EF4-FFF2-40B4-BE49-F238E27FC236}">
                <a16:creationId xmlns:a16="http://schemas.microsoft.com/office/drawing/2014/main" id="{0978B3B4-8681-47E5-9193-2789731150AA}"/>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extLst>
      <p:ext uri="{BB962C8B-B14F-4D97-AF65-F5344CB8AC3E}">
        <p14:creationId xmlns:p14="http://schemas.microsoft.com/office/powerpoint/2010/main" val="419747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5</a:t>
            </a:fld>
            <a:endParaRPr lang="en-US" sz="1200" b="0" i="0" u="none" strike="noStrike" cap="none">
              <a:solidFill>
                <a:schemeClr val="lt1"/>
              </a:solidFill>
              <a:latin typeface="Calibri"/>
              <a:ea typeface="Calibri"/>
              <a:cs typeface="Calibri"/>
              <a:sym typeface="Calibri"/>
            </a:endParaRPr>
          </a:p>
        </p:txBody>
      </p:sp>
      <p:sp>
        <p:nvSpPr>
          <p:cNvPr id="204" name="Google Shape;204;p18"/>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Modulation</a:t>
            </a:r>
          </a:p>
        </p:txBody>
      </p:sp>
      <p:sp>
        <p:nvSpPr>
          <p:cNvPr id="205" name="Google Shape;205;p18"/>
          <p:cNvSpPr txBox="1"/>
          <p:nvPr/>
        </p:nvSpPr>
        <p:spPr>
          <a:xfrm>
            <a:off x="-1" y="1459802"/>
            <a:ext cx="11224155" cy="4545198"/>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
              <a:buChar char="●"/>
            </a:pPr>
            <a:r>
              <a:rPr lang="en-US" sz="2600" dirty="0">
                <a:solidFill>
                  <a:schemeClr val="dk1"/>
                </a:solidFill>
                <a:latin typeface="Calibri"/>
                <a:ea typeface="Calibri"/>
                <a:cs typeface="Calibri"/>
                <a:sym typeface="Calibri"/>
              </a:rPr>
              <a:t>LoRa m</a:t>
            </a:r>
            <a:r>
              <a:rPr lang="en-US" sz="2600" b="0" i="0" u="none" strike="noStrike" cap="none" dirty="0">
                <a:solidFill>
                  <a:schemeClr val="dk1"/>
                </a:solidFill>
                <a:latin typeface="Calibri"/>
                <a:ea typeface="Calibri"/>
                <a:cs typeface="Calibri"/>
                <a:sym typeface="Calibri"/>
              </a:rPr>
              <a:t>odulates </a:t>
            </a:r>
            <a:r>
              <a:rPr lang="en-US" sz="2600" dirty="0">
                <a:solidFill>
                  <a:schemeClr val="dk1"/>
                </a:solidFill>
                <a:latin typeface="Calibri"/>
                <a:ea typeface="Calibri"/>
                <a:cs typeface="Calibri"/>
                <a:sym typeface="Calibri"/>
              </a:rPr>
              <a:t>the signals</a:t>
            </a:r>
            <a:r>
              <a:rPr lang="en-US" sz="2600" b="0" i="0" u="none" strike="noStrike" cap="none" dirty="0">
                <a:solidFill>
                  <a:schemeClr val="dk1"/>
                </a:solidFill>
                <a:latin typeface="Calibri"/>
                <a:ea typeface="Calibri"/>
                <a:cs typeface="Calibri"/>
                <a:sym typeface="Calibri"/>
              </a:rPr>
              <a:t> in Sub-GHz ISM band using a proprietary </a:t>
            </a:r>
            <a:r>
              <a:rPr lang="en-US" sz="2600" dirty="0">
                <a:solidFill>
                  <a:schemeClr val="dk1"/>
                </a:solidFill>
                <a:latin typeface="Calibri"/>
                <a:ea typeface="Calibri"/>
                <a:cs typeface="Calibri"/>
                <a:sym typeface="Calibri"/>
              </a:rPr>
              <a:t>modulation</a:t>
            </a:r>
            <a:r>
              <a:rPr lang="en-US" sz="2600" b="0" i="0" u="none" strike="noStrike" cap="none" dirty="0">
                <a:solidFill>
                  <a:schemeClr val="dk1"/>
                </a:solidFill>
                <a:latin typeface="Calibri"/>
                <a:ea typeface="Calibri"/>
                <a:cs typeface="Calibri"/>
                <a:sym typeface="Calibri"/>
              </a:rPr>
              <a:t> technique </a:t>
            </a:r>
            <a:r>
              <a:rPr lang="en-US" sz="2600" dirty="0">
                <a:solidFill>
                  <a:schemeClr val="dk1"/>
                </a:solidFill>
                <a:latin typeface="Calibri"/>
                <a:ea typeface="Calibri"/>
                <a:cs typeface="Calibri"/>
                <a:sym typeface="Calibri"/>
              </a:rPr>
              <a:t>based on Chirp Spread Spectrum</a:t>
            </a:r>
          </a:p>
          <a:p>
            <a:pPr marL="914400" lvl="1" indent="-342900">
              <a:buSzPts val="1800"/>
              <a:buFont typeface="Calibri"/>
              <a:buChar char="○"/>
            </a:pPr>
            <a:r>
              <a:rPr lang="en-US" sz="2600" dirty="0">
                <a:latin typeface="Calibri"/>
                <a:ea typeface="Calibri"/>
                <a:cs typeface="Calibri"/>
                <a:sym typeface="Calibri"/>
              </a:rPr>
              <a:t>Developed by Semtech</a:t>
            </a:r>
            <a:endParaRPr lang="en-US" sz="2600" dirty="0">
              <a:solidFill>
                <a:schemeClr val="dk1"/>
              </a:solidFill>
              <a:latin typeface="Calibri"/>
              <a:ea typeface="Calibri"/>
              <a:cs typeface="Calibri"/>
              <a:sym typeface="Calibri"/>
            </a:endParaRPr>
          </a:p>
          <a:p>
            <a:pPr marL="457200" indent="-342900">
              <a:buClr>
                <a:schemeClr val="dk1"/>
              </a:buClr>
              <a:buSzPts val="1800"/>
              <a:buFont typeface="Calibri"/>
              <a:buChar char="●"/>
            </a:pPr>
            <a:r>
              <a:rPr lang="en-US" sz="2600" dirty="0">
                <a:solidFill>
                  <a:schemeClr val="dk1"/>
                </a:solidFill>
                <a:latin typeface="Calibri"/>
                <a:ea typeface="Calibri"/>
                <a:cs typeface="Calibri"/>
                <a:sym typeface="Calibri"/>
              </a:rPr>
              <a:t>Resilient to interference and noise</a:t>
            </a:r>
          </a:p>
          <a:p>
            <a:pPr marL="457200" marR="0" lvl="0" indent="-342900" algn="l" rtl="0">
              <a:lnSpc>
                <a:spcPct val="100000"/>
              </a:lnSpc>
              <a:spcBef>
                <a:spcPts val="0"/>
              </a:spcBef>
              <a:spcAft>
                <a:spcPts val="0"/>
              </a:spcAft>
              <a:buClr>
                <a:schemeClr val="dk1"/>
              </a:buClr>
              <a:buSzPts val="1800"/>
              <a:buFont typeface="Calibri"/>
              <a:buChar char="●"/>
            </a:pPr>
            <a:r>
              <a:rPr lang="en-US" sz="2600" dirty="0">
                <a:solidFill>
                  <a:schemeClr val="dk1"/>
                </a:solidFill>
                <a:latin typeface="Calibri"/>
                <a:ea typeface="Calibri"/>
                <a:cs typeface="Calibri"/>
                <a:sym typeface="Calibri"/>
              </a:rPr>
              <a:t>Chirp is a sinusoidal signal of frequency increase or decrease over time</a:t>
            </a:r>
          </a:p>
          <a:p>
            <a:pPr marL="914400" lvl="1" indent="-342900">
              <a:buSzPts val="1800"/>
              <a:buFont typeface="Calibri"/>
              <a:buChar char="○"/>
            </a:pPr>
            <a:r>
              <a:rPr lang="en-US" sz="2600" dirty="0">
                <a:solidFill>
                  <a:schemeClr val="dk1"/>
                </a:solidFill>
                <a:latin typeface="Calibri"/>
                <a:ea typeface="Calibri"/>
                <a:cs typeface="Calibri"/>
                <a:sym typeface="Calibri"/>
              </a:rPr>
              <a:t>The speed of the scan is called the spreading factor (SF)</a:t>
            </a:r>
          </a:p>
          <a:p>
            <a:pPr marL="457200" lvl="0" indent="-342900">
              <a:buSzPts val="1800"/>
              <a:buFont typeface="Calibri"/>
              <a:buChar char="●"/>
            </a:pPr>
            <a:endParaRPr lang="en-US" sz="2600" dirty="0">
              <a:solidFill>
                <a:schemeClr val="dk1"/>
              </a:solidFill>
              <a:latin typeface="Calibri"/>
              <a:ea typeface="Calibri"/>
              <a:cs typeface="Calibri"/>
              <a:sym typeface="Calibri"/>
            </a:endParaRPr>
          </a:p>
        </p:txBody>
      </p:sp>
      <p:sp>
        <p:nvSpPr>
          <p:cNvPr id="15" name="Google Shape;145;p13">
            <a:extLst>
              <a:ext uri="{FF2B5EF4-FFF2-40B4-BE49-F238E27FC236}">
                <a16:creationId xmlns:a16="http://schemas.microsoft.com/office/drawing/2014/main" id="{DC4D0F12-E3E0-44D2-B6C2-F5B3A15CDB81}"/>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6" name="Google Shape;145;p13">
            <a:extLst>
              <a:ext uri="{FF2B5EF4-FFF2-40B4-BE49-F238E27FC236}">
                <a16:creationId xmlns:a16="http://schemas.microsoft.com/office/drawing/2014/main" id="{E7633822-C275-4F8D-A7E0-A5D713F614B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extLst>
      <p:ext uri="{BB962C8B-B14F-4D97-AF65-F5344CB8AC3E}">
        <p14:creationId xmlns:p14="http://schemas.microsoft.com/office/powerpoint/2010/main" val="318578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6</a:t>
            </a:fld>
            <a:endParaRPr lang="en-US" sz="1200" b="0" i="0" u="none" strike="noStrike" cap="none">
              <a:solidFill>
                <a:schemeClr val="lt1"/>
              </a:solidFill>
              <a:latin typeface="Calibri"/>
              <a:ea typeface="Calibri"/>
              <a:cs typeface="Calibri"/>
              <a:sym typeface="Calibri"/>
            </a:endParaRPr>
          </a:p>
        </p:txBody>
      </p:sp>
      <p:sp>
        <p:nvSpPr>
          <p:cNvPr id="204" name="Google Shape;204;p18"/>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err="1"/>
              <a:t>LoRa</a:t>
            </a:r>
            <a:r>
              <a:rPr lang="en-US" sz="2000" dirty="0"/>
              <a:t>: Modulation</a:t>
            </a:r>
          </a:p>
        </p:txBody>
      </p:sp>
      <p:sp>
        <p:nvSpPr>
          <p:cNvPr id="205" name="Google Shape;205;p18"/>
          <p:cNvSpPr txBox="1"/>
          <p:nvPr/>
        </p:nvSpPr>
        <p:spPr>
          <a:xfrm>
            <a:off x="-1" y="1459802"/>
            <a:ext cx="11224155" cy="4545198"/>
          </a:xfrm>
          <a:prstGeom prst="rect">
            <a:avLst/>
          </a:prstGeom>
          <a:noFill/>
          <a:ln>
            <a:noFill/>
          </a:ln>
        </p:spPr>
        <p:txBody>
          <a:bodyPr spcFirstLastPara="1" wrap="square" lIns="91425" tIns="45700" rIns="91425" bIns="45700" anchor="t" anchorCtr="0">
            <a:noAutofit/>
          </a:bodyPr>
          <a:lstStyle/>
          <a:p>
            <a:pPr marL="457200" lvl="0" indent="-342900">
              <a:buSzPts val="1800"/>
              <a:buFont typeface="Calibri"/>
              <a:buChar char="●"/>
            </a:pPr>
            <a:r>
              <a:rPr lang="en-US" sz="2600" dirty="0">
                <a:solidFill>
                  <a:schemeClr val="dk1"/>
                </a:solidFill>
                <a:latin typeface="Calibri"/>
                <a:ea typeface="Calibri"/>
                <a:cs typeface="Calibri"/>
                <a:sym typeface="Calibri"/>
              </a:rPr>
              <a:t>Higher SF:</a:t>
            </a:r>
          </a:p>
          <a:p>
            <a:pPr marL="914400" lvl="0" indent="-342900">
              <a:buClr>
                <a:srgbClr val="FF0000"/>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Lower data rate</a:t>
            </a:r>
          </a:p>
          <a:p>
            <a:pPr marL="914400" lvl="0" indent="-342900">
              <a:buClr>
                <a:srgbClr val="FF0000"/>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Longer transmission duration</a:t>
            </a:r>
          </a:p>
          <a:p>
            <a:pPr marL="914400" lvl="0" indent="-342900">
              <a:buClr>
                <a:srgbClr val="FF0000"/>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Higher power consumption</a:t>
            </a:r>
          </a:p>
          <a:p>
            <a:pPr marL="914400" lvl="0" indent="-342900">
              <a:buClr>
                <a:srgbClr val="70AD47"/>
              </a:buClr>
              <a:buSzPts val="1800"/>
              <a:buFont typeface="Calibri"/>
              <a:buChar char="+"/>
            </a:pPr>
            <a:r>
              <a:rPr lang="en-US" sz="2600" dirty="0">
                <a:solidFill>
                  <a:schemeClr val="dk1"/>
                </a:solidFill>
                <a:latin typeface="Calibri" panose="020F0502020204030204" pitchFamily="34" charset="0"/>
                <a:ea typeface="Calibri"/>
                <a:cs typeface="Calibri" panose="020F0502020204030204" pitchFamily="34" charset="0"/>
                <a:sym typeface="Calibri"/>
              </a:rPr>
              <a:t>Higher resilience to noise</a:t>
            </a:r>
          </a:p>
          <a:p>
            <a:pPr marL="914400" indent="-342900">
              <a:buClr>
                <a:srgbClr val="70AD47"/>
              </a:buClr>
              <a:buSzPts val="1800"/>
              <a:buFont typeface="Calibri"/>
              <a:buChar char="+"/>
            </a:pPr>
            <a:r>
              <a:rPr lang="en-US" sz="2600" dirty="0">
                <a:latin typeface="Calibri" panose="020F0502020204030204" pitchFamily="34" charset="0"/>
                <a:cs typeface="Calibri" panose="020F0502020204030204" pitchFamily="34" charset="0"/>
              </a:rPr>
              <a:t>Longer transmission range</a:t>
            </a:r>
            <a:endParaRPr lang="en-US" sz="2600" dirty="0">
              <a:solidFill>
                <a:schemeClr val="dk1"/>
              </a:solidFill>
              <a:latin typeface="Calibri"/>
              <a:ea typeface="Calibri"/>
              <a:cs typeface="Calibri"/>
              <a:sym typeface="Calibri"/>
            </a:endParaRPr>
          </a:p>
          <a:p>
            <a:pPr marL="457200" lvl="0" indent="-342900">
              <a:buSzPts val="1800"/>
              <a:buFont typeface="Calibri"/>
              <a:buChar char="●"/>
            </a:pPr>
            <a:endParaRPr lang="en-US" sz="2600" dirty="0">
              <a:solidFill>
                <a:schemeClr val="dk1"/>
              </a:solidFill>
              <a:latin typeface="Calibri"/>
              <a:ea typeface="Calibri"/>
              <a:cs typeface="Calibri"/>
              <a:sym typeface="Calibri"/>
            </a:endParaRPr>
          </a:p>
        </p:txBody>
      </p:sp>
      <p:sp>
        <p:nvSpPr>
          <p:cNvPr id="15" name="Google Shape;145;p13">
            <a:extLst>
              <a:ext uri="{FF2B5EF4-FFF2-40B4-BE49-F238E27FC236}">
                <a16:creationId xmlns:a16="http://schemas.microsoft.com/office/drawing/2014/main" id="{DC4D0F12-E3E0-44D2-B6C2-F5B3A15CDB81}"/>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6" name="Google Shape;145;p13">
            <a:extLst>
              <a:ext uri="{FF2B5EF4-FFF2-40B4-BE49-F238E27FC236}">
                <a16:creationId xmlns:a16="http://schemas.microsoft.com/office/drawing/2014/main" id="{E7633822-C275-4F8D-A7E0-A5D713F614B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pic>
        <p:nvPicPr>
          <p:cNvPr id="8" name="Resim 2">
            <a:extLst>
              <a:ext uri="{FF2B5EF4-FFF2-40B4-BE49-F238E27FC236}">
                <a16:creationId xmlns:a16="http://schemas.microsoft.com/office/drawing/2014/main" id="{1A9D7CAA-37A5-43EA-9C21-4FA64B6B806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84114" y="4091997"/>
            <a:ext cx="3987229" cy="1787739"/>
          </a:xfrm>
          <a:prstGeom prst="rect">
            <a:avLst/>
          </a:prstGeom>
        </p:spPr>
      </p:pic>
      <p:pic>
        <p:nvPicPr>
          <p:cNvPr id="9" name="Resim 8">
            <a:extLst>
              <a:ext uri="{FF2B5EF4-FFF2-40B4-BE49-F238E27FC236}">
                <a16:creationId xmlns:a16="http://schemas.microsoft.com/office/drawing/2014/main" id="{2DEEBA69-77D9-489C-97EE-493C1B3CA3E3}"/>
              </a:ext>
            </a:extLst>
          </p:cNvPr>
          <p:cNvPicPr>
            <a:picLocks noChangeAspect="1"/>
          </p:cNvPicPr>
          <p:nvPr/>
        </p:nvPicPr>
        <p:blipFill rotWithShape="1">
          <a:blip r:embed="rId4">
            <a:clrChange>
              <a:clrFrom>
                <a:srgbClr val="FFFFFF"/>
              </a:clrFrom>
              <a:clrTo>
                <a:srgbClr val="FFFFFF">
                  <a:alpha val="0"/>
                </a:srgbClr>
              </a:clrTo>
            </a:clrChange>
          </a:blip>
          <a:srcRect l="8255" r="6930" b="11644"/>
          <a:stretch/>
        </p:blipFill>
        <p:spPr>
          <a:xfrm>
            <a:off x="5605156" y="1474459"/>
            <a:ext cx="6533403" cy="3519572"/>
          </a:xfrm>
          <a:prstGeom prst="rect">
            <a:avLst/>
          </a:prstGeom>
        </p:spPr>
      </p:pic>
      <p:sp>
        <p:nvSpPr>
          <p:cNvPr id="10" name="Google Shape;147;p13">
            <a:extLst>
              <a:ext uri="{FF2B5EF4-FFF2-40B4-BE49-F238E27FC236}">
                <a16:creationId xmlns:a16="http://schemas.microsoft.com/office/drawing/2014/main" id="{62CE74FD-EAD3-4B19-9D35-F0B50AB3C99A}"/>
              </a:ext>
            </a:extLst>
          </p:cNvPr>
          <p:cNvSpPr txBox="1">
            <a:spLocks noGrp="1"/>
          </p:cNvSpPr>
          <p:nvPr>
            <p:ph type="body" idx="1"/>
          </p:nvPr>
        </p:nvSpPr>
        <p:spPr>
          <a:xfrm>
            <a:off x="17588" y="6561433"/>
            <a:ext cx="5468912" cy="296700"/>
          </a:xfrm>
          <a:prstGeom prst="rect">
            <a:avLst/>
          </a:prstGeom>
          <a:noFill/>
          <a:ln>
            <a:noFill/>
          </a:ln>
        </p:spPr>
        <p:txBody>
          <a:bodyPr spcFirstLastPara="1" wrap="square" lIns="91425" tIns="45700" rIns="91425" bIns="45700" anchor="ctr" anchorCtr="0">
            <a:noAutofit/>
          </a:bodyPr>
          <a:lstStyle/>
          <a:p>
            <a:pPr marL="0" lvl="0" indent="0">
              <a:spcBef>
                <a:spcPts val="0"/>
              </a:spcBef>
              <a:buNone/>
            </a:pPr>
            <a:r>
              <a:rPr lang="en-US" sz="1100" b="0" i="0" u="none" strike="noStrike" cap="none" dirty="0">
                <a:solidFill>
                  <a:schemeClr val="lt1"/>
                </a:solidFill>
                <a:latin typeface="Calibri"/>
                <a:ea typeface="Calibri"/>
                <a:cs typeface="Calibri"/>
                <a:sym typeface="Calibri"/>
              </a:rPr>
              <a:t>1. Image Source: </a:t>
            </a:r>
            <a:r>
              <a:rPr lang="en-US" sz="1100" dirty="0">
                <a:solidFill>
                  <a:schemeClr val="lt1"/>
                </a:solidFill>
                <a:latin typeface="Calibri"/>
                <a:ea typeface="Calibri"/>
                <a:cs typeface="Calibri"/>
                <a:sym typeface="Calibri"/>
              </a:rPr>
              <a:t>https://www.sghoslya.com/p/lora-is-chirp-spread-spectrum.html </a:t>
            </a:r>
          </a:p>
        </p:txBody>
      </p:sp>
      <p:sp>
        <p:nvSpPr>
          <p:cNvPr id="11" name="Google Shape;259;p22">
            <a:extLst>
              <a:ext uri="{FF2B5EF4-FFF2-40B4-BE49-F238E27FC236}">
                <a16:creationId xmlns:a16="http://schemas.microsoft.com/office/drawing/2014/main" id="{321FF283-7BED-48A5-AA28-B32048FBC360}"/>
              </a:ext>
            </a:extLst>
          </p:cNvPr>
          <p:cNvSpPr txBox="1"/>
          <p:nvPr/>
        </p:nvSpPr>
        <p:spPr>
          <a:xfrm>
            <a:off x="5659304" y="4892349"/>
            <a:ext cx="6096000" cy="435301"/>
          </a:xfrm>
          <a:prstGeom prst="rect">
            <a:avLst/>
          </a:prstGeom>
          <a:noFill/>
          <a:ln>
            <a:noFill/>
          </a:ln>
        </p:spPr>
        <p:txBody>
          <a:bodyPr spcFirstLastPara="1" wrap="square" lIns="91425" tIns="91425" rIns="91425" bIns="91425" anchor="t" anchorCtr="0">
            <a:noAutofit/>
          </a:bodyPr>
          <a:lstStyle/>
          <a:p>
            <a:pPr algn="ctr">
              <a:buSzPts val="1200"/>
            </a:pPr>
            <a:r>
              <a:rPr lang="en-US" sz="1600" b="1" dirty="0">
                <a:latin typeface="Times New Roman" panose="02020603050405020304" pitchFamily="18" charset="0"/>
                <a:cs typeface="Times New Roman" panose="02020603050405020304" pitchFamily="18" charset="0"/>
              </a:rPr>
              <a:t>Fig. A: </a:t>
            </a:r>
            <a:r>
              <a:rPr lang="en-US" sz="1600" dirty="0">
                <a:latin typeface="Times New Roman" panose="02020603050405020304" pitchFamily="18" charset="0"/>
                <a:cs typeface="Times New Roman" panose="02020603050405020304" pitchFamily="18" charset="0"/>
              </a:rPr>
              <a:t>Spectrogram of various spreading factors (SF7 to SF12). </a:t>
            </a:r>
            <a:r>
              <a:rPr lang="en-US" sz="1600" baseline="300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4457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7</a:t>
            </a:fld>
            <a:endParaRPr lang="en-US" sz="1200" b="0" i="0" u="none" strike="noStrike" cap="none">
              <a:solidFill>
                <a:schemeClr val="lt1"/>
              </a:solidFill>
              <a:latin typeface="Calibri"/>
              <a:ea typeface="Calibri"/>
              <a:cs typeface="Calibri"/>
              <a:sym typeface="Calibri"/>
            </a:endParaRPr>
          </a:p>
        </p:txBody>
      </p:sp>
      <p:sp>
        <p:nvSpPr>
          <p:cNvPr id="204" name="Google Shape;204;p18"/>
          <p:cNvSpPr txBox="1">
            <a:spLocks noGrp="1"/>
          </p:cNvSpPr>
          <p:nvPr>
            <p:ph type="body" idx="2"/>
          </p:nvPr>
        </p:nvSpPr>
        <p:spPr>
          <a:xfrm>
            <a:off x="68959" y="977772"/>
            <a:ext cx="12069600" cy="296700"/>
          </a:xfrm>
          <a:prstGeom prst="rect">
            <a:avLst/>
          </a:prstGeom>
          <a:noFill/>
          <a:ln>
            <a:noFill/>
          </a:ln>
        </p:spPr>
        <p:txBody>
          <a:bodyPr spcFirstLastPara="1" wrap="square" lIns="0" tIns="45700" rIns="0" bIns="45700" anchor="t" anchorCtr="0">
            <a:noAutofit/>
          </a:bodyPr>
          <a:lstStyle/>
          <a:p>
            <a:pPr marL="0" lvl="0" indent="0">
              <a:spcBef>
                <a:spcPts val="0"/>
              </a:spcBef>
              <a:buSzPts val="1800"/>
            </a:pPr>
            <a:r>
              <a:rPr lang="en-US" sz="2000" dirty="0" err="1"/>
              <a:t>LoRa</a:t>
            </a:r>
            <a:r>
              <a:rPr lang="en-US" sz="2000" dirty="0"/>
              <a:t>: Spreading Factor Assignment Issue</a:t>
            </a:r>
          </a:p>
        </p:txBody>
      </p:sp>
      <p:sp>
        <p:nvSpPr>
          <p:cNvPr id="205" name="Google Shape;205;p18"/>
          <p:cNvSpPr txBox="1"/>
          <p:nvPr/>
        </p:nvSpPr>
        <p:spPr>
          <a:xfrm>
            <a:off x="0" y="1459801"/>
            <a:ext cx="8040618" cy="4238172"/>
          </a:xfrm>
          <a:prstGeom prst="rect">
            <a:avLst/>
          </a:prstGeom>
          <a:noFill/>
          <a:ln>
            <a:noFill/>
          </a:ln>
        </p:spPr>
        <p:txBody>
          <a:bodyPr spcFirstLastPara="1" wrap="square" lIns="91425" tIns="45700" rIns="91425" bIns="45700" anchor="t" anchorCtr="0">
            <a:noAutofit/>
          </a:bodyPr>
          <a:lstStyle/>
          <a:p>
            <a:pPr marL="457200" lvl="0" indent="-342900">
              <a:buSzPts val="1800"/>
              <a:buFont typeface="Calibri"/>
              <a:buChar char="●"/>
            </a:pPr>
            <a:r>
              <a:rPr lang="en-US" sz="2600" dirty="0">
                <a:solidFill>
                  <a:schemeClr val="dk1"/>
                </a:solidFill>
                <a:latin typeface="Calibri"/>
                <a:ea typeface="Calibri"/>
                <a:cs typeface="Calibri"/>
                <a:sym typeface="Calibri"/>
              </a:rPr>
              <a:t>Different SF transmissions are orthogonal to each other</a:t>
            </a:r>
          </a:p>
          <a:p>
            <a:pPr marL="914400" lvl="1" indent="-342900">
              <a:buSzPts val="1800"/>
              <a:buFont typeface="Calibri"/>
              <a:buChar char="○"/>
            </a:pPr>
            <a:r>
              <a:rPr lang="en-US" sz="2600" dirty="0">
                <a:solidFill>
                  <a:schemeClr val="dk1"/>
                </a:solidFill>
                <a:latin typeface="Calibri"/>
                <a:ea typeface="Calibri"/>
                <a:cs typeface="Calibri"/>
                <a:sym typeface="Calibri"/>
              </a:rPr>
              <a:t>Packets with different SFs in same channel can be received simultaneously</a:t>
            </a:r>
            <a:endParaRPr lang="en-US" sz="2600" dirty="0">
              <a:solidFill>
                <a:schemeClr val="dk1"/>
              </a:solidFill>
              <a:latin typeface="Calibri"/>
              <a:cs typeface="Calibri"/>
            </a:endParaRPr>
          </a:p>
          <a:p>
            <a:pPr marL="457200" lvl="0" indent="-342900">
              <a:buClr>
                <a:schemeClr val="dk1"/>
              </a:buClr>
              <a:buSzPts val="1800"/>
              <a:buFont typeface="Calibri"/>
              <a:buChar char="●"/>
            </a:pPr>
            <a:r>
              <a:rPr lang="en-US" sz="2600" dirty="0">
                <a:solidFill>
                  <a:schemeClr val="dk1"/>
                </a:solidFill>
                <a:latin typeface="Calibri"/>
                <a:ea typeface="Calibri"/>
                <a:cs typeface="Calibri"/>
                <a:sym typeface="Calibri"/>
              </a:rPr>
              <a:t>Simultaneous transmissions with same SF may collide</a:t>
            </a:r>
          </a:p>
          <a:p>
            <a:pPr marL="457200" lvl="0" indent="-342900">
              <a:buClr>
                <a:schemeClr val="dk1"/>
              </a:buClr>
              <a:buSzPts val="1800"/>
              <a:buFont typeface="Calibri"/>
              <a:buChar char="●"/>
            </a:pPr>
            <a:r>
              <a:rPr lang="en-US" sz="2600" dirty="0">
                <a:solidFill>
                  <a:schemeClr val="dk1"/>
                </a:solidFill>
                <a:latin typeface="Calibri"/>
                <a:ea typeface="Calibri"/>
                <a:cs typeface="Calibri"/>
                <a:sym typeface="Calibri"/>
              </a:rPr>
              <a:t>End nodes select SF according to signal strength of the downlink transmission from GW</a:t>
            </a:r>
          </a:p>
          <a:p>
            <a:pPr marL="457200" lvl="0" indent="-342900">
              <a:buClr>
                <a:schemeClr val="dk1"/>
              </a:buClr>
              <a:buSzPts val="1800"/>
              <a:buFont typeface="Calibri"/>
              <a:buChar char="●"/>
            </a:pPr>
            <a:r>
              <a:rPr lang="en-US" sz="2600" dirty="0">
                <a:solidFill>
                  <a:schemeClr val="dk1"/>
                </a:solidFill>
                <a:latin typeface="Calibri"/>
                <a:ea typeface="Calibri"/>
                <a:cs typeface="Calibri"/>
                <a:sym typeface="Calibri"/>
              </a:rPr>
              <a:t>End nodes which close to the GW will probably select the lowest SF all the time</a:t>
            </a:r>
          </a:p>
          <a:p>
            <a:pPr marL="914400" lvl="1" indent="-342900">
              <a:buSzPts val="1800"/>
              <a:buFont typeface="Calibri"/>
              <a:buChar char="○"/>
            </a:pPr>
            <a:r>
              <a:rPr lang="en-US" sz="2600" dirty="0">
                <a:solidFill>
                  <a:schemeClr val="dk1"/>
                </a:solidFill>
                <a:latin typeface="Calibri"/>
                <a:ea typeface="Calibri"/>
                <a:cs typeface="Calibri"/>
                <a:sym typeface="Calibri"/>
              </a:rPr>
              <a:t>Same SF transmission collision</a:t>
            </a:r>
          </a:p>
          <a:p>
            <a:pPr marL="914400" lvl="1" indent="-342900">
              <a:buSzPts val="1800"/>
              <a:buFont typeface="Calibri"/>
              <a:buChar char="○"/>
            </a:pPr>
            <a:r>
              <a:rPr lang="en-US" sz="2600" dirty="0">
                <a:solidFill>
                  <a:schemeClr val="dk1"/>
                </a:solidFill>
                <a:latin typeface="Calibri"/>
                <a:ea typeface="Calibri"/>
                <a:cs typeface="Calibri"/>
                <a:sym typeface="Calibri"/>
              </a:rPr>
              <a:t>Number of collisions increases while number of end devices close to the GW increases</a:t>
            </a:r>
          </a:p>
          <a:p>
            <a:pPr marL="457200" lvl="0" indent="-342900">
              <a:buClr>
                <a:schemeClr val="dk1"/>
              </a:buClr>
              <a:buSzPts val="1800"/>
              <a:buFont typeface="Calibri"/>
              <a:buChar char="●"/>
            </a:pPr>
            <a:endParaRPr lang="en-US" sz="2600" dirty="0">
              <a:solidFill>
                <a:schemeClr val="dk1"/>
              </a:solidFill>
              <a:latin typeface="Calibri"/>
              <a:ea typeface="Calibri"/>
              <a:cs typeface="Calibri"/>
              <a:sym typeface="Calibri"/>
            </a:endParaRPr>
          </a:p>
          <a:p>
            <a:pPr marL="114300">
              <a:buClr>
                <a:schemeClr val="dk1"/>
              </a:buClr>
              <a:buSzPts val="1800"/>
            </a:pPr>
            <a:endParaRPr lang="en-US" sz="26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lang="en-US" sz="2600" dirty="0"/>
          </a:p>
        </p:txBody>
      </p:sp>
      <p:sp>
        <p:nvSpPr>
          <p:cNvPr id="15" name="Google Shape;145;p13">
            <a:extLst>
              <a:ext uri="{FF2B5EF4-FFF2-40B4-BE49-F238E27FC236}">
                <a16:creationId xmlns:a16="http://schemas.microsoft.com/office/drawing/2014/main" id="{DC4D0F12-E3E0-44D2-B6C2-F5B3A15CDB81}"/>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indent="-219709">
              <a:buClr>
                <a:schemeClr val="lt1"/>
              </a:buClr>
              <a:buSzPts val="1400"/>
              <a:buFont typeface="Calibri"/>
              <a:buAutoNum type="arabicPeriod"/>
            </a:pPr>
            <a:r>
              <a:rPr lang="en-US" sz="1600" b="1"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6" name="Google Shape;145;p13">
            <a:extLst>
              <a:ext uri="{FF2B5EF4-FFF2-40B4-BE49-F238E27FC236}">
                <a16:creationId xmlns:a16="http://schemas.microsoft.com/office/drawing/2014/main" id="{E7633822-C275-4F8D-A7E0-A5D713F614BF}"/>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2" name="Group 1">
            <a:extLst>
              <a:ext uri="{FF2B5EF4-FFF2-40B4-BE49-F238E27FC236}">
                <a16:creationId xmlns:a16="http://schemas.microsoft.com/office/drawing/2014/main" id="{01C5917C-7781-454A-8307-E4ACA5865D43}"/>
              </a:ext>
            </a:extLst>
          </p:cNvPr>
          <p:cNvGrpSpPr/>
          <p:nvPr/>
        </p:nvGrpSpPr>
        <p:grpSpPr>
          <a:xfrm>
            <a:off x="8040618" y="1323821"/>
            <a:ext cx="3916492" cy="4614087"/>
            <a:chOff x="8040618" y="1323821"/>
            <a:chExt cx="3916492" cy="4614087"/>
          </a:xfrm>
        </p:grpSpPr>
        <p:pic>
          <p:nvPicPr>
            <p:cNvPr id="3" name="Resim 2">
              <a:extLst>
                <a:ext uri="{FF2B5EF4-FFF2-40B4-BE49-F238E27FC236}">
                  <a16:creationId xmlns:a16="http://schemas.microsoft.com/office/drawing/2014/main" id="{B2A2D9D1-6F6D-4E86-8554-B6A8C79C4E42}"/>
                </a:ext>
              </a:extLst>
            </p:cNvPr>
            <p:cNvPicPr>
              <a:picLocks noChangeAspect="1"/>
            </p:cNvPicPr>
            <p:nvPr/>
          </p:nvPicPr>
          <p:blipFill rotWithShape="1">
            <a:blip r:embed="rId3"/>
            <a:srcRect b="6556"/>
            <a:stretch/>
          </p:blipFill>
          <p:spPr>
            <a:xfrm>
              <a:off x="8040618" y="1323821"/>
              <a:ext cx="3916492" cy="4194994"/>
            </a:xfrm>
            <a:prstGeom prst="rect">
              <a:avLst/>
            </a:prstGeom>
          </p:spPr>
        </p:pic>
        <p:sp>
          <p:nvSpPr>
            <p:cNvPr id="8" name="Google Shape;259;p22">
              <a:extLst>
                <a:ext uri="{FF2B5EF4-FFF2-40B4-BE49-F238E27FC236}">
                  <a16:creationId xmlns:a16="http://schemas.microsoft.com/office/drawing/2014/main" id="{C860C94A-FFA6-4337-97B1-26AFC2769BD6}"/>
                </a:ext>
              </a:extLst>
            </p:cNvPr>
            <p:cNvSpPr txBox="1"/>
            <p:nvPr/>
          </p:nvSpPr>
          <p:spPr>
            <a:xfrm>
              <a:off x="8040618" y="5324685"/>
              <a:ext cx="3916492" cy="613223"/>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1</a:t>
              </a:r>
              <a:r>
                <a:rPr lang="en-US" sz="1800" dirty="0">
                  <a:latin typeface="Times New Roman" panose="02020603050405020304" pitchFamily="18" charset="0"/>
                  <a:cs typeface="Times New Roman" panose="02020603050405020304" pitchFamily="18" charset="0"/>
                </a:rPr>
                <a:t>: Collision between nodes close to the gateway.</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7640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5">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8</a:t>
            </a:fld>
            <a:endParaRPr lang="en-US" sz="1200" b="0" i="0" u="none" strike="noStrike" cap="none">
              <a:solidFill>
                <a:schemeClr val="lt1"/>
              </a:solidFill>
              <a:latin typeface="Calibri"/>
              <a:ea typeface="Calibri"/>
              <a:cs typeface="Calibri"/>
              <a:sym typeface="Calibri"/>
            </a:endParaRPr>
          </a:p>
        </p:txBody>
      </p:sp>
      <p:sp>
        <p:nvSpPr>
          <p:cNvPr id="192" name="Google Shape;192;p17"/>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a:t>LoRaWAN</a:t>
            </a:r>
            <a:br>
              <a:rPr lang="en-US" sz="2000" dirty="0"/>
            </a:br>
            <a:endParaRPr lang="en-US" sz="2000" dirty="0"/>
          </a:p>
        </p:txBody>
      </p:sp>
      <p:sp>
        <p:nvSpPr>
          <p:cNvPr id="193" name="Google Shape;193;p17"/>
          <p:cNvSpPr txBox="1"/>
          <p:nvPr/>
        </p:nvSpPr>
        <p:spPr>
          <a:xfrm>
            <a:off x="0" y="1471789"/>
            <a:ext cx="12069600" cy="3371815"/>
          </a:xfrm>
          <a:prstGeom prst="rect">
            <a:avLst/>
          </a:prstGeom>
          <a:noFill/>
          <a:ln>
            <a:noFill/>
          </a:ln>
        </p:spPr>
        <p:txBody>
          <a:bodyPr spcFirstLastPara="1" wrap="square" lIns="91425" tIns="45700" rIns="91425" bIns="45700" anchor="t" anchorCtr="0">
            <a:noAutofit/>
          </a:bodyPr>
          <a:lstStyle/>
          <a:p>
            <a:pPr marL="457200" indent="-342900">
              <a:buClr>
                <a:schemeClr val="dk1"/>
              </a:buClr>
              <a:buSzPts val="1800"/>
              <a:buFont typeface="Calibri,Sans-Serif"/>
              <a:buChar char="●"/>
            </a:pPr>
            <a:r>
              <a:rPr lang="en-US" sz="2600" dirty="0" err="1">
                <a:solidFill>
                  <a:schemeClr val="dk1"/>
                </a:solidFill>
                <a:latin typeface="Calibri"/>
                <a:cs typeface="Calibri"/>
              </a:rPr>
              <a:t>LoRaWAN</a:t>
            </a:r>
            <a:r>
              <a:rPr lang="en-US" sz="2600" dirty="0">
                <a:solidFill>
                  <a:schemeClr val="dk1"/>
                </a:solidFill>
                <a:latin typeface="Calibri"/>
                <a:cs typeface="Calibri"/>
              </a:rPr>
              <a:t> is open standard MAC layer protocol for </a:t>
            </a:r>
            <a:r>
              <a:rPr lang="en-US" sz="2600" dirty="0" err="1">
                <a:solidFill>
                  <a:schemeClr val="dk1"/>
                </a:solidFill>
                <a:latin typeface="Calibri"/>
                <a:cs typeface="Calibri"/>
              </a:rPr>
              <a:t>LoRa</a:t>
            </a:r>
            <a:r>
              <a:rPr lang="en-US" sz="2600" dirty="0">
                <a:solidFill>
                  <a:schemeClr val="dk1"/>
                </a:solidFill>
                <a:latin typeface="Calibri"/>
                <a:cs typeface="Calibri"/>
              </a:rPr>
              <a:t> physical layer, developed by </a:t>
            </a:r>
            <a:r>
              <a:rPr lang="en-US" sz="2600" dirty="0" err="1">
                <a:solidFill>
                  <a:schemeClr val="dk1"/>
                </a:solidFill>
                <a:latin typeface="Calibri"/>
                <a:cs typeface="Calibri"/>
              </a:rPr>
              <a:t>LoRa</a:t>
            </a:r>
            <a:r>
              <a:rPr lang="en-US" sz="2600" dirty="0">
                <a:solidFill>
                  <a:schemeClr val="dk1"/>
                </a:solidFill>
                <a:latin typeface="Calibri"/>
                <a:cs typeface="Calibri"/>
              </a:rPr>
              <a:t> Alliance</a:t>
            </a:r>
          </a:p>
          <a:p>
            <a:pPr marL="457200" indent="-342900">
              <a:buClr>
                <a:schemeClr val="dk1"/>
              </a:buClr>
              <a:buSzPts val="1800"/>
              <a:buFont typeface="Calibri,Sans-Serif"/>
              <a:buChar char="●"/>
            </a:pPr>
            <a:r>
              <a:rPr lang="en-US" sz="2600" dirty="0">
                <a:solidFill>
                  <a:schemeClr val="dk1"/>
                </a:solidFill>
                <a:latin typeface="Calibri"/>
                <a:cs typeface="Calibri"/>
              </a:rPr>
              <a:t>End Node (EN)</a:t>
            </a:r>
          </a:p>
          <a:p>
            <a:pPr marL="914400" lvl="1" indent="-342900">
              <a:buClr>
                <a:schemeClr val="dk1"/>
              </a:buClr>
              <a:buSzPts val="1800"/>
              <a:buFont typeface="Calibri,Sans-Serif"/>
              <a:buChar char="○"/>
            </a:pPr>
            <a:r>
              <a:rPr lang="en-US" sz="2600" dirty="0">
                <a:solidFill>
                  <a:schemeClr val="dk1"/>
                </a:solidFill>
                <a:latin typeface="Calibri"/>
                <a:cs typeface="Calibri"/>
              </a:rPr>
              <a:t>Low power embedded device that only communicates with gateways</a:t>
            </a:r>
          </a:p>
          <a:p>
            <a:pPr marL="914400" lvl="1" indent="-342900">
              <a:buClr>
                <a:schemeClr val="dk1"/>
              </a:buClr>
              <a:buSzPts val="1800"/>
              <a:buFont typeface="Calibri,Sans-Serif"/>
              <a:buChar char="○"/>
            </a:pPr>
            <a:r>
              <a:rPr lang="en-US" sz="2600" dirty="0">
                <a:solidFill>
                  <a:schemeClr val="dk1"/>
                </a:solidFill>
                <a:latin typeface="Calibri"/>
                <a:cs typeface="Calibri"/>
              </a:rPr>
              <a:t>End nodes cannot communicate with each other</a:t>
            </a:r>
          </a:p>
          <a:p>
            <a:pPr marL="914400" lvl="1" indent="-342900">
              <a:buClr>
                <a:schemeClr val="dk1"/>
              </a:buClr>
              <a:buSzPts val="1800"/>
              <a:buFont typeface="Calibri,Sans-Serif"/>
              <a:buChar char="○"/>
            </a:pPr>
            <a:r>
              <a:rPr lang="en-US" sz="2600" dirty="0">
                <a:solidFill>
                  <a:schemeClr val="dk1"/>
                </a:solidFill>
                <a:latin typeface="Calibri"/>
                <a:ea typeface="Calibri"/>
                <a:cs typeface="Calibri"/>
              </a:rPr>
              <a:t>End nodes do not check whether the channel is free or not before transmission</a:t>
            </a:r>
          </a:p>
          <a:p>
            <a:pPr marL="1371600" lvl="2" indent="-342900">
              <a:buSzPts val="1800"/>
              <a:buFont typeface="Calibri,Sans-Serif"/>
              <a:buChar char="■"/>
            </a:pPr>
            <a:r>
              <a:rPr lang="en-US" sz="2600" dirty="0">
                <a:latin typeface="Calibri"/>
                <a:ea typeface="Calibri"/>
                <a:cs typeface="Calibri"/>
                <a:sym typeface="Calibri"/>
              </a:rPr>
              <a:t>Pure ALOHA medium access</a:t>
            </a:r>
            <a:endParaRPr lang="en-US" sz="2600" dirty="0">
              <a:solidFill>
                <a:schemeClr val="dk1"/>
              </a:solidFill>
              <a:latin typeface="Calibri"/>
              <a:cs typeface="Calibri"/>
            </a:endParaRPr>
          </a:p>
          <a:p>
            <a:pPr marL="914400" lvl="1" indent="-342900">
              <a:buClr>
                <a:schemeClr val="dk1"/>
              </a:buClr>
              <a:buSzPts val="1800"/>
              <a:buFont typeface="Calibri,Sans-Serif"/>
              <a:buChar char="○"/>
            </a:pPr>
            <a:r>
              <a:rPr lang="en-US" sz="2600" dirty="0">
                <a:latin typeface="Calibri"/>
                <a:ea typeface="Calibri"/>
                <a:cs typeface="Calibri"/>
                <a:sym typeface="Calibri"/>
              </a:rPr>
              <a:t>Class A</a:t>
            </a:r>
          </a:p>
          <a:p>
            <a:pPr marL="1371600" lvl="2" indent="-342900">
              <a:buSzPts val="1800"/>
              <a:buFont typeface="Calibri,Sans-Serif"/>
              <a:buChar char="■"/>
            </a:pPr>
            <a:r>
              <a:rPr lang="en-US" sz="2600" dirty="0">
                <a:latin typeface="Calibri"/>
                <a:ea typeface="Calibri"/>
                <a:cs typeface="Calibri"/>
                <a:sym typeface="Calibri"/>
              </a:rPr>
              <a:t>Generates uplink transmission at any time</a:t>
            </a:r>
          </a:p>
          <a:p>
            <a:pPr marL="1371600" lvl="2" indent="-342900">
              <a:buSzPts val="1800"/>
              <a:buFont typeface="Calibri,Sans-Serif"/>
              <a:buChar char="■"/>
            </a:pPr>
            <a:r>
              <a:rPr lang="en-US" sz="2600" dirty="0">
                <a:latin typeface="Calibri"/>
                <a:ea typeface="Calibri"/>
                <a:cs typeface="Calibri"/>
                <a:sym typeface="Calibri"/>
              </a:rPr>
              <a:t>Only receives a period of time after an uplink transmission</a:t>
            </a:r>
          </a:p>
          <a:p>
            <a:pPr marL="1371600" lvl="2" indent="-342900">
              <a:buSzPts val="1800"/>
              <a:buFont typeface="Calibri,Sans-Serif"/>
              <a:buChar char="■"/>
            </a:pPr>
            <a:r>
              <a:rPr lang="en-US" sz="2600" dirty="0">
                <a:latin typeface="Calibri"/>
                <a:ea typeface="Calibri"/>
                <a:cs typeface="Calibri"/>
                <a:sym typeface="Calibri"/>
              </a:rPr>
              <a:t>Default operation mode</a:t>
            </a:r>
          </a:p>
          <a:p>
            <a:pPr marL="1371600" lvl="2" indent="-342900">
              <a:buSzPts val="1800"/>
              <a:buFont typeface="Calibri,Sans-Serif"/>
              <a:buChar char="■"/>
            </a:pPr>
            <a:r>
              <a:rPr lang="en-US" sz="2600" dirty="0">
                <a:latin typeface="Calibri"/>
                <a:ea typeface="Calibri"/>
                <a:cs typeface="Calibri"/>
                <a:sym typeface="Calibri"/>
              </a:rPr>
              <a:t>Suitable for battery powered applications</a:t>
            </a:r>
          </a:p>
        </p:txBody>
      </p:sp>
      <p:sp>
        <p:nvSpPr>
          <p:cNvPr id="10" name="Google Shape;145;p13">
            <a:extLst>
              <a:ext uri="{FF2B5EF4-FFF2-40B4-BE49-F238E27FC236}">
                <a16:creationId xmlns:a16="http://schemas.microsoft.com/office/drawing/2014/main" id="{5D42AC3D-D324-41E1-B5FD-55D228FA4665}"/>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marR="0" lvl="0" indent="-219709" algn="l" rtl="0">
              <a:lnSpc>
                <a:spcPct val="100000"/>
              </a:lnSpc>
              <a:spcBef>
                <a:spcPts val="0"/>
              </a:spcBef>
              <a:spcAft>
                <a:spcPts val="0"/>
              </a:spcAft>
              <a:buClr>
                <a:schemeClr val="lt1"/>
              </a:buClr>
              <a:buSzPts val="1400"/>
              <a:buFont typeface="Calibri"/>
              <a:buAutoNum type="arabicPeriod"/>
            </a:pPr>
            <a:r>
              <a:rPr lang="en-US" sz="1600" b="1"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1" name="Google Shape;145;p13">
            <a:extLst>
              <a:ext uri="{FF2B5EF4-FFF2-40B4-BE49-F238E27FC236}">
                <a16:creationId xmlns:a16="http://schemas.microsoft.com/office/drawing/2014/main" id="{92988639-BEBA-4FDA-8F05-1C09B24DB2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sldNum" idx="12"/>
          </p:nvPr>
        </p:nvSpPr>
        <p:spPr>
          <a:xfrm>
            <a:off x="11464210" y="6458941"/>
            <a:ext cx="492900" cy="37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fld id="{00000000-1234-1234-1234-123412341234}" type="slidenum">
              <a:rPr lang="en-US" sz="1200" b="0" i="0" u="none" strike="noStrike" cap="none" smtClean="0">
                <a:solidFill>
                  <a:schemeClr val="lt1"/>
                </a:solidFill>
                <a:latin typeface="Calibri"/>
                <a:ea typeface="Calibri"/>
                <a:cs typeface="Calibri"/>
                <a:sym typeface="Calibri"/>
              </a:rPr>
              <a:t>9</a:t>
            </a:fld>
            <a:endParaRPr lang="en-US" sz="1200" b="0" i="0" u="none" strike="noStrike" cap="none">
              <a:solidFill>
                <a:schemeClr val="lt1"/>
              </a:solidFill>
              <a:latin typeface="Calibri"/>
              <a:ea typeface="Calibri"/>
              <a:cs typeface="Calibri"/>
              <a:sym typeface="Calibri"/>
            </a:endParaRPr>
          </a:p>
        </p:txBody>
      </p:sp>
      <p:sp>
        <p:nvSpPr>
          <p:cNvPr id="192" name="Google Shape;192;p17"/>
          <p:cNvSpPr txBox="1">
            <a:spLocks noGrp="1"/>
          </p:cNvSpPr>
          <p:nvPr>
            <p:ph type="body" idx="2"/>
          </p:nvPr>
        </p:nvSpPr>
        <p:spPr>
          <a:xfrm>
            <a:off x="68959" y="978264"/>
            <a:ext cx="12069600" cy="296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1800"/>
              <a:buFont typeface="Arial"/>
              <a:buNone/>
            </a:pPr>
            <a:r>
              <a:rPr lang="en-US" sz="2000" dirty="0"/>
              <a:t>LoRaWAN</a:t>
            </a:r>
            <a:br>
              <a:rPr lang="en-US" sz="2000" dirty="0"/>
            </a:br>
            <a:endParaRPr lang="en-US" sz="2000" dirty="0"/>
          </a:p>
        </p:txBody>
      </p:sp>
      <p:sp>
        <p:nvSpPr>
          <p:cNvPr id="193" name="Google Shape;193;p17"/>
          <p:cNvSpPr txBox="1"/>
          <p:nvPr/>
        </p:nvSpPr>
        <p:spPr>
          <a:xfrm>
            <a:off x="0" y="1471790"/>
            <a:ext cx="8096036" cy="4969500"/>
          </a:xfrm>
          <a:prstGeom prst="rect">
            <a:avLst/>
          </a:prstGeom>
          <a:noFill/>
          <a:ln>
            <a:noFill/>
          </a:ln>
        </p:spPr>
        <p:txBody>
          <a:bodyPr spcFirstLastPara="1" wrap="square" lIns="91425" tIns="45700" rIns="91425" bIns="45700" anchor="t" anchorCtr="0">
            <a:noAutofit/>
          </a:bodyPr>
          <a:lstStyle/>
          <a:p>
            <a:pPr marL="457200" indent="-342900">
              <a:buSzPts val="1800"/>
              <a:buFont typeface="Calibri,Sans-Serif"/>
              <a:buChar char="●"/>
            </a:pPr>
            <a:r>
              <a:rPr lang="en-US" sz="2400" dirty="0">
                <a:solidFill>
                  <a:schemeClr val="dk1"/>
                </a:solidFill>
                <a:latin typeface="Calibri"/>
                <a:cs typeface="Calibri"/>
              </a:rPr>
              <a:t>Gateway (GW)</a:t>
            </a:r>
          </a:p>
          <a:p>
            <a:pPr marL="914400" lvl="1" indent="-342900">
              <a:buClr>
                <a:schemeClr val="dk1"/>
              </a:buClr>
              <a:buSzPts val="1800"/>
              <a:buFont typeface="Calibri"/>
              <a:buChar char="○"/>
            </a:pPr>
            <a:r>
              <a:rPr lang="en-US" sz="2400" dirty="0">
                <a:solidFill>
                  <a:schemeClr val="dk1"/>
                </a:solidFill>
                <a:latin typeface="Calibri"/>
                <a:cs typeface="Calibri"/>
              </a:rPr>
              <a:t>Receive/transmit packets coming from/to end nodes</a:t>
            </a:r>
          </a:p>
          <a:p>
            <a:pPr marL="914400" lvl="1" indent="-342900">
              <a:buClr>
                <a:schemeClr val="dk1"/>
              </a:buClr>
              <a:buSzPts val="1800"/>
              <a:buFont typeface="Calibri"/>
              <a:buChar char="○"/>
            </a:pPr>
            <a:r>
              <a:rPr lang="en-US" sz="2400" dirty="0">
                <a:solidFill>
                  <a:schemeClr val="dk1"/>
                </a:solidFill>
                <a:latin typeface="Calibri"/>
                <a:cs typeface="Calibri"/>
              </a:rPr>
              <a:t>Messages transmitted by end nodes are received by all GWs in range</a:t>
            </a:r>
          </a:p>
          <a:p>
            <a:pPr marL="457200" indent="-342900">
              <a:buSzPts val="1800"/>
              <a:buFont typeface="Calibri,Sans-Serif"/>
              <a:buChar char="●"/>
            </a:pPr>
            <a:r>
              <a:rPr lang="en-US" sz="2400" dirty="0">
                <a:solidFill>
                  <a:schemeClr val="dk1"/>
                </a:solidFill>
                <a:latin typeface="Calibri"/>
                <a:cs typeface="Calibri"/>
                <a:sym typeface="Calibri"/>
              </a:rPr>
              <a:t>Network Server (NS)</a:t>
            </a:r>
            <a:endParaRPr lang="en-US" sz="2400" dirty="0">
              <a:latin typeface="Calibri"/>
              <a:cs typeface="Calibri"/>
            </a:endParaRPr>
          </a:p>
          <a:p>
            <a:pPr marL="914400" lvl="1" indent="-342900">
              <a:buClr>
                <a:schemeClr val="dk1"/>
              </a:buClr>
              <a:buSzPts val="1800"/>
              <a:buFont typeface="Calibri"/>
              <a:buChar char="○"/>
            </a:pPr>
            <a:r>
              <a:rPr lang="en-US" sz="2400" dirty="0">
                <a:solidFill>
                  <a:schemeClr val="dk1"/>
                </a:solidFill>
                <a:latin typeface="Calibri"/>
                <a:cs typeface="Calibri"/>
              </a:rPr>
              <a:t>Brain of the </a:t>
            </a:r>
            <a:r>
              <a:rPr lang="en-US" sz="2400" dirty="0" err="1">
                <a:solidFill>
                  <a:schemeClr val="dk1"/>
                </a:solidFill>
                <a:latin typeface="Calibri"/>
                <a:cs typeface="Calibri"/>
              </a:rPr>
              <a:t>LoRaWAN</a:t>
            </a:r>
            <a:r>
              <a:rPr lang="en-US" sz="2400" dirty="0">
                <a:solidFill>
                  <a:schemeClr val="dk1"/>
                </a:solidFill>
                <a:latin typeface="Calibri"/>
                <a:cs typeface="Calibri"/>
              </a:rPr>
              <a:t> network</a:t>
            </a:r>
          </a:p>
          <a:p>
            <a:pPr marL="914400" lvl="1" indent="-342900">
              <a:buClr>
                <a:schemeClr val="dk1"/>
              </a:buClr>
              <a:buSzPts val="1800"/>
              <a:buFont typeface="Calibri"/>
              <a:buChar char="○"/>
            </a:pPr>
            <a:r>
              <a:rPr lang="en-US" sz="2400" dirty="0">
                <a:solidFill>
                  <a:schemeClr val="dk1"/>
                </a:solidFill>
                <a:latin typeface="Calibri"/>
                <a:ea typeface="Calibri"/>
                <a:cs typeface="Calibri"/>
                <a:sym typeface="Calibri"/>
              </a:rPr>
              <a:t>Process hungry calculations and applications such as triangulation</a:t>
            </a:r>
            <a:endParaRPr lang="en-US" sz="2400" dirty="0">
              <a:solidFill>
                <a:schemeClr val="dk1"/>
              </a:solidFill>
              <a:latin typeface="Calibri"/>
              <a:cs typeface="Calibri"/>
            </a:endParaRPr>
          </a:p>
          <a:p>
            <a:pPr marL="914400" lvl="1" indent="-342900">
              <a:buClr>
                <a:schemeClr val="dk1"/>
              </a:buClr>
              <a:buSzPts val="1800"/>
              <a:buFont typeface="Calibri"/>
              <a:buChar char="○"/>
            </a:pPr>
            <a:r>
              <a:rPr lang="en-US" sz="2400" dirty="0">
                <a:solidFill>
                  <a:schemeClr val="dk1"/>
                </a:solidFill>
                <a:latin typeface="Calibri"/>
                <a:cs typeface="Calibri"/>
              </a:rPr>
              <a:t>Can tweak communication parameters of nodes such as SF and TX power</a:t>
            </a:r>
            <a:endParaRPr lang="en-US" sz="2400" dirty="0">
              <a:latin typeface="Calibri" panose="020F0502020204030204" pitchFamily="34" charset="0"/>
              <a:ea typeface="Calibri"/>
              <a:cs typeface="Calibri" panose="020F0502020204030204" pitchFamily="34" charset="0"/>
              <a:sym typeface="Calibri"/>
            </a:endParaRPr>
          </a:p>
          <a:p>
            <a:pPr marL="1371600" lvl="2" indent="-342900">
              <a:buSzPts val="1800"/>
              <a:buFont typeface="Calibri,Sans-Serif"/>
              <a:buChar char="■"/>
            </a:pPr>
            <a:r>
              <a:rPr lang="en-US" sz="2400" dirty="0">
                <a:solidFill>
                  <a:schemeClr val="dk1"/>
                </a:solidFill>
                <a:latin typeface="Calibri"/>
                <a:cs typeface="Calibri"/>
              </a:rPr>
              <a:t>Adaptive Data Rate (ADR)</a:t>
            </a:r>
          </a:p>
          <a:p>
            <a:pPr marL="1371600" lvl="2" indent="-342900">
              <a:buSzPts val="1800"/>
              <a:buFont typeface="Calibri,Sans-Serif"/>
              <a:buChar char="■"/>
            </a:pPr>
            <a:r>
              <a:rPr lang="en-US" sz="2400" dirty="0">
                <a:solidFill>
                  <a:schemeClr val="dk1"/>
                </a:solidFill>
                <a:latin typeface="Calibri"/>
                <a:cs typeface="Calibri"/>
              </a:rPr>
              <a:t>ADR algorithm implementation is left to network operators</a:t>
            </a:r>
          </a:p>
        </p:txBody>
      </p:sp>
      <p:sp>
        <p:nvSpPr>
          <p:cNvPr id="10" name="Google Shape;145;p13">
            <a:extLst>
              <a:ext uri="{FF2B5EF4-FFF2-40B4-BE49-F238E27FC236}">
                <a16:creationId xmlns:a16="http://schemas.microsoft.com/office/drawing/2014/main" id="{5D42AC3D-D324-41E1-B5FD-55D228FA4665}"/>
              </a:ext>
            </a:extLst>
          </p:cNvPr>
          <p:cNvSpPr txBox="1"/>
          <p:nvPr/>
        </p:nvSpPr>
        <p:spPr>
          <a:xfrm>
            <a:off x="68959" y="29028"/>
            <a:ext cx="5417541" cy="988689"/>
          </a:xfrm>
          <a:prstGeom prst="rect">
            <a:avLst/>
          </a:prstGeom>
          <a:noFill/>
          <a:ln>
            <a:noFill/>
          </a:ln>
        </p:spPr>
        <p:txBody>
          <a:bodyPr spcFirstLastPara="1" wrap="square" lIns="91425" tIns="45700" rIns="91425" bIns="45700" anchor="t" anchorCtr="0">
            <a:noAutofit/>
          </a:bodyPr>
          <a:lstStyle/>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Introduction</a:t>
            </a:r>
            <a:endParaRPr lang="en-US" dirty="0"/>
          </a:p>
          <a:p>
            <a:pPr marL="804862" indent="-219709">
              <a:buClr>
                <a:schemeClr val="lt1"/>
              </a:buClr>
              <a:buSzPts val="1400"/>
              <a:buFont typeface="Calibri"/>
              <a:buAutoNum type="arabicPeriod"/>
            </a:pPr>
            <a:r>
              <a:rPr lang="en-US" sz="1600" b="1" dirty="0">
                <a:solidFill>
                  <a:schemeClr val="lt1"/>
                </a:solidFill>
                <a:latin typeface="Calibri"/>
                <a:ea typeface="Calibri"/>
                <a:cs typeface="Calibri"/>
                <a:sym typeface="Calibri"/>
              </a:rPr>
              <a:t>LoRa &amp; LoRaWAN</a:t>
            </a:r>
          </a:p>
          <a:p>
            <a:pPr marL="804862" marR="0" lvl="0" indent="-219709" algn="l" rtl="0">
              <a:lnSpc>
                <a:spcPct val="100000"/>
              </a:lnSpc>
              <a:spcBef>
                <a:spcPts val="0"/>
              </a:spcBef>
              <a:spcAft>
                <a:spcPts val="0"/>
              </a:spcAft>
              <a:buClr>
                <a:schemeClr val="lt1"/>
              </a:buClr>
              <a:buSzPts val="1400"/>
              <a:buFont typeface="Calibri"/>
              <a:buAutoNum type="arabicPeriod"/>
            </a:pPr>
            <a:r>
              <a:rPr lang="en-US" dirty="0">
                <a:solidFill>
                  <a:schemeClr val="lt1"/>
                </a:solidFill>
                <a:latin typeface="Calibri"/>
                <a:cs typeface="Calibri"/>
                <a:sym typeface="Calibri"/>
              </a:rPr>
              <a:t>Related Works</a:t>
            </a:r>
          </a:p>
          <a:p>
            <a:pPr marL="804862" lvl="0" indent="-219709">
              <a:buClr>
                <a:schemeClr val="lt1"/>
              </a:buClr>
              <a:buSzPts val="1400"/>
              <a:buFont typeface="Calibri"/>
              <a:buAutoNum type="arabicPeriod"/>
            </a:pPr>
            <a:r>
              <a:rPr lang="en-US" dirty="0">
                <a:solidFill>
                  <a:schemeClr val="lt1"/>
                </a:solidFill>
                <a:latin typeface="Calibri"/>
                <a:cs typeface="Calibri"/>
                <a:sym typeface="Calibri"/>
              </a:rPr>
              <a:t>Proposed Technique</a:t>
            </a:r>
          </a:p>
          <a:p>
            <a:pPr marL="804862" marR="0" lvl="0" indent="-219709" algn="l" rtl="0">
              <a:lnSpc>
                <a:spcPct val="100000"/>
              </a:lnSpc>
              <a:spcBef>
                <a:spcPts val="0"/>
              </a:spcBef>
              <a:spcAft>
                <a:spcPts val="0"/>
              </a:spcAft>
              <a:buClr>
                <a:schemeClr val="lt1"/>
              </a:buClr>
              <a:buSzPts val="1400"/>
              <a:buFont typeface="Calibri"/>
              <a:buAutoNum type="arabicPeriod"/>
            </a:pPr>
            <a:endParaRPr lang="en-US" dirty="0"/>
          </a:p>
        </p:txBody>
      </p:sp>
      <p:sp>
        <p:nvSpPr>
          <p:cNvPr id="11" name="Google Shape;145;p13">
            <a:extLst>
              <a:ext uri="{FF2B5EF4-FFF2-40B4-BE49-F238E27FC236}">
                <a16:creationId xmlns:a16="http://schemas.microsoft.com/office/drawing/2014/main" id="{92988639-BEBA-4FDA-8F05-1C09B24DB225}"/>
              </a:ext>
            </a:extLst>
          </p:cNvPr>
          <p:cNvSpPr txBox="1"/>
          <p:nvPr/>
        </p:nvSpPr>
        <p:spPr>
          <a:xfrm>
            <a:off x="6190454" y="29028"/>
            <a:ext cx="5033700" cy="988690"/>
          </a:xfrm>
          <a:prstGeom prst="rect">
            <a:avLst/>
          </a:prstGeom>
          <a:noFill/>
          <a:ln>
            <a:noFill/>
          </a:ln>
        </p:spPr>
        <p:txBody>
          <a:bodyPr spcFirstLastPara="1" wrap="square" lIns="91425" tIns="45700" rIns="91425" bIns="45700" anchor="t" anchorCtr="0">
            <a:noAutofit/>
          </a:bodyPr>
          <a:lstStyle/>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ea typeface="Calibri"/>
                <a:cs typeface="Calibri"/>
                <a:sym typeface="Calibri"/>
              </a:rPr>
              <a:t>Simulation Environment</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Simulation Results</a:t>
            </a:r>
          </a:p>
          <a:p>
            <a:pPr marL="806400" marR="0" lvl="0" indent="-219600" algn="l" rtl="0">
              <a:spcBef>
                <a:spcPts val="0"/>
              </a:spcBef>
              <a:spcAft>
                <a:spcPts val="0"/>
              </a:spcAft>
              <a:buClr>
                <a:schemeClr val="lt1"/>
              </a:buClr>
              <a:buSzPts val="1400"/>
              <a:buFont typeface="+mj-lt"/>
              <a:buAutoNum type="arabicPeriod" startAt="5"/>
            </a:pPr>
            <a:r>
              <a:rPr lang="en-US" dirty="0">
                <a:solidFill>
                  <a:schemeClr val="lt1"/>
                </a:solidFill>
                <a:latin typeface="Calibri"/>
                <a:cs typeface="Calibri"/>
                <a:sym typeface="Calibri"/>
              </a:rPr>
              <a:t>Conclusion</a:t>
            </a:r>
            <a:endParaRPr lang="en-US" dirty="0"/>
          </a:p>
        </p:txBody>
      </p:sp>
      <p:grpSp>
        <p:nvGrpSpPr>
          <p:cNvPr id="4" name="Group 3">
            <a:extLst>
              <a:ext uri="{FF2B5EF4-FFF2-40B4-BE49-F238E27FC236}">
                <a16:creationId xmlns:a16="http://schemas.microsoft.com/office/drawing/2014/main" id="{ED3ED76E-F042-4BA2-8157-F65957801E4E}"/>
              </a:ext>
            </a:extLst>
          </p:cNvPr>
          <p:cNvGrpSpPr/>
          <p:nvPr/>
        </p:nvGrpSpPr>
        <p:grpSpPr>
          <a:xfrm>
            <a:off x="7827586" y="1356379"/>
            <a:ext cx="3166575" cy="4801249"/>
            <a:chOff x="7827586" y="1356379"/>
            <a:chExt cx="3166575" cy="4801249"/>
          </a:xfrm>
        </p:grpSpPr>
        <p:pic>
          <p:nvPicPr>
            <p:cNvPr id="13" name="Resim 2">
              <a:extLst>
                <a:ext uri="{FF2B5EF4-FFF2-40B4-BE49-F238E27FC236}">
                  <a16:creationId xmlns:a16="http://schemas.microsoft.com/office/drawing/2014/main" id="{747563DB-5C25-492C-8DE6-8B7C004E20CA}"/>
                </a:ext>
              </a:extLst>
            </p:cNvPr>
            <p:cNvPicPr>
              <a:picLocks noChangeAspect="1"/>
            </p:cNvPicPr>
            <p:nvPr/>
          </p:nvPicPr>
          <p:blipFill>
            <a:blip r:embed="rId3"/>
            <a:stretch>
              <a:fillRect/>
            </a:stretch>
          </p:blipFill>
          <p:spPr>
            <a:xfrm>
              <a:off x="8340673" y="1356379"/>
              <a:ext cx="2568015" cy="4491906"/>
            </a:xfrm>
            <a:prstGeom prst="rect">
              <a:avLst/>
            </a:prstGeom>
          </p:spPr>
        </p:pic>
        <p:sp>
          <p:nvSpPr>
            <p:cNvPr id="14" name="Google Shape;259;p22">
              <a:extLst>
                <a:ext uri="{FF2B5EF4-FFF2-40B4-BE49-F238E27FC236}">
                  <a16:creationId xmlns:a16="http://schemas.microsoft.com/office/drawing/2014/main" id="{2C29D8EE-31F0-414D-AD46-E9D00F79E021}"/>
                </a:ext>
              </a:extLst>
            </p:cNvPr>
            <p:cNvSpPr txBox="1"/>
            <p:nvPr/>
          </p:nvSpPr>
          <p:spPr>
            <a:xfrm>
              <a:off x="7827586" y="5784622"/>
              <a:ext cx="3166575" cy="373006"/>
            </a:xfrm>
            <a:prstGeom prst="rect">
              <a:avLst/>
            </a:prstGeom>
            <a:noFill/>
            <a:ln>
              <a:noFill/>
            </a:ln>
          </p:spPr>
          <p:txBody>
            <a:bodyPr spcFirstLastPara="1" wrap="square" lIns="91425" tIns="91425" rIns="91425" bIns="91425" anchor="t" anchorCtr="0">
              <a:noAutofit/>
            </a:bodyPr>
            <a:lstStyle/>
            <a:p>
              <a:pPr algn="ctr">
                <a:buSzPts val="1200"/>
              </a:pPr>
              <a:r>
                <a:rPr lang="en-US" sz="1800" b="1" dirty="0">
                  <a:latin typeface="Times New Roman" panose="02020603050405020304" pitchFamily="18" charset="0"/>
                  <a:cs typeface="Times New Roman" panose="02020603050405020304" pitchFamily="18" charset="0"/>
                </a:rPr>
                <a:t>Fig. B</a:t>
              </a:r>
              <a:r>
                <a:rPr lang="en-US" sz="1800" dirty="0">
                  <a:latin typeface="Times New Roman" panose="02020603050405020304" pitchFamily="18" charset="0"/>
                  <a:cs typeface="Times New Roman" panose="02020603050405020304" pitchFamily="18" charset="0"/>
                </a:rPr>
                <a:t>: LoRaWAN architecture.</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9609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uiExpand="1" build="p"/>
    </p:bldLst>
  </p:timing>
</p:sld>
</file>

<file path=ppt/theme/theme1.xml><?xml version="1.0" encoding="utf-8"?>
<a:theme xmlns:a="http://schemas.openxmlformats.org/drawingml/2006/main" name="ITU_Theme">
  <a:themeElements>
    <a:clrScheme name="ITU Palette">
      <a:dk1>
        <a:srgbClr val="000000"/>
      </a:dk1>
      <a:lt1>
        <a:srgbClr val="FFFFFF"/>
      </a:lt1>
      <a:dk2>
        <a:srgbClr val="00386B"/>
      </a:dk2>
      <a:lt2>
        <a:srgbClr val="E7E6E6"/>
      </a:lt2>
      <a:accent1>
        <a:srgbClr val="6693BC"/>
      </a:accent1>
      <a:accent2>
        <a:srgbClr val="8E774D"/>
      </a:accent2>
      <a:accent3>
        <a:srgbClr val="AE966A"/>
      </a:accent3>
      <a:accent4>
        <a:srgbClr val="00407A"/>
      </a:accent4>
      <a:accent5>
        <a:srgbClr val="007A5E"/>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TU_Theme">
  <a:themeElements>
    <a:clrScheme name="ITU Palette">
      <a:dk1>
        <a:srgbClr val="000000"/>
      </a:dk1>
      <a:lt1>
        <a:srgbClr val="FFFFFF"/>
      </a:lt1>
      <a:dk2>
        <a:srgbClr val="00386B"/>
      </a:dk2>
      <a:lt2>
        <a:srgbClr val="E7E6E6"/>
      </a:lt2>
      <a:accent1>
        <a:srgbClr val="6693BC"/>
      </a:accent1>
      <a:accent2>
        <a:srgbClr val="8E774D"/>
      </a:accent2>
      <a:accent3>
        <a:srgbClr val="AE966A"/>
      </a:accent3>
      <a:accent4>
        <a:srgbClr val="00407A"/>
      </a:accent4>
      <a:accent5>
        <a:srgbClr val="007A5E"/>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6245</Words>
  <Application>Microsoft Office PowerPoint</Application>
  <PresentationFormat>Geniş ekran</PresentationFormat>
  <Paragraphs>849</Paragraphs>
  <Slides>39</Slides>
  <Notes>39</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39</vt:i4>
      </vt:variant>
    </vt:vector>
  </HeadingPairs>
  <TitlesOfParts>
    <vt:vector size="47" baseType="lpstr">
      <vt:lpstr>Arial</vt:lpstr>
      <vt:lpstr>Bookman Old Style</vt:lpstr>
      <vt:lpstr>Calibri</vt:lpstr>
      <vt:lpstr>Calibri,Sans-Serif</vt:lpstr>
      <vt:lpstr>Consolas</vt:lpstr>
      <vt:lpstr>Times New Roman</vt:lpstr>
      <vt:lpstr>ITU_Theme</vt:lpstr>
      <vt:lpstr>ITU_Theme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2019-07-02T10:10:57Z</dcterms:modified>
</cp:coreProperties>
</file>