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8" r:id="rId1"/>
  </p:sldMasterIdLst>
  <p:notesMasterIdLst>
    <p:notesMasterId r:id="rId32"/>
  </p:notesMasterIdLst>
  <p:sldIdLst>
    <p:sldId id="260" r:id="rId2"/>
    <p:sldId id="259" r:id="rId3"/>
    <p:sldId id="258" r:id="rId4"/>
    <p:sldId id="264" r:id="rId5"/>
    <p:sldId id="277" r:id="rId6"/>
    <p:sldId id="291" r:id="rId7"/>
    <p:sldId id="272" r:id="rId8"/>
    <p:sldId id="273" r:id="rId9"/>
    <p:sldId id="274" r:id="rId10"/>
    <p:sldId id="275" r:id="rId11"/>
    <p:sldId id="265" r:id="rId12"/>
    <p:sldId id="266" r:id="rId13"/>
    <p:sldId id="267" r:id="rId14"/>
    <p:sldId id="278" r:id="rId15"/>
    <p:sldId id="268" r:id="rId16"/>
    <p:sldId id="269" r:id="rId17"/>
    <p:sldId id="276" r:id="rId18"/>
    <p:sldId id="279" r:id="rId19"/>
    <p:sldId id="280" r:id="rId20"/>
    <p:sldId id="281" r:id="rId21"/>
    <p:sldId id="283" r:id="rId22"/>
    <p:sldId id="284" r:id="rId23"/>
    <p:sldId id="282" r:id="rId24"/>
    <p:sldId id="286" r:id="rId25"/>
    <p:sldId id="295" r:id="rId26"/>
    <p:sldId id="290" r:id="rId27"/>
    <p:sldId id="293" r:id="rId28"/>
    <p:sldId id="294" r:id="rId29"/>
    <p:sldId id="292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6CE12-EA6F-4855-BF2B-355CFD310A6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38A63-06C0-4344-8A77-0C7C84082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38A63-06C0-4344-8A77-0C7C840823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2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38A63-06C0-4344-8A77-0C7C840823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/>
                </a:solidFill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77AD-042A-4B32-BB2F-C9AE6C905A7C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 PROCESSOR DESIGN ON FPGA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1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9693-74BF-462D-B301-E2CA7C349F2D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 PROCESSOR DESIGN ON FPGA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7FC4-49EC-402B-B0EF-39BF02E32880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 PROCESSOR DESIGN ON FPGA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err="1" smtClean="0"/>
              <a:t>Asıl</a:t>
            </a:r>
            <a:r>
              <a:rPr lang="en-US" noProof="0" dirty="0" smtClean="0"/>
              <a:t> </a:t>
            </a:r>
            <a:r>
              <a:rPr lang="en-US" noProof="0" dirty="0" err="1" smtClean="0"/>
              <a:t>başlık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</a:t>
            </a:r>
            <a:r>
              <a:rPr lang="en-US" noProof="0" dirty="0" err="1" smtClean="0"/>
              <a:t>için</a:t>
            </a:r>
            <a:r>
              <a:rPr lang="en-US" noProof="0" dirty="0" smtClean="0"/>
              <a:t> </a:t>
            </a:r>
            <a:r>
              <a:rPr lang="en-US" noProof="0" dirty="0" err="1" smtClean="0"/>
              <a:t>tıklatın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err="1" smtClean="0"/>
              <a:t>Asıl</a:t>
            </a:r>
            <a:r>
              <a:rPr lang="en-US" noProof="0" dirty="0" smtClean="0"/>
              <a:t> </a:t>
            </a:r>
            <a:r>
              <a:rPr lang="en-US" noProof="0" dirty="0" err="1" smtClean="0"/>
              <a:t>metin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stillerini</a:t>
            </a:r>
            <a:r>
              <a:rPr lang="en-US" noProof="0" dirty="0" smtClean="0"/>
              <a:t> </a:t>
            </a:r>
            <a:r>
              <a:rPr lang="en-US" noProof="0" dirty="0" err="1" smtClean="0"/>
              <a:t>düzenlemek</a:t>
            </a:r>
            <a:r>
              <a:rPr lang="en-US" noProof="0" dirty="0" smtClean="0"/>
              <a:t> </a:t>
            </a:r>
            <a:r>
              <a:rPr lang="en-US" noProof="0" dirty="0" err="1" smtClean="0"/>
              <a:t>için</a:t>
            </a:r>
            <a:r>
              <a:rPr lang="en-US" noProof="0" dirty="0" smtClean="0"/>
              <a:t> </a:t>
            </a:r>
            <a:r>
              <a:rPr lang="en-US" noProof="0" dirty="0" err="1" smtClean="0"/>
              <a:t>tıklatın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İkinci</a:t>
            </a:r>
            <a:r>
              <a:rPr lang="en-US" noProof="0" dirty="0" smtClean="0"/>
              <a:t> </a:t>
            </a:r>
            <a:r>
              <a:rPr lang="en-US" noProof="0" dirty="0" err="1" smtClean="0"/>
              <a:t>düzey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Üçüncü</a:t>
            </a:r>
            <a:r>
              <a:rPr lang="en-US" noProof="0" dirty="0" smtClean="0"/>
              <a:t> </a:t>
            </a:r>
            <a:r>
              <a:rPr lang="en-US" noProof="0" dirty="0" err="1" smtClean="0"/>
              <a:t>düzey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Dördüncü</a:t>
            </a:r>
            <a:r>
              <a:rPr lang="en-US" noProof="0" dirty="0" smtClean="0"/>
              <a:t> </a:t>
            </a:r>
            <a:r>
              <a:rPr lang="en-US" noProof="0" dirty="0" err="1" smtClean="0"/>
              <a:t>düzey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Beşinci</a:t>
            </a:r>
            <a:r>
              <a:rPr lang="en-US" noProof="0" dirty="0" smtClean="0"/>
              <a:t> </a:t>
            </a:r>
            <a:r>
              <a:rPr lang="en-US" noProof="0" dirty="0" err="1" smtClean="0"/>
              <a:t>düzey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7C9-FEB7-4645-BCC4-5C2B68781E31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RISC PROCESSOR DESIGN ON 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1265FA5-EEC1-43F2-8A6C-BEEFC859B2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9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1613-C1D6-41DB-B4AB-A52589C10A0F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 PROCESSOR DESIGN ON FPGA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7EFE-2340-44C9-A829-EB6EB398B17C}" type="datetime1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 PROCESSOR DESIGN ON FPGA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3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FFDA-8183-4979-85D7-CAAF26D53FD0}" type="datetime1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 PROCESSOR DESIGN ON FPGA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800A-2FF3-4B78-9A73-336426DFB622}" type="datetime1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 PROCESSOR DESIGN ON FPGA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073E-A483-4F35-B2D4-098D11C224F5}" type="datetime1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RISC PROCESSOR DESIGN ON FPGA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B805B0-D9A9-4738-8BC0-EC2A3AD72A6F}" type="datetime1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RISC PROCESSOR DESIGN ON FPGA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65FA5-EEC1-43F2-8A6C-BEEFC859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981B-42B4-4B27-B4A1-74C12ABB3641}" type="datetime1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 PROCESSOR DESIGN ON FPGA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dirty="0" err="1" smtClean="0"/>
              <a:t>Asıl</a:t>
            </a:r>
            <a:r>
              <a:rPr lang="en-US" noProof="0" dirty="0" smtClean="0"/>
              <a:t> </a:t>
            </a:r>
            <a:r>
              <a:rPr lang="en-US" noProof="0" dirty="0" err="1" smtClean="0"/>
              <a:t>başlık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</a:t>
            </a:r>
            <a:r>
              <a:rPr lang="en-US" noProof="0" dirty="0" err="1" smtClean="0"/>
              <a:t>için</a:t>
            </a:r>
            <a:r>
              <a:rPr lang="en-US" noProof="0" dirty="0" smtClean="0"/>
              <a:t> </a:t>
            </a:r>
            <a:r>
              <a:rPr lang="en-US" noProof="0" dirty="0" err="1" smtClean="0"/>
              <a:t>tıklatın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 err="1" smtClean="0"/>
              <a:t>Asıl</a:t>
            </a:r>
            <a:r>
              <a:rPr lang="en-US" noProof="0" dirty="0" smtClean="0"/>
              <a:t> </a:t>
            </a:r>
            <a:r>
              <a:rPr lang="en-US" noProof="0" dirty="0" err="1" smtClean="0"/>
              <a:t>metin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stillerini</a:t>
            </a:r>
            <a:r>
              <a:rPr lang="en-US" noProof="0" dirty="0" smtClean="0"/>
              <a:t> </a:t>
            </a:r>
            <a:r>
              <a:rPr lang="en-US" noProof="0" dirty="0" err="1" smtClean="0"/>
              <a:t>düzenlemek</a:t>
            </a:r>
            <a:r>
              <a:rPr lang="en-US" noProof="0" dirty="0" smtClean="0"/>
              <a:t> </a:t>
            </a:r>
            <a:r>
              <a:rPr lang="en-US" noProof="0" dirty="0" err="1" smtClean="0"/>
              <a:t>için</a:t>
            </a:r>
            <a:r>
              <a:rPr lang="en-US" noProof="0" dirty="0" smtClean="0"/>
              <a:t> </a:t>
            </a:r>
            <a:r>
              <a:rPr lang="en-US" noProof="0" dirty="0" err="1" smtClean="0"/>
              <a:t>tıklatın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İkinci</a:t>
            </a:r>
            <a:r>
              <a:rPr lang="en-US" noProof="0" dirty="0" smtClean="0"/>
              <a:t> </a:t>
            </a:r>
            <a:r>
              <a:rPr lang="en-US" noProof="0" dirty="0" err="1" smtClean="0"/>
              <a:t>düzey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Üçüncü</a:t>
            </a:r>
            <a:r>
              <a:rPr lang="en-US" noProof="0" dirty="0" smtClean="0"/>
              <a:t> </a:t>
            </a:r>
            <a:r>
              <a:rPr lang="en-US" noProof="0" dirty="0" err="1" smtClean="0"/>
              <a:t>düzey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Dördüncü</a:t>
            </a:r>
            <a:r>
              <a:rPr lang="en-US" noProof="0" dirty="0" smtClean="0"/>
              <a:t> </a:t>
            </a:r>
            <a:r>
              <a:rPr lang="en-US" noProof="0" dirty="0" err="1" smtClean="0"/>
              <a:t>düzey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Beşinci</a:t>
            </a:r>
            <a:r>
              <a:rPr lang="en-US" noProof="0" dirty="0" smtClean="0"/>
              <a:t> </a:t>
            </a:r>
            <a:r>
              <a:rPr lang="en-US" noProof="0" dirty="0" err="1" smtClean="0"/>
              <a:t>düzey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200D7F-8689-4E32-A7C0-F0976003A7C5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RISC PROCESSOR DESIGN ON 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A1265FA5-EEC1-43F2-8A6C-BEEFC859B2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5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360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00" indent="360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v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0000" indent="360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80000" indent="360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niv.ac.in/downloads/CArch_PPTs/CompArchCh04L07InstructionSetFeatures.pdf" TargetMode="External"/><Relationship Id="rId2" Type="http://schemas.openxmlformats.org/officeDocument/2006/relationships/hyperlink" Target="https://www.cs.uaf.edu/courses/cs441/notes/encod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s.cornell.edu/courses/CS3410/2011sp/schedule.html" TargetMode="External"/><Relationship Id="rId5" Type="http://schemas.openxmlformats.org/officeDocument/2006/relationships/hyperlink" Target="https://ece.uwaterloo.ca/~ece222/ARM/ARM7-TDMI-manual-pt3.pdf" TargetMode="External"/><Relationship Id="rId4" Type="http://schemas.openxmlformats.org/officeDocument/2006/relationships/hyperlink" Target="http://en.wikibooks.org/wiki/Microprocessor_Design/Print_Vers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Belgesi1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Unvan 1"/>
          <p:cNvSpPr txBox="1">
            <a:spLocks/>
          </p:cNvSpPr>
          <p:nvPr/>
        </p:nvSpPr>
        <p:spPr>
          <a:xfrm>
            <a:off x="1370693" y="875693"/>
            <a:ext cx="9440034" cy="18288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accent1"/>
                </a:solidFill>
              </a:rPr>
              <a:t>RISC PROCESSOR DESIGN ON FPGA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1370694" y="4068802"/>
            <a:ext cx="94400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Tuğrul YATAĞAN</a:t>
            </a:r>
            <a:br>
              <a:rPr lang="en-US" sz="4400" dirty="0" smtClean="0"/>
            </a:br>
            <a:r>
              <a:rPr lang="en-US" sz="4400" dirty="0" smtClean="0"/>
              <a:t>040100117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1370693" y="5555803"/>
            <a:ext cx="9440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Advisor: Assoc. Prof. Dr. Mustafa </a:t>
            </a:r>
            <a:r>
              <a:rPr lang="en-US" sz="2400" dirty="0" err="1" smtClean="0"/>
              <a:t>Ersel</a:t>
            </a:r>
            <a:r>
              <a:rPr lang="en-US" sz="2400" dirty="0" smtClean="0"/>
              <a:t> </a:t>
            </a:r>
            <a:r>
              <a:rPr lang="en-US" sz="2400" dirty="0" err="1" smtClean="0"/>
              <a:t>Kamaşak</a:t>
            </a:r>
            <a:endParaRPr lang="en-US" sz="2400" dirty="0"/>
          </a:p>
        </p:txBody>
      </p:sp>
      <p:cxnSp>
        <p:nvCxnSpPr>
          <p:cNvPr id="21" name="Düz Bağlayıcı 20"/>
          <p:cNvCxnSpPr/>
          <p:nvPr/>
        </p:nvCxnSpPr>
        <p:spPr>
          <a:xfrm>
            <a:off x="6097587" y="247589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 flipH="1">
            <a:off x="1370693" y="247589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tin kutusu 24"/>
          <p:cNvSpPr txBox="1"/>
          <p:nvPr/>
        </p:nvSpPr>
        <p:spPr>
          <a:xfrm>
            <a:off x="1377570" y="2557650"/>
            <a:ext cx="9440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Istanbul Technical University</a:t>
            </a:r>
          </a:p>
          <a:p>
            <a:pPr algn="ctr"/>
            <a:r>
              <a:rPr lang="en-US" sz="2400" dirty="0" smtClean="0"/>
              <a:t>Computer Engineering Department</a:t>
            </a:r>
          </a:p>
          <a:p>
            <a:pPr algn="ctr"/>
            <a:r>
              <a:rPr lang="en-US" sz="2400" dirty="0" smtClean="0"/>
              <a:t>Graduation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44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Instructions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697230" y="1845734"/>
            <a:ext cx="5337809" cy="402336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Inherent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   NOP</a:t>
            </a:r>
          </a:p>
          <a:p>
            <a:r>
              <a:rPr lang="en-US" sz="1800" dirty="0" smtClean="0"/>
              <a:t>Shift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   LSR	 R2, R5, #10</a:t>
            </a:r>
          </a:p>
          <a:p>
            <a:r>
              <a:rPr lang="en-US" sz="1800" dirty="0" smtClean="0"/>
              <a:t>Add/Subtract Register Immediate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   ADD	 R1, R4, #60</a:t>
            </a:r>
          </a:p>
          <a:p>
            <a:r>
              <a:rPr lang="en-US" sz="1800" dirty="0" smtClean="0"/>
              <a:t>Move/Compare/Add/Subtract Immediate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   MOV	 R1, #130</a:t>
            </a:r>
          </a:p>
          <a:p>
            <a:r>
              <a:rPr lang="en-US" sz="1800" dirty="0" smtClean="0"/>
              <a:t>ALU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   XOR	 R2, R5, R3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394960" cy="402336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Load/Store with Register Offset 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   LD	 R3, [R5, R2]</a:t>
            </a:r>
          </a:p>
          <a:p>
            <a:r>
              <a:rPr lang="en-US" sz="1800" dirty="0" smtClean="0"/>
              <a:t>Load/Store with Immediate Offset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   STR	 [R5, #26], R1</a:t>
            </a:r>
          </a:p>
          <a:p>
            <a:r>
              <a:rPr lang="en-US" sz="1800" dirty="0" smtClean="0"/>
              <a:t>Conditional Branch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   BEQ	 Label</a:t>
            </a:r>
          </a:p>
          <a:p>
            <a:r>
              <a:rPr lang="en-US" sz="1800" dirty="0" smtClean="0"/>
              <a:t>Unconditional Branch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   BAL	 Label</a:t>
            </a:r>
          </a:p>
          <a:p>
            <a:r>
              <a:rPr lang="en-US" sz="1800" dirty="0" smtClean="0"/>
              <a:t>Subroutine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   BTS	 Label 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5290820" cy="23198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Classic RISC 5 stages pipeline architecture</a:t>
            </a:r>
          </a:p>
          <a:p>
            <a:r>
              <a:rPr lang="en-US" dirty="0" smtClean="0"/>
              <a:t>Instruction fetch</a:t>
            </a:r>
          </a:p>
          <a:p>
            <a:r>
              <a:rPr lang="en-US" dirty="0" smtClean="0"/>
              <a:t>Instruction decode</a:t>
            </a:r>
          </a:p>
          <a:p>
            <a:r>
              <a:rPr lang="en-US" dirty="0" smtClean="0"/>
              <a:t>Execute (ALU)</a:t>
            </a:r>
          </a:p>
          <a:p>
            <a:r>
              <a:rPr lang="en-US" dirty="0" smtClean="0"/>
              <a:t>Memory access</a:t>
            </a:r>
          </a:p>
          <a:p>
            <a:r>
              <a:rPr lang="en-US" dirty="0" smtClean="0"/>
              <a:t>Write back</a:t>
            </a:r>
          </a:p>
          <a:p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İçerik Yer Tutucus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81" y="2096538"/>
            <a:ext cx="7200199" cy="339219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2" y="4273974"/>
            <a:ext cx="5840416" cy="1898226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6776268" y="5414968"/>
            <a:ext cx="2449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RISC </a:t>
            </a:r>
            <a:r>
              <a:rPr lang="en-US" sz="1200" dirty="0"/>
              <a:t>pipeline </a:t>
            </a:r>
            <a:r>
              <a:rPr lang="tr-TR" sz="1200" dirty="0" err="1" smtClean="0"/>
              <a:t>organization</a:t>
            </a:r>
            <a:r>
              <a:rPr lang="en-US" sz="1200" dirty="0" smtClean="0"/>
              <a:t> [</a:t>
            </a:r>
            <a:r>
              <a:rPr lang="en-US" sz="1200" dirty="0"/>
              <a:t>10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1293678" y="6118051"/>
            <a:ext cx="378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</a:t>
            </a:r>
            <a:r>
              <a:rPr lang="en-US" sz="1200" dirty="0"/>
              <a:t>stage classic RISC pipeline timing diagram </a:t>
            </a:r>
            <a:r>
              <a:rPr lang="en-US" sz="1200" dirty="0" smtClean="0"/>
              <a:t>[</a:t>
            </a:r>
            <a:r>
              <a:rPr lang="en-US" sz="1200" dirty="0"/>
              <a:t>10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01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Hazards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hazards occurs if;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type operand needs to be read but previous instruction is not finished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Memory type instruction result need to be read by following register type instruction.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Control hazards occurs if;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Branch is taken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Subroutine call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Interrupt</a:t>
            </a:r>
          </a:p>
          <a:p>
            <a:pPr lvl="1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Solutions;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forwarding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Pipeline stall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Pipeline flush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2" name="Düz Bağlayıcı 11"/>
          <p:cNvCxnSpPr/>
          <p:nvPr/>
        </p:nvCxnSpPr>
        <p:spPr>
          <a:xfrm>
            <a:off x="5824174" y="437327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 flipH="1">
            <a:off x="1097280" y="437327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3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Pipeline Hazard Solutions: Data Forwarding</a:t>
            </a:r>
            <a:endParaRPr lang="en-US" sz="36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69" y="2341012"/>
            <a:ext cx="8739177" cy="3285088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097280" y="1854520"/>
            <a:ext cx="628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forwarding solves register operand data hazards.</a:t>
            </a:r>
            <a:endParaRPr lang="en-US" dirty="0"/>
          </a:p>
        </p:txBody>
      </p:sp>
      <p:sp>
        <p:nvSpPr>
          <p:cNvPr id="7" name="Metin kutusu 6"/>
          <p:cNvSpPr txBox="1"/>
          <p:nvPr/>
        </p:nvSpPr>
        <p:spPr>
          <a:xfrm>
            <a:off x="4698806" y="5604760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Data </a:t>
            </a:r>
            <a:r>
              <a:rPr lang="tr-TR" sz="1200" dirty="0" err="1" smtClean="0"/>
              <a:t>forwarding</a:t>
            </a:r>
            <a:r>
              <a:rPr lang="tr-TR" sz="1200" dirty="0" smtClean="0"/>
              <a:t> </a:t>
            </a:r>
            <a:r>
              <a:rPr lang="tr-TR" sz="1200" dirty="0" err="1" smtClean="0"/>
              <a:t>timing</a:t>
            </a:r>
            <a:r>
              <a:rPr lang="tr-TR" sz="1200" dirty="0" smtClean="0"/>
              <a:t> </a:t>
            </a:r>
            <a:r>
              <a:rPr lang="tr-TR" sz="1200" dirty="0" err="1" smtClean="0"/>
              <a:t>diagram</a:t>
            </a:r>
            <a:r>
              <a:rPr lang="tr-TR" sz="1200" dirty="0" smtClean="0"/>
              <a:t> </a:t>
            </a:r>
            <a:r>
              <a:rPr lang="en-US" sz="1200" dirty="0" smtClean="0"/>
              <a:t>[</a:t>
            </a:r>
            <a:r>
              <a:rPr lang="tr-TR" sz="1200" dirty="0" smtClean="0"/>
              <a:t>3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38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Timing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Metin kutusu 6"/>
          <p:cNvSpPr txBox="1"/>
          <p:nvPr/>
        </p:nvSpPr>
        <p:spPr>
          <a:xfrm>
            <a:off x="1161913" y="1831600"/>
            <a:ext cx="942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Decode, register read and register write operations are done in same clock cycle. 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2" y="2385038"/>
            <a:ext cx="10058400" cy="361117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346309" y="5719214"/>
            <a:ext cx="293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Timing</a:t>
            </a:r>
            <a:r>
              <a:rPr lang="tr-TR" sz="1200" dirty="0" smtClean="0"/>
              <a:t> </a:t>
            </a:r>
            <a:r>
              <a:rPr lang="tr-TR" sz="1200" dirty="0" err="1" smtClean="0"/>
              <a:t>diagram</a:t>
            </a:r>
            <a:r>
              <a:rPr lang="tr-TR" sz="1200" dirty="0" smtClean="0"/>
              <a:t> of </a:t>
            </a:r>
            <a:r>
              <a:rPr lang="tr-TR" sz="1200" dirty="0" err="1" smtClean="0"/>
              <a:t>pipeline</a:t>
            </a:r>
            <a:r>
              <a:rPr lang="tr-TR" sz="1200" dirty="0" smtClean="0"/>
              <a:t> </a:t>
            </a:r>
            <a:r>
              <a:rPr lang="tr-TR" sz="1200" dirty="0" err="1" smtClean="0"/>
              <a:t>stages</a:t>
            </a:r>
            <a:r>
              <a:rPr lang="tr-TR" sz="1200" dirty="0" smtClean="0"/>
              <a:t> </a:t>
            </a:r>
            <a:r>
              <a:rPr lang="en-US" sz="1200" dirty="0" smtClean="0"/>
              <a:t>[</a:t>
            </a:r>
            <a:r>
              <a:rPr lang="tr-TR" sz="1200" dirty="0" smtClean="0"/>
              <a:t>3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14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Pipeline Hazard Solutions: Pipeline Stall</a:t>
            </a:r>
            <a:endParaRPr lang="en-US" sz="36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945" y="2540000"/>
            <a:ext cx="9206147" cy="30988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097280" y="1879944"/>
            <a:ext cx="839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 stall operation solves memory type data hazard but solution has a one clock cycle pipeline penalty</a:t>
            </a:r>
          </a:p>
          <a:p>
            <a:endParaRPr lang="en-US" dirty="0"/>
          </a:p>
        </p:txBody>
      </p:sp>
      <p:sp>
        <p:nvSpPr>
          <p:cNvPr id="7" name="Metin kutusu 6"/>
          <p:cNvSpPr txBox="1"/>
          <p:nvPr/>
        </p:nvSpPr>
        <p:spPr>
          <a:xfrm>
            <a:off x="5294630" y="5633794"/>
            <a:ext cx="2510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Pipeline</a:t>
            </a:r>
            <a:r>
              <a:rPr lang="tr-TR" sz="1200" dirty="0" smtClean="0"/>
              <a:t> </a:t>
            </a:r>
            <a:r>
              <a:rPr lang="tr-TR" sz="1200" dirty="0" err="1" smtClean="0"/>
              <a:t>stall</a:t>
            </a:r>
            <a:r>
              <a:rPr lang="tr-TR" sz="1200" dirty="0" smtClean="0"/>
              <a:t> </a:t>
            </a:r>
            <a:r>
              <a:rPr lang="tr-TR" sz="1200" dirty="0" err="1" smtClean="0"/>
              <a:t>timing</a:t>
            </a:r>
            <a:r>
              <a:rPr lang="tr-TR" sz="1200" dirty="0" smtClean="0"/>
              <a:t> </a:t>
            </a:r>
            <a:r>
              <a:rPr lang="tr-TR" sz="1200" dirty="0" err="1" smtClean="0"/>
              <a:t>diagram</a:t>
            </a:r>
            <a:r>
              <a:rPr lang="tr-TR" sz="1200" dirty="0" smtClean="0"/>
              <a:t> </a:t>
            </a:r>
            <a:r>
              <a:rPr lang="en-US" sz="1200" dirty="0" smtClean="0"/>
              <a:t>[</a:t>
            </a:r>
            <a:r>
              <a:rPr lang="tr-TR" sz="1200" dirty="0" smtClean="0"/>
              <a:t>3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2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Pipeline Hazard Solutions: Pipeline Flush</a:t>
            </a:r>
            <a:endParaRPr lang="en-US" sz="36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67" y="2453128"/>
            <a:ext cx="7362405" cy="3290888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097280" y="1932841"/>
            <a:ext cx="98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 flush solves branch hazards but solution has a one clock cycle pipeline penalty</a:t>
            </a:r>
            <a:endParaRPr lang="en-US" dirty="0"/>
          </a:p>
        </p:txBody>
      </p:sp>
      <p:sp>
        <p:nvSpPr>
          <p:cNvPr id="7" name="Metin kutusu 6"/>
          <p:cNvSpPr txBox="1"/>
          <p:nvPr/>
        </p:nvSpPr>
        <p:spPr>
          <a:xfrm>
            <a:off x="4727699" y="5686402"/>
            <a:ext cx="2467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Pipeline</a:t>
            </a:r>
            <a:r>
              <a:rPr lang="tr-TR" sz="1200" dirty="0" smtClean="0"/>
              <a:t> </a:t>
            </a:r>
            <a:r>
              <a:rPr lang="tr-TR" sz="1200" dirty="0" err="1" smtClean="0"/>
              <a:t>stall</a:t>
            </a:r>
            <a:r>
              <a:rPr lang="tr-TR" sz="1200" dirty="0" smtClean="0"/>
              <a:t> </a:t>
            </a:r>
            <a:r>
              <a:rPr lang="tr-TR" sz="1200" dirty="0" err="1" smtClean="0"/>
              <a:t>timing</a:t>
            </a:r>
            <a:r>
              <a:rPr lang="tr-TR" sz="1200" dirty="0" smtClean="0"/>
              <a:t> </a:t>
            </a:r>
            <a:r>
              <a:rPr lang="tr-TR" sz="1200" dirty="0" err="1" smtClean="0"/>
              <a:t>diagram</a:t>
            </a:r>
            <a:r>
              <a:rPr lang="en-US" sz="1200" dirty="0" smtClean="0"/>
              <a:t>[</a:t>
            </a:r>
            <a:r>
              <a:rPr lang="tr-TR" sz="1200" dirty="0" smtClean="0"/>
              <a:t>3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9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50" y="848684"/>
            <a:ext cx="9088120" cy="5423145"/>
          </a:xfrm>
          <a:prstGeom prst="rect">
            <a:avLst/>
          </a:prstGeom>
        </p:spPr>
      </p:pic>
      <p:sp>
        <p:nvSpPr>
          <p:cNvPr id="7" name="Unvan 1"/>
          <p:cNvSpPr txBox="1">
            <a:spLocks/>
          </p:cNvSpPr>
          <p:nvPr/>
        </p:nvSpPr>
        <p:spPr>
          <a:xfrm>
            <a:off x="1097280" y="22945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Structure of the Processor  </a:t>
            </a:r>
            <a:endParaRPr lang="en-US" dirty="0"/>
          </a:p>
        </p:txBody>
      </p:sp>
      <p:cxnSp>
        <p:nvCxnSpPr>
          <p:cNvPr id="8" name="Düz Bağlayıcı 7"/>
          <p:cNvCxnSpPr/>
          <p:nvPr/>
        </p:nvCxnSpPr>
        <p:spPr>
          <a:xfrm flipH="1">
            <a:off x="1097280" y="84868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6401026" y="84868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H="1">
            <a:off x="1674132" y="84868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3527813" y="6105890"/>
            <a:ext cx="5139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Processor</a:t>
            </a:r>
            <a:r>
              <a:rPr lang="tr-TR" sz="1200" dirty="0" smtClean="0"/>
              <a:t> </a:t>
            </a:r>
            <a:r>
              <a:rPr lang="tr-TR" sz="1200" dirty="0" err="1" smtClean="0"/>
              <a:t>organization</a:t>
            </a:r>
            <a:r>
              <a:rPr lang="tr-TR" sz="1200" dirty="0" smtClean="0"/>
              <a:t> </a:t>
            </a:r>
            <a:r>
              <a:rPr lang="tr-TR" sz="1200" dirty="0" err="1" smtClean="0"/>
              <a:t>schematic</a:t>
            </a:r>
            <a:r>
              <a:rPr lang="tr-TR" sz="1200" dirty="0" smtClean="0"/>
              <a:t> </a:t>
            </a:r>
            <a:r>
              <a:rPr lang="tr-TR" sz="1200" dirty="0" err="1" smtClean="0"/>
              <a:t>with</a:t>
            </a:r>
            <a:r>
              <a:rPr lang="tr-TR" sz="1200" dirty="0" smtClean="0"/>
              <a:t> </a:t>
            </a:r>
            <a:r>
              <a:rPr lang="tr-TR" sz="1200" dirty="0" err="1" smtClean="0"/>
              <a:t>control</a:t>
            </a:r>
            <a:r>
              <a:rPr lang="tr-TR" sz="1200" dirty="0" smtClean="0"/>
              <a:t> </a:t>
            </a:r>
            <a:r>
              <a:rPr lang="tr-TR" sz="1200" dirty="0" err="1" smtClean="0"/>
              <a:t>and</a:t>
            </a:r>
            <a:r>
              <a:rPr lang="tr-TR" sz="1200" dirty="0" smtClean="0"/>
              <a:t> </a:t>
            </a:r>
            <a:r>
              <a:rPr lang="tr-TR" sz="1200" dirty="0" err="1" smtClean="0"/>
              <a:t>hazard</a:t>
            </a:r>
            <a:r>
              <a:rPr lang="tr-TR" sz="1200" dirty="0" smtClean="0"/>
              <a:t> </a:t>
            </a:r>
            <a:r>
              <a:rPr lang="tr-TR" sz="1200" dirty="0" err="1" smtClean="0"/>
              <a:t>units</a:t>
            </a:r>
            <a:r>
              <a:rPr lang="tr-TR" sz="1200" dirty="0" smtClean="0"/>
              <a:t> </a:t>
            </a:r>
            <a:r>
              <a:rPr lang="en-US" sz="1200" dirty="0" smtClean="0"/>
              <a:t>[</a:t>
            </a:r>
            <a:r>
              <a:rPr lang="tr-TR" sz="1200" dirty="0" smtClean="0"/>
              <a:t>3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80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"/>
          <a:stretch/>
        </p:blipFill>
        <p:spPr>
          <a:xfrm>
            <a:off x="3315306" y="1011981"/>
            <a:ext cx="7857346" cy="5175116"/>
          </a:xfrm>
          <a:prstGeom prst="rect">
            <a:avLst/>
          </a:prstGeom>
        </p:spPr>
      </p:pic>
      <p:sp>
        <p:nvSpPr>
          <p:cNvPr id="8" name="Unvan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6" name="Düz Bağlayıcı 5"/>
          <p:cNvCxnSpPr/>
          <p:nvPr/>
        </p:nvCxnSpPr>
        <p:spPr>
          <a:xfrm flipH="1">
            <a:off x="1165860" y="98999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6469606" y="98999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H="1">
            <a:off x="1742712" y="98999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İçerik Yer Tutucusu 2"/>
          <p:cNvSpPr txBox="1">
            <a:spLocks/>
          </p:cNvSpPr>
          <p:nvPr/>
        </p:nvSpPr>
        <p:spPr>
          <a:xfrm>
            <a:off x="1170940" y="1262683"/>
            <a:ext cx="9932670" cy="447746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just">
              <a:lnSpc>
                <a:spcPct val="105000"/>
              </a:lnSpc>
              <a:spcAft>
                <a:spcPts val="0"/>
              </a:spcAf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AND</a:t>
            </a:r>
          </a:p>
          <a:p>
            <a:pPr marL="285750" lvl="0" indent="-285750" algn="just">
              <a:lnSpc>
                <a:spcPct val="105000"/>
              </a:lnSpc>
              <a:spcAft>
                <a:spcPts val="0"/>
              </a:spcAf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OR</a:t>
            </a:r>
          </a:p>
          <a:p>
            <a:pPr marL="285750" lvl="0" indent="-285750" algn="just">
              <a:lnSpc>
                <a:spcPct val="105000"/>
              </a:lnSpc>
              <a:spcAft>
                <a:spcPts val="0"/>
              </a:spcAf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XOR</a:t>
            </a:r>
          </a:p>
          <a:p>
            <a:pPr marL="285750" lvl="0" indent="-285750" algn="just">
              <a:lnSpc>
                <a:spcPct val="105000"/>
              </a:lnSpc>
              <a:spcAft>
                <a:spcPts val="0"/>
              </a:spcAf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left shift</a:t>
            </a:r>
          </a:p>
          <a:p>
            <a:pPr marL="285750" lvl="0" indent="-285750" algn="just">
              <a:lnSpc>
                <a:spcPct val="105000"/>
              </a:lnSpc>
              <a:spcAft>
                <a:spcPts val="0"/>
              </a:spcAf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right shift</a:t>
            </a:r>
          </a:p>
          <a:p>
            <a:pPr marL="285750" lvl="0" indent="-285750" algn="just">
              <a:lnSpc>
                <a:spcPct val="105000"/>
              </a:lnSpc>
              <a:spcAft>
                <a:spcPts val="0"/>
              </a:spcAf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shift right</a:t>
            </a:r>
          </a:p>
          <a:p>
            <a:pPr marL="285750" lvl="0" indent="-285750" algn="just">
              <a:lnSpc>
                <a:spcPct val="105000"/>
              </a:lnSpc>
              <a:spcAft>
                <a:spcPts val="0"/>
              </a:spcAf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Circular shift left</a:t>
            </a:r>
          </a:p>
          <a:p>
            <a:pPr marL="285750" lvl="0" indent="-285750" algn="just">
              <a:lnSpc>
                <a:spcPct val="105000"/>
              </a:lnSpc>
              <a:spcAft>
                <a:spcPts val="0"/>
              </a:spcAf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add</a:t>
            </a:r>
          </a:p>
          <a:p>
            <a:pPr marL="285750" lvl="0" indent="-285750" algn="just">
              <a:lnSpc>
                <a:spcPct val="105000"/>
              </a:lnSpc>
              <a:spcAft>
                <a:spcPts val="0"/>
              </a:spcAf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subtract</a:t>
            </a:r>
          </a:p>
          <a:p>
            <a:pPr marL="285750" lvl="0" indent="-285750" algn="just">
              <a:lnSpc>
                <a:spcPct val="105000"/>
              </a:lnSpc>
              <a:spcAft>
                <a:spcPts val="0"/>
              </a:spcAf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negation</a:t>
            </a:r>
          </a:p>
          <a:p>
            <a:pPr marL="285750" lvl="0" indent="-285750" algn="just">
              <a:lnSpc>
                <a:spcPct val="105000"/>
              </a:lnSpc>
              <a:spcAft>
                <a:spcPts val="800"/>
              </a:spcAf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NOT</a:t>
            </a:r>
          </a:p>
          <a:p>
            <a:pPr marL="285750" indent="-2857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13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5794193" y="1011981"/>
            <a:ext cx="5649913" cy="4798058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6" name="Düz Bağlayıcı 5"/>
          <p:cNvCxnSpPr/>
          <p:nvPr/>
        </p:nvCxnSpPr>
        <p:spPr>
          <a:xfrm flipH="1">
            <a:off x="1165860" y="98999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6469606" y="98999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 flipH="1">
            <a:off x="1742712" y="98999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477868" y="120015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Inherent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Shift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Add/Subtract Register Immediate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Move/Compare/Add/Subtract Immediate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ALU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Load/Store with Register Offset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Load/Store with Immediate Offset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Conditional Branch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Unconditional Branch Instruction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Branch to Subroutine Instruction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Move Long Immediate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Processor properties </a:t>
            </a:r>
          </a:p>
          <a:p>
            <a:r>
              <a:rPr lang="en-US" dirty="0" smtClean="0"/>
              <a:t>Processor organization</a:t>
            </a:r>
          </a:p>
          <a:p>
            <a:r>
              <a:rPr lang="en-US" dirty="0" smtClean="0"/>
              <a:t>Instruction set architecture</a:t>
            </a:r>
          </a:p>
          <a:p>
            <a:r>
              <a:rPr lang="en-US" dirty="0" smtClean="0"/>
              <a:t>Processor pipeline</a:t>
            </a:r>
          </a:p>
          <a:p>
            <a:r>
              <a:rPr lang="en-US" dirty="0" smtClean="0"/>
              <a:t>Pipeline hazards &amp; solutions</a:t>
            </a:r>
          </a:p>
          <a:p>
            <a:r>
              <a:rPr lang="en-US" dirty="0" smtClean="0"/>
              <a:t>Assembler</a:t>
            </a:r>
          </a:p>
          <a:p>
            <a:r>
              <a:rPr lang="en-US" dirty="0" smtClean="0"/>
              <a:t>FPGA implementation</a:t>
            </a:r>
          </a:p>
          <a:p>
            <a:r>
              <a:rPr lang="en-US" dirty="0" smtClean="0"/>
              <a:t>Performance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1737360"/>
            <a:ext cx="7083774" cy="4032849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Decode Example</a:t>
            </a:r>
            <a:endParaRPr lang="en-US" dirty="0"/>
          </a:p>
        </p:txBody>
      </p:sp>
      <p:sp>
        <p:nvSpPr>
          <p:cNvPr id="6" name="Metin kutusu 5"/>
          <p:cNvSpPr txBox="1"/>
          <p:nvPr/>
        </p:nvSpPr>
        <p:spPr>
          <a:xfrm>
            <a:off x="385643" y="1535487"/>
            <a:ext cx="553255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4'b001x: begin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reg_read_adr1_d = IR[5:3];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reg_read_adr2_d = 3'h0;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reg_write_adr_d</a:t>
            </a:r>
            <a:r>
              <a:rPr lang="en-US" sz="1400" dirty="0" smtClean="0">
                <a:latin typeface="Lucida Console" panose="020B0609040504020204" pitchFamily="49" charset="0"/>
              </a:rPr>
              <a:t> = IR[2:0];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reg_write_d</a:t>
            </a:r>
            <a:r>
              <a:rPr lang="en-US" sz="1400" dirty="0" smtClean="0">
                <a:latin typeface="Lucida Console" panose="020B0609040504020204" pitchFamily="49" charset="0"/>
              </a:rPr>
              <a:t> = 1;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ALU_source2_d = 1;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offset_register_d</a:t>
            </a:r>
            <a:r>
              <a:rPr lang="en-US" sz="1400" dirty="0" smtClean="0">
                <a:latin typeface="Lucida Console" panose="020B0609040504020204" pitchFamily="49" charset="0"/>
              </a:rPr>
              <a:t> = {10'h000, IR[11:6]};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mem_write_d</a:t>
            </a:r>
            <a:r>
              <a:rPr lang="en-US" sz="1400" dirty="0" smtClean="0">
                <a:latin typeface="Lucida Console" panose="020B0609040504020204" pitchFamily="49" charset="0"/>
              </a:rPr>
              <a:t> = 0;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mem_to_reg_d</a:t>
            </a:r>
            <a:r>
              <a:rPr lang="en-US" sz="1400" dirty="0" smtClean="0">
                <a:latin typeface="Lucida Console" panose="020B0609040504020204" pitchFamily="49" charset="0"/>
              </a:rPr>
              <a:t> = 0;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branch_d</a:t>
            </a:r>
            <a:r>
              <a:rPr lang="en-US" sz="1400" dirty="0" smtClean="0">
                <a:latin typeface="Lucida Console" panose="020B0609040504020204" pitchFamily="49" charset="0"/>
              </a:rPr>
              <a:t> = 0;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branch_condition_d</a:t>
            </a:r>
            <a:r>
              <a:rPr lang="en-US" sz="1400" dirty="0" smtClean="0">
                <a:latin typeface="Lucida Console" panose="020B0609040504020204" pitchFamily="49" charset="0"/>
              </a:rPr>
              <a:t> = 4'h0;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IEN_d</a:t>
            </a:r>
            <a:r>
              <a:rPr lang="en-US" sz="1400" dirty="0" smtClean="0">
                <a:latin typeface="Lucida Console" panose="020B0609040504020204" pitchFamily="49" charset="0"/>
              </a:rPr>
              <a:t> = 0;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IOF_d</a:t>
            </a:r>
            <a:r>
              <a:rPr lang="en-US" sz="1400" dirty="0" smtClean="0">
                <a:latin typeface="Lucida Console" panose="020B0609040504020204" pitchFamily="49" charset="0"/>
              </a:rPr>
              <a:t> = 0;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RTI_d</a:t>
            </a:r>
            <a:r>
              <a:rPr lang="en-US" sz="1400" dirty="0" smtClean="0">
                <a:latin typeface="Lucida Console" panose="020B0609040504020204" pitchFamily="49" charset="0"/>
              </a:rPr>
              <a:t> = 0;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subroutine_call_d</a:t>
            </a:r>
            <a:r>
              <a:rPr lang="en-US" sz="1400" dirty="0" smtClean="0">
                <a:latin typeface="Lucida Console" panose="020B0609040504020204" pitchFamily="49" charset="0"/>
              </a:rPr>
              <a:t> = 0;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subroutine_return_d</a:t>
            </a:r>
            <a:r>
              <a:rPr lang="en-US" sz="1400" dirty="0" smtClean="0">
                <a:latin typeface="Lucida Console" panose="020B0609040504020204" pitchFamily="49" charset="0"/>
              </a:rPr>
              <a:t> = 0;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case (IR[12])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	0: </a:t>
            </a:r>
            <a:r>
              <a:rPr lang="en-US" sz="1400" dirty="0" err="1" smtClean="0">
                <a:latin typeface="Lucida Console" panose="020B0609040504020204" pitchFamily="49" charset="0"/>
              </a:rPr>
              <a:t>ALU_con_d</a:t>
            </a:r>
            <a:r>
              <a:rPr lang="en-US" sz="1400" dirty="0" smtClean="0">
                <a:latin typeface="Lucida Console" panose="020B0609040504020204" pitchFamily="49" charset="0"/>
              </a:rPr>
              <a:t> = 8'hf7;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	1: </a:t>
            </a:r>
            <a:r>
              <a:rPr lang="en-US" sz="1400" dirty="0" err="1" smtClean="0">
                <a:latin typeface="Lucida Console" panose="020B0609040504020204" pitchFamily="49" charset="0"/>
              </a:rPr>
              <a:t>ALU_con_d</a:t>
            </a:r>
            <a:r>
              <a:rPr lang="en-US" sz="1400" dirty="0" smtClean="0">
                <a:latin typeface="Lucida Console" panose="020B0609040504020204" pitchFamily="49" charset="0"/>
              </a:rPr>
              <a:t> = 8'hf8;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endcase</a:t>
            </a:r>
            <a:r>
              <a:rPr lang="en-US" sz="1400" dirty="0" smtClean="0">
                <a:latin typeface="Lucida Console" panose="020B0609040504020204" pitchFamily="49" charset="0"/>
              </a:rPr>
              <a:t>				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end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662043" y="116615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Verilog</a:t>
            </a:r>
            <a:endParaRPr lang="en-US" b="1" dirty="0"/>
          </a:p>
        </p:txBody>
      </p:sp>
      <p:sp>
        <p:nvSpPr>
          <p:cNvPr id="8" name="Metin kutusu 7"/>
          <p:cNvSpPr txBox="1"/>
          <p:nvPr/>
        </p:nvSpPr>
        <p:spPr>
          <a:xfrm>
            <a:off x="7817919" y="115983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Logisim</a:t>
            </a:r>
            <a:endParaRPr lang="en-US" b="1" dirty="0"/>
          </a:p>
        </p:txBody>
      </p:sp>
      <p:cxnSp>
        <p:nvCxnSpPr>
          <p:cNvPr id="9" name="Düz Bağlayıcı 8"/>
          <p:cNvCxnSpPr/>
          <p:nvPr/>
        </p:nvCxnSpPr>
        <p:spPr>
          <a:xfrm flipH="1">
            <a:off x="1165860" y="98999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6469606" y="98999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1742712" y="98999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6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5758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Python script is written for assemble instructions and create binary machine instructions. </a:t>
            </a:r>
          </a:p>
          <a:p>
            <a:r>
              <a:rPr lang="en-US" dirty="0" smtClean="0"/>
              <a:t>Assembler uses simple regular expressions to parse instruction mnemonics. </a:t>
            </a:r>
          </a:p>
          <a:p>
            <a:r>
              <a:rPr lang="en-US" dirty="0" smtClean="0"/>
              <a:t>After generating instruction binaries, these are converted to Logisim memory input file format, ISim memory input file format and Xilinx FPGA mem input file format.</a:t>
            </a:r>
          </a:p>
          <a:p>
            <a:endParaRPr lang="en-US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İçerik Yer Tutucusu 4"/>
          <p:cNvSpPr txBox="1">
            <a:spLocks/>
          </p:cNvSpPr>
          <p:nvPr/>
        </p:nvSpPr>
        <p:spPr>
          <a:xfrm>
            <a:off x="1097280" y="4152759"/>
            <a:ext cx="10058400" cy="18575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Assembler has some special words for create predefined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Assembler variables can resides between “</a:t>
            </a:r>
            <a:r>
              <a:rPr lang="en-US" b="1" dirty="0" smtClean="0"/>
              <a:t>_initial</a:t>
            </a:r>
            <a:r>
              <a:rPr lang="en-US" dirty="0" smtClean="0"/>
              <a:t>” and “</a:t>
            </a:r>
            <a:r>
              <a:rPr lang="en-US" b="1" dirty="0" smtClean="0"/>
              <a:t>_end</a:t>
            </a:r>
            <a:r>
              <a:rPr lang="en-US" dirty="0" smtClean="0"/>
              <a:t>” block.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 </a:t>
            </a:r>
            <a:r>
              <a:rPr lang="en-US" b="1" dirty="0" smtClean="0"/>
              <a:t>$</a:t>
            </a:r>
            <a:r>
              <a:rPr lang="en-US" dirty="0" smtClean="0"/>
              <a:t> ” character assigns decimal variable.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 </a:t>
            </a:r>
            <a:r>
              <a:rPr lang="en-US" b="1" dirty="0" smtClean="0"/>
              <a:t>&amp;</a:t>
            </a:r>
            <a:r>
              <a:rPr lang="en-US" dirty="0" smtClean="0"/>
              <a:t> ” character gives starting address of variable.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 </a:t>
            </a:r>
            <a:r>
              <a:rPr lang="en-US" b="1" dirty="0" smtClean="0"/>
              <a:t>;</a:t>
            </a:r>
            <a:r>
              <a:rPr lang="en-US" dirty="0" smtClean="0"/>
              <a:t> ”character makes afterwards a comment in a line.</a:t>
            </a:r>
          </a:p>
          <a:p>
            <a:endParaRPr lang="en-US" dirty="0"/>
          </a:p>
        </p:txBody>
      </p:sp>
      <p:cxnSp>
        <p:nvCxnSpPr>
          <p:cNvPr id="9" name="Düz Bağlayıcı 8"/>
          <p:cNvCxnSpPr/>
          <p:nvPr/>
        </p:nvCxnSpPr>
        <p:spPr>
          <a:xfrm>
            <a:off x="5915614" y="380177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H="1">
            <a:off x="1188720" y="380177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>
            <a:off x="6492466" y="380177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 flipH="1">
            <a:off x="1765572" y="3801774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/>
          <p:nvPr/>
        </p:nvSpPr>
        <p:spPr>
          <a:xfrm>
            <a:off x="5040629" y="3290002"/>
            <a:ext cx="5911979" cy="288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811530" y="1780249"/>
            <a:ext cx="3634740" cy="4391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811530" y="240683"/>
            <a:ext cx="10058400" cy="8826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Assembly Program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934243" y="1856034"/>
            <a:ext cx="3389313" cy="4509823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 smtClean="0">
                <a:latin typeface="Lucida Console" panose="020B0609040504020204" pitchFamily="49" charset="0"/>
              </a:rPr>
              <a:t>; I/O test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_initial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$</a:t>
            </a:r>
            <a:r>
              <a:rPr lang="en-US" dirty="0" err="1" smtClean="0">
                <a:latin typeface="Lucida Console" panose="020B0609040504020204" pitchFamily="49" charset="0"/>
              </a:rPr>
              <a:t>proc_in</a:t>
            </a:r>
            <a:r>
              <a:rPr lang="en-US" dirty="0" smtClean="0">
                <a:latin typeface="Lucida Console" panose="020B0609040504020204" pitchFamily="49" charset="0"/>
              </a:rPr>
              <a:t> = 4080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$</a:t>
            </a:r>
            <a:r>
              <a:rPr lang="en-US" dirty="0" err="1" smtClean="0">
                <a:latin typeface="Lucida Console" panose="020B0609040504020204" pitchFamily="49" charset="0"/>
              </a:rPr>
              <a:t>proc_out</a:t>
            </a:r>
            <a:r>
              <a:rPr lang="en-US" dirty="0" smtClean="0">
                <a:latin typeface="Lucida Console" panose="020B0609040504020204" pitchFamily="49" charset="0"/>
              </a:rPr>
              <a:t> = 4081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_end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MOV R2, #4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MOV R3, #3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H:  CSL R3, R3,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SUB R2, R2,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BNE H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ADD R1, R1,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MOVL R0, $</a:t>
            </a:r>
            <a:r>
              <a:rPr lang="en-US" dirty="0" err="1" smtClean="0">
                <a:latin typeface="Lucida Console" panose="020B0609040504020204" pitchFamily="49" charset="0"/>
              </a:rPr>
              <a:t>proc_out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STR [R0], R3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F:  BAL F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5177790" y="3430363"/>
            <a:ext cx="5954683" cy="269979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010   0100001000000100 4204     MOV R2 #4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011   0100001100000011 4303     MOV R3 #3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012   0001110001011011 1C5B     CSL R3 </a:t>
            </a:r>
            <a:r>
              <a:rPr lang="en-US" sz="1900" dirty="0" err="1" smtClean="0">
                <a:latin typeface="Lucida Console" panose="020B0609040504020204" pitchFamily="49" charset="0"/>
              </a:rPr>
              <a:t>R3</a:t>
            </a:r>
            <a:r>
              <a:rPr lang="en-US" sz="1900" dirty="0" smtClean="0">
                <a:latin typeface="Lucida Console" panose="020B0609040504020204" pitchFamily="49" charset="0"/>
              </a:rPr>
              <a:t> #1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013   0011000001010010 3052     SUB R2 </a:t>
            </a:r>
            <a:r>
              <a:rPr lang="en-US" sz="1900" dirty="0" err="1" smtClean="0">
                <a:latin typeface="Lucida Console" panose="020B0609040504020204" pitchFamily="49" charset="0"/>
              </a:rPr>
              <a:t>R2</a:t>
            </a:r>
            <a:r>
              <a:rPr lang="en-US" sz="1900" dirty="0" smtClean="0">
                <a:latin typeface="Lucida Console" panose="020B0609040504020204" pitchFamily="49" charset="0"/>
              </a:rPr>
              <a:t> #1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014   1100001111111101 C3FD     BNE 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015   0010000001001001 2049     ADD R1 </a:t>
            </a:r>
            <a:r>
              <a:rPr lang="en-US" sz="1900" dirty="0" err="1" smtClean="0">
                <a:latin typeface="Lucida Console" panose="020B0609040504020204" pitchFamily="49" charset="0"/>
              </a:rPr>
              <a:t>R1</a:t>
            </a:r>
            <a:r>
              <a:rPr lang="en-US" sz="1900" dirty="0" smtClean="0">
                <a:latin typeface="Lucida Console" panose="020B0609040504020204" pitchFamily="49" charset="0"/>
              </a:rPr>
              <a:t> #1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016   1111111111110001 FFF1     MOVL R0 #4081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017   1011000000000011 B003     STR [R0] R3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018   1110011111111111 E7FF     BAL F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4996965" y="2878623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Assembler output:</a:t>
            </a:r>
            <a:endParaRPr lang="en-US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811530" y="131698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Assembler input:</a:t>
            </a:r>
            <a:endParaRPr lang="en-US" dirty="0"/>
          </a:p>
        </p:txBody>
      </p:sp>
      <p:cxnSp>
        <p:nvCxnSpPr>
          <p:cNvPr id="15" name="Düz Bağlayıcı 14"/>
          <p:cNvCxnSpPr/>
          <p:nvPr/>
        </p:nvCxnSpPr>
        <p:spPr>
          <a:xfrm flipH="1">
            <a:off x="928846" y="114177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>
            <a:off x="6232592" y="114177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 flipH="1">
            <a:off x="1505698" y="114177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5040629" y="1780249"/>
            <a:ext cx="3553243" cy="1028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İçerik Yer Tutucusu 2"/>
          <p:cNvSpPr txBox="1">
            <a:spLocks/>
          </p:cNvSpPr>
          <p:nvPr/>
        </p:nvSpPr>
        <p:spPr>
          <a:xfrm>
            <a:off x="5198781" y="1826986"/>
            <a:ext cx="3393819" cy="10705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tr-TR" sz="1500" dirty="0" err="1">
                <a:latin typeface="Lucida Console" panose="020B0609040504020204" pitchFamily="49" charset="0"/>
              </a:rPr>
              <a:t>i</a:t>
            </a:r>
            <a:r>
              <a:rPr lang="tr-TR" sz="1500" dirty="0" err="1" smtClean="0">
                <a:latin typeface="Lucida Console" panose="020B0609040504020204" pitchFamily="49" charset="0"/>
              </a:rPr>
              <a:t>nt</a:t>
            </a:r>
            <a:r>
              <a:rPr lang="tr-TR" sz="1500" dirty="0" smtClean="0">
                <a:latin typeface="Lucida Console" panose="020B0609040504020204" pitchFamily="49" charset="0"/>
              </a:rPr>
              <a:t> a = 3;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tr-TR" sz="1500" dirty="0" err="1" smtClean="0">
                <a:latin typeface="Lucida Console" panose="020B0609040504020204" pitchFamily="49" charset="0"/>
              </a:rPr>
              <a:t>for</a:t>
            </a:r>
            <a:r>
              <a:rPr lang="tr-TR" sz="1500" dirty="0" smtClean="0">
                <a:latin typeface="Lucida Console" panose="020B0609040504020204" pitchFamily="49" charset="0"/>
              </a:rPr>
              <a:t> (</a:t>
            </a:r>
            <a:r>
              <a:rPr lang="tr-TR" sz="1500" dirty="0" err="1" smtClean="0">
                <a:latin typeface="Lucida Console" panose="020B0609040504020204" pitchFamily="49" charset="0"/>
              </a:rPr>
              <a:t>int</a:t>
            </a:r>
            <a:r>
              <a:rPr lang="tr-TR" sz="1500" dirty="0" smtClean="0">
                <a:latin typeface="Lucida Console" panose="020B0609040504020204" pitchFamily="49" charset="0"/>
              </a:rPr>
              <a:t> i = 4; i &gt; 0; i--)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tr-TR" sz="1500" dirty="0">
                <a:latin typeface="Lucida Console" panose="020B0609040504020204" pitchFamily="49" charset="0"/>
              </a:rPr>
              <a:t> </a:t>
            </a:r>
            <a:r>
              <a:rPr lang="tr-TR" sz="1500" dirty="0" smtClean="0">
                <a:latin typeface="Lucida Console" panose="020B0609040504020204" pitchFamily="49" charset="0"/>
              </a:rPr>
              <a:t>   a = a &lt;&lt; 1;</a:t>
            </a:r>
            <a:endParaRPr lang="en-US" sz="1500" dirty="0">
              <a:latin typeface="Lucida Console" panose="020B0609040504020204" pitchFamily="49" charset="0"/>
            </a:endParaRPr>
          </a:p>
        </p:txBody>
      </p:sp>
      <p:sp>
        <p:nvSpPr>
          <p:cNvPr id="19" name="Metin kutusu 18"/>
          <p:cNvSpPr txBox="1"/>
          <p:nvPr/>
        </p:nvSpPr>
        <p:spPr>
          <a:xfrm>
            <a:off x="4996965" y="130799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 </a:t>
            </a:r>
            <a:r>
              <a:rPr lang="tr-TR" dirty="0" err="1" smtClean="0"/>
              <a:t>equivalent</a:t>
            </a:r>
            <a:r>
              <a:rPr lang="tr-TR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Verilog Modules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836295" y="1851660"/>
            <a:ext cx="10058400" cy="4023360"/>
          </a:xfrm>
        </p:spPr>
        <p:txBody>
          <a:bodyPr>
            <a:normAutofit/>
          </a:bodyPr>
          <a:lstStyle/>
          <a:p>
            <a:pPr lvl="0"/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Processor  			[ processor ]</a:t>
            </a:r>
          </a:p>
          <a:p>
            <a:pPr lvl="1"/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Organization unit 		[ </a:t>
            </a:r>
            <a:r>
              <a:rPr 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organization_unit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pPr lvl="2"/>
            <a:r>
              <a:rPr lang="en-US" sz="1500" dirty="0" smtClean="0">
                <a:solidFill>
                  <a:schemeClr val="tx1"/>
                </a:solidFill>
              </a:rPr>
              <a:t>I/O and data memory unit 	[ </a:t>
            </a:r>
            <a:r>
              <a:rPr lang="en-US" sz="1500" dirty="0" err="1" smtClean="0">
                <a:solidFill>
                  <a:schemeClr val="tx1"/>
                </a:solidFill>
              </a:rPr>
              <a:t>IO_memory</a:t>
            </a:r>
            <a:r>
              <a:rPr lang="en-US" sz="1500" dirty="0" smtClean="0">
                <a:solidFill>
                  <a:schemeClr val="tx1"/>
                </a:solidFill>
              </a:rPr>
              <a:t> ]</a:t>
            </a:r>
          </a:p>
          <a:p>
            <a:pPr lvl="2"/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file  		[ </a:t>
            </a:r>
            <a:r>
              <a:rPr 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register_file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pPr lvl="2"/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ALU  			[ ALU ]</a:t>
            </a:r>
          </a:p>
          <a:p>
            <a:pPr lvl="1"/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Fetch unit  		[ </a:t>
            </a:r>
            <a:r>
              <a:rPr 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fetch_unit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pPr lvl="2"/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Instruction memory  	[ </a:t>
            </a:r>
            <a:r>
              <a:rPr 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instruction_rom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pPr lvl="1"/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Decode unit  		[ </a:t>
            </a:r>
            <a:r>
              <a:rPr 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decode_unit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pPr lvl="1"/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Branch control unit 		[ </a:t>
            </a:r>
            <a:r>
              <a:rPr 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branch_control_unit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pPr lvl="1"/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Subroutine stack  		[ </a:t>
            </a:r>
            <a:r>
              <a:rPr 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subroutine_stack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pPr lvl="1"/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Hazard detection unit 	[ </a:t>
            </a:r>
            <a:r>
              <a:rPr 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hazard_detection_unit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pPr lvl="1"/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Interrupt control unit  	[ </a:t>
            </a:r>
            <a:r>
              <a:rPr 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interrupt_control_unit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pPr lvl="1"/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Pipeline control registers  	[ </a:t>
            </a:r>
            <a:r>
              <a:rPr 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pipeline_registers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28" y="1885950"/>
            <a:ext cx="4658167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857250" y="39944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FPGA Implementation</a:t>
            </a:r>
            <a:endParaRPr lang="en-US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623800" y="1440737"/>
            <a:ext cx="9932670" cy="157962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Xilinx Spartan-6 XC6SLX45 FPGA</a:t>
            </a:r>
            <a:r>
              <a:rPr lang="tr-TR" sz="1800" dirty="0" smtClean="0"/>
              <a:t> [1]</a:t>
            </a:r>
            <a:endParaRPr lang="en-US" sz="1800" dirty="0" smtClean="0"/>
          </a:p>
          <a:p>
            <a:pPr marL="285750" indent="-285750"/>
            <a:r>
              <a:rPr lang="en-US" sz="1800" dirty="0" smtClean="0"/>
              <a:t>6,822 slices, each containing four 6-input LUTs and eight flip-flops</a:t>
            </a:r>
          </a:p>
          <a:p>
            <a:pPr marL="285750" indent="-285750"/>
            <a:r>
              <a:rPr lang="en-US" sz="1800" dirty="0" smtClean="0"/>
              <a:t>2,088 Kb block ram capacity</a:t>
            </a:r>
          </a:p>
          <a:p>
            <a:pPr marL="285750" indent="-285750"/>
            <a:r>
              <a:rPr lang="en-US" sz="1800" dirty="0" smtClean="0"/>
              <a:t>50MHz clock frequency</a:t>
            </a:r>
            <a:endParaRPr lang="en-US" sz="1800" dirty="0"/>
          </a:p>
        </p:txBody>
      </p:sp>
      <p:sp>
        <p:nvSpPr>
          <p:cNvPr id="6" name="Dikdörtgen 5"/>
          <p:cNvSpPr/>
          <p:nvPr/>
        </p:nvSpPr>
        <p:spPr>
          <a:xfrm>
            <a:off x="525780" y="3883870"/>
            <a:ext cx="5875020" cy="1885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623800" y="3968063"/>
            <a:ext cx="6015197" cy="28568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300" dirty="0" smtClean="0">
                <a:latin typeface="Lucida Console" panose="020B0609040504020204" pitchFamily="49" charset="0"/>
              </a:rPr>
              <a:t>Device Utilization Summary: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 smtClean="0">
                <a:latin typeface="Lucida Console" panose="020B0609040504020204" pitchFamily="49" charset="0"/>
              </a:rPr>
              <a:t>Slice Logic Utilization: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 smtClean="0">
                <a:latin typeface="Lucida Console" panose="020B0609040504020204" pitchFamily="49" charset="0"/>
              </a:rPr>
              <a:t>  Number of Slice Registers:   415 out of  54,576    1%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 smtClean="0">
                <a:latin typeface="Lucida Console" panose="020B0609040504020204" pitchFamily="49" charset="0"/>
              </a:rPr>
              <a:t>  Number of Slice LUTs:        623 out of  27,288    2%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 smtClean="0">
                <a:latin typeface="Lucida Console" panose="020B0609040504020204" pitchFamily="49" charset="0"/>
              </a:rPr>
              <a:t>    Number used as logic:      579 out of  27,288    2%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 smtClean="0">
                <a:latin typeface="Lucida Console" panose="020B0609040504020204" pitchFamily="49" charset="0"/>
              </a:rPr>
              <a:t>    Number used as Memory:     25 out of   6,408     1%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sz="1300" dirty="0">
              <a:latin typeface="Lucida Console" panose="020B0609040504020204" pitchFamily="49" charset="0"/>
            </a:endParaRPr>
          </a:p>
        </p:txBody>
      </p:sp>
      <p:pic>
        <p:nvPicPr>
          <p:cNvPr id="8" name="İçerik Yer Tutucusu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" t="7745" r="5942"/>
          <a:stretch/>
        </p:blipFill>
        <p:spPr>
          <a:xfrm>
            <a:off x="7097684" y="3135800"/>
            <a:ext cx="3943349" cy="309129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58" y="1086236"/>
            <a:ext cx="3931920" cy="1766672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525780" y="3406745"/>
            <a:ext cx="529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Xilinx ISE synthesis place and route report:</a:t>
            </a:r>
          </a:p>
          <a:p>
            <a:endParaRPr lang="en-US" dirty="0"/>
          </a:p>
        </p:txBody>
      </p:sp>
      <p:cxnSp>
        <p:nvCxnSpPr>
          <p:cNvPr id="11" name="Düz Bağlayıcı 10"/>
          <p:cNvCxnSpPr/>
          <p:nvPr/>
        </p:nvCxnSpPr>
        <p:spPr>
          <a:xfrm flipH="1">
            <a:off x="749324" y="1089308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>
            <a:off x="6053070" y="1089308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 flipH="1">
            <a:off x="1326176" y="1089308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8706862" y="2751890"/>
            <a:ext cx="2319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a typeface="Times New Roman" panose="02020603050405020304" pitchFamily="18" charset="0"/>
              </a:rPr>
              <a:t>FPGA logic cell </a:t>
            </a:r>
            <a:r>
              <a:rPr lang="en-US" sz="1200" dirty="0" smtClean="0">
                <a:ea typeface="Times New Roman" panose="02020603050405020304" pitchFamily="18" charset="0"/>
              </a:rPr>
              <a:t>illustration</a:t>
            </a:r>
            <a:r>
              <a:rPr lang="tr-TR" sz="1200" dirty="0" smtClean="0">
                <a:ea typeface="Times New Roman" panose="02020603050405020304" pitchFamily="18" charset="0"/>
              </a:rPr>
              <a:t> [6]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29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/>
          <p:nvPr/>
        </p:nvSpPr>
        <p:spPr>
          <a:xfrm>
            <a:off x="5040629" y="3290002"/>
            <a:ext cx="5911979" cy="288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811530" y="1780249"/>
            <a:ext cx="3634740" cy="4391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811530" y="240683"/>
            <a:ext cx="10058400" cy="882649"/>
          </a:xfrm>
        </p:spPr>
        <p:txBody>
          <a:bodyPr>
            <a:normAutofit/>
          </a:bodyPr>
          <a:lstStyle/>
          <a:p>
            <a:r>
              <a:rPr lang="tr-TR" sz="4000" dirty="0" smtClean="0"/>
              <a:t>Demo </a:t>
            </a:r>
            <a:r>
              <a:rPr lang="en-US" sz="4000" dirty="0" smtClean="0"/>
              <a:t>Assembly Program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934243" y="1856034"/>
            <a:ext cx="3389313" cy="4509823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 smtClean="0">
                <a:latin typeface="Lucida Console" panose="020B0609040504020204" pitchFamily="49" charset="0"/>
              </a:rPr>
              <a:t>; I/O test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_initial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$</a:t>
            </a:r>
            <a:r>
              <a:rPr lang="en-US" dirty="0" err="1" smtClean="0">
                <a:latin typeface="Lucida Console" panose="020B0609040504020204" pitchFamily="49" charset="0"/>
              </a:rPr>
              <a:t>proc_in</a:t>
            </a:r>
            <a:r>
              <a:rPr lang="en-US" dirty="0" smtClean="0">
                <a:latin typeface="Lucida Console" panose="020B0609040504020204" pitchFamily="49" charset="0"/>
              </a:rPr>
              <a:t> = 4080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$</a:t>
            </a:r>
            <a:r>
              <a:rPr lang="en-US" dirty="0" err="1" smtClean="0">
                <a:latin typeface="Lucida Console" panose="020B0609040504020204" pitchFamily="49" charset="0"/>
              </a:rPr>
              <a:t>proc_out</a:t>
            </a:r>
            <a:r>
              <a:rPr lang="en-US" dirty="0" smtClean="0">
                <a:latin typeface="Lucida Console" panose="020B0609040504020204" pitchFamily="49" charset="0"/>
              </a:rPr>
              <a:t> = 4081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_end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MOV R2, #4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MOV R3, #3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H:  CSL R3, R3,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SUB R2, R2,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BNE H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ADD R1, R1,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MOVL R0, $</a:t>
            </a:r>
            <a:r>
              <a:rPr lang="en-US" dirty="0" err="1" smtClean="0">
                <a:latin typeface="Lucida Console" panose="020B0609040504020204" pitchFamily="49" charset="0"/>
              </a:rPr>
              <a:t>proc_out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STR [R0], R3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F:  BAL F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5177790" y="3430363"/>
            <a:ext cx="5954683" cy="269979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010   0100001000000100 4204     MOV R2 #4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011   0100001100000011 4303     MOV R3 #3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012   0001110001011011 1C5B     CSL R3 </a:t>
            </a:r>
            <a:r>
              <a:rPr lang="en-US" sz="1900" dirty="0" err="1" smtClean="0">
                <a:latin typeface="Lucida Console" panose="020B0609040504020204" pitchFamily="49" charset="0"/>
              </a:rPr>
              <a:t>R3</a:t>
            </a:r>
            <a:r>
              <a:rPr lang="en-US" sz="1900" dirty="0" smtClean="0">
                <a:latin typeface="Lucida Console" panose="020B0609040504020204" pitchFamily="49" charset="0"/>
              </a:rPr>
              <a:t> #1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013   0011000001010010 3052     SUB R2 </a:t>
            </a:r>
            <a:r>
              <a:rPr lang="en-US" sz="1900" dirty="0" err="1" smtClean="0">
                <a:latin typeface="Lucida Console" panose="020B0609040504020204" pitchFamily="49" charset="0"/>
              </a:rPr>
              <a:t>R2</a:t>
            </a:r>
            <a:r>
              <a:rPr lang="en-US" sz="1900" dirty="0" smtClean="0">
                <a:latin typeface="Lucida Console" panose="020B0609040504020204" pitchFamily="49" charset="0"/>
              </a:rPr>
              <a:t> #1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014   1100001111111101 C3FD     BNE 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015   0010000001001001 2049     ADD R1 </a:t>
            </a:r>
            <a:r>
              <a:rPr lang="en-US" sz="1900" dirty="0" err="1" smtClean="0">
                <a:latin typeface="Lucida Console" panose="020B0609040504020204" pitchFamily="49" charset="0"/>
              </a:rPr>
              <a:t>R1</a:t>
            </a:r>
            <a:r>
              <a:rPr lang="en-US" sz="1900" dirty="0" smtClean="0">
                <a:latin typeface="Lucida Console" panose="020B0609040504020204" pitchFamily="49" charset="0"/>
              </a:rPr>
              <a:t> #1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016   1111111111110001 FFF1     MOVL R0 #4081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017   1011000000000011 B003     STR [R0] R3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018   1110011111111111 E7FF     BAL F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4996965" y="2878623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Assembler output:</a:t>
            </a:r>
            <a:endParaRPr lang="en-US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811530" y="131698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Assembler input:</a:t>
            </a:r>
            <a:endParaRPr lang="en-US" dirty="0"/>
          </a:p>
        </p:txBody>
      </p:sp>
      <p:cxnSp>
        <p:nvCxnSpPr>
          <p:cNvPr id="15" name="Düz Bağlayıcı 14"/>
          <p:cNvCxnSpPr/>
          <p:nvPr/>
        </p:nvCxnSpPr>
        <p:spPr>
          <a:xfrm flipH="1">
            <a:off x="928846" y="114177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>
            <a:off x="6232592" y="114177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 flipH="1">
            <a:off x="1505698" y="114177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5040629" y="1768819"/>
            <a:ext cx="3553243" cy="1028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İçerik Yer Tutucusu 2"/>
          <p:cNvSpPr txBox="1">
            <a:spLocks/>
          </p:cNvSpPr>
          <p:nvPr/>
        </p:nvSpPr>
        <p:spPr>
          <a:xfrm>
            <a:off x="5198781" y="1826986"/>
            <a:ext cx="3393819" cy="10705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tr-TR" sz="1500" dirty="0" err="1">
                <a:latin typeface="Lucida Console" panose="020B0609040504020204" pitchFamily="49" charset="0"/>
              </a:rPr>
              <a:t>i</a:t>
            </a:r>
            <a:r>
              <a:rPr lang="tr-TR" sz="1500" dirty="0" err="1" smtClean="0">
                <a:latin typeface="Lucida Console" panose="020B0609040504020204" pitchFamily="49" charset="0"/>
              </a:rPr>
              <a:t>nt</a:t>
            </a:r>
            <a:r>
              <a:rPr lang="tr-TR" sz="1500" dirty="0" smtClean="0">
                <a:latin typeface="Lucida Console" panose="020B0609040504020204" pitchFamily="49" charset="0"/>
              </a:rPr>
              <a:t> a = 3;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tr-TR" sz="1500" dirty="0" err="1" smtClean="0">
                <a:latin typeface="Lucida Console" panose="020B0609040504020204" pitchFamily="49" charset="0"/>
              </a:rPr>
              <a:t>for</a:t>
            </a:r>
            <a:r>
              <a:rPr lang="tr-TR" sz="1500" dirty="0" smtClean="0">
                <a:latin typeface="Lucida Console" panose="020B0609040504020204" pitchFamily="49" charset="0"/>
              </a:rPr>
              <a:t> (</a:t>
            </a:r>
            <a:r>
              <a:rPr lang="tr-TR" sz="1500" dirty="0" err="1" smtClean="0">
                <a:latin typeface="Lucida Console" panose="020B0609040504020204" pitchFamily="49" charset="0"/>
              </a:rPr>
              <a:t>int</a:t>
            </a:r>
            <a:r>
              <a:rPr lang="tr-TR" sz="1500" dirty="0" smtClean="0">
                <a:latin typeface="Lucida Console" panose="020B0609040504020204" pitchFamily="49" charset="0"/>
              </a:rPr>
              <a:t> i = 4; i &gt; 0; i--)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tr-TR" sz="1500" dirty="0">
                <a:latin typeface="Lucida Console" panose="020B0609040504020204" pitchFamily="49" charset="0"/>
              </a:rPr>
              <a:t> </a:t>
            </a:r>
            <a:r>
              <a:rPr lang="tr-TR" sz="1500" dirty="0" smtClean="0">
                <a:latin typeface="Lucida Console" panose="020B0609040504020204" pitchFamily="49" charset="0"/>
              </a:rPr>
              <a:t>   a = a &lt;&lt; 1;</a:t>
            </a:r>
            <a:endParaRPr lang="en-US" sz="1500" dirty="0">
              <a:latin typeface="Lucida Console" panose="020B0609040504020204" pitchFamily="49" charset="0"/>
            </a:endParaRPr>
          </a:p>
        </p:txBody>
      </p:sp>
      <p:sp>
        <p:nvSpPr>
          <p:cNvPr id="19" name="Metin kutusu 18"/>
          <p:cNvSpPr txBox="1"/>
          <p:nvPr/>
        </p:nvSpPr>
        <p:spPr>
          <a:xfrm>
            <a:off x="4996965" y="130799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 </a:t>
            </a:r>
            <a:r>
              <a:rPr lang="tr-TR" dirty="0" err="1" smtClean="0"/>
              <a:t>equivalent</a:t>
            </a:r>
            <a:r>
              <a:rPr lang="tr-TR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Unvan 3"/>
          <p:cNvSpPr txBox="1">
            <a:spLocks/>
          </p:cNvSpPr>
          <p:nvPr/>
        </p:nvSpPr>
        <p:spPr>
          <a:xfrm>
            <a:off x="1119832" y="44232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9" name="İçerik Yer Tutucusu 4"/>
          <p:cNvSpPr txBox="1">
            <a:spLocks/>
          </p:cNvSpPr>
          <p:nvPr/>
        </p:nvSpPr>
        <p:spPr>
          <a:xfrm>
            <a:off x="1119832" y="1260404"/>
            <a:ext cx="10058400" cy="2063326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the help of pipeline, processor can achieve instruction level parallelism.</a:t>
            </a:r>
          </a:p>
          <a:p>
            <a:r>
              <a:rPr lang="en-US" dirty="0" smtClean="0"/>
              <a:t>Nominal cycles per instruction (CPI) is 1. Without pipelining CPI would be 5. </a:t>
            </a:r>
          </a:p>
          <a:p>
            <a:r>
              <a:rPr lang="en-US" dirty="0" smtClean="0"/>
              <a:t>Penalty for stall and flush instructions is 1 clock cycle. </a:t>
            </a:r>
          </a:p>
          <a:p>
            <a:r>
              <a:rPr lang="en-US" dirty="0" smtClean="0"/>
              <a:t>Pipeline stall and flush operations increase cycle per instruction. But in long execution run, CPI converges to 1.</a:t>
            </a:r>
            <a:r>
              <a:rPr lang="tr-TR" dirty="0" smtClean="0"/>
              <a:t> [4]</a:t>
            </a: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1516072" y="3166818"/>
                <a:ext cx="10675928" cy="663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5000"/>
                  </a:lnSpc>
                  <a:spcAft>
                    <a:spcPts val="800"/>
                  </a:spcAft>
                  <a:tabLst>
                    <a:tab pos="2790190" algn="ctr"/>
                  </a:tabLst>
                </a:pPr>
                <a:r>
                  <a:rPr lang="en-US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CPI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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  Effective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processor performance =</a:t>
                </a:r>
                <a:r>
                  <a:rPr lang="en-US" sz="2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Clock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frequency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CPI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1000000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50000000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 × 1000000</m:t>
                        </m:r>
                      </m:den>
                    </m:f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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50 MIPS</a:t>
                </a:r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072" y="3166818"/>
                <a:ext cx="10675928" cy="663067"/>
              </a:xfrm>
              <a:prstGeom prst="rect">
                <a:avLst/>
              </a:prstGeom>
              <a:blipFill rotWithShape="0">
                <a:blip r:embed="rId2"/>
                <a:stretch>
                  <a:fillRect l="-628"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İçerik Yer Tutucusu 4"/>
              <p:cNvSpPr txBox="1">
                <a:spLocks/>
              </p:cNvSpPr>
              <p:nvPr/>
            </p:nvSpPr>
            <p:spPr>
              <a:xfrm>
                <a:off x="1154083" y="3962248"/>
                <a:ext cx="10058400" cy="223281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360000" indent="-36000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0000" indent="3600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q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20000" indent="3600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v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00000" indent="3600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80000" indent="3600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Execution 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time for a given instruction count can be calculated </a:t>
                </a:r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tr-TR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[4]</a:t>
                </a:r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Execution 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time (</a:t>
                </a:r>
                <a:r>
                  <a:rPr lang="en-US" sz="22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CPI</m:t>
                        </m:r>
                        <m:r>
                          <a:rPr lang="en-US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Instruction</m:t>
                        </m:r>
                        <m:r>
                          <a:rPr lang="en-US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count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Clock</m:t>
                        </m:r>
                        <m:r>
                          <a:rPr lang="en-US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frequency</m:t>
                        </m:r>
                      </m:den>
                    </m:f>
                  </m:oMath>
                </a14:m>
                <a:endParaRPr lang="en-US" sz="22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Instruction 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for example program is </a:t>
                </a:r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24. 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Execution time for example </a:t>
                </a:r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program:</a:t>
                </a:r>
              </a:p>
              <a:p>
                <a:pPr marL="0" indent="0">
                  <a:lnSpc>
                    <a:spcPct val="105000"/>
                  </a:lnSpc>
                  <a:spcAft>
                    <a:spcPts val="800"/>
                  </a:spcAft>
                  <a:buNone/>
                  <a:tabLst>
                    <a:tab pos="2790190" algn="ctr"/>
                  </a:tabLst>
                </a:pPr>
                <a:r>
                  <a:rPr lang="en-US" sz="22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Execution 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time (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 ×2</m:t>
                        </m:r>
                        <m:r>
                          <a:rPr lang="en-US" sz="26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50000000</m:t>
                        </m:r>
                      </m:den>
                    </m:f>
                  </m:oMath>
                </a14:m>
                <a:r>
                  <a:rPr lang="en-US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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</a:t>
                </a:r>
                <a:r>
                  <a:rPr lang="tr-TR" sz="22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48</a:t>
                </a:r>
                <a:r>
                  <a:rPr lang="en-US" sz="22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ms</a:t>
                </a:r>
                <a:endParaRPr lang="en-US" sz="2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2" name="İçerik Yer Tutuc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83" y="3962248"/>
                <a:ext cx="10058400" cy="2232812"/>
              </a:xfrm>
              <a:prstGeom prst="rect">
                <a:avLst/>
              </a:prstGeom>
              <a:blipFill rotWithShape="0">
                <a:blip r:embed="rId3"/>
                <a:stretch>
                  <a:fillRect l="-1333" t="-4098" r="-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Düz Bağlayıcı 12"/>
          <p:cNvCxnSpPr/>
          <p:nvPr/>
        </p:nvCxnSpPr>
        <p:spPr>
          <a:xfrm flipH="1">
            <a:off x="1146016" y="111891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>
            <a:off x="6449762" y="111891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 flipH="1">
            <a:off x="1722868" y="111891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67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/>
          <p:cNvSpPr/>
          <p:nvPr/>
        </p:nvSpPr>
        <p:spPr>
          <a:xfrm>
            <a:off x="7881929" y="1489530"/>
            <a:ext cx="2491741" cy="4483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kdörtgen 12"/>
          <p:cNvSpPr/>
          <p:nvPr/>
        </p:nvSpPr>
        <p:spPr>
          <a:xfrm>
            <a:off x="4432944" y="1489530"/>
            <a:ext cx="2491741" cy="4483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 PROCESSOR DESIGN ON FPGA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27</a:t>
            </a:fld>
            <a:endParaRPr lang="en-US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811530" y="240683"/>
            <a:ext cx="10058400" cy="882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smtClean="0"/>
              <a:t>Demo </a:t>
            </a:r>
            <a:r>
              <a:rPr lang="en-US" sz="4000" dirty="0" smtClean="0"/>
              <a:t>Assembly Program</a:t>
            </a:r>
            <a:r>
              <a:rPr lang="tr-TR" sz="4000" dirty="0" smtClean="0"/>
              <a:t> - 2</a:t>
            </a:r>
            <a:endParaRPr lang="en-US" sz="4000" dirty="0"/>
          </a:p>
        </p:txBody>
      </p:sp>
      <p:cxnSp>
        <p:nvCxnSpPr>
          <p:cNvPr id="5" name="Düz Bağlayıcı 4"/>
          <p:cNvCxnSpPr/>
          <p:nvPr/>
        </p:nvCxnSpPr>
        <p:spPr>
          <a:xfrm flipH="1">
            <a:off x="928846" y="114177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6232592" y="114177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 flipH="1">
            <a:off x="1505698" y="114177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>
            <a:off x="1194444" y="1489531"/>
            <a:ext cx="2491741" cy="4483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1317158" y="1565316"/>
            <a:ext cx="2369027" cy="4509823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 smtClean="0">
                <a:latin typeface="Lucida Console" panose="020B0609040504020204" pitchFamily="49" charset="0"/>
              </a:rPr>
              <a:t>; </a:t>
            </a:r>
            <a:r>
              <a:rPr lang="en-US" i="1" dirty="0">
                <a:latin typeface="Lucida Console" panose="020B0609040504020204" pitchFamily="49" charset="0"/>
              </a:rPr>
              <a:t>factorial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_initial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    $</a:t>
            </a:r>
            <a:r>
              <a:rPr lang="en-US" dirty="0" err="1">
                <a:latin typeface="Lucida Console" panose="020B0609040504020204" pitchFamily="49" charset="0"/>
              </a:rPr>
              <a:t>proc_in</a:t>
            </a:r>
            <a:r>
              <a:rPr lang="en-US" dirty="0">
                <a:latin typeface="Lucida Console" panose="020B0609040504020204" pitchFamily="49" charset="0"/>
              </a:rPr>
              <a:t> = 4080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    $</a:t>
            </a:r>
            <a:r>
              <a:rPr lang="en-US" dirty="0" err="1">
                <a:latin typeface="Lucida Console" panose="020B0609040504020204" pitchFamily="49" charset="0"/>
              </a:rPr>
              <a:t>proc_out</a:t>
            </a:r>
            <a:r>
              <a:rPr lang="en-US" dirty="0">
                <a:latin typeface="Lucida Console" panose="020B0609040504020204" pitchFamily="49" charset="0"/>
              </a:rPr>
              <a:t> = 4081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_end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D:  BTS P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    BTS 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latin typeface="Lucida Console" panose="020B0609040504020204" pitchFamily="49" charset="0"/>
              </a:rPr>
              <a:t>    ; if n == 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    CMP R2, #0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    BNE C1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    MOV R1,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    BAL 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latin typeface="Lucida Console" panose="020B0609040504020204" pitchFamily="49" charset="0"/>
              </a:rPr>
              <a:t>    ; if n == 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C1: CMP R2,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    BNE C2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    MOV R1,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    BAL </a:t>
            </a:r>
            <a:r>
              <a:rPr lang="en-US" dirty="0" smtClean="0">
                <a:latin typeface="Lucida Console" panose="020B0609040504020204" pitchFamily="49" charset="0"/>
              </a:rPr>
              <a:t>D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1" name="İçerik Yer Tutucusu 2"/>
          <p:cNvSpPr txBox="1">
            <a:spLocks/>
          </p:cNvSpPr>
          <p:nvPr/>
        </p:nvSpPr>
        <p:spPr>
          <a:xfrm>
            <a:off x="4572836" y="1565316"/>
            <a:ext cx="2776697" cy="36592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i="1" dirty="0" smtClean="0">
                <a:latin typeface="Lucida Console" panose="020B0609040504020204" pitchFamily="49" charset="0"/>
              </a:rPr>
              <a:t>    </a:t>
            </a:r>
            <a:r>
              <a:rPr lang="pt-BR" sz="1300" i="1" dirty="0" smtClean="0">
                <a:latin typeface="Lucida Console" panose="020B0609040504020204" pitchFamily="49" charset="0"/>
              </a:rPr>
              <a:t>; </a:t>
            </a:r>
            <a:r>
              <a:rPr lang="pt-BR" sz="1300" i="1" dirty="0">
                <a:latin typeface="Lucida Console" panose="020B0609040504020204" pitchFamily="49" charset="0"/>
              </a:rPr>
              <a:t>if n == 2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C2: CMP R2, #2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BNE C3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MOV R1, #2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BAL 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13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i="1" dirty="0">
                <a:latin typeface="Lucida Console" panose="020B0609040504020204" pitchFamily="49" charset="0"/>
              </a:rPr>
              <a:t>    ; if n &gt; 2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C3: MOV R3, R2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MOV R1, R2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S:  SUB R3, R3,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CMP R3,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BEQ 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MUL R1, R1, R3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BAL S</a:t>
            </a:r>
            <a:endParaRPr lang="en-US" sz="1300" dirty="0">
              <a:latin typeface="Lucida Console" panose="020B0609040504020204" pitchFamily="49" charset="0"/>
            </a:endParaRPr>
          </a:p>
        </p:txBody>
      </p:sp>
      <p:sp>
        <p:nvSpPr>
          <p:cNvPr id="12" name="İçerik Yer Tutucusu 2"/>
          <p:cNvSpPr txBox="1">
            <a:spLocks/>
          </p:cNvSpPr>
          <p:nvPr/>
        </p:nvSpPr>
        <p:spPr>
          <a:xfrm>
            <a:off x="8023766" y="1628639"/>
            <a:ext cx="2776697" cy="36592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i="1" dirty="0" smtClean="0">
                <a:latin typeface="Lucida Console" panose="020B0609040504020204" pitchFamily="49" charset="0"/>
              </a:rPr>
              <a:t>    ; SUBROUTINES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tr-TR" sz="13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i="1" dirty="0">
                <a:latin typeface="Lucida Console" panose="020B0609040504020204" pitchFamily="49" charset="0"/>
              </a:rPr>
              <a:t> </a:t>
            </a:r>
            <a:r>
              <a:rPr lang="tr-TR" sz="1300" i="1" dirty="0" smtClean="0">
                <a:latin typeface="Lucida Console" panose="020B0609040504020204" pitchFamily="49" charset="0"/>
              </a:rPr>
              <a:t>   </a:t>
            </a:r>
            <a:r>
              <a:rPr lang="en-US" sz="1300" i="1" dirty="0" smtClean="0">
                <a:latin typeface="Lucida Console" panose="020B0609040504020204" pitchFamily="49" charset="0"/>
              </a:rPr>
              <a:t>; </a:t>
            </a:r>
            <a:r>
              <a:rPr lang="en-US" sz="1300" i="1" dirty="0" err="1" smtClean="0">
                <a:latin typeface="Lucida Console" panose="020B0609040504020204" pitchFamily="49" charset="0"/>
              </a:rPr>
              <a:t>prin</a:t>
            </a:r>
            <a:r>
              <a:rPr lang="tr-TR" sz="1300" i="1" dirty="0" smtClean="0">
                <a:latin typeface="Lucida Console" panose="020B0609040504020204" pitchFamily="49" charset="0"/>
              </a:rPr>
              <a:t>t</a:t>
            </a:r>
            <a:endParaRPr lang="en-US" sz="1300" i="1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>
                <a:latin typeface="Lucida Console" panose="020B0609040504020204" pitchFamily="49" charset="0"/>
              </a:rPr>
              <a:t>P:  MOVL R0, $</a:t>
            </a:r>
            <a:r>
              <a:rPr lang="en-US" sz="1300" dirty="0" err="1">
                <a:latin typeface="Lucida Console" panose="020B0609040504020204" pitchFamily="49" charset="0"/>
              </a:rPr>
              <a:t>proc_out</a:t>
            </a:r>
            <a:endParaRPr lang="en-US" sz="13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>
                <a:latin typeface="Lucida Console" panose="020B0609040504020204" pitchFamily="49" charset="0"/>
              </a:rPr>
              <a:t>    STR [R0], R1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>
                <a:latin typeface="Lucida Console" panose="020B0609040504020204" pitchFamily="49" charset="0"/>
              </a:rPr>
              <a:t>    RTS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i="1" dirty="0">
                <a:latin typeface="Lucida Console" panose="020B0609040504020204" pitchFamily="49" charset="0"/>
              </a:rPr>
              <a:t>    ; read input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>
                <a:latin typeface="Lucida Console" panose="020B0609040504020204" pitchFamily="49" charset="0"/>
              </a:rPr>
              <a:t>R:  MOVL R0, $</a:t>
            </a:r>
            <a:r>
              <a:rPr lang="en-US" sz="1300" dirty="0" err="1">
                <a:latin typeface="Lucida Console" panose="020B0609040504020204" pitchFamily="49" charset="0"/>
              </a:rPr>
              <a:t>proc_in</a:t>
            </a:r>
            <a:endParaRPr lang="en-US" sz="13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>
                <a:latin typeface="Lucida Console" panose="020B0609040504020204" pitchFamily="49" charset="0"/>
              </a:rPr>
              <a:t>    LD   R2, [R0]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>
                <a:latin typeface="Lucida Console" panose="020B0609040504020204" pitchFamily="49" charset="0"/>
              </a:rPr>
              <a:t>    RTS</a:t>
            </a:r>
            <a:endParaRPr lang="pt-BR" sz="13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31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/>
          <p:cNvSpPr/>
          <p:nvPr/>
        </p:nvSpPr>
        <p:spPr>
          <a:xfrm>
            <a:off x="7881929" y="1489530"/>
            <a:ext cx="2491741" cy="4483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kdörtgen 12"/>
          <p:cNvSpPr/>
          <p:nvPr/>
        </p:nvSpPr>
        <p:spPr>
          <a:xfrm>
            <a:off x="4432944" y="1489530"/>
            <a:ext cx="2491741" cy="4483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 PROCESSOR DESIGN ON FPGA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28</a:t>
            </a:fld>
            <a:endParaRPr lang="en-US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811530" y="240683"/>
            <a:ext cx="10058400" cy="882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smtClean="0"/>
              <a:t>Demo </a:t>
            </a:r>
            <a:r>
              <a:rPr lang="en-US" sz="4000" dirty="0" smtClean="0"/>
              <a:t>Assembly Program</a:t>
            </a:r>
            <a:r>
              <a:rPr lang="tr-TR" sz="4000" dirty="0" smtClean="0"/>
              <a:t> - 3</a:t>
            </a:r>
            <a:endParaRPr lang="en-US" sz="4000" dirty="0"/>
          </a:p>
        </p:txBody>
      </p:sp>
      <p:cxnSp>
        <p:nvCxnSpPr>
          <p:cNvPr id="5" name="Düz Bağlayıcı 4"/>
          <p:cNvCxnSpPr/>
          <p:nvPr/>
        </p:nvCxnSpPr>
        <p:spPr>
          <a:xfrm flipH="1">
            <a:off x="928846" y="114177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6232592" y="114177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 flipH="1">
            <a:off x="1505698" y="114177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>
            <a:off x="1194444" y="1489531"/>
            <a:ext cx="2491741" cy="4483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1317158" y="1565316"/>
            <a:ext cx="2369027" cy="4509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i="1" dirty="0" smtClean="0">
                <a:latin typeface="Lucida Console" panose="020B0609040504020204" pitchFamily="49" charset="0"/>
              </a:rPr>
              <a:t>; </a:t>
            </a:r>
            <a:r>
              <a:rPr lang="en-US" sz="1400" i="1" dirty="0">
                <a:latin typeface="Lucida Console" panose="020B0609040504020204" pitchFamily="49" charset="0"/>
              </a:rPr>
              <a:t>Knight Rider </a:t>
            </a:r>
            <a:r>
              <a:rPr lang="en-US" sz="1400" i="1" dirty="0" err="1">
                <a:latin typeface="Lucida Console" panose="020B0609040504020204" pitchFamily="49" charset="0"/>
              </a:rPr>
              <a:t>Kitt</a:t>
            </a:r>
            <a:endParaRPr lang="en-US" sz="1400" i="1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Lucida Console" panose="020B0609040504020204" pitchFamily="49" charset="0"/>
              </a:rPr>
              <a:t>_initial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$</a:t>
            </a:r>
            <a:r>
              <a:rPr lang="en-US" sz="1400" dirty="0" err="1">
                <a:latin typeface="Lucida Console" panose="020B0609040504020204" pitchFamily="49" charset="0"/>
              </a:rPr>
              <a:t>proc_in</a:t>
            </a:r>
            <a:r>
              <a:rPr lang="en-US" sz="1400" dirty="0">
                <a:latin typeface="Lucida Console" panose="020B0609040504020204" pitchFamily="49" charset="0"/>
              </a:rPr>
              <a:t> = 4080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$</a:t>
            </a:r>
            <a:r>
              <a:rPr lang="en-US" sz="1400" dirty="0" err="1">
                <a:latin typeface="Lucida Console" panose="020B0609040504020204" pitchFamily="49" charset="0"/>
              </a:rPr>
              <a:t>proc_out</a:t>
            </a:r>
            <a:r>
              <a:rPr lang="en-US" sz="1400" dirty="0">
                <a:latin typeface="Lucida Console" panose="020B0609040504020204" pitchFamily="49" charset="0"/>
              </a:rPr>
              <a:t> = 4081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$delay = 30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Lucida Console" panose="020B0609040504020204" pitchFamily="49" charset="0"/>
              </a:rPr>
              <a:t>_</a:t>
            </a:r>
            <a:r>
              <a:rPr lang="en-US" sz="1400" dirty="0" smtClean="0">
                <a:latin typeface="Lucida Console" panose="020B0609040504020204" pitchFamily="49" charset="0"/>
              </a:rPr>
              <a:t>end</a:t>
            </a:r>
            <a:endParaRPr lang="tr-TR" sz="1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MOV R1, #</a:t>
            </a:r>
            <a:r>
              <a:rPr lang="en-US" sz="1400" dirty="0" smtClean="0">
                <a:latin typeface="Lucida Console" panose="020B0609040504020204" pitchFamily="49" charset="0"/>
              </a:rPr>
              <a:t>1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11" name="İçerik Yer Tutucusu 2"/>
          <p:cNvSpPr txBox="1">
            <a:spLocks/>
          </p:cNvSpPr>
          <p:nvPr/>
        </p:nvSpPr>
        <p:spPr>
          <a:xfrm>
            <a:off x="4572836" y="1565316"/>
            <a:ext cx="2776697" cy="36592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i="1" dirty="0" smtClean="0">
                <a:latin typeface="Lucida Console" panose="020B0609040504020204" pitchFamily="49" charset="0"/>
              </a:rPr>
              <a:t>    </a:t>
            </a:r>
            <a:r>
              <a:rPr lang="pt-BR" sz="1300" i="1" dirty="0" smtClean="0">
                <a:latin typeface="Lucida Console" panose="020B0609040504020204" pitchFamily="49" charset="0"/>
              </a:rPr>
              <a:t>; </a:t>
            </a:r>
            <a:r>
              <a:rPr lang="pt-BR" sz="1300" i="1" dirty="0">
                <a:latin typeface="Lucida Console" panose="020B0609040504020204" pitchFamily="49" charset="0"/>
              </a:rPr>
              <a:t>left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L:  BTS P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BTS W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LSL R1, R1,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CMP R1, #128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BCC 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13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i="1" dirty="0">
                <a:latin typeface="Lucida Console" panose="020B0609040504020204" pitchFamily="49" charset="0"/>
              </a:rPr>
              <a:t>    ; right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R:  BTS P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BTS W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ASR R1, R1,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CMP R1,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BHI 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300" dirty="0">
                <a:latin typeface="Lucida Console" panose="020B0609040504020204" pitchFamily="49" charset="0"/>
              </a:rPr>
              <a:t>    BAL L</a:t>
            </a:r>
          </a:p>
        </p:txBody>
      </p:sp>
      <p:sp>
        <p:nvSpPr>
          <p:cNvPr id="12" name="İçerik Yer Tutucusu 2"/>
          <p:cNvSpPr txBox="1">
            <a:spLocks/>
          </p:cNvSpPr>
          <p:nvPr/>
        </p:nvSpPr>
        <p:spPr>
          <a:xfrm>
            <a:off x="8023766" y="1628639"/>
            <a:ext cx="2776697" cy="36592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i="1" dirty="0" smtClean="0">
                <a:latin typeface="Lucida Console" panose="020B0609040504020204" pitchFamily="49" charset="0"/>
              </a:rPr>
              <a:t>    ; SUBROUTINES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tr-TR" sz="13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i="1" dirty="0">
                <a:latin typeface="Lucida Console" panose="020B0609040504020204" pitchFamily="49" charset="0"/>
              </a:rPr>
              <a:t> </a:t>
            </a:r>
            <a:r>
              <a:rPr lang="tr-TR" sz="1300" i="1" dirty="0" smtClean="0">
                <a:latin typeface="Lucida Console" panose="020B0609040504020204" pitchFamily="49" charset="0"/>
              </a:rPr>
              <a:t>   ; </a:t>
            </a:r>
            <a:r>
              <a:rPr lang="tr-TR" sz="1300" i="1" dirty="0" err="1">
                <a:latin typeface="Lucida Console" panose="020B0609040504020204" pitchFamily="49" charset="0"/>
              </a:rPr>
              <a:t>print</a:t>
            </a:r>
            <a:r>
              <a:rPr lang="tr-TR" sz="1300" i="1" dirty="0">
                <a:latin typeface="Lucida Console" panose="020B0609040504020204" pitchFamily="49" charset="0"/>
              </a:rPr>
              <a:t> </a:t>
            </a:r>
            <a:endParaRPr lang="tr-TR" sz="1300" i="1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dirty="0" smtClean="0">
                <a:latin typeface="Lucida Console" panose="020B0609040504020204" pitchFamily="49" charset="0"/>
              </a:rPr>
              <a:t>P</a:t>
            </a:r>
            <a:r>
              <a:rPr lang="tr-TR" sz="1300" dirty="0">
                <a:latin typeface="Lucida Console" panose="020B0609040504020204" pitchFamily="49" charset="0"/>
              </a:rPr>
              <a:t>:  MOVL R0, $</a:t>
            </a:r>
            <a:r>
              <a:rPr lang="tr-TR" sz="1300" dirty="0" err="1">
                <a:latin typeface="Lucida Console" panose="020B0609040504020204" pitchFamily="49" charset="0"/>
              </a:rPr>
              <a:t>proc_out</a:t>
            </a:r>
            <a:endParaRPr lang="tr-TR" sz="13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dirty="0">
                <a:latin typeface="Lucida Console" panose="020B0609040504020204" pitchFamily="49" charset="0"/>
              </a:rPr>
              <a:t>    STR [R0], R1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dirty="0">
                <a:latin typeface="Lucida Console" panose="020B0609040504020204" pitchFamily="49" charset="0"/>
              </a:rPr>
              <a:t>    RTS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tr-TR" sz="13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i="1" dirty="0">
                <a:latin typeface="Lucida Console" panose="020B0609040504020204" pitchFamily="49" charset="0"/>
              </a:rPr>
              <a:t>    ; </a:t>
            </a:r>
            <a:r>
              <a:rPr lang="tr-TR" sz="1300" i="1" dirty="0" err="1">
                <a:latin typeface="Lucida Console" panose="020B0609040504020204" pitchFamily="49" charset="0"/>
              </a:rPr>
              <a:t>wait</a:t>
            </a:r>
            <a:r>
              <a:rPr lang="tr-TR" sz="1300" i="1" dirty="0">
                <a:latin typeface="Lucida Console" panose="020B0609040504020204" pitchFamily="49" charset="0"/>
              </a:rPr>
              <a:t> </a:t>
            </a:r>
            <a:endParaRPr lang="tr-TR" sz="1300" i="1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dirty="0" smtClean="0">
                <a:latin typeface="Lucida Console" panose="020B0609040504020204" pitchFamily="49" charset="0"/>
              </a:rPr>
              <a:t>W</a:t>
            </a:r>
            <a:r>
              <a:rPr lang="tr-TR" sz="1300" dirty="0">
                <a:latin typeface="Lucida Console" panose="020B0609040504020204" pitchFamily="49" charset="0"/>
              </a:rPr>
              <a:t>:  MOVL R0, $</a:t>
            </a:r>
            <a:r>
              <a:rPr lang="tr-TR" sz="1300" dirty="0" err="1">
                <a:latin typeface="Lucida Console" panose="020B0609040504020204" pitchFamily="49" charset="0"/>
              </a:rPr>
              <a:t>delay</a:t>
            </a:r>
            <a:endParaRPr lang="tr-TR" sz="13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dirty="0">
                <a:latin typeface="Lucida Console" panose="020B0609040504020204" pitchFamily="49" charset="0"/>
              </a:rPr>
              <a:t>D2: MOV R7, #0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dirty="0">
                <a:latin typeface="Lucida Console" panose="020B0609040504020204" pitchFamily="49" charset="0"/>
              </a:rPr>
              <a:t>D1: SUB R7, R7,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dirty="0">
                <a:latin typeface="Lucida Console" panose="020B0609040504020204" pitchFamily="49" charset="0"/>
              </a:rPr>
              <a:t>    BNE D1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dirty="0">
                <a:latin typeface="Lucida Console" panose="020B0609040504020204" pitchFamily="49" charset="0"/>
              </a:rPr>
              <a:t>    SUB R0, R0, #1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dirty="0">
                <a:latin typeface="Lucida Console" panose="020B0609040504020204" pitchFamily="49" charset="0"/>
              </a:rPr>
              <a:t>    BNE D2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300" dirty="0">
                <a:latin typeface="Lucida Console" panose="020B0609040504020204" pitchFamily="49" charset="0"/>
              </a:rPr>
              <a:t>    RTS</a:t>
            </a:r>
            <a:endParaRPr lang="tr-TR" sz="13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32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765492" y="1143000"/>
            <a:ext cx="10664190" cy="5189220"/>
          </a:xfrm>
          <a:prstGeom prst="rect">
            <a:avLst/>
          </a:prstGeom>
        </p:spPr>
        <p:txBody>
          <a:bodyPr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  Berger, A. S. (2005). 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Computer Organization: The Software Perspective.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Burlington: Elsevier Inc.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  Flynn, M. J. (1995). 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architecture: Pipelined and parallel processor design.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Boston, MA: Jones and Bartlett.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  Harris, D. &amp; Harris, S. (2012). 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Design and Computer Architecture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15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ed.). San Francisco: Morgan Kaufmann Publishers Inc.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  Hennessy, J. L. &amp; Patterson, D. A. (2011). 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Architecture: A Quantitative Approach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en-US" sz="15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ed.). San Francisco: Morgan Kaufmann Publishers Inc.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  Hennessy, J. L., &amp; Patterson, D. A. (1998). 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design: The hardware/software interface.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 Francisco,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Calif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Morgan Kaufmann Publishers.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 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Lawlor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O. (2014). 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441: System Architecture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[Lecture Note]. Retrieved from UAF Computer Science Department website: </a:t>
            </a:r>
            <a:r>
              <a:rPr lang="en-US" sz="15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https://www.cs.uaf.edu/courses/cs441/notes/encoding/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  The McGraw-Hill Companies Inc. (2009). </a:t>
            </a:r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Schaum’s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Outline of Theory and Problems of Computer Architecture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 </a:t>
            </a:r>
            <a:r>
              <a:rPr lang="en-US" sz="15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http://www.dauniv.ac.in/downloads/CArch_PPTs/CompArchCh04L07InstructionSetFeatures.pdf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  Microprocessor Design. (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In </a:t>
            </a:r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Wikibooks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5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http://en.wikibooks.org/wiki/Microprocessor_Design/Print_Version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   University of Waterloo. (2012). 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THUMB Instruction Set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University of Waterloo website: </a:t>
            </a:r>
            <a:r>
              <a:rPr lang="en-US" sz="15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https://ece.uwaterloo.ca/~ece222/ARM/ARM7-TDMI-manual-pt3.pdf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  Weatherspoon, H. (2011). 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3410: Computer System Organization and Programming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[Lecture Slides]. Retrieved from Cornell University website: </a:t>
            </a:r>
            <a:r>
              <a:rPr lang="en-US" sz="15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http://www.cs.cornell.edu/courses/CS3410/2011sp/schedule.html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Düz Bağlayıcı 5"/>
          <p:cNvCxnSpPr/>
          <p:nvPr/>
        </p:nvCxnSpPr>
        <p:spPr>
          <a:xfrm flipH="1">
            <a:off x="883126" y="97032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6186872" y="97032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 flipH="1">
            <a:off x="1459978" y="970326"/>
            <a:ext cx="472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4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Project;</a:t>
            </a:r>
          </a:p>
          <a:p>
            <a:r>
              <a:rPr lang="en-US" dirty="0" smtClean="0"/>
              <a:t>A 16-Bit RISC soft processor is designed, simulated and implemented on Xilinx FPGA with Verilog hardware description language.</a:t>
            </a:r>
          </a:p>
          <a:p>
            <a:r>
              <a:rPr lang="en-US" dirty="0" smtClean="0"/>
              <a:t>An assembler is developed for soft processor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Python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Advisor:  </a:t>
            </a:r>
            <a:r>
              <a:rPr lang="en-US" dirty="0" smtClean="0"/>
              <a:t>Assoc. Prof. Dr. Mustafa </a:t>
            </a:r>
            <a:r>
              <a:rPr lang="en-US" dirty="0" err="1" smtClean="0"/>
              <a:t>Ersel</a:t>
            </a:r>
            <a:r>
              <a:rPr lang="en-US" dirty="0" smtClean="0"/>
              <a:t> </a:t>
            </a:r>
            <a:r>
              <a:rPr lang="en-US" dirty="0" err="1" smtClean="0"/>
              <a:t>Kamaşak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Former Advisor: </a:t>
            </a:r>
            <a:r>
              <a:rPr lang="en-US" dirty="0" smtClean="0"/>
              <a:t>Prof. Dr. Ahmet </a:t>
            </a:r>
            <a:r>
              <a:rPr lang="en-US" dirty="0" err="1" smtClean="0"/>
              <a:t>Coşkun</a:t>
            </a:r>
            <a:r>
              <a:rPr lang="en-US" dirty="0" smtClean="0"/>
              <a:t> </a:t>
            </a:r>
            <a:r>
              <a:rPr lang="en-US" dirty="0" err="1" smtClean="0"/>
              <a:t>Sönmez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582737" y="2446020"/>
            <a:ext cx="902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 smtClean="0"/>
              <a:t>THANK YOU FOR LISTENING</a:t>
            </a:r>
            <a:endParaRPr lang="en-US" sz="5400" b="1" i="1" dirty="0"/>
          </a:p>
        </p:txBody>
      </p:sp>
    </p:spTree>
    <p:extLst>
      <p:ext uri="{BB962C8B-B14F-4D97-AF65-F5344CB8AC3E}">
        <p14:creationId xmlns:p14="http://schemas.microsoft.com/office/powerpoint/2010/main" val="31338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RISC architecture </a:t>
            </a:r>
          </a:p>
          <a:p>
            <a:r>
              <a:rPr lang="en-US" dirty="0" smtClean="0"/>
              <a:t>Mixture of THUMB and MIPS commercial architectures</a:t>
            </a:r>
          </a:p>
          <a:p>
            <a:r>
              <a:rPr lang="en-US" dirty="0" smtClean="0"/>
              <a:t>Harvard architecture so it has separate instruction and data memory</a:t>
            </a:r>
          </a:p>
          <a:p>
            <a:r>
              <a:rPr lang="en-US" dirty="0" smtClean="0"/>
              <a:t>Fixed length Load/Store instruction set architecture which means only load and store instructions can access to data memory</a:t>
            </a:r>
          </a:p>
          <a:p>
            <a:r>
              <a:rPr lang="en-US" dirty="0" smtClean="0"/>
              <a:t>Single cycle instruction execution capability, easier pipeline design</a:t>
            </a:r>
          </a:p>
          <a:p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- 1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16 Bit CPU, ALU, register and data bus architecture</a:t>
            </a:r>
          </a:p>
          <a:p>
            <a:r>
              <a:rPr lang="en-US" dirty="0" smtClean="0"/>
              <a:t>Address bus for data and instruction memory is 12 bit so maximum addressable instruction and data memory is 4K word and it is equal to 8KB</a:t>
            </a:r>
          </a:p>
          <a:p>
            <a:r>
              <a:rPr lang="en-US" dirty="0" smtClean="0"/>
              <a:t>8 general purpose 16 bit registers in register file</a:t>
            </a:r>
          </a:p>
          <a:p>
            <a:r>
              <a:rPr lang="en-US" dirty="0" smtClean="0"/>
              <a:t>16 bit instruction and condition code register</a:t>
            </a:r>
          </a:p>
          <a:p>
            <a:r>
              <a:rPr lang="en-US" dirty="0" smtClean="0"/>
              <a:t>12 bit program counter and address register</a:t>
            </a:r>
          </a:p>
          <a:p>
            <a:r>
              <a:rPr lang="en-US" dirty="0" smtClean="0"/>
              <a:t>All general purpose registers are accessible </a:t>
            </a:r>
          </a:p>
          <a:p>
            <a:r>
              <a:rPr lang="en-US" dirty="0" smtClean="0"/>
              <a:t>PC can only be modifiable via branch instructions, its content is not accessible</a:t>
            </a:r>
          </a:p>
          <a:p>
            <a:r>
              <a:rPr lang="en-US" dirty="0" smtClean="0"/>
              <a:t>IR content is not accessible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- 2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1645920" y="1853153"/>
            <a:ext cx="2775119" cy="383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 code register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07624"/>
              </p:ext>
            </p:extLst>
          </p:nvPr>
        </p:nvGraphicFramePr>
        <p:xfrm>
          <a:off x="1188720" y="2248991"/>
          <a:ext cx="3760787" cy="2016000"/>
        </p:xfrm>
        <a:graphic>
          <a:graphicData uri="http://schemas.openxmlformats.org/drawingml/2006/table">
            <a:tbl>
              <a:tblPr firstRow="1" firstCol="1" bandRow="1"/>
              <a:tblGrid>
                <a:gridCol w="541554"/>
                <a:gridCol w="3219233"/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Bit</a:t>
                      </a:r>
                      <a:endParaRPr lang="en-US" sz="16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Equivalent</a:t>
                      </a:r>
                      <a:endParaRPr lang="en-US" sz="16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Negative/Less than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Zero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Carry/Borrow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Overflow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IEN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Interrupt Enable 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IRQ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Interrupt Request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648951"/>
              </p:ext>
            </p:extLst>
          </p:nvPr>
        </p:nvGraphicFramePr>
        <p:xfrm>
          <a:off x="5166330" y="2248994"/>
          <a:ext cx="6217949" cy="3744000"/>
        </p:xfrm>
        <a:graphic>
          <a:graphicData uri="http://schemas.openxmlformats.org/drawingml/2006/table">
            <a:tbl>
              <a:tblPr firstRow="1" firstCol="1" bandRow="1"/>
              <a:tblGrid>
                <a:gridCol w="1623090"/>
                <a:gridCol w="3599987"/>
                <a:gridCol w="994872"/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Abbreviation</a:t>
                      </a:r>
                      <a:endParaRPr lang="en-US" sz="16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Equivalent</a:t>
                      </a:r>
                      <a:endParaRPr lang="en-US" sz="160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Bit</a:t>
                      </a:r>
                      <a:endParaRPr lang="en-US" sz="160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General purpose register 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General purpose register 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General purpose register 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General purpose register 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General purpose register 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R5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General purpose register 5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General purpose register 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General purpose register 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Instruction register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PC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Program counter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Address register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CCR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Condition code register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Dikdörtgen 14"/>
          <p:cNvSpPr/>
          <p:nvPr/>
        </p:nvSpPr>
        <p:spPr>
          <a:xfrm>
            <a:off x="7779842" y="1853153"/>
            <a:ext cx="1236236" cy="383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Unvan 3"/>
          <p:cNvSpPr txBox="1">
            <a:spLocks/>
          </p:cNvSpPr>
          <p:nvPr/>
        </p:nvSpPr>
        <p:spPr>
          <a:xfrm>
            <a:off x="594360" y="389473"/>
            <a:ext cx="6480594" cy="799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Instruction Set Format</a:t>
            </a:r>
            <a:endParaRPr lang="en-US" dirty="0"/>
          </a:p>
        </p:txBody>
      </p:sp>
      <p:sp>
        <p:nvSpPr>
          <p:cNvPr id="7" name="İçerik Yer Tutucusu 4"/>
          <p:cNvSpPr txBox="1">
            <a:spLocks/>
          </p:cNvSpPr>
          <p:nvPr/>
        </p:nvSpPr>
        <p:spPr>
          <a:xfrm>
            <a:off x="594359" y="1239365"/>
            <a:ext cx="6085319" cy="140038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All instructions are16 Bit fixed length instruction.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There are 11 type of instruction.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Load/Store instruction set architecture, so only load and store instructions can access to data memory.</a:t>
            </a:r>
            <a:endParaRPr lang="en-US" dirty="0"/>
          </a:p>
        </p:txBody>
      </p:sp>
      <p:graphicFrame>
        <p:nvGraphicFramePr>
          <p:cNvPr id="8" name="Nesne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616548"/>
              </p:ext>
            </p:extLst>
          </p:nvPr>
        </p:nvGraphicFramePr>
        <p:xfrm>
          <a:off x="298854" y="2605847"/>
          <a:ext cx="6380825" cy="3803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Belge" r:id="rId4" imgW="5579651" imgH="3325685" progId="Word.Document.12">
                  <p:embed/>
                </p:oleObj>
              </mc:Choice>
              <mc:Fallback>
                <p:oleObj name="Belge" r:id="rId4" imgW="5579651" imgH="33256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854" y="2605847"/>
                        <a:ext cx="6380825" cy="3803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Metin kutusu 8"/>
          <p:cNvSpPr txBox="1"/>
          <p:nvPr/>
        </p:nvSpPr>
        <p:spPr>
          <a:xfrm>
            <a:off x="6814750" y="2605847"/>
            <a:ext cx="528273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705" b="1" dirty="0" smtClean="0"/>
              <a:t>Instruction Types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5" dirty="0" smtClean="0"/>
              <a:t>Inherent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5" dirty="0" smtClean="0"/>
              <a:t>Shift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5" dirty="0" smtClean="0"/>
              <a:t>Add/Subtract Register Immediate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5" dirty="0" smtClean="0"/>
              <a:t>Move/Compare/Add/Subtract Immediate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5" dirty="0" smtClean="0"/>
              <a:t>ALU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5" dirty="0" smtClean="0"/>
              <a:t>Load/Store with Register Offset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5" dirty="0" smtClean="0"/>
              <a:t>Load/Store with Immediate Offset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5" dirty="0" smtClean="0"/>
              <a:t>Conditional Branch Instructions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5" dirty="0" smtClean="0"/>
              <a:t>Unconditional Branch Instruction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5" dirty="0" smtClean="0"/>
              <a:t>Branch to Subroutine Instruction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5" dirty="0" smtClean="0"/>
              <a:t>Move Long Immediate</a:t>
            </a:r>
            <a:endParaRPr lang="en-US" sz="1705" dirty="0"/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66770"/>
              </p:ext>
            </p:extLst>
          </p:nvPr>
        </p:nvGraphicFramePr>
        <p:xfrm>
          <a:off x="7734747" y="389473"/>
          <a:ext cx="3969573" cy="2216371"/>
        </p:xfrm>
        <a:graphic>
          <a:graphicData uri="http://schemas.openxmlformats.org/drawingml/2006/table">
            <a:tbl>
              <a:tblPr firstRow="1" firstCol="1" bandRow="1"/>
              <a:tblGrid>
                <a:gridCol w="1300584"/>
                <a:gridCol w="2102124"/>
                <a:gridCol w="566865"/>
              </a:tblGrid>
              <a:tr h="4603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Abbreviation</a:t>
                      </a:r>
                      <a:endParaRPr lang="en-US" sz="12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Equivalent</a:t>
                      </a:r>
                      <a:endParaRPr lang="en-US" sz="12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Bit</a:t>
                      </a:r>
                      <a:endParaRPr lang="en-US" sz="12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Destination Register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Source Register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Rb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Base Register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Offset Register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Off#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Immediate Offset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Cond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Condition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Unvan 3"/>
          <p:cNvSpPr txBox="1">
            <a:spLocks/>
          </p:cNvSpPr>
          <p:nvPr/>
        </p:nvSpPr>
        <p:spPr>
          <a:xfrm>
            <a:off x="445888" y="275173"/>
            <a:ext cx="6480594" cy="799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Instruction Set - 1</a:t>
            </a:r>
            <a:endParaRPr lang="en-US" dirty="0"/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98761"/>
              </p:ext>
            </p:extLst>
          </p:nvPr>
        </p:nvGraphicFramePr>
        <p:xfrm>
          <a:off x="560070" y="1074209"/>
          <a:ext cx="6195060" cy="5184000"/>
        </p:xfrm>
        <a:graphic>
          <a:graphicData uri="http://schemas.openxmlformats.org/drawingml/2006/table">
            <a:tbl>
              <a:tblPr firstRow="1" firstCol="1" bandRow="1"/>
              <a:tblGrid>
                <a:gridCol w="1990428"/>
                <a:gridCol w="3321306"/>
                <a:gridCol w="883326"/>
              </a:tblGrid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Assembly</a:t>
                      </a:r>
                      <a:endParaRPr lang="en-US" sz="13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Action</a:t>
                      </a:r>
                      <a:endParaRPr lang="en-US" sz="13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Updates</a:t>
                      </a:r>
                      <a:endParaRPr lang="en-US" sz="13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NOP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operation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ION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Interrupts on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IOF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Interrupts off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RTI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Return from interrupt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RTS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Return from subroutine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LSL Rd, Rs, #Off4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Logic shift left by #Off4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LSR Rd, Rs, #Off4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Logic shift right by #Off4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ASR Rd, Rs, #Off4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Arithmetic shift right by #Off4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CSL Rd, Rs, #Off4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Circular shift left by #Off4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 Rd, Rs, #Off6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+ #Off6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 V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SUB Rd, Rs, #Off6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- #Off6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 V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MOV Rd, #Off8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#Off8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CMP Rd, #Off8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- #Off8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 V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 Rd, #Off8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Rd + #Off8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 V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SUB Rd, #Off8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Rd - #Off8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 V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65046"/>
              </p:ext>
            </p:extLst>
          </p:nvPr>
        </p:nvGraphicFramePr>
        <p:xfrm>
          <a:off x="7006158" y="2034540"/>
          <a:ext cx="4667251" cy="4212000"/>
        </p:xfrm>
        <a:graphic>
          <a:graphicData uri="http://schemas.openxmlformats.org/drawingml/2006/table">
            <a:tbl>
              <a:tblPr firstRow="1" firstCol="1" bandRow="1"/>
              <a:tblGrid>
                <a:gridCol w="1763549"/>
                <a:gridCol w="1845573"/>
                <a:gridCol w="1058129"/>
              </a:tblGrid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AND Rd,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AND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OR  Rd,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OR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XOR Rd,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XOR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LSL Rd, Rs,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&lt;&lt;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LSR Rd, Rs,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&gt;&gt;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ASR Rd, Rs,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ASR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CSL Rd, Rs,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CSL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 Rd, Rs,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+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 V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SUB Rd, Rs,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smtClean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 V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NEG Rd, Rs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-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endParaRPr lang="en-US" sz="13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Rd, Rs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NOT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endParaRPr lang="en-US" sz="13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CMP Rs,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–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 V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TST 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AND Rn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Z C V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Metin kutusu 3"/>
          <p:cNvSpPr txBox="1"/>
          <p:nvPr/>
        </p:nvSpPr>
        <p:spPr>
          <a:xfrm>
            <a:off x="6926482" y="548640"/>
            <a:ext cx="47580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600" dirty="0" smtClean="0"/>
              <a:t>Inherent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/>
              <a:t>Shift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/>
              <a:t>Add/Subtract Register Immediate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/>
              <a:t>Move/Compare/Add/Subtract Immediate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/>
              <a:t>ALU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05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RISC PROCESSOR DESIGN ON FPGA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5FA5-EEC1-43F2-8A6C-BEEFC859B2E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Unvan 3"/>
          <p:cNvSpPr txBox="1">
            <a:spLocks/>
          </p:cNvSpPr>
          <p:nvPr/>
        </p:nvSpPr>
        <p:spPr>
          <a:xfrm>
            <a:off x="445888" y="252313"/>
            <a:ext cx="6480594" cy="799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Instruction Set - 2</a:t>
            </a:r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0114"/>
              </p:ext>
            </p:extLst>
          </p:nvPr>
        </p:nvGraphicFramePr>
        <p:xfrm>
          <a:off x="560070" y="1074209"/>
          <a:ext cx="4580277" cy="2160000"/>
        </p:xfrm>
        <a:graphic>
          <a:graphicData uri="http://schemas.openxmlformats.org/drawingml/2006/table">
            <a:tbl>
              <a:tblPr firstRow="1" firstCol="1" bandRow="1"/>
              <a:tblGrid>
                <a:gridCol w="2179977"/>
                <a:gridCol w="2400300"/>
              </a:tblGrid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Assembly</a:t>
                      </a:r>
                      <a:endParaRPr lang="en-US" sz="13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8869" marR="58869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Action</a:t>
                      </a:r>
                      <a:endParaRPr lang="en-US" sz="1300" dirty="0">
                        <a:effectLst/>
                        <a:latin typeface="Lucida Console" panose="020B06090405040202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8869" marR="58869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LD  Rd, [Rb, Ro]</a:t>
                      </a:r>
                    </a:p>
                  </a:txBody>
                  <a:tcPr marL="58869" marR="58869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MEM[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Rb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+ Ro]</a:t>
                      </a:r>
                    </a:p>
                  </a:txBody>
                  <a:tcPr marL="58869" marR="58869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LD  Rd, [Rb, #Off6]</a:t>
                      </a:r>
                    </a:p>
                  </a:txBody>
                  <a:tcPr marL="58869" marR="58869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 := MEM[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Rb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+ #Off6]</a:t>
                      </a:r>
                    </a:p>
                  </a:txBody>
                  <a:tcPr marL="58869" marR="58869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 [Rb, #Off6], Rd</a:t>
                      </a:r>
                    </a:p>
                  </a:txBody>
                  <a:tcPr marL="58869" marR="58869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MEM[</a:t>
                      </a:r>
                      <a:r>
                        <a:rPr lang="en-US" sz="1300" dirty="0" err="1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Rb</a:t>
                      </a:r>
                      <a:r>
                        <a:rPr lang="en-US" sz="13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+ #Off6] := Rd</a:t>
                      </a:r>
                    </a:p>
                  </a:txBody>
                  <a:tcPr marL="58869" marR="58869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BTS #Off11</a:t>
                      </a:r>
                    </a:p>
                  </a:txBody>
                  <a:tcPr marL="58869" marR="58869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to subroutine</a:t>
                      </a:r>
                    </a:p>
                  </a:txBody>
                  <a:tcPr marL="58869" marR="58869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BAL #Off11</a:t>
                      </a:r>
                    </a:p>
                  </a:txBody>
                  <a:tcPr marL="58869" marR="58869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always</a:t>
                      </a:r>
                    </a:p>
                  </a:txBody>
                  <a:tcPr marL="58869" marR="58869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70522"/>
              </p:ext>
            </p:extLst>
          </p:nvPr>
        </p:nvGraphicFramePr>
        <p:xfrm>
          <a:off x="5749290" y="1074209"/>
          <a:ext cx="5966460" cy="5040000"/>
        </p:xfrm>
        <a:graphic>
          <a:graphicData uri="http://schemas.openxmlformats.org/drawingml/2006/table">
            <a:tbl>
              <a:tblPr firstRow="1" firstCol="1" bandRow="1"/>
              <a:tblGrid>
                <a:gridCol w="1435445"/>
                <a:gridCol w="4531015"/>
              </a:tblGrid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BEQ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equal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BNE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not equal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BCS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unsigned higher or same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BCC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unsigned lower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BMI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negative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BPL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positive or zero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BVS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overflow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BVC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no overflow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BHI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unsigned higher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BLS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unsigned lower or same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BGE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signed greater than or equal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BLT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signed less than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BGT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signed greater than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BLE #Off9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Branch if signed less than or equal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445888" y="3794760"/>
            <a:ext cx="4312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 startAt="6"/>
            </a:pPr>
            <a:r>
              <a:rPr lang="en-US" dirty="0" smtClean="0"/>
              <a:t>Load/Store with Register Offset</a:t>
            </a:r>
          </a:p>
          <a:p>
            <a:pPr marL="342900" lvl="0" indent="-342900">
              <a:buFont typeface="+mj-lt"/>
              <a:buAutoNum type="arabicPeriod" startAt="6"/>
            </a:pPr>
            <a:r>
              <a:rPr lang="en-US" dirty="0" smtClean="0"/>
              <a:t>Load/Store with Immediate Offset</a:t>
            </a:r>
          </a:p>
          <a:p>
            <a:pPr marL="342900" lvl="0" indent="-342900">
              <a:buFont typeface="+mj-lt"/>
              <a:buAutoNum type="arabicPeriod" startAt="6"/>
            </a:pPr>
            <a:r>
              <a:rPr lang="en-US" dirty="0" smtClean="0"/>
              <a:t>Conditional Branch</a:t>
            </a:r>
          </a:p>
          <a:p>
            <a:pPr marL="342900" lvl="0" indent="-342900">
              <a:buFont typeface="+mj-lt"/>
              <a:buAutoNum type="arabicPeriod" startAt="6"/>
            </a:pPr>
            <a:r>
              <a:rPr lang="en-US" dirty="0" smtClean="0"/>
              <a:t>Unconditional Branch</a:t>
            </a:r>
          </a:p>
          <a:p>
            <a:pPr marL="342900" lvl="0" indent="-342900">
              <a:buFont typeface="+mj-lt"/>
              <a:buAutoNum type="arabicPeriod" startAt="6"/>
            </a:pPr>
            <a:r>
              <a:rPr lang="en-US" dirty="0" smtClean="0"/>
              <a:t>Branch to Subroutine</a:t>
            </a:r>
          </a:p>
          <a:p>
            <a:pPr marL="342900" lvl="0" indent="-342900">
              <a:buFont typeface="+mj-lt"/>
              <a:buAutoNum type="arabicPeriod" startAt="6"/>
            </a:pPr>
            <a:r>
              <a:rPr lang="en-US" dirty="0" smtClean="0"/>
              <a:t>Move Long Immediate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1947</TotalTime>
  <Words>2730</Words>
  <Application>Microsoft Office PowerPoint</Application>
  <PresentationFormat>Geniş ekran</PresentationFormat>
  <Paragraphs>651</Paragraphs>
  <Slides>30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41" baseType="lpstr">
      <vt:lpstr>Arial</vt:lpstr>
      <vt:lpstr>Calibri</vt:lpstr>
      <vt:lpstr>Cambria Math</vt:lpstr>
      <vt:lpstr>Century Gothic</vt:lpstr>
      <vt:lpstr>Courier New</vt:lpstr>
      <vt:lpstr>Lucida Console</vt:lpstr>
      <vt:lpstr>Symbol</vt:lpstr>
      <vt:lpstr>Times New Roman</vt:lpstr>
      <vt:lpstr>Wingdings</vt:lpstr>
      <vt:lpstr>Geçmişe bakış</vt:lpstr>
      <vt:lpstr>Belge</vt:lpstr>
      <vt:lpstr>PowerPoint Sunusu</vt:lpstr>
      <vt:lpstr>Outline</vt:lpstr>
      <vt:lpstr>Introduction</vt:lpstr>
      <vt:lpstr>Properties </vt:lpstr>
      <vt:lpstr>Organization - 1</vt:lpstr>
      <vt:lpstr>Organization - 2</vt:lpstr>
      <vt:lpstr>PowerPoint Sunusu</vt:lpstr>
      <vt:lpstr>PowerPoint Sunusu</vt:lpstr>
      <vt:lpstr>PowerPoint Sunusu</vt:lpstr>
      <vt:lpstr>Example Instructions</vt:lpstr>
      <vt:lpstr>Pipeline</vt:lpstr>
      <vt:lpstr>Pipeline Hazards</vt:lpstr>
      <vt:lpstr>Pipeline Hazard Solutions: Data Forwarding</vt:lpstr>
      <vt:lpstr>Pipeline Timing</vt:lpstr>
      <vt:lpstr>Pipeline Hazard Solutions: Pipeline Stall</vt:lpstr>
      <vt:lpstr>Pipeline Hazard Solutions: Pipeline Flush</vt:lpstr>
      <vt:lpstr>PowerPoint Sunusu</vt:lpstr>
      <vt:lpstr>PowerPoint Sunusu</vt:lpstr>
      <vt:lpstr>PowerPoint Sunusu</vt:lpstr>
      <vt:lpstr>PowerPoint Sunusu</vt:lpstr>
      <vt:lpstr>Assembler</vt:lpstr>
      <vt:lpstr>Example Assembly Program</vt:lpstr>
      <vt:lpstr>Processor Verilog Modules</vt:lpstr>
      <vt:lpstr>PowerPoint Sunusu</vt:lpstr>
      <vt:lpstr>Demo Assembly Program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 PROCESSOR DESIGN ON FPGA</dc:title>
  <dc:creator>Tuğrul Yatağan</dc:creator>
  <cp:lastModifiedBy>Tuğrul Yatağan</cp:lastModifiedBy>
  <cp:revision>97</cp:revision>
  <dcterms:created xsi:type="dcterms:W3CDTF">2015-06-08T22:27:49Z</dcterms:created>
  <dcterms:modified xsi:type="dcterms:W3CDTF">2015-06-10T22:42:08Z</dcterms:modified>
  <cp:contentStatus>Tamamlandı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