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589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67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6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35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FF5A67-FA26-4804-8CEB-FF9DC6E260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8C01E77-41FB-4135-9EEA-654AC1B881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6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3200" dirty="0" smtClean="0"/>
              <a:t>BLG553E-Special topıcs ın computer eng: dıgıtal solutıons for smart cıtıes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Instructors: Dr. Sema OKTUĞ and Dr. Yusuf YASLAN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Course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hangingPunct="0"/>
            <a:r>
              <a:rPr lang="tr-TR" dirty="0"/>
              <a:t>To introduce the telecommunication technologies employed in cities in order to make them smarter. </a:t>
            </a:r>
            <a:endParaRPr lang="en-US" dirty="0"/>
          </a:p>
          <a:p>
            <a:pPr lvl="0" fontAlgn="base" hangingPunct="0"/>
            <a:r>
              <a:rPr lang="tr-TR" dirty="0"/>
              <a:t>To introduce sensor networks and their use in smart city applications.</a:t>
            </a:r>
            <a:endParaRPr lang="en-US" dirty="0"/>
          </a:p>
          <a:p>
            <a:pPr lvl="0" fontAlgn="base" hangingPunct="0"/>
            <a:r>
              <a:rPr lang="tr-TR" dirty="0"/>
              <a:t>To teach graph and queue based models for smart city applications.</a:t>
            </a:r>
            <a:endParaRPr lang="en-US" dirty="0"/>
          </a:p>
          <a:p>
            <a:pPr lvl="0" fontAlgn="base" hangingPunct="0"/>
            <a:r>
              <a:rPr lang="tr-TR" dirty="0"/>
              <a:t>To teach how to apply data mining models on the data collected from the sensors in cities.</a:t>
            </a:r>
            <a:endParaRPr lang="en-US" dirty="0"/>
          </a:p>
          <a:p>
            <a:r>
              <a:rPr lang="tr-TR" dirty="0"/>
              <a:t>To introduce the smart city applications for the citizens.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Learning Outcomes: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111" y="2316996"/>
            <a:ext cx="9601200" cy="3581400"/>
          </a:xfrm>
        </p:spPr>
        <p:txBody>
          <a:bodyPr/>
          <a:lstStyle/>
          <a:p>
            <a:pPr lvl="0"/>
            <a:r>
              <a:rPr lang="tr-TR" dirty="0"/>
              <a:t>Ability to understand the use of smart technologies in urban infrastructure systems. </a:t>
            </a:r>
            <a:endParaRPr lang="en-US" dirty="0"/>
          </a:p>
          <a:p>
            <a:pPr lvl="0"/>
            <a:r>
              <a:rPr lang="tr-TR" dirty="0"/>
              <a:t>Ability to work with the telecommunication, sensor and smart infrastructures that are used in cities.</a:t>
            </a:r>
            <a:endParaRPr lang="en-US" dirty="0"/>
          </a:p>
          <a:p>
            <a:pPr lvl="0"/>
            <a:r>
              <a:rPr lang="tr-TR" dirty="0"/>
              <a:t>Ability to benefit from the big data collected in cities in order to develop smart city applications.</a:t>
            </a:r>
            <a:endParaRPr lang="en-US" dirty="0"/>
          </a:p>
          <a:p>
            <a:pPr lvl="0"/>
            <a:r>
              <a:rPr lang="tr-TR" dirty="0"/>
              <a:t>Ability to understand the problems encountered in a city and introduce smart solutions.</a:t>
            </a:r>
            <a:endParaRPr lang="en-US" dirty="0"/>
          </a:p>
          <a:p>
            <a:pPr lvl="0"/>
            <a:r>
              <a:rPr lang="tr-TR" dirty="0"/>
              <a:t>Ability to develop/design smart applications for a city. </a:t>
            </a:r>
            <a:endParaRPr lang="en-US" dirty="0"/>
          </a:p>
          <a:p>
            <a:r>
              <a:rPr lang="tr-TR" dirty="0"/>
              <a:t>Ability to propose applications for sustainable cities.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Smart </a:t>
            </a:r>
            <a:r>
              <a:rPr lang="tr-TR" dirty="0"/>
              <a:t>Cities: Big Data, Civic Hackers, and the Quest for a New Utopia,2013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tr-TR" dirty="0"/>
              <a:t>OECD (2006) Infrastructure to 2030: Telecom, Land Transport, Water </a:t>
            </a:r>
            <a:r>
              <a:rPr lang="tr-TR" dirty="0" smtClean="0"/>
              <a:t>and</a:t>
            </a:r>
            <a:r>
              <a:rPr lang="tr-TR" dirty="0"/>
              <a:t> </a:t>
            </a:r>
            <a:r>
              <a:rPr lang="tr-TR" dirty="0" smtClean="0"/>
              <a:t>Electricity</a:t>
            </a:r>
            <a:r>
              <a:rPr lang="tr-TR" dirty="0"/>
              <a:t>, Organization for Cooperation and Economic </a:t>
            </a:r>
            <a:r>
              <a:rPr lang="tr-TR" dirty="0" smtClean="0"/>
              <a:t>Development</a:t>
            </a:r>
            <a:r>
              <a:rPr lang="tr-TR" dirty="0"/>
              <a:t> </a:t>
            </a:r>
            <a:r>
              <a:rPr lang="tr-TR" dirty="0" smtClean="0"/>
              <a:t>Publishing</a:t>
            </a:r>
            <a:r>
              <a:rPr lang="tr-TR" dirty="0"/>
              <a:t>, Paris, France, 2006</a:t>
            </a:r>
            <a:endParaRPr lang="en-US" dirty="0"/>
          </a:p>
          <a:p>
            <a:r>
              <a:rPr lang="tr-TR" b="1" dirty="0" smtClean="0"/>
              <a:t>The </a:t>
            </a:r>
            <a:r>
              <a:rPr lang="tr-TR" b="1" dirty="0"/>
              <a:t>New Science of Cities, Michael Batty, MIT Press, Nov. 2013</a:t>
            </a:r>
            <a:r>
              <a:rPr lang="tr-TR" b="1" dirty="0" smtClean="0"/>
              <a:t>.</a:t>
            </a:r>
          </a:p>
          <a:p>
            <a:r>
              <a:rPr lang="tr-TR" b="1" dirty="0" smtClean="0"/>
              <a:t>University of Oregon, Smart City Course Materials.</a:t>
            </a:r>
            <a:endParaRPr lang="en-US" b="1" dirty="0"/>
          </a:p>
          <a:p>
            <a:r>
              <a:rPr lang="tr-TR" dirty="0" smtClean="0"/>
              <a:t>Türkiye </a:t>
            </a:r>
            <a:r>
              <a:rPr lang="tr-TR" dirty="0"/>
              <a:t>Akıllı Şehirler Değerlendirme Raporu, Türkiye Bilişim Vakfı, Mart 2016.</a:t>
            </a:r>
            <a:endParaRPr lang="en-US" dirty="0"/>
          </a:p>
          <a:p>
            <a:r>
              <a:rPr lang="tr-TR" dirty="0" smtClean="0"/>
              <a:t>Smart </a:t>
            </a:r>
            <a:r>
              <a:rPr lang="tr-TR" dirty="0"/>
              <a:t>Grid: Networking, Data Management and Bussiness Models, Edited by, Hussein T. Mouftah, Melike Erol-Kantarcı, CRC Press, 2016</a:t>
            </a:r>
            <a:r>
              <a:rPr lang="tr-TR" dirty="0" smtClean="0"/>
              <a:t>.</a:t>
            </a:r>
          </a:p>
          <a:p>
            <a:r>
              <a:rPr lang="tr-TR" dirty="0" smtClean="0"/>
              <a:t>Journal and Conference Papers.</a:t>
            </a:r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 Presentations:</a:t>
            </a:r>
          </a:p>
          <a:p>
            <a:pPr lvl="1"/>
            <a:r>
              <a:rPr lang="tr-TR" dirty="0" smtClean="0"/>
              <a:t>Book Chapter,  15%</a:t>
            </a:r>
          </a:p>
          <a:p>
            <a:pPr lvl="1"/>
            <a:r>
              <a:rPr lang="tr-TR" dirty="0" smtClean="0"/>
              <a:t>Paper Presentation, 15%</a:t>
            </a:r>
          </a:p>
          <a:p>
            <a:r>
              <a:rPr lang="tr-TR" dirty="0" smtClean="0"/>
              <a:t>Midterm, 30%</a:t>
            </a:r>
          </a:p>
          <a:p>
            <a:r>
              <a:rPr lang="tr-TR" dirty="0" smtClean="0"/>
              <a:t>Final Project(Project, Poster Presentation, Report), 40 %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353" y="94516"/>
            <a:ext cx="9601200" cy="1485900"/>
          </a:xfrm>
        </p:spPr>
        <p:txBody>
          <a:bodyPr/>
          <a:lstStyle/>
          <a:p>
            <a:r>
              <a:rPr lang="tr-TR" dirty="0" err="1" smtClean="0"/>
              <a:t>Weekly</a:t>
            </a:r>
            <a:r>
              <a:rPr lang="tr-TR" dirty="0" smtClean="0"/>
              <a:t> </a:t>
            </a:r>
            <a:r>
              <a:rPr lang="tr-TR" dirty="0" smtClean="0"/>
              <a:t>Program (</a:t>
            </a:r>
            <a:r>
              <a:rPr lang="tr-TR" dirty="0" err="1" smtClean="0"/>
              <a:t>Tentative</a:t>
            </a:r>
            <a:r>
              <a:rPr lang="tr-TR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737640"/>
              </p:ext>
            </p:extLst>
          </p:nvPr>
        </p:nvGraphicFramePr>
        <p:xfrm>
          <a:off x="1762248" y="837466"/>
          <a:ext cx="6602898" cy="4873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marL="1270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Weeks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260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Topics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1-Feb 8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Introduction</a:t>
                      </a: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</a:t>
                      </a: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course</a:t>
                      </a: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 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6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2-Feb. 15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Related</a:t>
                      </a: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telecommunication</a:t>
                      </a: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Technologies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47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3-Feb.22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Basic data </a:t>
                      </a:r>
                      <a:r>
                        <a:rPr lang="tr-TR" sz="11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mining</a:t>
                      </a: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models</a:t>
                      </a: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-I </a:t>
                      </a:r>
                      <a:r>
                        <a:rPr lang="tr-T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19"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4-Mar.1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1.Building a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Science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tr-TR" sz="1100" dirty="0" err="1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Cities</a:t>
                      </a:r>
                      <a:r>
                        <a:rPr lang="tr-TR" sz="11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2.Ebb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Flow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Interaction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Flow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Gravity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Potential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5-Mar.8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Connections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Corralations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Science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of Networks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4.The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Growth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Cities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Rank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Size,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Clocks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947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6-Mar.15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Hierarcies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Networks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6. Urban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Structure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as Space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Syntax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780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7-Mar.22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7.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Distance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in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Complex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Networks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8.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Fractal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Growth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Form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947">
                <a:tc gridSpan="2"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Mar. 26-30, 2018   Spring Break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947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8- Apr.5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Midterm</a:t>
                      </a:r>
                      <a:r>
                        <a:rPr lang="tr-TR" sz="11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Exam</a:t>
                      </a:r>
                      <a:r>
                        <a:rPr lang="tr-TR" sz="11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9-Apr.12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9. Urban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Simulation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Hierarchical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Design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10-Apr.19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11.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Markovian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Design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Machines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12. A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Theory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Collective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Action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11-Apr.26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13. Urban Development as Exchange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14. Plan, Design as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Committee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Decision</a:t>
                      </a:r>
                      <a:r>
                        <a:rPr lang="tr-TR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Making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12-May 3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Guest</a:t>
                      </a:r>
                      <a:r>
                        <a:rPr lang="tr-TR" sz="11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b="1" dirty="0" err="1" smtClean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Lecture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13-May 10</a:t>
                      </a:r>
                      <a:endParaRPr lang="tr-T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tr-TR" sz="11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100" dirty="0" err="1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Presentations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3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Questions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87</TotalTime>
  <Words>471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Times New Roman</vt:lpstr>
      <vt:lpstr>Crop</vt:lpstr>
      <vt:lpstr>BLG553E-Special topıcs ın computer eng: dıgıtal solutıons for smart cıtıes</vt:lpstr>
      <vt:lpstr>Course Objectives:</vt:lpstr>
      <vt:lpstr>Learning Outcomes:</vt:lpstr>
      <vt:lpstr>References</vt:lpstr>
      <vt:lpstr>Grading</vt:lpstr>
      <vt:lpstr>Weekly Program (Tentative)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BLG553E-Special topıcs ın computer eng: dıgıtal solutıons for smart cıtıes</dc:title>
  <dc:creator>Sema Oktug</dc:creator>
  <cp:lastModifiedBy>itu</cp:lastModifiedBy>
  <cp:revision>13</cp:revision>
  <dcterms:created xsi:type="dcterms:W3CDTF">2017-02-08T19:55:07Z</dcterms:created>
  <dcterms:modified xsi:type="dcterms:W3CDTF">2018-02-15T13:03:20Z</dcterms:modified>
</cp:coreProperties>
</file>