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6362" autoAdjust="0"/>
  </p:normalViewPr>
  <p:slideViewPr>
    <p:cSldViewPr snapToGrid="0">
      <p:cViewPr>
        <p:scale>
          <a:sx n="66" d="100"/>
          <a:sy n="66" d="100"/>
        </p:scale>
        <p:origin x="-1704" y="-22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63734B-4A4E-4FB7-B779-D898C184F1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B7DA3-B85A-47DB-B024-5774CF849A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2692EA-88A0-4BAF-9724-B27EAE7EC5E9}" type="datetimeFigureOut">
              <a:rPr lang="en-US" smtClean="0"/>
              <a:t>6/6/2018</a:t>
            </a:fld>
            <a:endParaRPr lang="en-US"/>
          </a:p>
        </p:txBody>
      </p:sp>
      <p:sp>
        <p:nvSpPr>
          <p:cNvPr id="4" name="Footer Placeholder 3">
            <a:extLst>
              <a:ext uri="{FF2B5EF4-FFF2-40B4-BE49-F238E27FC236}">
                <a16:creationId xmlns:a16="http://schemas.microsoft.com/office/drawing/2014/main" id="{58FB8FCC-5466-43AA-96A0-FF08F38E62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C3E001-D4FA-42FD-A14B-D0296B7B18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35C101-5D39-4CE1-8757-BB36C01A75C3}" type="slidenum">
              <a:rPr lang="en-US" smtClean="0"/>
              <a:t>‹#›</a:t>
            </a:fld>
            <a:endParaRPr lang="en-US"/>
          </a:p>
        </p:txBody>
      </p:sp>
    </p:spTree>
    <p:extLst>
      <p:ext uri="{BB962C8B-B14F-4D97-AF65-F5344CB8AC3E}">
        <p14:creationId xmlns:p14="http://schemas.microsoft.com/office/powerpoint/2010/main" val="3326735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8" name="Text Placeholder 76">
            <a:extLst>
              <a:ext uri="{FF2B5EF4-FFF2-40B4-BE49-F238E27FC236}">
                <a16:creationId xmlns:a16="http://schemas.microsoft.com/office/drawing/2014/main" id="{C2316032-A600-474F-9411-700651BD811C}"/>
              </a:ext>
            </a:extLst>
          </p:cNvPr>
          <p:cNvSpPr>
            <a:spLocks noGrp="1"/>
          </p:cNvSpPr>
          <p:nvPr>
            <p:ph type="body" sz="quarter" idx="151" hasCustomPrompt="1"/>
          </p:nvPr>
        </p:nvSpPr>
        <p:spPr>
          <a:xfrm>
            <a:off x="2890981" y="1617300"/>
            <a:ext cx="15593247" cy="902360"/>
          </a:xfrm>
          <a:prstGeom prst="rect">
            <a:avLst/>
          </a:prstGeom>
        </p:spPr>
        <p:txBody>
          <a:bodyPr lIns="63306" tIns="31654" rIns="63306" bIns="31654"/>
          <a:lstStyle>
            <a:lvl1pPr algn="ctr">
              <a:buFontTx/>
              <a:buNone/>
              <a:defRPr sz="5100">
                <a:solidFill>
                  <a:schemeClr val="bg1"/>
                </a:solidFill>
              </a:defRPr>
            </a:lvl1pPr>
            <a:lvl2pPr>
              <a:buFontTx/>
              <a:buNone/>
              <a:defRPr sz="4900"/>
            </a:lvl2pPr>
            <a:lvl3pPr>
              <a:buFontTx/>
              <a:buNone/>
              <a:defRPr sz="4900"/>
            </a:lvl3pPr>
            <a:lvl4pPr>
              <a:buFontTx/>
              <a:buNone/>
              <a:defRPr sz="4900"/>
            </a:lvl4pPr>
            <a:lvl5pPr>
              <a:buFontTx/>
              <a:buNone/>
              <a:defRPr sz="4900"/>
            </a:lvl5pPr>
          </a:lstStyle>
          <a:p>
            <a:pPr lvl="0"/>
            <a:r>
              <a:rPr lang="en-US" dirty="0"/>
              <a:t>Click here to add authors</a:t>
            </a:r>
          </a:p>
        </p:txBody>
      </p:sp>
      <p:sp>
        <p:nvSpPr>
          <p:cNvPr id="10" name="Text Placeholder 5">
            <a:extLst>
              <a:ext uri="{FF2B5EF4-FFF2-40B4-BE49-F238E27FC236}">
                <a16:creationId xmlns:a16="http://schemas.microsoft.com/office/drawing/2014/main" id="{950E681C-7225-4B8B-AC9A-D505CCA8CE5D}"/>
              </a:ext>
            </a:extLst>
          </p:cNvPr>
          <p:cNvSpPr>
            <a:spLocks noGrp="1"/>
          </p:cNvSpPr>
          <p:nvPr>
            <p:ph type="body" sz="quarter" idx="152" hasCustomPrompt="1"/>
          </p:nvPr>
        </p:nvSpPr>
        <p:spPr>
          <a:xfrm>
            <a:off x="451928" y="4172995"/>
            <a:ext cx="10093882" cy="566030"/>
          </a:xfrm>
          <a:prstGeom prst="rect">
            <a:avLst/>
          </a:prstGeom>
          <a:solidFill>
            <a:schemeClr val="accent5">
              <a:lumMod val="50000"/>
            </a:schemeClr>
          </a:solidFill>
        </p:spPr>
        <p:txBody>
          <a:bodyPr wrap="square" lIns="63304" tIns="63304" rIns="63304" bIns="63304" anchor="ctr" anchorCtr="0">
            <a:spAutoFit/>
          </a:bodyPr>
          <a:lstStyle>
            <a:lvl1pPr algn="ctr">
              <a:buNone/>
              <a:defRPr sz="2800" b="1" baseline="0">
                <a:solidFill>
                  <a:schemeClr val="bg1"/>
                </a:solidFill>
              </a:defRPr>
            </a:lvl1pPr>
          </a:lstStyle>
          <a:p>
            <a:pPr lvl="0"/>
            <a:r>
              <a:rPr lang="en-US" dirty="0"/>
              <a:t>(click to edit) INTRODUCTION or ABSTRACT</a:t>
            </a:r>
          </a:p>
        </p:txBody>
      </p:sp>
      <p:sp>
        <p:nvSpPr>
          <p:cNvPr id="11" name="Text Placeholder 3">
            <a:extLst>
              <a:ext uri="{FF2B5EF4-FFF2-40B4-BE49-F238E27FC236}">
                <a16:creationId xmlns:a16="http://schemas.microsoft.com/office/drawing/2014/main" id="{AF16904F-9518-43FC-869E-F86AF4671EDB}"/>
              </a:ext>
            </a:extLst>
          </p:cNvPr>
          <p:cNvSpPr>
            <a:spLocks noGrp="1"/>
          </p:cNvSpPr>
          <p:nvPr>
            <p:ph type="body" sz="quarter" idx="153" hasCustomPrompt="1"/>
          </p:nvPr>
        </p:nvSpPr>
        <p:spPr>
          <a:xfrm>
            <a:off x="440616" y="4691865"/>
            <a:ext cx="10101856" cy="634878"/>
          </a:xfrm>
          <a:prstGeom prst="rect">
            <a:avLst/>
          </a:prstGeom>
        </p:spPr>
        <p:txBody>
          <a:bodyPr wrap="square" lIns="158259" tIns="158259" rIns="158259" bIns="158259">
            <a:spAutoFit/>
          </a:bodyPr>
          <a:lstStyle>
            <a:lvl1pPr marL="0" indent="0">
              <a:buNone/>
              <a:defRPr sz="2000">
                <a:latin typeface="Trebuchet MS" pitchFamily="34" charset="0"/>
              </a:defRPr>
            </a:lvl1pPr>
            <a:lvl2pPr marL="1028675" indent="-395643">
              <a:defRPr sz="1800">
                <a:latin typeface="Trebuchet MS" pitchFamily="34" charset="0"/>
              </a:defRPr>
            </a:lvl2pPr>
            <a:lvl3pPr marL="1424318" indent="-395643">
              <a:defRPr sz="1800">
                <a:latin typeface="Trebuchet MS" pitchFamily="34" charset="0"/>
              </a:defRPr>
            </a:lvl3pPr>
            <a:lvl4pPr marL="1859527" indent="-435209">
              <a:defRPr sz="1800">
                <a:latin typeface="Trebuchet MS" pitchFamily="34" charset="0"/>
              </a:defRPr>
            </a:lvl4pPr>
            <a:lvl5pPr marL="2176042" indent="-316515">
              <a:defRPr sz="1800">
                <a:latin typeface="Trebuchet MS" pitchFamily="34" charset="0"/>
              </a:defRPr>
            </a:lvl5pPr>
          </a:lstStyle>
          <a:p>
            <a:pPr lvl="0"/>
            <a:r>
              <a:rPr lang="en-US" dirty="0"/>
              <a:t>Type in or paste your text here</a:t>
            </a:r>
          </a:p>
        </p:txBody>
      </p:sp>
      <p:sp>
        <p:nvSpPr>
          <p:cNvPr id="14" name="Text Placeholder 5">
            <a:extLst>
              <a:ext uri="{FF2B5EF4-FFF2-40B4-BE49-F238E27FC236}">
                <a16:creationId xmlns:a16="http://schemas.microsoft.com/office/drawing/2014/main" id="{0D6EAAC1-CB6C-40EF-BF26-EBC170630DEE}"/>
              </a:ext>
            </a:extLst>
          </p:cNvPr>
          <p:cNvSpPr>
            <a:spLocks noGrp="1"/>
          </p:cNvSpPr>
          <p:nvPr>
            <p:ph type="body" sz="quarter" idx="20" hasCustomPrompt="1"/>
          </p:nvPr>
        </p:nvSpPr>
        <p:spPr>
          <a:xfrm>
            <a:off x="449461" y="13071319"/>
            <a:ext cx="10096349" cy="566030"/>
          </a:xfrm>
          <a:prstGeom prst="rect">
            <a:avLst/>
          </a:prstGeom>
          <a:solidFill>
            <a:schemeClr val="accent5">
              <a:lumMod val="50000"/>
            </a:schemeClr>
          </a:solidFill>
        </p:spPr>
        <p:txBody>
          <a:bodyPr wrap="square" lIns="63304" tIns="63304" rIns="63304" bIns="63304" anchor="ctr" anchorCtr="0">
            <a:spAutoFit/>
          </a:bodyPr>
          <a:lstStyle>
            <a:lvl1pPr algn="ctr">
              <a:buNone/>
              <a:defRPr sz="2800" b="1" baseline="0">
                <a:solidFill>
                  <a:schemeClr val="bg1"/>
                </a:solidFill>
              </a:defRPr>
            </a:lvl1pPr>
          </a:lstStyle>
          <a:p>
            <a:pPr lvl="0"/>
            <a:r>
              <a:rPr lang="en-US" dirty="0"/>
              <a:t>(click to edit)  OBJECTIVES</a:t>
            </a:r>
          </a:p>
        </p:txBody>
      </p:sp>
      <p:sp>
        <p:nvSpPr>
          <p:cNvPr id="15" name="Text Placeholder 3">
            <a:extLst>
              <a:ext uri="{FF2B5EF4-FFF2-40B4-BE49-F238E27FC236}">
                <a16:creationId xmlns:a16="http://schemas.microsoft.com/office/drawing/2014/main" id="{4279E1D0-F23C-4589-BB76-D1E1BD9B7AB7}"/>
              </a:ext>
            </a:extLst>
          </p:cNvPr>
          <p:cNvSpPr>
            <a:spLocks noGrp="1"/>
          </p:cNvSpPr>
          <p:nvPr>
            <p:ph type="body" sz="quarter" idx="96" hasCustomPrompt="1"/>
          </p:nvPr>
        </p:nvSpPr>
        <p:spPr>
          <a:xfrm>
            <a:off x="440617" y="13633726"/>
            <a:ext cx="10102727" cy="634878"/>
          </a:xfrm>
          <a:prstGeom prst="rect">
            <a:avLst/>
          </a:prstGeom>
        </p:spPr>
        <p:txBody>
          <a:bodyPr wrap="square" lIns="158259" tIns="158259" rIns="158259" bIns="158259">
            <a:spAutoFit/>
          </a:bodyPr>
          <a:lstStyle>
            <a:lvl1pPr marL="0" indent="0">
              <a:buNone/>
              <a:defRPr sz="2000">
                <a:latin typeface="Trebuchet MS" pitchFamily="34" charset="0"/>
              </a:defRPr>
            </a:lvl1pPr>
            <a:lvl2pPr marL="1028675" indent="-395643">
              <a:defRPr sz="1800">
                <a:latin typeface="Trebuchet MS" pitchFamily="34" charset="0"/>
              </a:defRPr>
            </a:lvl2pPr>
            <a:lvl3pPr marL="1424318" indent="-395643">
              <a:defRPr sz="1800">
                <a:latin typeface="Trebuchet MS" pitchFamily="34" charset="0"/>
              </a:defRPr>
            </a:lvl3pPr>
            <a:lvl4pPr marL="1859527" indent="-435209">
              <a:defRPr sz="1800">
                <a:latin typeface="Trebuchet MS" pitchFamily="34" charset="0"/>
              </a:defRPr>
            </a:lvl4pPr>
            <a:lvl5pPr marL="2176042" indent="-316515">
              <a:defRPr sz="1800">
                <a:latin typeface="Trebuchet MS" pitchFamily="34" charset="0"/>
              </a:defRPr>
            </a:lvl5pPr>
          </a:lstStyle>
          <a:p>
            <a:pPr lvl="0"/>
            <a:r>
              <a:rPr lang="en-US" dirty="0"/>
              <a:t>Type in or paste your text here</a:t>
            </a:r>
          </a:p>
        </p:txBody>
      </p:sp>
      <p:sp>
        <p:nvSpPr>
          <p:cNvPr id="16" name="Text Placeholder 5">
            <a:extLst>
              <a:ext uri="{FF2B5EF4-FFF2-40B4-BE49-F238E27FC236}">
                <a16:creationId xmlns:a16="http://schemas.microsoft.com/office/drawing/2014/main" id="{09E1908B-93F8-4346-9AED-B73C291D1E2C}"/>
              </a:ext>
            </a:extLst>
          </p:cNvPr>
          <p:cNvSpPr>
            <a:spLocks noGrp="1"/>
          </p:cNvSpPr>
          <p:nvPr>
            <p:ph type="body" sz="quarter" idx="25" hasCustomPrompt="1"/>
          </p:nvPr>
        </p:nvSpPr>
        <p:spPr>
          <a:xfrm>
            <a:off x="10846594" y="4169221"/>
            <a:ext cx="10093752" cy="566030"/>
          </a:xfrm>
          <a:prstGeom prst="rect">
            <a:avLst/>
          </a:prstGeom>
          <a:solidFill>
            <a:schemeClr val="accent5">
              <a:lumMod val="50000"/>
            </a:schemeClr>
          </a:solidFill>
        </p:spPr>
        <p:txBody>
          <a:bodyPr wrap="square" lIns="63304" tIns="63304" rIns="63304" bIns="63304" anchor="ctr" anchorCtr="0">
            <a:spAutoFit/>
          </a:bodyPr>
          <a:lstStyle>
            <a:lvl1pPr algn="ctr">
              <a:buNone/>
              <a:defRPr sz="2800" b="1" baseline="0">
                <a:solidFill>
                  <a:schemeClr val="bg1"/>
                </a:solidFill>
              </a:defRPr>
            </a:lvl1pPr>
          </a:lstStyle>
          <a:p>
            <a:pPr lvl="0"/>
            <a:r>
              <a:rPr lang="en-US" dirty="0"/>
              <a:t>(click to edit)  CONCLUSIONS</a:t>
            </a:r>
          </a:p>
        </p:txBody>
      </p:sp>
      <p:sp>
        <p:nvSpPr>
          <p:cNvPr id="17" name="Text Placeholder 3">
            <a:extLst>
              <a:ext uri="{FF2B5EF4-FFF2-40B4-BE49-F238E27FC236}">
                <a16:creationId xmlns:a16="http://schemas.microsoft.com/office/drawing/2014/main" id="{F1F53448-AB83-4A5F-8CD9-DBB2C6025EFE}"/>
              </a:ext>
            </a:extLst>
          </p:cNvPr>
          <p:cNvSpPr>
            <a:spLocks noGrp="1"/>
          </p:cNvSpPr>
          <p:nvPr>
            <p:ph type="body" sz="quarter" idx="26" hasCustomPrompt="1"/>
          </p:nvPr>
        </p:nvSpPr>
        <p:spPr>
          <a:xfrm>
            <a:off x="10846594" y="4739025"/>
            <a:ext cx="10093752" cy="634878"/>
          </a:xfrm>
          <a:prstGeom prst="rect">
            <a:avLst/>
          </a:prstGeom>
        </p:spPr>
        <p:txBody>
          <a:bodyPr wrap="square" lIns="158259" tIns="158259" rIns="158259" bIns="158259">
            <a:spAutoFit/>
          </a:bodyPr>
          <a:lstStyle>
            <a:lvl1pPr marL="0" indent="0">
              <a:buNone/>
              <a:defRPr sz="2000">
                <a:latin typeface="Trebuchet MS" pitchFamily="34" charset="0"/>
              </a:defRPr>
            </a:lvl1pPr>
            <a:lvl2pPr marL="1028675" indent="-395643">
              <a:defRPr sz="1800">
                <a:latin typeface="Trebuchet MS" pitchFamily="34" charset="0"/>
              </a:defRPr>
            </a:lvl2pPr>
            <a:lvl3pPr marL="1424318" indent="-395643">
              <a:defRPr sz="1800">
                <a:latin typeface="Trebuchet MS" pitchFamily="34" charset="0"/>
              </a:defRPr>
            </a:lvl3pPr>
            <a:lvl4pPr marL="1859527" indent="-435209">
              <a:defRPr sz="1800">
                <a:latin typeface="Trebuchet MS" pitchFamily="34" charset="0"/>
              </a:defRPr>
            </a:lvl4pPr>
            <a:lvl5pPr marL="2176042" indent="-316515">
              <a:defRPr sz="1800">
                <a:latin typeface="Trebuchet MS" pitchFamily="34" charset="0"/>
              </a:defRPr>
            </a:lvl5pPr>
          </a:lstStyle>
          <a:p>
            <a:pPr lvl="0"/>
            <a:r>
              <a:rPr lang="en-US" dirty="0"/>
              <a:t>Type in or paste your text here</a:t>
            </a:r>
          </a:p>
        </p:txBody>
      </p:sp>
      <p:sp>
        <p:nvSpPr>
          <p:cNvPr id="18" name="Title 1">
            <a:extLst>
              <a:ext uri="{FF2B5EF4-FFF2-40B4-BE49-F238E27FC236}">
                <a16:creationId xmlns:a16="http://schemas.microsoft.com/office/drawing/2014/main" id="{3DBE0B3C-D6D5-4844-9FB0-DD48414E4A1F}"/>
              </a:ext>
            </a:extLst>
          </p:cNvPr>
          <p:cNvSpPr>
            <a:spLocks noGrp="1"/>
          </p:cNvSpPr>
          <p:nvPr>
            <p:ph type="title" hasCustomPrompt="1"/>
          </p:nvPr>
        </p:nvSpPr>
        <p:spPr>
          <a:xfrm>
            <a:off x="2890981" y="137535"/>
            <a:ext cx="15598612" cy="1331549"/>
          </a:xfrm>
          <a:prstGeom prst="rect">
            <a:avLst/>
          </a:prstGeom>
        </p:spPr>
        <p:txBody>
          <a:bodyPr lIns="63304" tIns="31651" rIns="63304" bIns="31651" anchor="ctr" anchorCtr="0"/>
          <a:lstStyle>
            <a:lvl1pPr>
              <a:defRPr sz="6200" b="1"/>
            </a:lvl1pPr>
          </a:lstStyle>
          <a:p>
            <a:r>
              <a:rPr lang="en-US" dirty="0"/>
              <a:t>Click here to add the poster title</a:t>
            </a:r>
          </a:p>
        </p:txBody>
      </p:sp>
      <p:sp>
        <p:nvSpPr>
          <p:cNvPr id="19" name="Text Placeholder 76">
            <a:extLst>
              <a:ext uri="{FF2B5EF4-FFF2-40B4-BE49-F238E27FC236}">
                <a16:creationId xmlns:a16="http://schemas.microsoft.com/office/drawing/2014/main" id="{C1A97E81-3504-491E-BB2F-A1CF17413E1B}"/>
              </a:ext>
            </a:extLst>
          </p:cNvPr>
          <p:cNvSpPr>
            <a:spLocks noGrp="1"/>
          </p:cNvSpPr>
          <p:nvPr>
            <p:ph type="body" sz="quarter" idx="150" hasCustomPrompt="1"/>
          </p:nvPr>
        </p:nvSpPr>
        <p:spPr>
          <a:xfrm>
            <a:off x="2890981" y="2700350"/>
            <a:ext cx="15593247" cy="841438"/>
          </a:xfrm>
          <a:prstGeom prst="rect">
            <a:avLst/>
          </a:prstGeom>
        </p:spPr>
        <p:txBody>
          <a:bodyPr lIns="63306" tIns="31654" rIns="63306" bIns="31654"/>
          <a:lstStyle>
            <a:lvl1pPr algn="ctr">
              <a:buFontTx/>
              <a:buNone/>
              <a:defRPr sz="3800">
                <a:solidFill>
                  <a:schemeClr val="bg1"/>
                </a:solidFill>
              </a:defRPr>
            </a:lvl1pPr>
            <a:lvl2pPr>
              <a:buFontTx/>
              <a:buNone/>
              <a:defRPr sz="4900"/>
            </a:lvl2pPr>
            <a:lvl3pPr>
              <a:buFontTx/>
              <a:buNone/>
              <a:defRPr sz="4900"/>
            </a:lvl3pPr>
            <a:lvl4pPr>
              <a:buFontTx/>
              <a:buNone/>
              <a:defRPr sz="4900"/>
            </a:lvl4pPr>
            <a:lvl5pPr>
              <a:buFontTx/>
              <a:buNone/>
              <a:defRPr sz="4900"/>
            </a:lvl5pPr>
          </a:lstStyle>
          <a:p>
            <a:pPr lvl="0"/>
            <a:r>
              <a:rPr lang="en-US" dirty="0"/>
              <a:t>Click here to add authors</a:t>
            </a:r>
          </a:p>
        </p:txBody>
      </p:sp>
    </p:spTree>
    <p:extLst>
      <p:ext uri="{BB962C8B-B14F-4D97-AF65-F5344CB8AC3E}">
        <p14:creationId xmlns:p14="http://schemas.microsoft.com/office/powerpoint/2010/main" val="420067736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3625" cy="3718856"/>
          </a:xfrm>
          <a:prstGeom prst="rect">
            <a:avLst/>
          </a:prstGeom>
          <a:solidFill>
            <a:schemeClr val="accent5">
              <a:lumMod val="75000"/>
            </a:schemeClr>
          </a:solidFill>
          <a:ln w="9525">
            <a:solidFill>
              <a:schemeClr val="tx1"/>
            </a:solidFill>
            <a:miter lim="800000"/>
            <a:headEnd/>
            <a:tailEnd/>
          </a:ln>
          <a:effectLst/>
        </p:spPr>
        <p:txBody>
          <a:bodyPr wrap="none" lIns="63290" tIns="31644" rIns="63290" bIns="31644" anchor="ctr"/>
          <a:lstStyle/>
          <a:p>
            <a:pPr>
              <a:defRPr/>
            </a:pPr>
            <a:endParaRPr lang="en-US" sz="1800" dirty="0"/>
          </a:p>
        </p:txBody>
      </p:sp>
      <p:sp>
        <p:nvSpPr>
          <p:cNvPr id="9" name="Rectangle 9"/>
          <p:cNvSpPr>
            <a:spLocks noChangeArrowheads="1"/>
          </p:cNvSpPr>
          <p:nvPr/>
        </p:nvSpPr>
        <p:spPr bwMode="auto">
          <a:xfrm>
            <a:off x="0" y="3664968"/>
            <a:ext cx="21383625" cy="140162"/>
          </a:xfrm>
          <a:prstGeom prst="rect">
            <a:avLst/>
          </a:prstGeom>
          <a:solidFill>
            <a:schemeClr val="accent5">
              <a:lumMod val="50000"/>
            </a:schemeClr>
          </a:solidFill>
          <a:ln w="152400">
            <a:noFill/>
            <a:miter lim="800000"/>
            <a:headEnd/>
            <a:tailEnd/>
          </a:ln>
          <a:effectLst/>
        </p:spPr>
        <p:txBody>
          <a:bodyPr wrap="none" lIns="63290" tIns="31644" rIns="63290" bIns="31644" anchor="ctr"/>
          <a:lstStyle/>
          <a:p>
            <a:pPr>
              <a:defRPr/>
            </a:pPr>
            <a:endParaRPr lang="en-US" sz="1800" dirty="0"/>
          </a:p>
        </p:txBody>
      </p:sp>
      <p:sp>
        <p:nvSpPr>
          <p:cNvPr id="16" name="Rectangle 33"/>
          <p:cNvSpPr>
            <a:spLocks noChangeArrowheads="1"/>
          </p:cNvSpPr>
          <p:nvPr/>
        </p:nvSpPr>
        <p:spPr bwMode="auto">
          <a:xfrm>
            <a:off x="449361" y="4163502"/>
            <a:ext cx="10093956" cy="25270736"/>
          </a:xfrm>
          <a:prstGeom prst="rect">
            <a:avLst/>
          </a:prstGeom>
          <a:solidFill>
            <a:srgbClr val="FFFFFF"/>
          </a:solidFill>
          <a:ln w="9525">
            <a:solidFill>
              <a:schemeClr val="tx2"/>
            </a:solidFill>
            <a:miter lim="800000"/>
            <a:headEnd/>
            <a:tailEnd/>
          </a:ln>
          <a:effectLst/>
        </p:spPr>
        <p:txBody>
          <a:bodyPr wrap="none" lIns="63290" tIns="31644" rIns="63290" bIns="31644" anchor="ctr"/>
          <a:lstStyle/>
          <a:p>
            <a:pPr>
              <a:defRPr/>
            </a:pPr>
            <a:endParaRPr lang="en-US" sz="1800" dirty="0"/>
          </a:p>
        </p:txBody>
      </p:sp>
      <p:sp>
        <p:nvSpPr>
          <p:cNvPr id="17" name="Rectangle 33"/>
          <p:cNvSpPr>
            <a:spLocks noChangeArrowheads="1"/>
          </p:cNvSpPr>
          <p:nvPr/>
        </p:nvSpPr>
        <p:spPr bwMode="auto">
          <a:xfrm>
            <a:off x="10840311" y="4163502"/>
            <a:ext cx="10095503" cy="25270736"/>
          </a:xfrm>
          <a:prstGeom prst="rect">
            <a:avLst/>
          </a:prstGeom>
          <a:solidFill>
            <a:srgbClr val="FFFFFF"/>
          </a:solidFill>
          <a:ln w="9525">
            <a:solidFill>
              <a:schemeClr val="tx2"/>
            </a:solidFill>
            <a:miter lim="800000"/>
            <a:headEnd/>
            <a:tailEnd/>
          </a:ln>
          <a:effectLst/>
        </p:spPr>
        <p:txBody>
          <a:bodyPr wrap="none" lIns="63290" tIns="31644" rIns="63290" bIns="31644" anchor="ctr"/>
          <a:lstStyle/>
          <a:p>
            <a:pPr>
              <a:defRPr/>
            </a:pPr>
            <a:endParaRPr lang="en-US" sz="1800" dirty="0"/>
          </a:p>
        </p:txBody>
      </p:sp>
    </p:spTree>
    <p:extLst>
      <p:ext uri="{BB962C8B-B14F-4D97-AF65-F5344CB8AC3E}">
        <p14:creationId xmlns:p14="http://schemas.microsoft.com/office/powerpoint/2010/main" val="1572434073"/>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3037938" rtl="0" eaLnBrk="1" latinLnBrk="0" hangingPunct="1">
        <a:spcBef>
          <a:spcPct val="0"/>
        </a:spcBef>
        <a:buNone/>
        <a:defRPr sz="5999" kern="1200">
          <a:solidFill>
            <a:schemeClr val="bg1"/>
          </a:solidFill>
          <a:latin typeface="Trebuchet MS" pitchFamily="34" charset="0"/>
          <a:ea typeface="+mj-ea"/>
          <a:cs typeface="+mj-cs"/>
        </a:defRPr>
      </a:lvl1pPr>
    </p:titleStyle>
    <p:bodyStyle>
      <a:lvl1pPr marL="1139226" indent="-1139226" algn="l" defTabSz="3037938" rtl="0" eaLnBrk="1" latinLnBrk="0" hangingPunct="1">
        <a:spcBef>
          <a:spcPct val="20000"/>
        </a:spcBef>
        <a:buFont typeface="Arial" pitchFamily="34" charset="0"/>
        <a:buChar char="•"/>
        <a:defRPr sz="10698" kern="1200">
          <a:solidFill>
            <a:schemeClr val="tx1"/>
          </a:solidFill>
          <a:latin typeface="+mn-lt"/>
          <a:ea typeface="+mn-ea"/>
          <a:cs typeface="+mn-cs"/>
        </a:defRPr>
      </a:lvl1pPr>
      <a:lvl2pPr marL="2468324" indent="-949355" algn="l" defTabSz="3037938" rtl="0" eaLnBrk="1" latinLnBrk="0" hangingPunct="1">
        <a:spcBef>
          <a:spcPct val="20000"/>
        </a:spcBef>
        <a:buFont typeface="Arial" pitchFamily="34" charset="0"/>
        <a:buChar char="–"/>
        <a:defRPr sz="9398" kern="1200">
          <a:solidFill>
            <a:schemeClr val="tx1"/>
          </a:solidFill>
          <a:latin typeface="+mn-lt"/>
          <a:ea typeface="+mn-ea"/>
          <a:cs typeface="+mn-cs"/>
        </a:defRPr>
      </a:lvl2pPr>
      <a:lvl3pPr marL="3797422" indent="-759485" algn="l" defTabSz="3037938" rtl="0" eaLnBrk="1" latinLnBrk="0" hangingPunct="1">
        <a:spcBef>
          <a:spcPct val="20000"/>
        </a:spcBef>
        <a:buFont typeface="Arial" pitchFamily="34" charset="0"/>
        <a:buChar char="•"/>
        <a:defRPr sz="7998" kern="1200">
          <a:solidFill>
            <a:schemeClr val="tx1"/>
          </a:solidFill>
          <a:latin typeface="+mn-lt"/>
          <a:ea typeface="+mn-ea"/>
          <a:cs typeface="+mn-cs"/>
        </a:defRPr>
      </a:lvl3pPr>
      <a:lvl4pPr marL="5316392"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4pPr>
      <a:lvl5pPr marL="6835360"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p:bodyStyle>
    <p:otherStyle>
      <a:defPPr>
        <a:defRPr lang="en-US"/>
      </a:defPPr>
      <a:lvl1pPr marL="0" algn="l" defTabSz="3037938" rtl="0" eaLnBrk="1" latinLnBrk="0" hangingPunct="1">
        <a:defRPr sz="5999" kern="1200">
          <a:solidFill>
            <a:schemeClr val="tx1"/>
          </a:solidFill>
          <a:latin typeface="+mn-lt"/>
          <a:ea typeface="+mn-ea"/>
          <a:cs typeface="+mn-cs"/>
        </a:defRPr>
      </a:lvl1pPr>
      <a:lvl2pPr marL="1518969" algn="l" defTabSz="3037938" rtl="0" eaLnBrk="1" latinLnBrk="0" hangingPunct="1">
        <a:defRPr sz="5999" kern="1200">
          <a:solidFill>
            <a:schemeClr val="tx1"/>
          </a:solidFill>
          <a:latin typeface="+mn-lt"/>
          <a:ea typeface="+mn-ea"/>
          <a:cs typeface="+mn-cs"/>
        </a:defRPr>
      </a:lvl2pPr>
      <a:lvl3pPr marL="3037938" algn="l" defTabSz="3037938" rtl="0" eaLnBrk="1" latinLnBrk="0" hangingPunct="1">
        <a:defRPr sz="5999" kern="1200">
          <a:solidFill>
            <a:schemeClr val="tx1"/>
          </a:solidFill>
          <a:latin typeface="+mn-lt"/>
          <a:ea typeface="+mn-ea"/>
          <a:cs typeface="+mn-cs"/>
        </a:defRPr>
      </a:lvl3pPr>
      <a:lvl4pPr marL="4556906" algn="l" defTabSz="3037938" rtl="0" eaLnBrk="1" latinLnBrk="0" hangingPunct="1">
        <a:defRPr sz="5999" kern="1200">
          <a:solidFill>
            <a:schemeClr val="tx1"/>
          </a:solidFill>
          <a:latin typeface="+mn-lt"/>
          <a:ea typeface="+mn-ea"/>
          <a:cs typeface="+mn-cs"/>
        </a:defRPr>
      </a:lvl4pPr>
      <a:lvl5pPr marL="6075875" algn="l" defTabSz="3037938" rtl="0" eaLnBrk="1" latinLnBrk="0" hangingPunct="1">
        <a:defRPr sz="5999" kern="1200">
          <a:solidFill>
            <a:schemeClr val="tx1"/>
          </a:solidFill>
          <a:latin typeface="+mn-lt"/>
          <a:ea typeface="+mn-ea"/>
          <a:cs typeface="+mn-cs"/>
        </a:defRPr>
      </a:lvl5pPr>
      <a:lvl6pPr marL="7594845" algn="l" defTabSz="3037938" rtl="0" eaLnBrk="1" latinLnBrk="0" hangingPunct="1">
        <a:defRPr sz="5999" kern="1200">
          <a:solidFill>
            <a:schemeClr val="tx1"/>
          </a:solidFill>
          <a:latin typeface="+mn-lt"/>
          <a:ea typeface="+mn-ea"/>
          <a:cs typeface="+mn-cs"/>
        </a:defRPr>
      </a:lvl6pPr>
      <a:lvl7pPr marL="9113814" algn="l" defTabSz="3037938" rtl="0" eaLnBrk="1" latinLnBrk="0" hangingPunct="1">
        <a:defRPr sz="5999" kern="1200">
          <a:solidFill>
            <a:schemeClr val="tx1"/>
          </a:solidFill>
          <a:latin typeface="+mn-lt"/>
          <a:ea typeface="+mn-ea"/>
          <a:cs typeface="+mn-cs"/>
        </a:defRPr>
      </a:lvl7pPr>
      <a:lvl8pPr marL="10632782" algn="l" defTabSz="3037938" rtl="0" eaLnBrk="1" latinLnBrk="0" hangingPunct="1">
        <a:defRPr sz="5999" kern="1200">
          <a:solidFill>
            <a:schemeClr val="tx1"/>
          </a:solidFill>
          <a:latin typeface="+mn-lt"/>
          <a:ea typeface="+mn-ea"/>
          <a:cs typeface="+mn-cs"/>
        </a:defRPr>
      </a:lvl8pPr>
      <a:lvl9pPr marL="12151751" algn="l" defTabSz="3037938" rtl="0" eaLnBrk="1" latinLnBrk="0" hangingPunct="1">
        <a:defRPr sz="59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654798C9-D6FA-4076-B3AE-2A3CA41A9013}"/>
              </a:ext>
            </a:extLst>
          </p:cNvPr>
          <p:cNvSpPr>
            <a:spLocks noGrp="1"/>
          </p:cNvSpPr>
          <p:nvPr>
            <p:ph type="body" sz="quarter" idx="151"/>
          </p:nvPr>
        </p:nvSpPr>
        <p:spPr>
          <a:xfrm>
            <a:off x="1" y="1592580"/>
            <a:ext cx="21383624" cy="566030"/>
          </a:xfrm>
        </p:spPr>
        <p:txBody>
          <a:bodyPr/>
          <a:lstStyle/>
          <a:p>
            <a:r>
              <a:rPr lang="en-US" sz="3600" b="1" dirty="0">
                <a:latin typeface="Arial" panose="020B0604020202020204" pitchFamily="34" charset="0"/>
                <a:cs typeface="Arial" panose="020B0604020202020204" pitchFamily="34" charset="0"/>
              </a:rPr>
              <a:t>BLG 556E Digital Solutions for Smart Cities, Spring 2018 Term Project </a:t>
            </a:r>
          </a:p>
        </p:txBody>
      </p:sp>
      <p:sp>
        <p:nvSpPr>
          <p:cNvPr id="25" name="Text Placeholder 24">
            <a:extLst>
              <a:ext uri="{FF2B5EF4-FFF2-40B4-BE49-F238E27FC236}">
                <a16:creationId xmlns:a16="http://schemas.microsoft.com/office/drawing/2014/main" id="{4EC7AF6B-5C65-47A3-8647-CD866C7E723D}"/>
              </a:ext>
            </a:extLst>
          </p:cNvPr>
          <p:cNvSpPr>
            <a:spLocks noGrp="1"/>
          </p:cNvSpPr>
          <p:nvPr>
            <p:ph type="body" sz="quarter" idx="152"/>
          </p:nvPr>
        </p:nvSpPr>
        <p:spPr>
          <a:xfrm>
            <a:off x="450810" y="4162682"/>
            <a:ext cx="10093882" cy="566030"/>
          </a:xfrm>
        </p:spPr>
        <p:txBody>
          <a:bodyPr/>
          <a:lstStyle/>
          <a:p>
            <a:r>
              <a:rPr lang="en-US" dirty="0"/>
              <a:t>Introduction</a:t>
            </a:r>
          </a:p>
        </p:txBody>
      </p:sp>
      <p:sp>
        <p:nvSpPr>
          <p:cNvPr id="26" name="Text Placeholder 25">
            <a:extLst>
              <a:ext uri="{FF2B5EF4-FFF2-40B4-BE49-F238E27FC236}">
                <a16:creationId xmlns:a16="http://schemas.microsoft.com/office/drawing/2014/main" id="{76D2C423-8D0C-4306-AA06-AC40949050BF}"/>
              </a:ext>
            </a:extLst>
          </p:cNvPr>
          <p:cNvSpPr>
            <a:spLocks noGrp="1"/>
          </p:cNvSpPr>
          <p:nvPr>
            <p:ph type="body" sz="quarter" idx="153"/>
          </p:nvPr>
        </p:nvSpPr>
        <p:spPr>
          <a:xfrm>
            <a:off x="445252" y="4725217"/>
            <a:ext cx="10096349" cy="5059368"/>
          </a:xfrm>
        </p:spPr>
        <p:txBody>
          <a:bodyPr/>
          <a:lstStyle/>
          <a:p>
            <a:pPr algn="just"/>
            <a:r>
              <a:rPr lang="en-US" dirty="0">
                <a:latin typeface="+mn-lt"/>
                <a:cs typeface="Arial" panose="020B0604020202020204" pitchFamily="34" charset="0"/>
              </a:rPr>
              <a:t>Smart cities are expected to provide their residents a variety of innovative services and applications using advanced technologies. These technologies are heavily influenced by recent communication methods. Wireless communication can provide flexibility and mobility to any smart city IoT application thus wireless connectivity has become more important to provide smart city IoT applications. Example smart city IoT applications which extensively need wireless communication can be; waste management, water/electricity/gas metering, environment/animal tracking, water/gas/fire detecting, and so on.</a:t>
            </a:r>
          </a:p>
          <a:p>
            <a:pPr algn="just"/>
            <a:r>
              <a:rPr lang="en-US" dirty="0">
                <a:latin typeface="+mn-lt"/>
                <a:cs typeface="Arial" panose="020B0604020202020204" pitchFamily="34" charset="0"/>
              </a:rPr>
              <a:t>Wireless connection is expected to be reliable, efficient, scalable, fair, high throughput, low delay and green power in case of system design principles. It can be difficult to satisfy all these expectations due to the nature of wireless communication and behavior of wireless network entities. Mobile node which has low signal strength to base station may face drastic communication issues. To cope with this issue, relay nodes can be used to provide alternative communication path. This scheme is called as cooperative communication.</a:t>
            </a:r>
          </a:p>
          <a:p>
            <a:pPr algn="just"/>
            <a:r>
              <a:rPr lang="en-US" dirty="0">
                <a:latin typeface="+mn-lt"/>
                <a:cs typeface="Arial" panose="020B0604020202020204" pitchFamily="34" charset="0"/>
              </a:rPr>
              <a:t>In this work, we propose a cooperative communication framework for smart city IoT applications which utilize machine learning methods to optimize relay node allocation policy.</a:t>
            </a:r>
          </a:p>
        </p:txBody>
      </p:sp>
      <p:sp>
        <p:nvSpPr>
          <p:cNvPr id="19" name="Text Placeholder 18">
            <a:extLst>
              <a:ext uri="{FF2B5EF4-FFF2-40B4-BE49-F238E27FC236}">
                <a16:creationId xmlns:a16="http://schemas.microsoft.com/office/drawing/2014/main" id="{5BAE0E98-BA3F-4304-A3BE-4D7165EDEDB0}"/>
              </a:ext>
            </a:extLst>
          </p:cNvPr>
          <p:cNvSpPr>
            <a:spLocks noGrp="1"/>
          </p:cNvSpPr>
          <p:nvPr>
            <p:ph type="body" sz="quarter" idx="20"/>
          </p:nvPr>
        </p:nvSpPr>
        <p:spPr>
          <a:xfrm>
            <a:off x="448343" y="9749913"/>
            <a:ext cx="10096349" cy="566030"/>
          </a:xfrm>
        </p:spPr>
        <p:txBody>
          <a:bodyPr/>
          <a:lstStyle/>
          <a:p>
            <a:r>
              <a:rPr lang="en-US" dirty="0"/>
              <a:t>Problem Description</a:t>
            </a:r>
          </a:p>
        </p:txBody>
      </p:sp>
      <p:sp>
        <p:nvSpPr>
          <p:cNvPr id="22" name="Text Placeholder 21">
            <a:extLst>
              <a:ext uri="{FF2B5EF4-FFF2-40B4-BE49-F238E27FC236}">
                <a16:creationId xmlns:a16="http://schemas.microsoft.com/office/drawing/2014/main" id="{64BFD0D3-0843-48AA-B68D-7976EB948DDF}"/>
              </a:ext>
            </a:extLst>
          </p:cNvPr>
          <p:cNvSpPr>
            <a:spLocks noGrp="1"/>
          </p:cNvSpPr>
          <p:nvPr>
            <p:ph type="body" sz="quarter" idx="96"/>
          </p:nvPr>
        </p:nvSpPr>
        <p:spPr>
          <a:xfrm>
            <a:off x="425330" y="10307885"/>
            <a:ext cx="10102726" cy="6536696"/>
          </a:xfrm>
        </p:spPr>
        <p:txBody>
          <a:bodyPr/>
          <a:lstStyle/>
          <a:p>
            <a:pPr algn="just"/>
            <a:r>
              <a:rPr lang="en-US" dirty="0">
                <a:latin typeface="+mn-lt"/>
              </a:rPr>
              <a:t>Wireless communication reliability is severely affected by propagation medium and congestion. Either wireless communication throughput will decrease, or power consumption will increase if a network entity does not have a good communication path. If a wireless network entity tries to communicate through a longer path or through a heavily loaded (congested) node, not only its performance but the overall network performance will decrease due to the half-duplex nature of wireless communication.</a:t>
            </a:r>
          </a:p>
          <a:p>
            <a:pPr algn="just"/>
            <a:r>
              <a:rPr lang="en-US" dirty="0">
                <a:latin typeface="+mn-lt"/>
              </a:rPr>
              <a:t>Most of the wireless communication capable nodes are mobile, this makes it even more difficult to provide reliable wireless link between end nodes and base station. Thus, unpredictable channel state of mobility is the trade-off for wireless systems against flexibility.</a:t>
            </a:r>
          </a:p>
          <a:p>
            <a:pPr algn="just"/>
            <a:r>
              <a:rPr lang="en-US" dirty="0">
                <a:latin typeface="+mn-lt"/>
              </a:rPr>
              <a:t>In a common wireless smart city IoT application characteristics are; </a:t>
            </a:r>
          </a:p>
          <a:p>
            <a:pPr marL="342900" indent="-342900" algn="just">
              <a:buFont typeface="Arial" panose="020B0604020202020204" pitchFamily="34" charset="0"/>
              <a:buChar char="•"/>
            </a:pPr>
            <a:r>
              <a:rPr lang="en-US" dirty="0">
                <a:latin typeface="+mn-lt"/>
              </a:rPr>
              <a:t>Most of the entities are low power or mobile end devices: animal trackers, waste management devices, water/gas/fire sensors, water/electricity/gas meters, etc. </a:t>
            </a:r>
          </a:p>
          <a:p>
            <a:pPr marL="342900" indent="-342900" algn="just">
              <a:buFont typeface="Arial" panose="020B0604020202020204" pitchFamily="34" charset="0"/>
              <a:buChar char="•"/>
            </a:pPr>
            <a:r>
              <a:rPr lang="en-US" dirty="0">
                <a:latin typeface="+mn-lt"/>
              </a:rPr>
              <a:t>There are decent amount of fixed end devices which connected to power: traffic lights, street lamps, surveillance cameras, etc.</a:t>
            </a:r>
          </a:p>
          <a:p>
            <a:pPr marL="342900" indent="-342900" algn="just">
              <a:buFont typeface="Arial" panose="020B0604020202020204" pitchFamily="34" charset="0"/>
              <a:buChar char="•"/>
            </a:pPr>
            <a:r>
              <a:rPr lang="en-US" dirty="0">
                <a:latin typeface="+mn-lt"/>
              </a:rPr>
              <a:t>There is at least one base station which provides internet access to other entities.</a:t>
            </a:r>
          </a:p>
          <a:p>
            <a:pPr algn="just"/>
            <a:r>
              <a:rPr lang="en-US" dirty="0">
                <a:latin typeface="+mn-lt"/>
              </a:rPr>
              <a:t>Using these fixed end devices as relay nodes can improve overall network connectivity, reliability, efficiency, throughput, delay and jitter. Mobile end nodes are not aware of the network topology thus they tend to select nearest relay node to reach base station. But selecting nearest relay node may not be the optimum solution for a mobile end node. </a:t>
            </a:r>
          </a:p>
        </p:txBody>
      </p:sp>
      <p:sp>
        <p:nvSpPr>
          <p:cNvPr id="20" name="Text Placeholder 19">
            <a:extLst>
              <a:ext uri="{FF2B5EF4-FFF2-40B4-BE49-F238E27FC236}">
                <a16:creationId xmlns:a16="http://schemas.microsoft.com/office/drawing/2014/main" id="{41EFA82C-0D9D-4C20-8502-4B984D15D184}"/>
              </a:ext>
            </a:extLst>
          </p:cNvPr>
          <p:cNvSpPr>
            <a:spLocks noGrp="1"/>
          </p:cNvSpPr>
          <p:nvPr>
            <p:ph type="body" sz="quarter" idx="25"/>
          </p:nvPr>
        </p:nvSpPr>
        <p:spPr>
          <a:xfrm>
            <a:off x="10840282" y="11297882"/>
            <a:ext cx="10093752" cy="566030"/>
          </a:xfrm>
        </p:spPr>
        <p:txBody>
          <a:bodyPr/>
          <a:lstStyle/>
          <a:p>
            <a:r>
              <a:rPr lang="en-US" dirty="0"/>
              <a:t>Results</a:t>
            </a:r>
          </a:p>
        </p:txBody>
      </p:sp>
      <p:sp>
        <p:nvSpPr>
          <p:cNvPr id="21" name="Text Placeholder 20">
            <a:extLst>
              <a:ext uri="{FF2B5EF4-FFF2-40B4-BE49-F238E27FC236}">
                <a16:creationId xmlns:a16="http://schemas.microsoft.com/office/drawing/2014/main" id="{42C6007D-739A-42A7-BA76-208EDD3F529A}"/>
              </a:ext>
            </a:extLst>
          </p:cNvPr>
          <p:cNvSpPr>
            <a:spLocks noGrp="1"/>
          </p:cNvSpPr>
          <p:nvPr>
            <p:ph type="body" sz="quarter" idx="26"/>
          </p:nvPr>
        </p:nvSpPr>
        <p:spPr>
          <a:xfrm>
            <a:off x="10855569" y="22795852"/>
            <a:ext cx="10093752" cy="3520485"/>
          </a:xfrm>
        </p:spPr>
        <p:txBody>
          <a:bodyPr/>
          <a:lstStyle/>
          <a:p>
            <a:pPr algn="just"/>
            <a:r>
              <a:rPr lang="en-US" dirty="0">
                <a:latin typeface="+mn-lt"/>
              </a:rPr>
              <a:t>In this work, we proposed a cooperative communication framework for a common smart city IoT application. Proposed framework uses machine learning methods by training data obtained from base station and fixed nodes, then framework uses this trained model to provide optimum relay node selection to mobile end nodes with reduced complexity.</a:t>
            </a:r>
          </a:p>
          <a:p>
            <a:pPr algn="just"/>
            <a:r>
              <a:rPr lang="en-US" dirty="0">
                <a:latin typeface="+mn-lt"/>
              </a:rPr>
              <a:t>Proposed framework shows that machine learning methods can classify the data well, which can be used as an input for future selections. This would improve overall reliability, efficiency, throughput, delay and jitter of the wireless network. Numerical model results are shown the effectiveness of the proposed scheme.</a:t>
            </a:r>
          </a:p>
          <a:p>
            <a:pPr algn="just"/>
            <a:r>
              <a:rPr lang="en-US" dirty="0">
                <a:latin typeface="+mn-lt"/>
              </a:rPr>
              <a:t>Obtaining real world data is important for future studies. As well as scale of the environment and cooperation between mobile nodes are some of the further studies in this topic.</a:t>
            </a:r>
          </a:p>
        </p:txBody>
      </p:sp>
      <p:sp>
        <p:nvSpPr>
          <p:cNvPr id="4" name="Rectangle 3">
            <a:extLst>
              <a:ext uri="{FF2B5EF4-FFF2-40B4-BE49-F238E27FC236}">
                <a16:creationId xmlns:a16="http://schemas.microsoft.com/office/drawing/2014/main" id="{8EAF6802-9FDE-4BA1-8DB7-B32B0F892CDB}"/>
              </a:ext>
            </a:extLst>
          </p:cNvPr>
          <p:cNvSpPr/>
          <p:nvPr/>
        </p:nvSpPr>
        <p:spPr>
          <a:xfrm>
            <a:off x="-2" y="0"/>
            <a:ext cx="21380877" cy="137471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7">
            <a:extLst>
              <a:ext uri="{FF2B5EF4-FFF2-40B4-BE49-F238E27FC236}">
                <a16:creationId xmlns:a16="http://schemas.microsoft.com/office/drawing/2014/main" id="{70407B57-97F4-43DC-9572-B3F5DD475EF7}"/>
              </a:ext>
            </a:extLst>
          </p:cNvPr>
          <p:cNvSpPr txBox="1">
            <a:spLocks/>
          </p:cNvSpPr>
          <p:nvPr/>
        </p:nvSpPr>
        <p:spPr>
          <a:xfrm>
            <a:off x="0" y="170727"/>
            <a:ext cx="21383625" cy="1203984"/>
          </a:xfrm>
          <a:prstGeom prst="rect">
            <a:avLst/>
          </a:prstGeom>
        </p:spPr>
        <p:txBody>
          <a:bodyPr lIns="63304" tIns="31651" rIns="63304" bIns="31651" anchor="ctr" anchorCtr="0"/>
          <a:lstStyle>
            <a:lvl1pPr algn="ctr" defTabSz="3037938" rtl="0" eaLnBrk="1" latinLnBrk="0" hangingPunct="1">
              <a:spcBef>
                <a:spcPct val="0"/>
              </a:spcBef>
              <a:buNone/>
              <a:defRPr sz="6200" b="1" kern="1200">
                <a:solidFill>
                  <a:schemeClr val="bg1"/>
                </a:solidFill>
                <a:latin typeface="Trebuchet MS" pitchFamily="34" charset="0"/>
                <a:ea typeface="+mj-ea"/>
                <a:cs typeface="+mj-cs"/>
              </a:defRPr>
            </a:lvl1pPr>
          </a:lstStyle>
          <a:p>
            <a:r>
              <a:rPr lang="en-US" sz="5400" dirty="0">
                <a:latin typeface="+mn-lt"/>
              </a:rPr>
              <a:t>Cooperative Communication Topologies for Smart City IoT Applications</a:t>
            </a:r>
          </a:p>
        </p:txBody>
      </p:sp>
      <p:pic>
        <p:nvPicPr>
          <p:cNvPr id="27" name="Picture 26">
            <a:extLst>
              <a:ext uri="{FF2B5EF4-FFF2-40B4-BE49-F238E27FC236}">
                <a16:creationId xmlns:a16="http://schemas.microsoft.com/office/drawing/2014/main" id="{C6B84793-C028-4B49-8A3B-0EADD81C4F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47270" y="1473617"/>
            <a:ext cx="2035605" cy="1142431"/>
          </a:xfrm>
          <a:prstGeom prst="rect">
            <a:avLst/>
          </a:prstGeom>
        </p:spPr>
      </p:pic>
      <p:pic>
        <p:nvPicPr>
          <p:cNvPr id="28" name="Picture 27">
            <a:extLst>
              <a:ext uri="{FF2B5EF4-FFF2-40B4-BE49-F238E27FC236}">
                <a16:creationId xmlns:a16="http://schemas.microsoft.com/office/drawing/2014/main" id="{B6E0DF4F-68A4-42AF-978C-E9660C548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 y="1383614"/>
            <a:ext cx="1745439" cy="1855843"/>
          </a:xfrm>
          <a:prstGeom prst="rect">
            <a:avLst/>
          </a:prstGeom>
        </p:spPr>
      </p:pic>
      <p:sp>
        <p:nvSpPr>
          <p:cNvPr id="29" name="Text Placeholder 18">
            <a:extLst>
              <a:ext uri="{FF2B5EF4-FFF2-40B4-BE49-F238E27FC236}">
                <a16:creationId xmlns:a16="http://schemas.microsoft.com/office/drawing/2014/main" id="{41D7A33D-A93C-4759-9B9C-518FD1D74511}"/>
              </a:ext>
            </a:extLst>
          </p:cNvPr>
          <p:cNvSpPr txBox="1">
            <a:spLocks/>
          </p:cNvSpPr>
          <p:nvPr/>
        </p:nvSpPr>
        <p:spPr>
          <a:xfrm>
            <a:off x="448343" y="16802202"/>
            <a:ext cx="10096349" cy="566030"/>
          </a:xfrm>
          <a:prstGeom prst="rect">
            <a:avLst/>
          </a:prstGeom>
          <a:solidFill>
            <a:schemeClr val="accent5">
              <a:lumMod val="50000"/>
            </a:schemeClr>
          </a:solidFill>
        </p:spPr>
        <p:txBody>
          <a:bodyPr wrap="square" lIns="63304" tIns="63304" rIns="63304" bIns="63304" anchor="ctr" anchorCtr="0">
            <a:spAutoFit/>
          </a:bodyPr>
          <a:lstStyle>
            <a:lvl1pPr marL="1139226" indent="-1139226" algn="ctr" defTabSz="3037938" rtl="0" eaLnBrk="1" latinLnBrk="0" hangingPunct="1">
              <a:spcBef>
                <a:spcPct val="20000"/>
              </a:spcBef>
              <a:buFont typeface="Arial" pitchFamily="34" charset="0"/>
              <a:buNone/>
              <a:defRPr sz="2800" b="1" kern="1200" baseline="0">
                <a:solidFill>
                  <a:schemeClr val="bg1"/>
                </a:solidFill>
                <a:latin typeface="+mn-lt"/>
                <a:ea typeface="+mn-ea"/>
                <a:cs typeface="+mn-cs"/>
              </a:defRPr>
            </a:lvl1pPr>
            <a:lvl2pPr marL="2468324" indent="-949355" algn="l" defTabSz="3037938" rtl="0" eaLnBrk="1" latinLnBrk="0" hangingPunct="1">
              <a:spcBef>
                <a:spcPct val="20000"/>
              </a:spcBef>
              <a:buFont typeface="Arial" pitchFamily="34" charset="0"/>
              <a:buChar char="–"/>
              <a:defRPr sz="9398" kern="1200">
                <a:solidFill>
                  <a:schemeClr val="tx1"/>
                </a:solidFill>
                <a:latin typeface="+mn-lt"/>
                <a:ea typeface="+mn-ea"/>
                <a:cs typeface="+mn-cs"/>
              </a:defRPr>
            </a:lvl2pPr>
            <a:lvl3pPr marL="3797422" indent="-759485" algn="l" defTabSz="3037938" rtl="0" eaLnBrk="1" latinLnBrk="0" hangingPunct="1">
              <a:spcBef>
                <a:spcPct val="20000"/>
              </a:spcBef>
              <a:buFont typeface="Arial" pitchFamily="34" charset="0"/>
              <a:buChar char="•"/>
              <a:defRPr sz="7998" kern="1200">
                <a:solidFill>
                  <a:schemeClr val="tx1"/>
                </a:solidFill>
                <a:latin typeface="+mn-lt"/>
                <a:ea typeface="+mn-ea"/>
                <a:cs typeface="+mn-cs"/>
              </a:defRPr>
            </a:lvl3pPr>
            <a:lvl4pPr marL="5316392"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4pPr>
            <a:lvl5pPr marL="6835360"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a:lstStyle>
          <a:p>
            <a:r>
              <a:rPr lang="en-US" dirty="0"/>
              <a:t>Proposed Framework</a:t>
            </a:r>
          </a:p>
        </p:txBody>
      </p:sp>
      <p:sp>
        <p:nvSpPr>
          <p:cNvPr id="30" name="Text Placeholder 21">
            <a:extLst>
              <a:ext uri="{FF2B5EF4-FFF2-40B4-BE49-F238E27FC236}">
                <a16:creationId xmlns:a16="http://schemas.microsoft.com/office/drawing/2014/main" id="{62DC20C4-44B1-425A-973A-2EE0EAFDF3B6}"/>
              </a:ext>
            </a:extLst>
          </p:cNvPr>
          <p:cNvSpPr txBox="1">
            <a:spLocks/>
          </p:cNvSpPr>
          <p:nvPr/>
        </p:nvSpPr>
        <p:spPr>
          <a:xfrm>
            <a:off x="434304" y="17339204"/>
            <a:ext cx="10102727" cy="12646060"/>
          </a:xfrm>
          <a:prstGeom prst="rect">
            <a:avLst/>
          </a:prstGeom>
        </p:spPr>
        <p:txBody>
          <a:bodyPr wrap="square" lIns="158259" tIns="158259" rIns="158259" bIns="158259">
            <a:spAutoFit/>
          </a:bodyPr>
          <a:lstStyle>
            <a:lvl1pPr marL="0" indent="0" algn="l" defTabSz="3037938" rtl="0" eaLnBrk="1" latinLnBrk="0" hangingPunct="1">
              <a:spcBef>
                <a:spcPct val="20000"/>
              </a:spcBef>
              <a:buFont typeface="Arial" pitchFamily="34" charset="0"/>
              <a:buNone/>
              <a:defRPr sz="2000" kern="1200">
                <a:solidFill>
                  <a:schemeClr val="tx1"/>
                </a:solidFill>
                <a:latin typeface="Trebuchet MS" pitchFamily="34" charset="0"/>
                <a:ea typeface="+mn-ea"/>
                <a:cs typeface="+mn-cs"/>
              </a:defRPr>
            </a:lvl1pPr>
            <a:lvl2pPr marL="1028675" indent="-395643"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24318" indent="-395643"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859527" indent="-435209"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176042" indent="-316515"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a:lstStyle>
          <a:p>
            <a:pPr algn="just"/>
            <a:r>
              <a:rPr lang="en-US" dirty="0">
                <a:latin typeface="+mn-lt"/>
              </a:rPr>
              <a:t>In our framework, we introduce a cooperation framework which use historic data as input and by the help of machine learning, assignment of cooperation relay is done for end nodes. This achieves better utilization of power by avoiding extra wireless signaling for resource allocation. Furthermore, when an end node is not in the coverage area of the base station, assignment of cooperation fails in classical methods. Our scheme eliminates those issues as well.</a:t>
            </a:r>
          </a:p>
          <a:p>
            <a:pPr algn="just"/>
            <a:r>
              <a:rPr lang="en-US" dirty="0">
                <a:latin typeface="+mn-lt"/>
              </a:rPr>
              <a:t>We utilize fixed relaying nodes for cooperative communication. Scale of fixed nodes in a common smart city application should be sufficient to cover most of the mobile end nodes. Furthermore, mobile end nodes should not waste their limited energy resources since they wouldn't continuously listen medium to participate wireless cooperation. We create a simple model for a common smart city application containing; one base station, N fixed relays, M</a:t>
            </a:r>
            <a:r>
              <a:rPr lang="en-US" baseline="-25000" dirty="0">
                <a:latin typeface="+mn-lt"/>
              </a:rPr>
              <a:t>UE</a:t>
            </a:r>
            <a:r>
              <a:rPr lang="en-US" dirty="0">
                <a:latin typeface="+mn-lt"/>
              </a:rPr>
              <a:t> end-user and </a:t>
            </a:r>
            <a:r>
              <a:rPr lang="en-US" dirty="0" err="1">
                <a:latin typeface="+mn-lt"/>
              </a:rPr>
              <a:t>M</a:t>
            </a:r>
            <a:r>
              <a:rPr lang="en-US" baseline="-25000" dirty="0" err="1">
                <a:latin typeface="+mn-lt"/>
              </a:rPr>
              <a:t>IoT</a:t>
            </a:r>
            <a:r>
              <a:rPr lang="en-US" baseline="-25000" dirty="0">
                <a:latin typeface="+mn-lt"/>
              </a:rPr>
              <a:t> </a:t>
            </a:r>
            <a:r>
              <a:rPr lang="en-US" dirty="0">
                <a:latin typeface="+mn-lt"/>
              </a:rPr>
              <a:t>sensor mobile end nodes. Proposed smart city application framework topology is illustrated in Figure 1.</a:t>
            </a:r>
          </a:p>
          <a:p>
            <a:pPr algn="just"/>
            <a:r>
              <a:rPr lang="en-US" dirty="0">
                <a:latin typeface="+mn-lt"/>
              </a:rPr>
              <a:t>In this architecture, we modelled every wireless node with following parameters;</a:t>
            </a:r>
          </a:p>
          <a:p>
            <a:pPr marL="342900" indent="-342900" algn="just">
              <a:buFont typeface="Arial" panose="020B0604020202020204" pitchFamily="34" charset="0"/>
              <a:buChar char="•"/>
            </a:pPr>
            <a:r>
              <a:rPr lang="en-US" b="1" dirty="0">
                <a:latin typeface="+mn-lt"/>
              </a:rPr>
              <a:t>Time </a:t>
            </a:r>
            <a:r>
              <a:rPr lang="en-US" dirty="0">
                <a:latin typeface="+mn-lt"/>
              </a:rPr>
              <a:t>[0-23]: Time information is used as input, since usage and mobility characteristics of nodes change during the day.</a:t>
            </a:r>
          </a:p>
          <a:p>
            <a:pPr marL="342900" indent="-342900" algn="just">
              <a:buFont typeface="Arial" panose="020B0604020202020204" pitchFamily="34" charset="0"/>
              <a:buChar char="•"/>
            </a:pPr>
            <a:r>
              <a:rPr lang="en-US" b="1" dirty="0">
                <a:latin typeface="+mn-lt"/>
              </a:rPr>
              <a:t>Node ID </a:t>
            </a:r>
            <a:r>
              <a:rPr lang="en-US" dirty="0">
                <a:latin typeface="+mn-lt"/>
              </a:rPr>
              <a:t>[0-(N+M</a:t>
            </a:r>
            <a:r>
              <a:rPr lang="en-US" baseline="-25000" dirty="0">
                <a:latin typeface="+mn-lt"/>
              </a:rPr>
              <a:t>UE</a:t>
            </a:r>
            <a:r>
              <a:rPr lang="en-US" dirty="0">
                <a:latin typeface="+mn-lt"/>
              </a:rPr>
              <a:t>+M</a:t>
            </a:r>
            <a:r>
              <a:rPr lang="en-US" baseline="-25000" dirty="0">
                <a:latin typeface="+mn-lt"/>
              </a:rPr>
              <a:t>IoT</a:t>
            </a:r>
            <a:r>
              <a:rPr lang="en-US" dirty="0">
                <a:latin typeface="+mn-lt"/>
              </a:rPr>
              <a:t>+1)]: Unique identity of each node in the system. Cooperation pattern of each individual node in the network is tracked by node ID. </a:t>
            </a:r>
            <a:endParaRPr lang="en-US" b="1" dirty="0">
              <a:latin typeface="+mn-lt"/>
            </a:endParaRPr>
          </a:p>
          <a:p>
            <a:pPr marL="342900" indent="-342900" algn="just">
              <a:buFont typeface="Arial" panose="020B0604020202020204" pitchFamily="34" charset="0"/>
              <a:buChar char="•"/>
            </a:pPr>
            <a:r>
              <a:rPr lang="en-US" b="1" dirty="0">
                <a:latin typeface="+mn-lt"/>
              </a:rPr>
              <a:t>Type</a:t>
            </a:r>
            <a:r>
              <a:rPr lang="en-US" dirty="0">
                <a:latin typeface="+mn-lt"/>
              </a:rPr>
              <a:t> {base, relay, end-user, IoT device}: Node type illustrates the category of each device to do a better classification for each node in the network in terms of mobility, usage, etc.</a:t>
            </a:r>
            <a:endParaRPr lang="en-US" b="1" dirty="0">
              <a:latin typeface="+mn-lt"/>
            </a:endParaRPr>
          </a:p>
          <a:p>
            <a:pPr marL="342900" indent="-342900" algn="just">
              <a:buFont typeface="Arial" panose="020B0604020202020204" pitchFamily="34" charset="0"/>
              <a:buChar char="•"/>
            </a:pPr>
            <a:r>
              <a:rPr lang="en-US" b="1" dirty="0">
                <a:latin typeface="+mn-lt"/>
              </a:rPr>
              <a:t>Capacity</a:t>
            </a:r>
            <a:r>
              <a:rPr lang="en-US" dirty="0">
                <a:latin typeface="+mn-lt"/>
              </a:rPr>
              <a:t> [0-100]: Maximum throughput, towards base station, can be achieved by each node in a certain state.  This is derived from underlying radio access </a:t>
            </a:r>
            <a:r>
              <a:rPr lang="en-US">
                <a:latin typeface="+mn-lt"/>
              </a:rPr>
              <a:t>technology capacity, </a:t>
            </a:r>
            <a:r>
              <a:rPr lang="en-US" dirty="0">
                <a:latin typeface="+mn-lt"/>
              </a:rPr>
              <a:t>but it reflects instantaneous value in specified condition.</a:t>
            </a:r>
            <a:endParaRPr lang="en-US" b="1" dirty="0">
              <a:latin typeface="+mn-lt"/>
            </a:endParaRPr>
          </a:p>
          <a:p>
            <a:pPr marL="342900" indent="-342900" algn="just">
              <a:buFont typeface="Arial" panose="020B0604020202020204" pitchFamily="34" charset="0"/>
              <a:buChar char="•"/>
            </a:pPr>
            <a:r>
              <a:rPr lang="en-US" b="1" dirty="0">
                <a:latin typeface="+mn-lt"/>
              </a:rPr>
              <a:t>Rate</a:t>
            </a:r>
            <a:r>
              <a:rPr lang="en-US" dirty="0">
                <a:latin typeface="+mn-lt"/>
              </a:rPr>
              <a:t> [0-100]: Utilized throughput by each node. Rate is less than or equal to capacity for any node in the network.</a:t>
            </a:r>
            <a:endParaRPr lang="en-US" b="1" dirty="0">
              <a:latin typeface="+mn-lt"/>
            </a:endParaRPr>
          </a:p>
          <a:p>
            <a:pPr marL="342900" indent="-342900" algn="just">
              <a:buFont typeface="Arial" panose="020B0604020202020204" pitchFamily="34" charset="0"/>
              <a:buChar char="•"/>
            </a:pPr>
            <a:r>
              <a:rPr lang="en-US" b="1" dirty="0">
                <a:latin typeface="+mn-lt"/>
              </a:rPr>
              <a:t>Distance to base station</a:t>
            </a:r>
            <a:r>
              <a:rPr lang="en-US" dirty="0">
                <a:latin typeface="+mn-lt"/>
              </a:rPr>
              <a:t> [0-5000]: Channel quality and signal strength are measured with distance factor from base station. This provides rough estimation of instantaneous capacity for end points.</a:t>
            </a:r>
            <a:endParaRPr lang="en-US" b="1" dirty="0">
              <a:latin typeface="+mn-lt"/>
            </a:endParaRPr>
          </a:p>
          <a:p>
            <a:pPr marL="342900" indent="-342900" algn="just">
              <a:buFont typeface="Arial" panose="020B0604020202020204" pitchFamily="34" charset="0"/>
              <a:buChar char="•"/>
            </a:pPr>
            <a:r>
              <a:rPr lang="en-US" b="1" dirty="0">
                <a:latin typeface="+mn-lt"/>
              </a:rPr>
              <a:t>Distance to relay nodes</a:t>
            </a:r>
            <a:r>
              <a:rPr lang="en-US" dirty="0">
                <a:latin typeface="+mn-lt"/>
              </a:rPr>
              <a:t> [0-5000]: Similar to distance to base station, rather gives channel status information for each relay.</a:t>
            </a:r>
          </a:p>
          <a:p>
            <a:pPr algn="just">
              <a:spcBef>
                <a:spcPts val="0"/>
              </a:spcBef>
            </a:pPr>
            <a:r>
              <a:rPr lang="en-US" sz="1100" dirty="0">
                <a:solidFill>
                  <a:schemeClr val="bg1"/>
                </a:solidFill>
                <a:latin typeface="+mn-lt"/>
              </a:rPr>
              <a:t>d</a:t>
            </a:r>
            <a:endParaRPr lang="en-US" dirty="0">
              <a:solidFill>
                <a:schemeClr val="bg1"/>
              </a:solidFill>
              <a:latin typeface="+mn-lt"/>
            </a:endParaRPr>
          </a:p>
          <a:p>
            <a:pPr marL="342900" indent="-342900" algn="just">
              <a:buFont typeface="Arial" panose="020B0604020202020204" pitchFamily="34" charset="0"/>
              <a:buChar char="•"/>
            </a:pPr>
            <a:r>
              <a:rPr lang="en-US" b="1" dirty="0">
                <a:latin typeface="+mn-lt"/>
              </a:rPr>
              <a:t>Selected relay</a:t>
            </a:r>
            <a:r>
              <a:rPr lang="en-US" dirty="0">
                <a:latin typeface="+mn-lt"/>
              </a:rPr>
              <a:t> [0-1000]: Output parameter of classification, which gives the selection for each end node to cooperate. Each end node tries to select best relay for itself.</a:t>
            </a:r>
          </a:p>
          <a:p>
            <a:pPr algn="just">
              <a:spcBef>
                <a:spcPts val="600"/>
              </a:spcBef>
            </a:pPr>
            <a:r>
              <a:rPr lang="en-US" dirty="0">
                <a:latin typeface="+mn-lt"/>
              </a:rPr>
              <a:t>Base station and relay nodes can be able to obtain this data during daily operation. From this obtained data, base station can train a model for every end node. Base station should share this trained model with end nodes daily. Then, every end node can be able to select the best possible relay for cooperative communication. End nodes can select relay nodes offline. They don’t need to know current network topology or they don’t require any external information.</a:t>
            </a:r>
          </a:p>
        </p:txBody>
      </p:sp>
      <p:sp>
        <p:nvSpPr>
          <p:cNvPr id="32" name="Text Placeholder 19">
            <a:extLst>
              <a:ext uri="{FF2B5EF4-FFF2-40B4-BE49-F238E27FC236}">
                <a16:creationId xmlns:a16="http://schemas.microsoft.com/office/drawing/2014/main" id="{52DEBF9F-DFB2-445F-AE87-EB73588A4BB9}"/>
              </a:ext>
            </a:extLst>
          </p:cNvPr>
          <p:cNvSpPr txBox="1">
            <a:spLocks/>
          </p:cNvSpPr>
          <p:nvPr/>
        </p:nvSpPr>
        <p:spPr>
          <a:xfrm>
            <a:off x="10840282" y="22276992"/>
            <a:ext cx="10093752" cy="566030"/>
          </a:xfrm>
          <a:prstGeom prst="rect">
            <a:avLst/>
          </a:prstGeom>
          <a:solidFill>
            <a:schemeClr val="accent5">
              <a:lumMod val="50000"/>
            </a:schemeClr>
          </a:solidFill>
        </p:spPr>
        <p:txBody>
          <a:bodyPr wrap="square" lIns="63304" tIns="63304" rIns="63304" bIns="63304" anchor="ctr" anchorCtr="0">
            <a:spAutoFit/>
          </a:bodyPr>
          <a:lstStyle>
            <a:lvl1pPr marL="1139226" indent="-1139226" algn="ctr" defTabSz="3037938" rtl="0" eaLnBrk="1" latinLnBrk="0" hangingPunct="1">
              <a:spcBef>
                <a:spcPct val="20000"/>
              </a:spcBef>
              <a:buFont typeface="Arial" pitchFamily="34" charset="0"/>
              <a:buNone/>
              <a:defRPr sz="2800" b="1" kern="1200" baseline="0">
                <a:solidFill>
                  <a:schemeClr val="bg1"/>
                </a:solidFill>
                <a:latin typeface="+mn-lt"/>
                <a:ea typeface="+mn-ea"/>
                <a:cs typeface="+mn-cs"/>
              </a:defRPr>
            </a:lvl1pPr>
            <a:lvl2pPr marL="2468324" indent="-949355" algn="l" defTabSz="3037938" rtl="0" eaLnBrk="1" latinLnBrk="0" hangingPunct="1">
              <a:spcBef>
                <a:spcPct val="20000"/>
              </a:spcBef>
              <a:buFont typeface="Arial" pitchFamily="34" charset="0"/>
              <a:buChar char="–"/>
              <a:defRPr sz="9398" kern="1200">
                <a:solidFill>
                  <a:schemeClr val="tx1"/>
                </a:solidFill>
                <a:latin typeface="+mn-lt"/>
                <a:ea typeface="+mn-ea"/>
                <a:cs typeface="+mn-cs"/>
              </a:defRPr>
            </a:lvl2pPr>
            <a:lvl3pPr marL="3797422" indent="-759485" algn="l" defTabSz="3037938" rtl="0" eaLnBrk="1" latinLnBrk="0" hangingPunct="1">
              <a:spcBef>
                <a:spcPct val="20000"/>
              </a:spcBef>
              <a:buFont typeface="Arial" pitchFamily="34" charset="0"/>
              <a:buChar char="•"/>
              <a:defRPr sz="7998" kern="1200">
                <a:solidFill>
                  <a:schemeClr val="tx1"/>
                </a:solidFill>
                <a:latin typeface="+mn-lt"/>
                <a:ea typeface="+mn-ea"/>
                <a:cs typeface="+mn-cs"/>
              </a:defRPr>
            </a:lvl3pPr>
            <a:lvl4pPr marL="5316392"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4pPr>
            <a:lvl5pPr marL="6835360"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a:lstStyle>
          <a:p>
            <a:r>
              <a:rPr lang="en-US" dirty="0"/>
              <a:t>Conclusion</a:t>
            </a:r>
          </a:p>
        </p:txBody>
      </p:sp>
      <p:sp>
        <p:nvSpPr>
          <p:cNvPr id="18" name="Shape 74">
            <a:extLst>
              <a:ext uri="{FF2B5EF4-FFF2-40B4-BE49-F238E27FC236}">
                <a16:creationId xmlns:a16="http://schemas.microsoft.com/office/drawing/2014/main" id="{A625F5EE-FEF9-4093-8458-FE42B04DE06A}"/>
              </a:ext>
            </a:extLst>
          </p:cNvPr>
          <p:cNvSpPr txBox="1"/>
          <p:nvPr/>
        </p:nvSpPr>
        <p:spPr>
          <a:xfrm>
            <a:off x="4383314" y="2158610"/>
            <a:ext cx="6057090" cy="1332125"/>
          </a:xfrm>
          <a:prstGeom prst="rect">
            <a:avLst/>
          </a:prstGeom>
          <a:noFill/>
          <a:ln>
            <a:noFill/>
          </a:ln>
        </p:spPr>
        <p:txBody>
          <a:bodyPr wrap="square" lIns="91425" tIns="91425" rIns="91425" bIns="91425" anchor="t" anchorCtr="0">
            <a:noAutofit/>
          </a:bodyPr>
          <a:lstStyle/>
          <a:p>
            <a:pPr lvl="0" indent="-88900" algn="r">
              <a:buClr>
                <a:srgbClr val="000000"/>
              </a:buClr>
              <a:buSzPts val="1400"/>
            </a:pPr>
            <a:r>
              <a:rPr lang="en" sz="3200" dirty="0">
                <a:solidFill>
                  <a:srgbClr val="000000"/>
                </a:solidFill>
                <a:latin typeface="Arial" panose="020B0604020202020204" pitchFamily="34" charset="0"/>
                <a:ea typeface="Bookman Old Style"/>
                <a:cs typeface="Arial" panose="020B0604020202020204" pitchFamily="34" charset="0"/>
                <a:sym typeface="Bookman Old Style"/>
              </a:rPr>
              <a:t>Sinan Atan</a:t>
            </a:r>
          </a:p>
          <a:p>
            <a:pPr lvl="0" indent="-88900" algn="r">
              <a:buClr>
                <a:srgbClr val="000000"/>
              </a:buClr>
              <a:buSzPts val="1400"/>
            </a:pPr>
            <a:r>
              <a:rPr lang="en" sz="2800" b="0" i="0" u="none" strike="noStrike" cap="none" dirty="0">
                <a:solidFill>
                  <a:srgbClr val="000000"/>
                </a:solidFill>
                <a:latin typeface="Arial" panose="020B0604020202020204" pitchFamily="34" charset="0"/>
                <a:ea typeface="Bookman Old Style"/>
                <a:cs typeface="Arial" panose="020B0604020202020204" pitchFamily="34" charset="0"/>
                <a:sym typeface="Bookman Old Style"/>
              </a:rPr>
              <a:t>atan@itu.edu.tr</a:t>
            </a:r>
          </a:p>
          <a:p>
            <a:pPr lvl="0" indent="-88900" algn="r">
              <a:buClr>
                <a:srgbClr val="000000"/>
              </a:buClr>
              <a:buSzPts val="1400"/>
            </a:pPr>
            <a:r>
              <a:rPr lang="en" sz="2800" dirty="0">
                <a:solidFill>
                  <a:srgbClr val="000000"/>
                </a:solidFill>
                <a:latin typeface="Arial" panose="020B0604020202020204" pitchFamily="34" charset="0"/>
                <a:ea typeface="Bookman Old Style"/>
                <a:cs typeface="Arial" panose="020B0604020202020204" pitchFamily="34" charset="0"/>
                <a:sym typeface="Bookman Old Style"/>
              </a:rPr>
              <a:t>504162306</a:t>
            </a:r>
            <a:endParaRPr lang="en" sz="2800" b="0" i="0" u="none" strike="noStrike" cap="none" dirty="0">
              <a:solidFill>
                <a:srgbClr val="000000"/>
              </a:solidFill>
              <a:latin typeface="Arial" panose="020B0604020202020204" pitchFamily="34" charset="0"/>
              <a:ea typeface="Bookman Old Style"/>
              <a:cs typeface="Arial" panose="020B0604020202020204" pitchFamily="34" charset="0"/>
              <a:sym typeface="Bookman Old Style"/>
            </a:endParaRPr>
          </a:p>
        </p:txBody>
      </p:sp>
      <p:sp>
        <p:nvSpPr>
          <p:cNvPr id="31" name="Shape 75">
            <a:extLst>
              <a:ext uri="{FF2B5EF4-FFF2-40B4-BE49-F238E27FC236}">
                <a16:creationId xmlns:a16="http://schemas.microsoft.com/office/drawing/2014/main" id="{2F48F478-5AA1-4E7F-80E5-885C8D55E5A6}"/>
              </a:ext>
            </a:extLst>
          </p:cNvPr>
          <p:cNvSpPr txBox="1"/>
          <p:nvPr/>
        </p:nvSpPr>
        <p:spPr>
          <a:xfrm>
            <a:off x="10943219" y="2158609"/>
            <a:ext cx="6057090" cy="1332125"/>
          </a:xfrm>
          <a:prstGeom prst="rect">
            <a:avLst/>
          </a:prstGeom>
          <a:noFill/>
          <a:ln>
            <a:noFill/>
          </a:ln>
        </p:spPr>
        <p:txBody>
          <a:bodyPr wrap="square" lIns="91425" tIns="91425" rIns="91425" bIns="91425" anchor="t" anchorCtr="0">
            <a:noAutofit/>
          </a:bodyPr>
          <a:lstStyle/>
          <a:p>
            <a:pPr indent="-88900">
              <a:buClr>
                <a:srgbClr val="000000"/>
              </a:buClr>
              <a:buSzPts val="1400"/>
            </a:pPr>
            <a:r>
              <a:rPr lang="en" sz="3200" dirty="0">
                <a:solidFill>
                  <a:srgbClr val="000000"/>
                </a:solidFill>
                <a:latin typeface="Arial" panose="020B0604020202020204" pitchFamily="34" charset="0"/>
                <a:ea typeface="Bookman Old Style"/>
                <a:cs typeface="Arial" panose="020B0604020202020204" pitchFamily="34" charset="0"/>
                <a:sym typeface="Bookman Old Style"/>
              </a:rPr>
              <a:t>Tuğrul Yatağan</a:t>
            </a:r>
          </a:p>
          <a:p>
            <a:pPr indent="-88900">
              <a:buClr>
                <a:srgbClr val="000000"/>
              </a:buClr>
              <a:buSzPts val="1400"/>
            </a:pPr>
            <a:r>
              <a:rPr lang="en" sz="2800" dirty="0">
                <a:solidFill>
                  <a:srgbClr val="000000"/>
                </a:solidFill>
                <a:latin typeface="Arial" panose="020B0604020202020204" pitchFamily="34" charset="0"/>
                <a:ea typeface="Bookman Old Style"/>
                <a:cs typeface="Arial" panose="020B0604020202020204" pitchFamily="34" charset="0"/>
                <a:sym typeface="Bookman Old Style"/>
              </a:rPr>
              <a:t>yatagan@itu.edu.tr</a:t>
            </a:r>
          </a:p>
          <a:p>
            <a:pPr lvl="0" indent="-88900">
              <a:buClr>
                <a:srgbClr val="000000"/>
              </a:buClr>
              <a:buSzPts val="1400"/>
            </a:pPr>
            <a:r>
              <a:rPr lang="en" sz="2800" dirty="0">
                <a:solidFill>
                  <a:srgbClr val="000000"/>
                </a:solidFill>
                <a:latin typeface="Arial" panose="020B0604020202020204" pitchFamily="34" charset="0"/>
                <a:ea typeface="Bookman Old Style"/>
                <a:cs typeface="Arial" panose="020B0604020202020204" pitchFamily="34" charset="0"/>
                <a:sym typeface="Bookman Old Style"/>
              </a:rPr>
              <a:t>504161551</a:t>
            </a:r>
            <a:endParaRPr lang="en" sz="2800" b="0" i="0" u="none" strike="noStrike" cap="none" dirty="0">
              <a:solidFill>
                <a:srgbClr val="000000"/>
              </a:solidFill>
              <a:latin typeface="Arial" panose="020B0604020202020204" pitchFamily="34" charset="0"/>
              <a:ea typeface="Bookman Old Style"/>
              <a:cs typeface="Arial" panose="020B0604020202020204" pitchFamily="34" charset="0"/>
              <a:sym typeface="Bookman Old Style"/>
            </a:endParaRPr>
          </a:p>
        </p:txBody>
      </p:sp>
      <p:cxnSp>
        <p:nvCxnSpPr>
          <p:cNvPr id="33" name="Shape 76">
            <a:extLst>
              <a:ext uri="{FF2B5EF4-FFF2-40B4-BE49-F238E27FC236}">
                <a16:creationId xmlns:a16="http://schemas.microsoft.com/office/drawing/2014/main" id="{24BCD27C-FBE7-4EE9-A3B4-EFEBFE052254}"/>
              </a:ext>
            </a:extLst>
          </p:cNvPr>
          <p:cNvCxnSpPr>
            <a:cxnSpLocks/>
          </p:cNvCxnSpPr>
          <p:nvPr/>
        </p:nvCxnSpPr>
        <p:spPr>
          <a:xfrm>
            <a:off x="10691812" y="2343150"/>
            <a:ext cx="0" cy="1147584"/>
          </a:xfrm>
          <a:prstGeom prst="straightConnector1">
            <a:avLst/>
          </a:prstGeom>
          <a:noFill/>
          <a:ln w="9525" cap="flat" cmpd="sng">
            <a:solidFill>
              <a:schemeClr val="tx1"/>
            </a:solidFill>
            <a:prstDash val="solid"/>
            <a:round/>
            <a:headEnd type="none" w="med" len="med"/>
            <a:tailEnd type="none" w="med" len="med"/>
          </a:ln>
        </p:spPr>
      </p:cxnSp>
      <p:pic>
        <p:nvPicPr>
          <p:cNvPr id="34" name="Shape 43">
            <a:extLst>
              <a:ext uri="{FF2B5EF4-FFF2-40B4-BE49-F238E27FC236}">
                <a16:creationId xmlns:a16="http://schemas.microsoft.com/office/drawing/2014/main" id="{A22AD817-E0DB-4220-B69B-3D0F311C3E02}"/>
              </a:ext>
            </a:extLst>
          </p:cNvPr>
          <p:cNvPicPr preferRelativeResize="0"/>
          <p:nvPr/>
        </p:nvPicPr>
        <p:blipFill rotWithShape="1">
          <a:blip r:embed="rId4">
            <a:alphaModFix/>
          </a:blip>
          <a:srcRect/>
          <a:stretch/>
        </p:blipFill>
        <p:spPr>
          <a:xfrm>
            <a:off x="18554034" y="2585023"/>
            <a:ext cx="2831605" cy="1083529"/>
          </a:xfrm>
          <a:prstGeom prst="rect">
            <a:avLst/>
          </a:prstGeom>
          <a:noFill/>
          <a:ln>
            <a:noFill/>
          </a:ln>
        </p:spPr>
      </p:pic>
      <p:sp>
        <p:nvSpPr>
          <p:cNvPr id="35" name="Text Placeholder 20">
            <a:extLst>
              <a:ext uri="{FF2B5EF4-FFF2-40B4-BE49-F238E27FC236}">
                <a16:creationId xmlns:a16="http://schemas.microsoft.com/office/drawing/2014/main" id="{5D40FA9A-4A64-47A6-B869-065ABCF2D418}"/>
              </a:ext>
            </a:extLst>
          </p:cNvPr>
          <p:cNvSpPr txBox="1">
            <a:spLocks/>
          </p:cNvSpPr>
          <p:nvPr/>
        </p:nvSpPr>
        <p:spPr>
          <a:xfrm>
            <a:off x="10840282" y="11837059"/>
            <a:ext cx="10093752" cy="10599346"/>
          </a:xfrm>
          <a:prstGeom prst="rect">
            <a:avLst/>
          </a:prstGeom>
        </p:spPr>
        <p:txBody>
          <a:bodyPr wrap="square" lIns="158259" tIns="158259" rIns="158259" bIns="158259">
            <a:spAutoFit/>
          </a:bodyPr>
          <a:lstStyle>
            <a:lvl1pPr marL="0" indent="0" algn="l" defTabSz="3037938" rtl="0" eaLnBrk="1" latinLnBrk="0" hangingPunct="1">
              <a:spcBef>
                <a:spcPct val="20000"/>
              </a:spcBef>
              <a:buFont typeface="Arial" pitchFamily="34" charset="0"/>
              <a:buNone/>
              <a:defRPr sz="2000" kern="1200">
                <a:solidFill>
                  <a:schemeClr val="tx1"/>
                </a:solidFill>
                <a:latin typeface="Trebuchet MS" pitchFamily="34" charset="0"/>
                <a:ea typeface="+mn-ea"/>
                <a:cs typeface="+mn-cs"/>
              </a:defRPr>
            </a:lvl1pPr>
            <a:lvl2pPr marL="1028675" indent="-395643"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24318" indent="-395643"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859527" indent="-435209"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176042" indent="-316515"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a:lstStyle>
          <a:p>
            <a:pPr algn="just"/>
            <a:r>
              <a:rPr lang="en-US" dirty="0">
                <a:latin typeface="+mn-lt"/>
              </a:rPr>
              <a:t>In this work, we use Weka tool to analyze data set and performance of three different machine learning algorithms are surveyed; BayesNetwork, NaiveBayes, IBk and J48 (C4.5). We try to select the best algorithm.  Processing power is not a constraint as calculations are done in base station. Results are fetched daily to end nodes as trained model to use for their future selections. Any failure in relay selection would lead to duplicated signaling which impacts the system performance.</a:t>
            </a:r>
          </a:p>
          <a:p>
            <a:pPr algn="just"/>
            <a:r>
              <a:rPr lang="en-US" dirty="0">
                <a:latin typeface="+mn-lt"/>
              </a:rPr>
              <a:t>We applied some assumptions to simplify our model;</a:t>
            </a:r>
          </a:p>
          <a:p>
            <a:pPr marL="342900" indent="-342900" algn="just">
              <a:buFont typeface="Arial" panose="020B0604020202020204" pitchFamily="34" charset="0"/>
              <a:buChar char="•"/>
            </a:pPr>
            <a:r>
              <a:rPr lang="en-US" dirty="0">
                <a:latin typeface="+mn-lt"/>
              </a:rPr>
              <a:t>Only relay nodes are considered to cooperate with end nodes; cooperation between end points is not considered in the scope of this work.</a:t>
            </a:r>
          </a:p>
          <a:p>
            <a:pPr marL="342900" indent="-342900" algn="just">
              <a:buFont typeface="Arial" panose="020B0604020202020204" pitchFamily="34" charset="0"/>
              <a:buChar char="•"/>
            </a:pPr>
            <a:r>
              <a:rPr lang="en-US" dirty="0">
                <a:latin typeface="+mn-lt"/>
              </a:rPr>
              <a:t>Only end points with lower capacity than required throughput is expected to cooperate.</a:t>
            </a:r>
          </a:p>
          <a:p>
            <a:pPr marL="342900" indent="-342900" algn="just">
              <a:buFont typeface="Arial" panose="020B0604020202020204" pitchFamily="34" charset="0"/>
              <a:buChar char="•"/>
            </a:pPr>
            <a:r>
              <a:rPr lang="en-US" dirty="0">
                <a:latin typeface="+mn-lt"/>
              </a:rPr>
              <a:t>Clients are served as first in first out policy; no end point does a relay selection for speculated utilization by different end nodes in the future. End nodes only utilize single relay at a time.</a:t>
            </a:r>
          </a:p>
          <a:p>
            <a:pPr algn="just"/>
            <a:r>
              <a:rPr lang="en-US" dirty="0">
                <a:latin typeface="+mn-lt"/>
              </a:rPr>
              <a:t>Data set includes 1 base station, 5 fixed relaying nodes, 50 mobile end-user nodes and 50 mobile IoT sensor nodes. Technology-wise capacity of end-users and IoT sensors are 20 Mbit/s and 4 Mbit/s respectively. Similarly, relays have 200 Mbit/s capacity which does not vary due to fixed location and base station is considered to have unlimited capacity. Throughput of IoT sensors are fixed and 2 Mbit/s. End user throughput patterns vary during the day. Coverage area of the system is considered to be 10km in diameter, base station is located in the center of the area, and all end-users and IoT sensors reside within this range during the day, neither any endpoint leaves nor enters  the system. Similarly, relays are geographically distributed in the coverage range.</a:t>
            </a:r>
            <a:endParaRPr lang="tr-TR" dirty="0">
              <a:latin typeface="+mn-lt"/>
            </a:endParaRPr>
          </a:p>
          <a:p>
            <a:pPr algn="just"/>
            <a:r>
              <a:rPr lang="en-US" dirty="0">
                <a:latin typeface="+mn-lt"/>
              </a:rPr>
              <a:t>Source data is generated in MATLAB, reflecting real world implementation as much as possible. Outage probabilities are modelled aggressively to benchmark machine learning algorithms and an average of </a:t>
            </a:r>
            <a:r>
              <a:rPr lang="tr-TR" dirty="0">
                <a:latin typeface="+mn-lt"/>
              </a:rPr>
              <a:t>0</a:t>
            </a:r>
            <a:r>
              <a:rPr lang="en-US" dirty="0">
                <a:latin typeface="+mn-lt"/>
              </a:rPr>
              <a:t>.5 is captured as seen in Figure 2. Data is captured for 90 days and analyzed in 4 periods of day as 00:00-06:00, 06:00-12:00, 12:00-18:00 and 18:00-24:00. </a:t>
            </a:r>
          </a:p>
          <a:p>
            <a:pPr algn="just"/>
            <a:r>
              <a:rPr lang="en-US" dirty="0">
                <a:latin typeface="+mn-lt"/>
              </a:rPr>
              <a:t>Table 1 and Table 2 give the results of compared algorithms in case of accuracy and computation speed. As seen below J48 outperforms all other with the cost of processing time for each period. As stated before process cost is not important due to nearly unlimited processing power in base station. BayesNetwork as well provides sufficient performance for cooperation with reasonable cost. I</a:t>
            </a:r>
            <a:r>
              <a:rPr lang="tr-TR" dirty="0">
                <a:latin typeface="+mn-lt"/>
              </a:rPr>
              <a:t>B</a:t>
            </a:r>
            <a:r>
              <a:rPr lang="en-US" dirty="0">
                <a:latin typeface="+mn-lt"/>
              </a:rPr>
              <a:t>k also performs reasonable with very few cost. It can be the best option if ML to be implemented in end nodes.</a:t>
            </a:r>
          </a:p>
        </p:txBody>
      </p:sp>
      <p:sp>
        <p:nvSpPr>
          <p:cNvPr id="36" name="Text Placeholder 19">
            <a:extLst>
              <a:ext uri="{FF2B5EF4-FFF2-40B4-BE49-F238E27FC236}">
                <a16:creationId xmlns:a16="http://schemas.microsoft.com/office/drawing/2014/main" id="{953A349B-7986-463D-999C-416047A2BEB9}"/>
              </a:ext>
            </a:extLst>
          </p:cNvPr>
          <p:cNvSpPr txBox="1">
            <a:spLocks/>
          </p:cNvSpPr>
          <p:nvPr/>
        </p:nvSpPr>
        <p:spPr>
          <a:xfrm>
            <a:off x="10848168" y="26254569"/>
            <a:ext cx="10093752" cy="566030"/>
          </a:xfrm>
          <a:prstGeom prst="rect">
            <a:avLst/>
          </a:prstGeom>
          <a:solidFill>
            <a:schemeClr val="accent5">
              <a:lumMod val="50000"/>
            </a:schemeClr>
          </a:solidFill>
        </p:spPr>
        <p:txBody>
          <a:bodyPr wrap="square" lIns="63304" tIns="63304" rIns="63304" bIns="63304" anchor="ctr" anchorCtr="0">
            <a:spAutoFit/>
          </a:bodyPr>
          <a:lstStyle>
            <a:lvl1pPr marL="1139226" indent="-1139226" algn="ctr" defTabSz="3037938" rtl="0" eaLnBrk="1" latinLnBrk="0" hangingPunct="1">
              <a:spcBef>
                <a:spcPct val="20000"/>
              </a:spcBef>
              <a:buFont typeface="Arial" pitchFamily="34" charset="0"/>
              <a:buNone/>
              <a:defRPr sz="2800" b="1" kern="1200" baseline="0">
                <a:solidFill>
                  <a:schemeClr val="bg1"/>
                </a:solidFill>
                <a:latin typeface="+mn-lt"/>
                <a:ea typeface="+mn-ea"/>
                <a:cs typeface="+mn-cs"/>
              </a:defRPr>
            </a:lvl1pPr>
            <a:lvl2pPr marL="2468324" indent="-949355" algn="l" defTabSz="3037938" rtl="0" eaLnBrk="1" latinLnBrk="0" hangingPunct="1">
              <a:spcBef>
                <a:spcPct val="20000"/>
              </a:spcBef>
              <a:buFont typeface="Arial" pitchFamily="34" charset="0"/>
              <a:buChar char="–"/>
              <a:defRPr sz="9398" kern="1200">
                <a:solidFill>
                  <a:schemeClr val="tx1"/>
                </a:solidFill>
                <a:latin typeface="+mn-lt"/>
                <a:ea typeface="+mn-ea"/>
                <a:cs typeface="+mn-cs"/>
              </a:defRPr>
            </a:lvl2pPr>
            <a:lvl3pPr marL="3797422" indent="-759485" algn="l" defTabSz="3037938" rtl="0" eaLnBrk="1" latinLnBrk="0" hangingPunct="1">
              <a:spcBef>
                <a:spcPct val="20000"/>
              </a:spcBef>
              <a:buFont typeface="Arial" pitchFamily="34" charset="0"/>
              <a:buChar char="•"/>
              <a:defRPr sz="7998" kern="1200">
                <a:solidFill>
                  <a:schemeClr val="tx1"/>
                </a:solidFill>
                <a:latin typeface="+mn-lt"/>
                <a:ea typeface="+mn-ea"/>
                <a:cs typeface="+mn-cs"/>
              </a:defRPr>
            </a:lvl3pPr>
            <a:lvl4pPr marL="5316392"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4pPr>
            <a:lvl5pPr marL="6835360"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a:lstStyle>
          <a:p>
            <a:r>
              <a:rPr lang="en-US" dirty="0"/>
              <a:t>References</a:t>
            </a:r>
          </a:p>
        </p:txBody>
      </p:sp>
      <p:sp>
        <p:nvSpPr>
          <p:cNvPr id="37" name="Text Placeholder 20">
            <a:extLst>
              <a:ext uri="{FF2B5EF4-FFF2-40B4-BE49-F238E27FC236}">
                <a16:creationId xmlns:a16="http://schemas.microsoft.com/office/drawing/2014/main" id="{BB7EB608-37BB-4F79-8192-5101E7AD175C}"/>
              </a:ext>
            </a:extLst>
          </p:cNvPr>
          <p:cNvSpPr txBox="1">
            <a:spLocks/>
          </p:cNvSpPr>
          <p:nvPr/>
        </p:nvSpPr>
        <p:spPr>
          <a:xfrm>
            <a:off x="10840281" y="26738969"/>
            <a:ext cx="10093752" cy="2861843"/>
          </a:xfrm>
          <a:prstGeom prst="rect">
            <a:avLst/>
          </a:prstGeom>
        </p:spPr>
        <p:txBody>
          <a:bodyPr wrap="square" lIns="158259" tIns="158259" rIns="158259" bIns="158259">
            <a:spAutoFit/>
          </a:bodyPr>
          <a:lstStyle>
            <a:lvl1pPr marL="0" indent="0" algn="l" defTabSz="3037938" rtl="0" eaLnBrk="1" latinLnBrk="0" hangingPunct="1">
              <a:spcBef>
                <a:spcPct val="20000"/>
              </a:spcBef>
              <a:buFont typeface="Arial" pitchFamily="34" charset="0"/>
              <a:buNone/>
              <a:defRPr sz="2000" kern="1200">
                <a:solidFill>
                  <a:schemeClr val="tx1"/>
                </a:solidFill>
                <a:latin typeface="Trebuchet MS" pitchFamily="34" charset="0"/>
                <a:ea typeface="+mn-ea"/>
                <a:cs typeface="+mn-cs"/>
              </a:defRPr>
            </a:lvl1pPr>
            <a:lvl2pPr marL="1028675" indent="-395643"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24318" indent="-395643"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859527" indent="-435209"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176042" indent="-316515" algn="l" defTabSz="3037938"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354329"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6pPr>
            <a:lvl7pPr marL="987329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7pPr>
            <a:lvl8pPr marL="11392266"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8pPr>
            <a:lvl9pPr marL="12911234" indent="-759485" algn="l" defTabSz="3037938" rtl="0" eaLnBrk="1" latinLnBrk="0" hangingPunct="1">
              <a:spcBef>
                <a:spcPct val="20000"/>
              </a:spcBef>
              <a:buFont typeface="Arial" pitchFamily="34" charset="0"/>
              <a:buChar char="•"/>
              <a:defRPr sz="6699" kern="1200">
                <a:solidFill>
                  <a:schemeClr val="tx1"/>
                </a:solidFill>
                <a:latin typeface="+mn-lt"/>
                <a:ea typeface="+mn-ea"/>
                <a:cs typeface="+mn-cs"/>
              </a:defRPr>
            </a:lvl9pPr>
          </a:lstStyle>
          <a:p>
            <a:pPr algn="just"/>
            <a:r>
              <a:rPr lang="en-US" sz="1400" dirty="0"/>
              <a:t>[1] U. Raza, P. Kulkarni and M. </a:t>
            </a:r>
            <a:r>
              <a:rPr lang="en-US" sz="1400" dirty="0" err="1"/>
              <a:t>Sooriyabandara</a:t>
            </a:r>
            <a:r>
              <a:rPr lang="en-US" sz="1400" dirty="0"/>
              <a:t>, "Low Power Wide Area Networks: An Overview", IEEE Communications Surveys &amp; Tutorials, vol. 19, no. 2, pp. 855-873, second quarter 2017</a:t>
            </a:r>
          </a:p>
          <a:p>
            <a:pPr algn="just"/>
            <a:r>
              <a:rPr lang="en-US" sz="1400" dirty="0"/>
              <a:t>[2] “Cellular networks for massive IoT: Enabling low power wide area applications,” Ericsson, Stockholm, Sweden, Tech. Rep. UEN 284 23-3278, Jan. 2016. </a:t>
            </a:r>
          </a:p>
          <a:p>
            <a:pPr algn="just"/>
            <a:r>
              <a:rPr lang="en-US" sz="1400" dirty="0"/>
              <a:t>[3] Y. He, F. R. Yu, N. Zhao, V. C. M. Leung and H. Yin, "Software-Defined Networks with Mobile Edge Computing and Caching for Smart Cities: A Big Data Deep Reinforcement Learning Approach," in IEEE Communications Magazine, vol. 55, no. 12, pp. 31-37, Dec. 2017.</a:t>
            </a:r>
          </a:p>
          <a:p>
            <a:pPr algn="just"/>
            <a:r>
              <a:rPr lang="en-US" sz="1400" dirty="0"/>
              <a:t>[4] A. Al-Fuqaha et al., “Internet of Things: A Survey on Enabling Technologies, Protocols, and Applications,” IEEE </a:t>
            </a:r>
            <a:r>
              <a:rPr lang="en-US" sz="1400" dirty="0" err="1"/>
              <a:t>Commun</a:t>
            </a:r>
            <a:r>
              <a:rPr lang="en-US" sz="1400" dirty="0"/>
              <a:t>. Surveys &amp; Tutorials, vol. 17, 4th qtr. 2015, pp. 2347–76.</a:t>
            </a:r>
          </a:p>
          <a:p>
            <a:pPr algn="just"/>
            <a:r>
              <a:rPr lang="en-US" sz="1400" dirty="0"/>
              <a:t>[5] T. </a:t>
            </a:r>
            <a:r>
              <a:rPr lang="en-US" sz="1400" dirty="0" err="1"/>
              <a:t>Taleb</a:t>
            </a:r>
            <a:r>
              <a:rPr lang="en-US" sz="1400" dirty="0"/>
              <a:t> et al., “Mobile Edge Computing Potential in Making Cities Smarter,” IEEE </a:t>
            </a:r>
            <a:r>
              <a:rPr lang="en-US" sz="1400" dirty="0" err="1"/>
              <a:t>Commun</a:t>
            </a:r>
            <a:r>
              <a:rPr lang="en-US" sz="1400" dirty="0"/>
              <a:t>. Mag., vol. 55, no. 3, Mar. 2017, pp. 38–43.</a:t>
            </a:r>
          </a:p>
        </p:txBody>
      </p:sp>
      <p:sp>
        <p:nvSpPr>
          <p:cNvPr id="13" name="Metin kutusu 12">
            <a:extLst>
              <a:ext uri="{FF2B5EF4-FFF2-40B4-BE49-F238E27FC236}">
                <a16:creationId xmlns:a16="http://schemas.microsoft.com/office/drawing/2014/main" id="{0240805C-D4BE-4B52-AA40-1E6EA70616B4}"/>
              </a:ext>
            </a:extLst>
          </p:cNvPr>
          <p:cNvSpPr txBox="1"/>
          <p:nvPr/>
        </p:nvSpPr>
        <p:spPr>
          <a:xfrm>
            <a:off x="10391386" y="8892526"/>
            <a:ext cx="6057090" cy="646331"/>
          </a:xfrm>
          <a:prstGeom prst="rect">
            <a:avLst/>
          </a:prstGeom>
          <a:noFill/>
        </p:spPr>
        <p:txBody>
          <a:bodyPr wrap="square" rtlCol="0">
            <a:spAutoFit/>
          </a:bodyPr>
          <a:lstStyle/>
          <a:p>
            <a:pPr algn="ctr"/>
            <a:r>
              <a:rPr lang="en-US" b="1" dirty="0"/>
              <a:t>Figure 1.</a:t>
            </a:r>
            <a:r>
              <a:rPr lang="en-US" dirty="0"/>
              <a:t> Architectural decomposition of proposed </a:t>
            </a:r>
            <a:br>
              <a:rPr lang="tr-TR" dirty="0"/>
            </a:br>
            <a:r>
              <a:rPr lang="en-US" dirty="0"/>
              <a:t>cooperative communication topology. </a:t>
            </a:r>
            <a:endParaRPr lang="en-US" b="1" dirty="0"/>
          </a:p>
        </p:txBody>
      </p:sp>
      <p:pic>
        <p:nvPicPr>
          <p:cNvPr id="3" name="Resim 2">
            <a:extLst>
              <a:ext uri="{FF2B5EF4-FFF2-40B4-BE49-F238E27FC236}">
                <a16:creationId xmlns:a16="http://schemas.microsoft.com/office/drawing/2014/main" id="{5A3336C4-A3D5-4CC1-B4B4-48DEC73D7F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03306" y="4341393"/>
            <a:ext cx="5013364" cy="4518595"/>
          </a:xfrm>
          <a:prstGeom prst="rect">
            <a:avLst/>
          </a:prstGeom>
        </p:spPr>
      </p:pic>
      <p:pic>
        <p:nvPicPr>
          <p:cNvPr id="2" name="Picture 1">
            <a:extLst>
              <a:ext uri="{FF2B5EF4-FFF2-40B4-BE49-F238E27FC236}">
                <a16:creationId xmlns:a16="http://schemas.microsoft.com/office/drawing/2014/main" id="{03D79E61-8A05-49E6-BB16-9832DFFEF7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74024" y="9868927"/>
            <a:ext cx="5113338" cy="1357827"/>
          </a:xfrm>
          <a:prstGeom prst="rect">
            <a:avLst/>
          </a:prstGeom>
        </p:spPr>
      </p:pic>
      <p:pic>
        <p:nvPicPr>
          <p:cNvPr id="5" name="Picture 4">
            <a:extLst>
              <a:ext uri="{FF2B5EF4-FFF2-40B4-BE49-F238E27FC236}">
                <a16:creationId xmlns:a16="http://schemas.microsoft.com/office/drawing/2014/main" id="{F6E8531A-9213-4853-8CB1-0C7909B885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17030" y="9842346"/>
            <a:ext cx="5093797" cy="1357200"/>
          </a:xfrm>
          <a:prstGeom prst="rect">
            <a:avLst/>
          </a:prstGeom>
        </p:spPr>
      </p:pic>
      <p:pic>
        <p:nvPicPr>
          <p:cNvPr id="7" name="Picture 6" descr="A close up of a map&#10;&#10;Description generated with very high confidence">
            <a:extLst>
              <a:ext uri="{FF2B5EF4-FFF2-40B4-BE49-F238E27FC236}">
                <a16:creationId xmlns:a16="http://schemas.microsoft.com/office/drawing/2014/main" id="{6C33BEC6-7047-4028-BBF1-9E811327AA76}"/>
              </a:ext>
            </a:extLst>
          </p:cNvPr>
          <p:cNvPicPr>
            <a:picLocks noChangeAspect="1"/>
          </p:cNvPicPr>
          <p:nvPr/>
        </p:nvPicPr>
        <p:blipFill rotWithShape="1">
          <a:blip r:embed="rId8">
            <a:extLst>
              <a:ext uri="{28A0092B-C50C-407E-A947-70E740481C1C}">
                <a14:useLocalDpi xmlns:a14="http://schemas.microsoft.com/office/drawing/2010/main" val="0"/>
              </a:ext>
            </a:extLst>
          </a:blip>
          <a:srcRect l="5735" r="7004"/>
          <a:stretch/>
        </p:blipFill>
        <p:spPr>
          <a:xfrm>
            <a:off x="15962893" y="4658534"/>
            <a:ext cx="4932000" cy="4097906"/>
          </a:xfrm>
          <a:prstGeom prst="rect">
            <a:avLst/>
          </a:prstGeom>
        </p:spPr>
      </p:pic>
      <p:sp>
        <p:nvSpPr>
          <p:cNvPr id="38" name="Metin kutusu 12">
            <a:extLst>
              <a:ext uri="{FF2B5EF4-FFF2-40B4-BE49-F238E27FC236}">
                <a16:creationId xmlns:a16="http://schemas.microsoft.com/office/drawing/2014/main" id="{5CCA672E-7EA1-4858-8023-07674013D74A}"/>
              </a:ext>
            </a:extLst>
          </p:cNvPr>
          <p:cNvSpPr txBox="1"/>
          <p:nvPr/>
        </p:nvSpPr>
        <p:spPr>
          <a:xfrm>
            <a:off x="15473702" y="8890305"/>
            <a:ext cx="6057090" cy="646331"/>
          </a:xfrm>
          <a:prstGeom prst="rect">
            <a:avLst/>
          </a:prstGeom>
          <a:noFill/>
        </p:spPr>
        <p:txBody>
          <a:bodyPr wrap="square" rtlCol="0">
            <a:spAutoFit/>
          </a:bodyPr>
          <a:lstStyle/>
          <a:p>
            <a:pPr algn="ctr"/>
            <a:r>
              <a:rPr lang="en-US" b="1" dirty="0"/>
              <a:t>Figure </a:t>
            </a:r>
            <a:r>
              <a:rPr lang="tr-TR" b="1" dirty="0"/>
              <a:t>2</a:t>
            </a:r>
            <a:r>
              <a:rPr lang="en-US" b="1" dirty="0"/>
              <a:t>.</a:t>
            </a:r>
            <a:r>
              <a:rPr lang="en-US" dirty="0"/>
              <a:t> Outage Probability of End </a:t>
            </a:r>
            <a:br>
              <a:rPr lang="en-US" dirty="0"/>
            </a:br>
            <a:r>
              <a:rPr lang="en-US" dirty="0"/>
              <a:t>Nodes During Day </a:t>
            </a:r>
            <a:endParaRPr lang="en-US" b="1" dirty="0"/>
          </a:p>
        </p:txBody>
      </p:sp>
      <p:sp>
        <p:nvSpPr>
          <p:cNvPr id="39" name="Metin kutusu 12">
            <a:extLst>
              <a:ext uri="{FF2B5EF4-FFF2-40B4-BE49-F238E27FC236}">
                <a16:creationId xmlns:a16="http://schemas.microsoft.com/office/drawing/2014/main" id="{9B93CAE7-4B57-4A7C-B04F-80F92888BBF9}"/>
              </a:ext>
            </a:extLst>
          </p:cNvPr>
          <p:cNvSpPr txBox="1"/>
          <p:nvPr/>
        </p:nvSpPr>
        <p:spPr>
          <a:xfrm>
            <a:off x="10351504" y="9549877"/>
            <a:ext cx="6057090" cy="369332"/>
          </a:xfrm>
          <a:prstGeom prst="rect">
            <a:avLst/>
          </a:prstGeom>
          <a:noFill/>
        </p:spPr>
        <p:txBody>
          <a:bodyPr wrap="square" rtlCol="0">
            <a:spAutoFit/>
          </a:bodyPr>
          <a:lstStyle/>
          <a:p>
            <a:pPr algn="ctr"/>
            <a:r>
              <a:rPr lang="en-US" b="1" dirty="0"/>
              <a:t>Table 1.</a:t>
            </a:r>
            <a:r>
              <a:rPr lang="en-US" dirty="0"/>
              <a:t> Correctly Classified Instances in Percentage</a:t>
            </a:r>
            <a:endParaRPr lang="en-US" b="1" dirty="0"/>
          </a:p>
        </p:txBody>
      </p:sp>
      <p:sp>
        <p:nvSpPr>
          <p:cNvPr id="40" name="Metin kutusu 12">
            <a:extLst>
              <a:ext uri="{FF2B5EF4-FFF2-40B4-BE49-F238E27FC236}">
                <a16:creationId xmlns:a16="http://schemas.microsoft.com/office/drawing/2014/main" id="{370E68CB-E109-414A-9E8F-4CB849BCF41F}"/>
              </a:ext>
            </a:extLst>
          </p:cNvPr>
          <p:cNvSpPr txBox="1"/>
          <p:nvPr/>
        </p:nvSpPr>
        <p:spPr>
          <a:xfrm>
            <a:off x="15321705" y="9523745"/>
            <a:ext cx="6057090" cy="369332"/>
          </a:xfrm>
          <a:prstGeom prst="rect">
            <a:avLst/>
          </a:prstGeom>
          <a:noFill/>
        </p:spPr>
        <p:txBody>
          <a:bodyPr wrap="square" rtlCol="0">
            <a:spAutoFit/>
          </a:bodyPr>
          <a:lstStyle/>
          <a:p>
            <a:pPr algn="ctr"/>
            <a:r>
              <a:rPr lang="en-US" b="1" dirty="0"/>
              <a:t>Table </a:t>
            </a:r>
            <a:r>
              <a:rPr lang="tr-TR" b="1" dirty="0"/>
              <a:t>2</a:t>
            </a:r>
            <a:r>
              <a:rPr lang="en-US" b="1" dirty="0"/>
              <a:t>.</a:t>
            </a:r>
            <a:r>
              <a:rPr lang="en-US" dirty="0"/>
              <a:t> Time Taken to Build Model in Seconds</a:t>
            </a:r>
            <a:endParaRPr lang="en-US" b="1" dirty="0"/>
          </a:p>
        </p:txBody>
      </p:sp>
    </p:spTree>
    <p:extLst>
      <p:ext uri="{BB962C8B-B14F-4D97-AF65-F5344CB8AC3E}">
        <p14:creationId xmlns:p14="http://schemas.microsoft.com/office/powerpoint/2010/main" val="374841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4"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p:bld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1256</TotalTime>
  <Words>1949</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Trebuchet MS</vt:lpstr>
      <vt:lpstr>PosterPresentations.com-100CMx140CM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Tugrul Yatagan</dc:creator>
  <cp:lastModifiedBy>Sinan Atan</cp:lastModifiedBy>
  <cp:revision>242</cp:revision>
  <dcterms:created xsi:type="dcterms:W3CDTF">2018-06-03T13:21:07Z</dcterms:created>
  <dcterms:modified xsi:type="dcterms:W3CDTF">2018-06-05T23:06:41Z</dcterms:modified>
</cp:coreProperties>
</file>