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93977" autoAdjust="0"/>
  </p:normalViewPr>
  <p:slideViewPr>
    <p:cSldViewPr>
      <p:cViewPr varScale="1">
        <p:scale>
          <a:sx n="47" d="100"/>
          <a:sy n="47" d="100"/>
        </p:scale>
        <p:origin x="-10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472DD5C-B6A9-4714-908F-0B8F74738B98}" type="datetimeFigureOut">
              <a:rPr lang="en-US" smtClean="0"/>
              <a:pPr/>
              <a:t>3/20/2012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1C90DE-A98B-4173-B17E-434F189FC4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7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193366E8-8A22-4400-BBA2-8D322280A6E8}" type="datetimeFigureOut">
              <a:rPr lang="en-US" smtClean="0"/>
              <a:pPr/>
              <a:t>3/20/2012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3792D2CF-A01B-4515-8B40-3DC3425826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5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Slaydı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>
              <a:buNone/>
              <a:defRPr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3/20/2012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3/20/2012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3/20/2012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3/20/2012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3/20/2012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3/20/2012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3/20/2012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en-US" smtClean="0"/>
              <a:pPr/>
              <a:t>3/20/2012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en-US" sz="4000" b="0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formatik.uni-ulm.de/acm/Locals/2009/html/dark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Ahmet Aycan </a:t>
            </a:r>
            <a:r>
              <a:rPr lang="tr-TR" dirty="0" smtClean="0"/>
              <a:t>ATAK</a:t>
            </a:r>
          </a:p>
          <a:p>
            <a:r>
              <a:rPr lang="tr-TR" sz="1600" b="1" i="1" dirty="0" err="1" smtClean="0"/>
              <a:t>Thanks</a:t>
            </a:r>
            <a:r>
              <a:rPr lang="tr-TR" sz="1600" b="1" i="1" dirty="0" smtClean="0"/>
              <a:t> </a:t>
            </a:r>
            <a:r>
              <a:rPr lang="tr-TR" sz="1600" b="1" i="1" dirty="0" err="1" smtClean="0"/>
              <a:t>to</a:t>
            </a:r>
            <a:r>
              <a:rPr lang="tr-TR" sz="1600" b="1" i="1" dirty="0" smtClean="0"/>
              <a:t> Selda Uyanık, </a:t>
            </a:r>
            <a:r>
              <a:rPr lang="tr-TR" sz="1600" b="1" i="1" dirty="0" err="1" smtClean="0"/>
              <a:t>especially</a:t>
            </a:r>
            <a:r>
              <a:rPr lang="tr-TR" sz="1600" b="1" i="1" dirty="0" smtClean="0"/>
              <a:t> </a:t>
            </a:r>
            <a:r>
              <a:rPr lang="tr-TR" sz="1600" b="1" i="1" dirty="0" err="1" smtClean="0"/>
              <a:t>for</a:t>
            </a:r>
            <a:r>
              <a:rPr lang="tr-TR" sz="1600" b="1" i="1" dirty="0" smtClean="0"/>
              <a:t> </a:t>
            </a:r>
            <a:r>
              <a:rPr lang="tr-TR" sz="1600" b="1" i="1" dirty="0" err="1" smtClean="0"/>
              <a:t>previous</a:t>
            </a:r>
            <a:r>
              <a:rPr lang="tr-TR" sz="1600" b="1" i="1" dirty="0" smtClean="0"/>
              <a:t> </a:t>
            </a:r>
            <a:r>
              <a:rPr lang="tr-TR" sz="1600" b="1" i="1" dirty="0" err="1" smtClean="0"/>
              <a:t>midterms</a:t>
            </a:r>
            <a:endParaRPr lang="en-US" sz="1600" b="1" i="1" dirty="0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Greedy</a:t>
            </a:r>
            <a:r>
              <a:rPr lang="tr-TR" dirty="0" smtClean="0"/>
              <a:t> </a:t>
            </a:r>
            <a:r>
              <a:rPr lang="tr-TR" dirty="0" err="1" smtClean="0"/>
              <a:t>Algorithms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Practice</a:t>
            </a:r>
            <a:r>
              <a:rPr lang="tr-TR" dirty="0" smtClean="0"/>
              <a:t> </a:t>
            </a:r>
            <a:r>
              <a:rPr lang="tr-TR" dirty="0" err="1" smtClean="0"/>
              <a:t>Session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lker.com/cliparts/1/3/b/1/11970986311670693961johnny_automatic_greedy_hand.svg.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496" y="3407618"/>
            <a:ext cx="5715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(6 of 7) </a:t>
            </a:r>
            <a:r>
              <a:rPr lang="tr-TR" dirty="0" err="1" smtClean="0"/>
              <a:t>Midterm</a:t>
            </a:r>
            <a:r>
              <a:rPr lang="tr-TR" dirty="0" smtClean="0"/>
              <a:t> 2009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Write an algorithm that finds all two-edge long paths with distinct nodes in a directed graph G =(V,E)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sz="2000" dirty="0"/>
              <a:t>ps. second part of the question wants you to </a:t>
            </a:r>
            <a:r>
              <a:rPr lang="en-US" sz="2000" dirty="0" err="1"/>
              <a:t>analyse</a:t>
            </a:r>
            <a:r>
              <a:rPr lang="en-US" sz="2000" dirty="0"/>
              <a:t> your algorithm in time space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sz="2000" dirty="0" err="1"/>
              <a:t>pps</a:t>
            </a:r>
            <a:r>
              <a:rPr lang="en-US" sz="2000" dirty="0"/>
              <a:t>. there is also a question in midterm of 2010 which wants you to show prim’s algorithm step by step</a:t>
            </a:r>
          </a:p>
        </p:txBody>
      </p:sp>
    </p:spTree>
    <p:extLst>
      <p:ext uri="{BB962C8B-B14F-4D97-AF65-F5344CB8AC3E}">
        <p14:creationId xmlns:p14="http://schemas.microsoft.com/office/powerpoint/2010/main" val="5521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lker.com/cliparts/1/3/b/1/11970986311670693961johnny_automatic_greedy_hand.svg.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496" y="3407618"/>
            <a:ext cx="5715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Each contestant must swim 20 laps of a pool, then bike 10 miles, then run 3 miles</a:t>
            </a:r>
          </a:p>
          <a:p>
            <a:pPr algn="just"/>
            <a:r>
              <a:rPr lang="en-US" dirty="0"/>
              <a:t>Each contestant has a projected swimming time (the expected time it will take him or her to complete the 20 laps), a projected biking time (the expected time it will take him or her to complete the 10 miles of bicycling), and a projected running time (the time it will take him or her to complete the 3 miles of running)</a:t>
            </a:r>
          </a:p>
          <a:p>
            <a:pPr algn="just"/>
            <a:r>
              <a:rPr lang="en-US" dirty="0"/>
              <a:t>Give an efficient algorithm that produces a schedule whose completion time is as small as possible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(7 of 7) </a:t>
            </a:r>
            <a:r>
              <a:rPr lang="tr-TR" dirty="0" err="1" smtClean="0"/>
              <a:t>Triathlon</a:t>
            </a:r>
            <a:r>
              <a:rPr lang="tr-TR" dirty="0" smtClean="0"/>
              <a:t> </a:t>
            </a:r>
            <a:r>
              <a:rPr lang="tr-TR" dirty="0" err="1" smtClean="0"/>
              <a:t>Scheduling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961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www.clker.com/cliparts/1/3/b/1/11970986311670693961johnny_automatic_greedy_hand.svg.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496" y="3407618"/>
            <a:ext cx="5715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(EXTRA) 2010 </a:t>
            </a:r>
            <a:r>
              <a:rPr lang="tr-TR" dirty="0" err="1" smtClean="0"/>
              <a:t>Midterm</a:t>
            </a:r>
            <a:endParaRPr lang="tr-TR" dirty="0"/>
          </a:p>
        </p:txBody>
      </p:sp>
      <p:sp>
        <p:nvSpPr>
          <p:cNvPr id="5" name="Rectangle 5"/>
          <p:cNvSpPr/>
          <p:nvPr/>
        </p:nvSpPr>
        <p:spPr>
          <a:xfrm>
            <a:off x="1763688" y="1700808"/>
            <a:ext cx="5791200" cy="1231106"/>
          </a:xfrm>
          <a:prstGeom prst="rect">
            <a:avLst/>
          </a:prstGeom>
          <a:ln w="12700">
            <a:solidFill>
              <a:schemeClr val="accent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Trebuchet MS"/>
                <a:ea typeface="+mj-ea"/>
                <a:cs typeface="+mj-cs"/>
              </a:rPr>
              <a:t>Q3: </a:t>
            </a:r>
            <a:r>
              <a:rPr lang="en-US" dirty="0" smtClean="0"/>
              <a:t>Give</a:t>
            </a:r>
            <a:r>
              <a:rPr lang="en-US" dirty="0"/>
              <a:t>, using "big oh" notation, the worst case running times of the following procedures as a function of n.  Make it as precise as possible and show all your work. </a:t>
            </a:r>
            <a:endParaRPr lang="tr-TR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1568152" y="3212976"/>
            <a:ext cx="6172200" cy="3048000"/>
          </a:xfrm>
          <a:ln w="15875"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sz="1800" dirty="0" smtClean="0"/>
              <a:t>procedure </a:t>
            </a:r>
            <a:r>
              <a:rPr lang="tr-TR" sz="1800" dirty="0"/>
              <a:t>mystery1 ( n: integer);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tr-TR" sz="1800" dirty="0"/>
              <a:t>	   var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tr-TR" sz="1800" dirty="0"/>
              <a:t>		i, j, k: integer;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tr-TR" sz="1800" dirty="0"/>
              <a:t>	   begin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tr-TR" sz="1800" dirty="0"/>
              <a:t>	        for i:= 1 to n-1 do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tr-TR" sz="1800" dirty="0"/>
              <a:t>	        for j:= i + 1 to n do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tr-TR" sz="1800" dirty="0"/>
              <a:t>	     	   for k := 1 to j do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tr-TR" sz="1800" dirty="0"/>
              <a:t>	     		{ some statement requiring O(1) time }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tr-TR" sz="1800" dirty="0"/>
              <a:t>	   end</a:t>
            </a:r>
          </a:p>
          <a:p>
            <a:pPr marL="179388" indent="-179388"/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3347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clker.com/cliparts/1/3/b/1/11970986311670693961johnny_automatic_greedy_hand.svg.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496" y="3407618"/>
            <a:ext cx="5715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(EXTRA) 2010 </a:t>
            </a:r>
            <a:r>
              <a:rPr lang="tr-TR" dirty="0" err="1" smtClean="0"/>
              <a:t>Midterm</a:t>
            </a:r>
            <a:endParaRPr lang="tr-TR" dirty="0"/>
          </a:p>
        </p:txBody>
      </p:sp>
      <p:sp>
        <p:nvSpPr>
          <p:cNvPr id="5" name="Rectangle 5"/>
          <p:cNvSpPr/>
          <p:nvPr/>
        </p:nvSpPr>
        <p:spPr>
          <a:xfrm>
            <a:off x="1763688" y="1700808"/>
            <a:ext cx="5791200" cy="1231106"/>
          </a:xfrm>
          <a:prstGeom prst="rect">
            <a:avLst/>
          </a:prstGeom>
          <a:ln w="12700">
            <a:solidFill>
              <a:schemeClr val="accent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Trebuchet MS"/>
                <a:ea typeface="+mj-ea"/>
                <a:cs typeface="+mj-cs"/>
              </a:rPr>
              <a:t>Q3: </a:t>
            </a:r>
            <a:r>
              <a:rPr lang="en-US" dirty="0" smtClean="0"/>
              <a:t>Give</a:t>
            </a:r>
            <a:r>
              <a:rPr lang="en-US" dirty="0"/>
              <a:t>, using "big oh" notation, the worst case running times of the following procedures as a function of n.  Make it as precise as possible and show all your work. </a:t>
            </a:r>
            <a:endParaRPr lang="tr-TR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573188" y="3140968"/>
            <a:ext cx="6172200" cy="3600400"/>
          </a:xfrm>
          <a:ln w="15875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400" dirty="0"/>
              <a:t>procedure </a:t>
            </a:r>
            <a:r>
              <a:rPr lang="en-US" sz="1400" i="1" dirty="0" err="1"/>
              <a:t>veryodd</a:t>
            </a:r>
            <a:r>
              <a:rPr lang="en-US" sz="1400" dirty="0"/>
              <a:t> ( </a:t>
            </a:r>
            <a:r>
              <a:rPr lang="en-US" sz="1400" i="1" dirty="0"/>
              <a:t>n</a:t>
            </a:r>
            <a:r>
              <a:rPr lang="en-US" sz="1400" dirty="0"/>
              <a:t>: integer );</a:t>
            </a:r>
            <a:endParaRPr lang="tr-TR" sz="1400" dirty="0"/>
          </a:p>
          <a:p>
            <a:pPr marL="109728" indent="0">
              <a:buNone/>
              <a:tabLst>
                <a:tab pos="266700" algn="l"/>
              </a:tabLst>
            </a:pPr>
            <a:r>
              <a:rPr lang="en-US" sz="1400" dirty="0"/>
              <a:t>	   </a:t>
            </a:r>
            <a:r>
              <a:rPr lang="en-US" sz="1400" dirty="0" err="1"/>
              <a:t>var</a:t>
            </a:r>
            <a:endParaRPr lang="tr-TR" sz="1400" dirty="0"/>
          </a:p>
          <a:p>
            <a:pPr marL="109728" indent="0">
              <a:buNone/>
              <a:tabLst>
                <a:tab pos="266700" algn="l"/>
              </a:tabLst>
            </a:pPr>
            <a:r>
              <a:rPr lang="en-US" sz="1400" dirty="0"/>
              <a:t>		</a:t>
            </a:r>
            <a:r>
              <a:rPr lang="en-US" sz="1400" i="1" dirty="0"/>
              <a:t>i</a:t>
            </a:r>
            <a:r>
              <a:rPr lang="en-US" sz="1400" dirty="0"/>
              <a:t>, </a:t>
            </a:r>
            <a:r>
              <a:rPr lang="en-US" sz="1400" i="1" dirty="0"/>
              <a:t>j</a:t>
            </a:r>
            <a:r>
              <a:rPr lang="en-US" sz="1400" dirty="0"/>
              <a:t>, </a:t>
            </a:r>
            <a:r>
              <a:rPr lang="en-US" sz="1400" i="1" dirty="0"/>
              <a:t>x</a:t>
            </a:r>
            <a:r>
              <a:rPr lang="en-US" sz="1400" dirty="0"/>
              <a:t>, </a:t>
            </a:r>
            <a:r>
              <a:rPr lang="en-US" sz="1400" i="1" dirty="0"/>
              <a:t>y</a:t>
            </a:r>
            <a:r>
              <a:rPr lang="en-US" sz="1400" dirty="0"/>
              <a:t>: integer;</a:t>
            </a:r>
            <a:endParaRPr lang="tr-TR" sz="1400" dirty="0"/>
          </a:p>
          <a:p>
            <a:pPr marL="109728" indent="0">
              <a:buNone/>
              <a:tabLst>
                <a:tab pos="266700" algn="l"/>
              </a:tabLst>
            </a:pPr>
            <a:r>
              <a:rPr lang="en-US" sz="1400" dirty="0"/>
              <a:t>	   begin</a:t>
            </a:r>
            <a:endParaRPr lang="tr-TR" sz="1400" dirty="0"/>
          </a:p>
          <a:p>
            <a:pPr marL="109728" indent="0">
              <a:buNone/>
              <a:tabLst>
                <a:tab pos="266700" algn="l"/>
              </a:tabLst>
            </a:pPr>
            <a:r>
              <a:rPr lang="en-US" sz="1400" dirty="0"/>
              <a:t>	        for </a:t>
            </a:r>
            <a:r>
              <a:rPr lang="en-US" sz="1400" i="1" dirty="0"/>
              <a:t>i</a:t>
            </a:r>
            <a:r>
              <a:rPr lang="en-US" sz="1400" dirty="0"/>
              <a:t> := 1 to </a:t>
            </a:r>
            <a:r>
              <a:rPr lang="en-US" sz="1400" i="1" dirty="0"/>
              <a:t>n</a:t>
            </a:r>
            <a:r>
              <a:rPr lang="en-US" sz="1400" dirty="0"/>
              <a:t> do</a:t>
            </a:r>
            <a:endParaRPr lang="tr-TR" sz="1400" dirty="0"/>
          </a:p>
          <a:p>
            <a:pPr marL="109728" indent="0">
              <a:buNone/>
              <a:tabLst>
                <a:tab pos="266700" algn="l"/>
              </a:tabLst>
            </a:pPr>
            <a:r>
              <a:rPr lang="en-US" sz="1400" dirty="0"/>
              <a:t>		  if </a:t>
            </a:r>
            <a:r>
              <a:rPr lang="en-US" sz="1400" i="1" dirty="0"/>
              <a:t>odd</a:t>
            </a:r>
            <a:r>
              <a:rPr lang="en-US" sz="1400" dirty="0"/>
              <a:t>(</a:t>
            </a:r>
            <a:r>
              <a:rPr lang="en-US" sz="1400" i="1" dirty="0"/>
              <a:t>i</a:t>
            </a:r>
            <a:r>
              <a:rPr lang="en-US" sz="1400" dirty="0"/>
              <a:t>) then begin</a:t>
            </a:r>
            <a:endParaRPr lang="tr-TR" sz="1400" dirty="0"/>
          </a:p>
          <a:p>
            <a:pPr marL="109728" indent="0">
              <a:buNone/>
              <a:tabLst>
                <a:tab pos="266700" algn="l"/>
              </a:tabLst>
            </a:pPr>
            <a:r>
              <a:rPr lang="en-US" sz="1400" dirty="0"/>
              <a:t>		      for </a:t>
            </a:r>
            <a:r>
              <a:rPr lang="en-US" sz="1400" i="1" dirty="0"/>
              <a:t>j</a:t>
            </a:r>
            <a:r>
              <a:rPr lang="en-US" sz="1400" dirty="0"/>
              <a:t> := </a:t>
            </a:r>
            <a:r>
              <a:rPr lang="en-US" sz="1400" i="1" dirty="0"/>
              <a:t>i</a:t>
            </a:r>
            <a:r>
              <a:rPr lang="en-US" sz="1400" dirty="0"/>
              <a:t> to </a:t>
            </a:r>
            <a:r>
              <a:rPr lang="en-US" sz="1400" i="1" dirty="0"/>
              <a:t>n</a:t>
            </a:r>
            <a:r>
              <a:rPr lang="en-US" sz="1400" dirty="0"/>
              <a:t> do</a:t>
            </a:r>
            <a:endParaRPr lang="tr-TR" sz="1400" dirty="0"/>
          </a:p>
          <a:p>
            <a:pPr marL="109728" indent="0">
              <a:buNone/>
              <a:tabLst>
                <a:tab pos="266700" algn="l"/>
              </a:tabLst>
            </a:pPr>
            <a:r>
              <a:rPr lang="en-US" sz="1400" dirty="0"/>
              <a:t>			</a:t>
            </a:r>
            <a:r>
              <a:rPr lang="en-US" sz="1400" i="1" dirty="0"/>
              <a:t>x</a:t>
            </a:r>
            <a:r>
              <a:rPr lang="en-US" sz="1400" dirty="0"/>
              <a:t> := </a:t>
            </a:r>
            <a:r>
              <a:rPr lang="en-US" sz="1400" i="1" dirty="0"/>
              <a:t>x</a:t>
            </a:r>
            <a:r>
              <a:rPr lang="en-US" sz="1400" dirty="0"/>
              <a:t> + 1;</a:t>
            </a:r>
            <a:endParaRPr lang="tr-TR" sz="1400" dirty="0"/>
          </a:p>
          <a:p>
            <a:pPr marL="109728" indent="0">
              <a:buNone/>
              <a:tabLst>
                <a:tab pos="266700" algn="l"/>
              </a:tabLst>
            </a:pPr>
            <a:r>
              <a:rPr lang="en-US" sz="1400" dirty="0"/>
              <a:t>		      for </a:t>
            </a:r>
            <a:r>
              <a:rPr lang="en-US" sz="1400" i="1" dirty="0"/>
              <a:t>j</a:t>
            </a:r>
            <a:r>
              <a:rPr lang="en-US" sz="1400" dirty="0"/>
              <a:t> := 1 to </a:t>
            </a:r>
            <a:r>
              <a:rPr lang="en-US" sz="1400" i="1" dirty="0"/>
              <a:t>i</a:t>
            </a:r>
            <a:r>
              <a:rPr lang="en-US" sz="1400" dirty="0"/>
              <a:t> do</a:t>
            </a:r>
            <a:endParaRPr lang="tr-TR" sz="1400" dirty="0"/>
          </a:p>
          <a:p>
            <a:pPr marL="109728" indent="0">
              <a:buNone/>
              <a:tabLst>
                <a:tab pos="266700" algn="l"/>
              </a:tabLst>
            </a:pPr>
            <a:r>
              <a:rPr lang="en-US" sz="1400" dirty="0"/>
              <a:t>			</a:t>
            </a:r>
            <a:r>
              <a:rPr lang="en-US" sz="1400" i="1" dirty="0"/>
              <a:t>y</a:t>
            </a:r>
            <a:r>
              <a:rPr lang="en-US" sz="1400" dirty="0"/>
              <a:t> := </a:t>
            </a:r>
            <a:r>
              <a:rPr lang="en-US" sz="1400" i="1" dirty="0"/>
              <a:t>y</a:t>
            </a:r>
            <a:r>
              <a:rPr lang="en-US" sz="1400" dirty="0"/>
              <a:t> + l</a:t>
            </a:r>
            <a:endParaRPr lang="tr-TR" sz="1400" dirty="0"/>
          </a:p>
          <a:p>
            <a:pPr marL="109728" indent="0">
              <a:buNone/>
              <a:tabLst>
                <a:tab pos="266700" algn="l"/>
              </a:tabLst>
            </a:pPr>
            <a:r>
              <a:rPr lang="en-US" sz="1400" dirty="0"/>
              <a:t>		 end</a:t>
            </a:r>
            <a:endParaRPr lang="tr-TR" sz="1400" dirty="0"/>
          </a:p>
          <a:p>
            <a:pPr marL="109728" indent="0">
              <a:buNone/>
              <a:tabLst>
                <a:tab pos="266700" algn="l"/>
              </a:tabLst>
            </a:pPr>
            <a:r>
              <a:rPr lang="en-US" sz="1400" dirty="0"/>
              <a:t>	   end</a:t>
            </a:r>
            <a:endParaRPr lang="tr-TR" sz="1400" dirty="0"/>
          </a:p>
          <a:p>
            <a:pPr marL="179388" indent="-179388"/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840507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clker.com/cliparts/1/3/b/1/11970986311670693961johnny_automatic_greedy_hand.svg.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496" y="3407618"/>
            <a:ext cx="5715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(EXTRA) 2010 </a:t>
            </a:r>
            <a:r>
              <a:rPr lang="tr-TR" dirty="0" err="1" smtClean="0"/>
              <a:t>Midterm</a:t>
            </a:r>
            <a:endParaRPr lang="tr-TR" dirty="0"/>
          </a:p>
        </p:txBody>
      </p:sp>
      <p:sp>
        <p:nvSpPr>
          <p:cNvPr id="5" name="Rectangle 5"/>
          <p:cNvSpPr/>
          <p:nvPr/>
        </p:nvSpPr>
        <p:spPr>
          <a:xfrm>
            <a:off x="1763688" y="1700808"/>
            <a:ext cx="5791200" cy="1231106"/>
          </a:xfrm>
          <a:prstGeom prst="rect">
            <a:avLst/>
          </a:prstGeom>
          <a:ln w="12700">
            <a:solidFill>
              <a:schemeClr val="accent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Trebuchet MS"/>
                <a:ea typeface="+mj-ea"/>
                <a:cs typeface="+mj-cs"/>
              </a:rPr>
              <a:t>Q3: </a:t>
            </a:r>
            <a:r>
              <a:rPr lang="en-US" dirty="0" smtClean="0"/>
              <a:t>Give</a:t>
            </a:r>
            <a:r>
              <a:rPr lang="en-US" dirty="0"/>
              <a:t>, using "big oh" notation, the worst case running times of the following procedures as a function of n.  Make it as precise as possible and show all your work. </a:t>
            </a:r>
            <a:endParaRPr lang="tr-TR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67544" y="3140968"/>
            <a:ext cx="8077200" cy="3505200"/>
          </a:xfrm>
          <a:ln w="15875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109538" defTabSz="449263">
              <a:buNone/>
              <a:tabLst>
                <a:tab pos="180975" algn="l"/>
                <a:tab pos="266700" algn="l"/>
              </a:tabLst>
            </a:pPr>
            <a:r>
              <a:rPr lang="tr-TR" sz="1400" dirty="0"/>
              <a:t>procedure </a:t>
            </a:r>
            <a:r>
              <a:rPr lang="tr-TR" sz="1400" i="1" dirty="0"/>
              <a:t>mystery2</a:t>
            </a:r>
            <a:r>
              <a:rPr lang="tr-TR" sz="1400" dirty="0"/>
              <a:t> ( </a:t>
            </a:r>
            <a:r>
              <a:rPr lang="tr-TR" sz="1400" i="1" dirty="0"/>
              <a:t>n</a:t>
            </a:r>
            <a:r>
              <a:rPr lang="tr-TR" sz="1400" dirty="0"/>
              <a:t>: integer );    /assuming </a:t>
            </a:r>
            <a:r>
              <a:rPr lang="tr-TR" sz="1400" i="1" dirty="0"/>
              <a:t>n</a:t>
            </a:r>
            <a:r>
              <a:rPr lang="tr-TR" sz="1400" dirty="0"/>
              <a:t> is a positive power of 2/</a:t>
            </a:r>
            <a:br>
              <a:rPr lang="tr-TR" sz="1400" dirty="0"/>
            </a:br>
            <a:r>
              <a:rPr lang="tr-TR" sz="1400" dirty="0"/>
              <a:t>                    </a:t>
            </a:r>
            <a:endParaRPr lang="tr-TR" sz="1400" dirty="0" smtClean="0"/>
          </a:p>
          <a:p>
            <a:pPr marL="0" indent="109538" defTabSz="449263">
              <a:buNone/>
              <a:tabLst>
                <a:tab pos="180975" algn="l"/>
                <a:tab pos="266700" algn="l"/>
              </a:tabLst>
            </a:pPr>
            <a:r>
              <a:rPr lang="tr-TR" sz="1400" dirty="0" smtClean="0"/>
              <a:t>				var </a:t>
            </a:r>
            <a:r>
              <a:rPr lang="tr-TR" sz="1400" dirty="0"/>
              <a:t/>
            </a:r>
            <a:br>
              <a:rPr lang="tr-TR" sz="1400" dirty="0"/>
            </a:br>
            <a:r>
              <a:rPr lang="tr-TR" sz="1400" dirty="0"/>
              <a:t>                         </a:t>
            </a:r>
            <a:r>
              <a:rPr lang="tr-TR" sz="1400" i="1" dirty="0"/>
              <a:t>x, count</a:t>
            </a:r>
            <a:r>
              <a:rPr lang="tr-TR" sz="1400" dirty="0"/>
              <a:t>: integer; </a:t>
            </a:r>
            <a:br>
              <a:rPr lang="tr-TR" sz="1400" dirty="0"/>
            </a:br>
            <a:r>
              <a:rPr lang="tr-TR" sz="1400" dirty="0"/>
              <a:t>                    begin </a:t>
            </a:r>
            <a:br>
              <a:rPr lang="tr-TR" sz="1400" dirty="0"/>
            </a:br>
            <a:r>
              <a:rPr lang="tr-TR" sz="1400" dirty="0"/>
              <a:t>                         </a:t>
            </a:r>
            <a:r>
              <a:rPr lang="tr-TR" sz="1400" i="1" dirty="0"/>
              <a:t>count</a:t>
            </a:r>
            <a:r>
              <a:rPr lang="tr-TR" sz="1400" dirty="0"/>
              <a:t> := 0; </a:t>
            </a:r>
            <a:br>
              <a:rPr lang="tr-TR" sz="1400" dirty="0"/>
            </a:br>
            <a:r>
              <a:rPr lang="tr-TR" sz="1400" dirty="0"/>
              <a:t>                         </a:t>
            </a:r>
            <a:r>
              <a:rPr lang="tr-TR" sz="1400" i="1" dirty="0"/>
              <a:t>x</a:t>
            </a:r>
            <a:r>
              <a:rPr lang="tr-TR" sz="1400" dirty="0"/>
              <a:t> := 2; </a:t>
            </a:r>
            <a:endParaRPr lang="tr-TR" sz="1400" dirty="0" smtClean="0"/>
          </a:p>
          <a:p>
            <a:pPr marL="0" indent="109538" defTabSz="449263">
              <a:buNone/>
              <a:tabLst>
                <a:tab pos="180975" algn="l"/>
                <a:tab pos="266700" algn="l"/>
              </a:tabLst>
            </a:pPr>
            <a:r>
              <a:rPr lang="tr-TR" sz="1400" dirty="0"/>
              <a:t/>
            </a:r>
            <a:br>
              <a:rPr lang="tr-TR" sz="1400" dirty="0"/>
            </a:br>
            <a:r>
              <a:rPr lang="tr-TR" sz="1400" dirty="0"/>
              <a:t>                         while </a:t>
            </a:r>
            <a:r>
              <a:rPr lang="tr-TR" sz="1400" i="1" dirty="0"/>
              <a:t>x</a:t>
            </a:r>
            <a:r>
              <a:rPr lang="tr-TR" sz="1400" dirty="0"/>
              <a:t> &lt; </a:t>
            </a:r>
            <a:r>
              <a:rPr lang="tr-TR" sz="1400" i="1" dirty="0"/>
              <a:t>n</a:t>
            </a:r>
            <a:r>
              <a:rPr lang="tr-TR" sz="1400" dirty="0"/>
              <a:t> do begin </a:t>
            </a:r>
            <a:br>
              <a:rPr lang="tr-TR" sz="1400" dirty="0"/>
            </a:br>
            <a:r>
              <a:rPr lang="tr-TR" sz="1400" dirty="0"/>
              <a:t>                              </a:t>
            </a:r>
            <a:r>
              <a:rPr lang="tr-TR" sz="1400" i="1" dirty="0"/>
              <a:t>x</a:t>
            </a:r>
            <a:r>
              <a:rPr lang="tr-TR" sz="1400" dirty="0"/>
              <a:t> := 2 * </a:t>
            </a:r>
            <a:r>
              <a:rPr lang="tr-TR" sz="1400" i="1" dirty="0"/>
              <a:t>x</a:t>
            </a:r>
            <a:r>
              <a:rPr lang="tr-TR" sz="1400" dirty="0"/>
              <a:t>; </a:t>
            </a:r>
            <a:br>
              <a:rPr lang="tr-TR" sz="1400" dirty="0"/>
            </a:br>
            <a:r>
              <a:rPr lang="tr-TR" sz="1400" dirty="0"/>
              <a:t>                              </a:t>
            </a:r>
            <a:r>
              <a:rPr lang="tr-TR" sz="1400" i="1" dirty="0"/>
              <a:t>count</a:t>
            </a:r>
            <a:r>
              <a:rPr lang="tr-TR" sz="1400" dirty="0"/>
              <a:t> := </a:t>
            </a:r>
            <a:r>
              <a:rPr lang="tr-TR" sz="1400" i="1" dirty="0"/>
              <a:t>count</a:t>
            </a:r>
            <a:r>
              <a:rPr lang="tr-TR" sz="1400" dirty="0"/>
              <a:t> + 1 </a:t>
            </a:r>
            <a:br>
              <a:rPr lang="tr-TR" sz="1400" dirty="0"/>
            </a:br>
            <a:r>
              <a:rPr lang="tr-TR" sz="1400" dirty="0"/>
              <a:t>                         end; </a:t>
            </a:r>
            <a:endParaRPr lang="tr-TR" sz="1400" dirty="0" smtClean="0"/>
          </a:p>
          <a:p>
            <a:pPr marL="0" indent="109538" defTabSz="449263">
              <a:buNone/>
              <a:tabLst>
                <a:tab pos="180975" algn="l"/>
                <a:tab pos="266700" algn="l"/>
              </a:tabLst>
            </a:pPr>
            <a:r>
              <a:rPr lang="tr-TR" sz="1400" dirty="0"/>
              <a:t/>
            </a:r>
            <a:br>
              <a:rPr lang="tr-TR" sz="1400" dirty="0"/>
            </a:br>
            <a:r>
              <a:rPr lang="tr-TR" sz="1400" dirty="0"/>
              <a:t>                         </a:t>
            </a:r>
            <a:r>
              <a:rPr lang="tr-TR" sz="1400" i="1" dirty="0"/>
              <a:t>writeln</a:t>
            </a:r>
            <a:r>
              <a:rPr lang="tr-TR" sz="1400" dirty="0"/>
              <a:t>(</a:t>
            </a:r>
            <a:r>
              <a:rPr lang="tr-TR" sz="1400" i="1" dirty="0"/>
              <a:t>count</a:t>
            </a:r>
            <a:r>
              <a:rPr lang="tr-TR" sz="1400" dirty="0"/>
              <a:t>) </a:t>
            </a:r>
            <a:br>
              <a:rPr lang="tr-TR" sz="1400" dirty="0"/>
            </a:br>
            <a:r>
              <a:rPr lang="tr-TR" sz="1400" dirty="0"/>
              <a:t>                    end</a:t>
            </a:r>
          </a:p>
          <a:p>
            <a:pPr marL="109728" indent="0" defTabSz="449263">
              <a:buNone/>
              <a:tabLst>
                <a:tab pos="449263" algn="l"/>
              </a:tabLst>
            </a:pP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35868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lker.com/cliparts/1/3/b/1/11970986311670693961johnny_automatic_greedy_hand.svg.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429000"/>
            <a:ext cx="5715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Essentials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Greedy Approach</a:t>
            </a:r>
          </a:p>
          <a:p>
            <a:pPr lvl="1"/>
            <a:r>
              <a:rPr lang="en-US" dirty="0"/>
              <a:t>Myopically decision selection process at each step</a:t>
            </a:r>
          </a:p>
          <a:p>
            <a:pPr lvl="1"/>
            <a:r>
              <a:rPr lang="en-US" dirty="0"/>
              <a:t>Solution is close to optimal</a:t>
            </a:r>
          </a:p>
          <a:p>
            <a:pPr lvl="2"/>
            <a:r>
              <a:rPr lang="en-US" dirty="0"/>
              <a:t>Local Minima</a:t>
            </a:r>
          </a:p>
          <a:p>
            <a:pPr lvl="2"/>
            <a:r>
              <a:rPr lang="en-US" dirty="0"/>
              <a:t>Global Minima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 problems which can be solved with greedy approach</a:t>
            </a:r>
          </a:p>
          <a:p>
            <a:pPr lvl="1"/>
            <a:r>
              <a:rPr lang="en-US" dirty="0"/>
              <a:t>Interval scheduling</a:t>
            </a:r>
          </a:p>
          <a:p>
            <a:pPr lvl="1"/>
            <a:r>
              <a:rPr lang="en-US" dirty="0"/>
              <a:t>Graph related problems (shortest path, MST, …)</a:t>
            </a:r>
          </a:p>
          <a:p>
            <a:pPr lvl="1"/>
            <a:r>
              <a:rPr lang="en-US" dirty="0"/>
              <a:t>Money change</a:t>
            </a:r>
          </a:p>
          <a:p>
            <a:pPr lvl="1"/>
            <a:r>
              <a:rPr lang="en-US" dirty="0"/>
              <a:t>Data Compression</a:t>
            </a:r>
          </a:p>
          <a:p>
            <a:pPr lvl="1"/>
            <a:r>
              <a:rPr lang="en-US" dirty="0"/>
              <a:t>Optimal Caching</a:t>
            </a:r>
          </a:p>
          <a:p>
            <a:pPr lvl="1"/>
            <a:r>
              <a:rPr lang="en-US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lker.com/cliparts/1/3/b/1/11970986311670693961johnny_automatic_greedy_hand.svg.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429000"/>
            <a:ext cx="5715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(1 of 7) True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False</a:t>
            </a:r>
            <a:r>
              <a:rPr lang="tr-TR" dirty="0" smtClean="0"/>
              <a:t> ?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Let G be an arbitrary connected, undirected graph with a positive distinct cost c(e) on every edge e</a:t>
            </a:r>
          </a:p>
          <a:p>
            <a:pPr lvl="1" algn="just"/>
            <a:r>
              <a:rPr lang="en-US" dirty="0"/>
              <a:t>Suppose e* is the cheapest edge. Then there is a MST T of G that contains the edge e*.</a:t>
            </a:r>
          </a:p>
          <a:p>
            <a:pPr lvl="1" algn="just"/>
            <a:r>
              <a:rPr lang="en-US" dirty="0"/>
              <a:t>Let T be a MST of G. If we replace edge cost c(e) with c(e)*c(e) , T must still be MST for G.</a:t>
            </a:r>
          </a:p>
          <a:p>
            <a:pPr lvl="1" algn="just"/>
            <a:r>
              <a:rPr lang="en-US" dirty="0"/>
              <a:t>Let P be the shortest path between node s and node t in G. If we replace edge cost c(e) with c(e)*c(e) , P must still be shortest path between node s and node t in 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lker.com/cliparts/1/3/b/1/11970986311670693961johnny_automatic_greedy_hand.svg.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429000"/>
            <a:ext cx="5715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(2 of 7) 2009 ACM </a:t>
            </a:r>
            <a:r>
              <a:rPr lang="tr-TR" dirty="0" err="1" smtClean="0"/>
              <a:t>Prog</a:t>
            </a:r>
            <a:r>
              <a:rPr lang="tr-TR" dirty="0" smtClean="0"/>
              <a:t>. </a:t>
            </a:r>
            <a:r>
              <a:rPr lang="tr-TR" dirty="0" err="1" smtClean="0"/>
              <a:t>Contest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Economic times these days are tough, even in </a:t>
            </a:r>
            <a:r>
              <a:rPr lang="en-US" dirty="0" err="1"/>
              <a:t>Byteland</a:t>
            </a:r>
            <a:r>
              <a:rPr lang="en-US" dirty="0"/>
              <a:t>. To reduce the operating costs, the government of </a:t>
            </a:r>
            <a:r>
              <a:rPr lang="en-US" dirty="0" err="1"/>
              <a:t>Byteland</a:t>
            </a:r>
            <a:r>
              <a:rPr lang="en-US" dirty="0"/>
              <a:t> has decided to optimize the road lighting. Till now every road was illuminated all night long, which costs 1 </a:t>
            </a:r>
            <a:r>
              <a:rPr lang="en-US" dirty="0" err="1"/>
              <a:t>Bytelandian</a:t>
            </a:r>
            <a:r>
              <a:rPr lang="en-US" dirty="0"/>
              <a:t> Dollar per meter and day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To save money, they decided to no longer illuminate every road, but to switch off the road lighting of some streets. To make sure that the inhabitants of </a:t>
            </a:r>
            <a:r>
              <a:rPr lang="en-US" dirty="0" err="1"/>
              <a:t>Byteland</a:t>
            </a:r>
            <a:r>
              <a:rPr lang="en-US" dirty="0"/>
              <a:t> still feel safe, they want to optimize the lighting in such a way, that after darkening some streets at night, there will still be at least one illuminated path from every junction in </a:t>
            </a:r>
            <a:r>
              <a:rPr lang="en-US" dirty="0" err="1"/>
              <a:t>Byteland</a:t>
            </a:r>
            <a:r>
              <a:rPr lang="en-US" dirty="0"/>
              <a:t> to every other junction. What is the maximum daily amount of money the government of </a:t>
            </a:r>
            <a:r>
              <a:rPr lang="en-US" dirty="0" err="1"/>
              <a:t>Byteland</a:t>
            </a:r>
            <a:r>
              <a:rPr lang="en-US" dirty="0"/>
              <a:t> can save, without making their inhabitants feel unsafe?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clker.com/cliparts/1/3/b/1/11970986311670693961johnny_automatic_greedy_hand.svg.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407618"/>
            <a:ext cx="5715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(2 of 7) 2009 ACM </a:t>
            </a:r>
            <a:r>
              <a:rPr lang="tr-TR" dirty="0" err="1" smtClean="0"/>
              <a:t>Prog</a:t>
            </a:r>
            <a:r>
              <a:rPr lang="tr-TR" dirty="0" smtClean="0"/>
              <a:t>. </a:t>
            </a:r>
            <a:r>
              <a:rPr lang="tr-TR" dirty="0" err="1" smtClean="0"/>
              <a:t>Contest</a:t>
            </a:r>
            <a:endParaRPr lang="en-US" dirty="0"/>
          </a:p>
        </p:txBody>
      </p:sp>
      <p:cxnSp>
        <p:nvCxnSpPr>
          <p:cNvPr id="5" name="Düz Ok Bağlayıcısı 4"/>
          <p:cNvCxnSpPr/>
          <p:nvPr/>
        </p:nvCxnSpPr>
        <p:spPr>
          <a:xfrm>
            <a:off x="1876076" y="3230044"/>
            <a:ext cx="32403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Metin kutusu 5"/>
          <p:cNvSpPr txBox="1"/>
          <p:nvPr/>
        </p:nvSpPr>
        <p:spPr>
          <a:xfrm>
            <a:off x="2784362" y="2782017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sample input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Düz Ok Bağlayıcısı 7"/>
          <p:cNvCxnSpPr/>
          <p:nvPr/>
        </p:nvCxnSpPr>
        <p:spPr>
          <a:xfrm>
            <a:off x="6880044" y="504534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Metin kutusu 8"/>
          <p:cNvSpPr txBox="1"/>
          <p:nvPr/>
        </p:nvSpPr>
        <p:spPr>
          <a:xfrm>
            <a:off x="6670692" y="60433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51</a:t>
            </a:r>
            <a:endParaRPr lang="tr-TR" dirty="0"/>
          </a:p>
        </p:txBody>
      </p:sp>
      <p:sp>
        <p:nvSpPr>
          <p:cNvPr id="10" name="Metin kutusu 9"/>
          <p:cNvSpPr txBox="1"/>
          <p:nvPr/>
        </p:nvSpPr>
        <p:spPr>
          <a:xfrm>
            <a:off x="6974128" y="5328730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sample output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925456" y="5446272"/>
            <a:ext cx="51416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http://www.informatik.uni-ulm.de/acm/Locals/2009/html/dark.html</a:t>
            </a:r>
            <a:endParaRPr lang="tr-TR" sz="1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Dikdörtgen 11"/>
          <p:cNvSpPr/>
          <p:nvPr/>
        </p:nvSpPr>
        <p:spPr>
          <a:xfrm>
            <a:off x="683568" y="1768980"/>
            <a:ext cx="989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dirty="0"/>
              <a:t>7 11</a:t>
            </a:r>
          </a:p>
          <a:p>
            <a:pPr marL="109728" indent="0">
              <a:buNone/>
            </a:pPr>
            <a:r>
              <a:rPr lang="en-US" dirty="0"/>
              <a:t>0 1 7</a:t>
            </a:r>
          </a:p>
          <a:p>
            <a:pPr marL="109728" indent="0">
              <a:buNone/>
            </a:pPr>
            <a:r>
              <a:rPr lang="en-US" dirty="0"/>
              <a:t>0 3 5</a:t>
            </a:r>
          </a:p>
          <a:p>
            <a:pPr marL="109728" indent="0">
              <a:buNone/>
            </a:pPr>
            <a:r>
              <a:rPr lang="en-US" dirty="0"/>
              <a:t>1 2 8</a:t>
            </a:r>
          </a:p>
          <a:p>
            <a:pPr marL="109728" indent="0">
              <a:buNone/>
            </a:pPr>
            <a:r>
              <a:rPr lang="en-US" dirty="0"/>
              <a:t>1 3 9</a:t>
            </a:r>
          </a:p>
          <a:p>
            <a:pPr marL="109728" indent="0">
              <a:buNone/>
            </a:pPr>
            <a:r>
              <a:rPr lang="en-US" dirty="0"/>
              <a:t>1 4 7</a:t>
            </a:r>
          </a:p>
          <a:p>
            <a:pPr marL="109728" indent="0">
              <a:buNone/>
            </a:pPr>
            <a:r>
              <a:rPr lang="en-US" dirty="0"/>
              <a:t>2 4 5</a:t>
            </a:r>
          </a:p>
          <a:p>
            <a:pPr marL="109728" indent="0">
              <a:buNone/>
            </a:pPr>
            <a:r>
              <a:rPr lang="en-US" dirty="0"/>
              <a:t>3 4 15</a:t>
            </a:r>
          </a:p>
          <a:p>
            <a:pPr marL="109728" indent="0">
              <a:buNone/>
            </a:pPr>
            <a:r>
              <a:rPr lang="en-US" dirty="0"/>
              <a:t>3 5 6</a:t>
            </a:r>
          </a:p>
          <a:p>
            <a:pPr marL="109728" indent="0">
              <a:buNone/>
            </a:pPr>
            <a:r>
              <a:rPr lang="en-US" dirty="0"/>
              <a:t>4 5 8</a:t>
            </a:r>
          </a:p>
          <a:p>
            <a:pPr marL="109728" indent="0">
              <a:buNone/>
            </a:pPr>
            <a:r>
              <a:rPr lang="en-US" dirty="0"/>
              <a:t>4 6 9</a:t>
            </a:r>
          </a:p>
          <a:p>
            <a:pPr marL="109728" indent="0">
              <a:buNone/>
            </a:pPr>
            <a:r>
              <a:rPr lang="en-US" dirty="0"/>
              <a:t>5 6 11</a:t>
            </a:r>
          </a:p>
        </p:txBody>
      </p:sp>
      <p:sp>
        <p:nvSpPr>
          <p:cNvPr id="13" name="Oval 12"/>
          <p:cNvSpPr/>
          <p:nvPr/>
        </p:nvSpPr>
        <p:spPr>
          <a:xfrm>
            <a:off x="5497479" y="3434994"/>
            <a:ext cx="396000" cy="39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3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824811" y="3309023"/>
            <a:ext cx="396000" cy="39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4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626811" y="1924802"/>
            <a:ext cx="396000" cy="39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1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055514" y="1902419"/>
            <a:ext cx="396000" cy="39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2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78496" y="4611477"/>
            <a:ext cx="396000" cy="39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5</a:t>
            </a:r>
            <a:endParaRPr lang="tr-TR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3"/>
          <p:cNvCxnSpPr>
            <a:endCxn id="16" idx="2"/>
          </p:cNvCxnSpPr>
          <p:nvPr/>
        </p:nvCxnSpPr>
        <p:spPr>
          <a:xfrm flipV="1">
            <a:off x="7022811" y="2100419"/>
            <a:ext cx="1032703" cy="2238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9" name="TextBox 14"/>
          <p:cNvSpPr txBox="1"/>
          <p:nvPr/>
        </p:nvSpPr>
        <p:spPr>
          <a:xfrm>
            <a:off x="5963485" y="1785078"/>
            <a:ext cx="2211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7</a:t>
            </a:r>
            <a:endParaRPr lang="tr-TR" dirty="0"/>
          </a:p>
        </p:txBody>
      </p:sp>
      <p:cxnSp>
        <p:nvCxnSpPr>
          <p:cNvPr id="20" name="Straight Arrow Connector 15"/>
          <p:cNvCxnSpPr>
            <a:endCxn id="32" idx="6"/>
          </p:cNvCxnSpPr>
          <p:nvPr/>
        </p:nvCxnSpPr>
        <p:spPr>
          <a:xfrm flipH="1">
            <a:off x="5695479" y="2129887"/>
            <a:ext cx="905454" cy="2452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1" name="Straight Arrow Connector 16"/>
          <p:cNvCxnSpPr>
            <a:stCxn id="33" idx="0"/>
            <a:endCxn id="14" idx="5"/>
          </p:cNvCxnSpPr>
          <p:nvPr/>
        </p:nvCxnSpPr>
        <p:spPr>
          <a:xfrm flipH="1" flipV="1">
            <a:off x="7162818" y="3647030"/>
            <a:ext cx="1011289" cy="96444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2" name="Straight Arrow Connector 17"/>
          <p:cNvCxnSpPr>
            <a:stCxn id="13" idx="4"/>
            <a:endCxn id="17" idx="1"/>
          </p:cNvCxnSpPr>
          <p:nvPr/>
        </p:nvCxnSpPr>
        <p:spPr>
          <a:xfrm>
            <a:off x="5695479" y="3830994"/>
            <a:ext cx="941010" cy="83847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18"/>
          <p:cNvCxnSpPr>
            <a:stCxn id="13" idx="0"/>
            <a:endCxn id="32" idx="4"/>
          </p:cNvCxnSpPr>
          <p:nvPr/>
        </p:nvCxnSpPr>
        <p:spPr>
          <a:xfrm flipH="1" flipV="1">
            <a:off x="5497479" y="2352410"/>
            <a:ext cx="198000" cy="108258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19"/>
          <p:cNvCxnSpPr>
            <a:stCxn id="33" idx="2"/>
            <a:endCxn id="17" idx="6"/>
          </p:cNvCxnSpPr>
          <p:nvPr/>
        </p:nvCxnSpPr>
        <p:spPr>
          <a:xfrm flipH="1">
            <a:off x="6974496" y="4809477"/>
            <a:ext cx="1001611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5" name="TextBox 20"/>
          <p:cNvSpPr txBox="1"/>
          <p:nvPr/>
        </p:nvSpPr>
        <p:spPr>
          <a:xfrm>
            <a:off x="5647390" y="4050453"/>
            <a:ext cx="4754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6</a:t>
            </a:r>
            <a:endParaRPr lang="tr-TR" dirty="0"/>
          </a:p>
        </p:txBody>
      </p:sp>
      <p:sp>
        <p:nvSpPr>
          <p:cNvPr id="26" name="TextBox 21"/>
          <p:cNvSpPr txBox="1"/>
          <p:nvPr/>
        </p:nvSpPr>
        <p:spPr>
          <a:xfrm>
            <a:off x="5220072" y="2781348"/>
            <a:ext cx="4754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5</a:t>
            </a:r>
            <a:endParaRPr lang="tr-TR" dirty="0"/>
          </a:p>
        </p:txBody>
      </p:sp>
      <p:sp>
        <p:nvSpPr>
          <p:cNvPr id="27" name="TextBox 22"/>
          <p:cNvSpPr txBox="1"/>
          <p:nvPr/>
        </p:nvSpPr>
        <p:spPr>
          <a:xfrm>
            <a:off x="7539162" y="3784006"/>
            <a:ext cx="4754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9</a:t>
            </a:r>
            <a:endParaRPr lang="tr-TR" dirty="0"/>
          </a:p>
        </p:txBody>
      </p:sp>
      <p:sp>
        <p:nvSpPr>
          <p:cNvPr id="28" name="TextBox 23"/>
          <p:cNvSpPr txBox="1"/>
          <p:nvPr/>
        </p:nvSpPr>
        <p:spPr>
          <a:xfrm>
            <a:off x="6120256" y="3200676"/>
            <a:ext cx="4754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15</a:t>
            </a:r>
            <a:endParaRPr lang="tr-TR" dirty="0"/>
          </a:p>
        </p:txBody>
      </p:sp>
      <p:sp>
        <p:nvSpPr>
          <p:cNvPr id="29" name="TextBox 24"/>
          <p:cNvSpPr txBox="1"/>
          <p:nvPr/>
        </p:nvSpPr>
        <p:spPr>
          <a:xfrm>
            <a:off x="6661440" y="2596682"/>
            <a:ext cx="4754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7</a:t>
            </a:r>
            <a:endParaRPr lang="tr-TR" dirty="0"/>
          </a:p>
        </p:txBody>
      </p:sp>
      <p:cxnSp>
        <p:nvCxnSpPr>
          <p:cNvPr id="30" name="Straight Arrow Connector 25"/>
          <p:cNvCxnSpPr>
            <a:stCxn id="14" idx="2"/>
            <a:endCxn id="13" idx="6"/>
          </p:cNvCxnSpPr>
          <p:nvPr/>
        </p:nvCxnSpPr>
        <p:spPr>
          <a:xfrm flipH="1">
            <a:off x="5893479" y="3507023"/>
            <a:ext cx="931332" cy="12597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1" name="TextBox 26"/>
          <p:cNvSpPr txBox="1"/>
          <p:nvPr/>
        </p:nvSpPr>
        <p:spPr>
          <a:xfrm>
            <a:off x="7220811" y="4426811"/>
            <a:ext cx="4754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11</a:t>
            </a:r>
            <a:endParaRPr lang="tr-TR" dirty="0"/>
          </a:p>
        </p:txBody>
      </p:sp>
      <p:sp>
        <p:nvSpPr>
          <p:cNvPr id="32" name="Oval 31"/>
          <p:cNvSpPr/>
          <p:nvPr/>
        </p:nvSpPr>
        <p:spPr>
          <a:xfrm>
            <a:off x="5299479" y="1956410"/>
            <a:ext cx="396000" cy="39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0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976107" y="4611477"/>
            <a:ext cx="396000" cy="39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6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4" name="TextBox 44"/>
          <p:cNvSpPr txBox="1"/>
          <p:nvPr/>
        </p:nvSpPr>
        <p:spPr>
          <a:xfrm>
            <a:off x="7492184" y="1772816"/>
            <a:ext cx="2211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8</a:t>
            </a:r>
            <a:endParaRPr lang="tr-TR" dirty="0"/>
          </a:p>
        </p:txBody>
      </p:sp>
      <p:cxnSp>
        <p:nvCxnSpPr>
          <p:cNvPr id="35" name="Straight Arrow Connector 63"/>
          <p:cNvCxnSpPr>
            <a:stCxn id="14" idx="0"/>
            <a:endCxn id="15" idx="4"/>
          </p:cNvCxnSpPr>
          <p:nvPr/>
        </p:nvCxnSpPr>
        <p:spPr>
          <a:xfrm flipH="1" flipV="1">
            <a:off x="6824811" y="2320802"/>
            <a:ext cx="198000" cy="98822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6" name="Straight Arrow Connector 66"/>
          <p:cNvCxnSpPr>
            <a:stCxn id="14" idx="7"/>
            <a:endCxn id="16" idx="3"/>
          </p:cNvCxnSpPr>
          <p:nvPr/>
        </p:nvCxnSpPr>
        <p:spPr>
          <a:xfrm flipV="1">
            <a:off x="7162818" y="2240426"/>
            <a:ext cx="950689" cy="112659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7" name="TextBox 67"/>
          <p:cNvSpPr txBox="1"/>
          <p:nvPr/>
        </p:nvSpPr>
        <p:spPr>
          <a:xfrm>
            <a:off x="7430758" y="2445580"/>
            <a:ext cx="4754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5</a:t>
            </a:r>
            <a:endParaRPr lang="tr-TR" dirty="0"/>
          </a:p>
        </p:txBody>
      </p:sp>
      <p:cxnSp>
        <p:nvCxnSpPr>
          <p:cNvPr id="38" name="Straight Arrow Connector 70"/>
          <p:cNvCxnSpPr/>
          <p:nvPr/>
        </p:nvCxnSpPr>
        <p:spPr>
          <a:xfrm flipV="1">
            <a:off x="6851942" y="3705023"/>
            <a:ext cx="170869" cy="90645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9" name="TextBox 72"/>
          <p:cNvSpPr txBox="1"/>
          <p:nvPr/>
        </p:nvSpPr>
        <p:spPr>
          <a:xfrm>
            <a:off x="6665946" y="3944587"/>
            <a:ext cx="2211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8</a:t>
            </a:r>
            <a:endParaRPr lang="tr-TR" dirty="0"/>
          </a:p>
        </p:txBody>
      </p:sp>
      <p:cxnSp>
        <p:nvCxnSpPr>
          <p:cNvPr id="40" name="Straight Arrow Connector 73"/>
          <p:cNvCxnSpPr>
            <a:stCxn id="15" idx="3"/>
            <a:endCxn id="13" idx="7"/>
          </p:cNvCxnSpPr>
          <p:nvPr/>
        </p:nvCxnSpPr>
        <p:spPr>
          <a:xfrm flipH="1">
            <a:off x="5835486" y="2262809"/>
            <a:ext cx="849318" cy="123017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1" name="TextBox 76"/>
          <p:cNvSpPr txBox="1"/>
          <p:nvPr/>
        </p:nvSpPr>
        <p:spPr>
          <a:xfrm>
            <a:off x="6022441" y="2527134"/>
            <a:ext cx="4754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407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lker.com/cliparts/1/3/b/1/11970986311670693961johnny_automatic_greedy_hand.svg.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429000"/>
            <a:ext cx="5715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(3 of 7) 2009 </a:t>
            </a:r>
            <a:r>
              <a:rPr lang="tr-TR" dirty="0" err="1" smtClean="0"/>
              <a:t>Midterm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endParaRPr lang="tr-TR" dirty="0" smtClean="0"/>
          </a:p>
          <a:p>
            <a:pPr algn="just"/>
            <a:r>
              <a:rPr lang="en-US" dirty="0" smtClean="0"/>
              <a:t>Consider </a:t>
            </a:r>
            <a:r>
              <a:rPr lang="en-US" dirty="0"/>
              <a:t>the problem of scheduling two jobs a and b which take an hour each. </a:t>
            </a:r>
          </a:p>
          <a:p>
            <a:pPr algn="just"/>
            <a:r>
              <a:rPr lang="en-US" dirty="0"/>
              <a:t>Assume that each job can start either at time t=0 or t=1. </a:t>
            </a:r>
          </a:p>
          <a:p>
            <a:pPr algn="just"/>
            <a:r>
              <a:rPr lang="en-US" dirty="0"/>
              <a:t>Let p0(a) and p1(a) show the probability that job a starts at time 0 and 1 respectively. Similarly, p0(b) and p1(b) show the probability that job b starts at time 0 and 1 respectively. </a:t>
            </a:r>
          </a:p>
          <a:p>
            <a:pPr algn="just"/>
            <a:r>
              <a:rPr lang="en-US" dirty="0"/>
              <a:t>Compute the expected number of jobs that can be scheduled when: </a:t>
            </a:r>
          </a:p>
          <a:p>
            <a:pPr lvl="1" algn="just"/>
            <a:r>
              <a:rPr lang="en-US" dirty="0"/>
              <a:t>p0(a) = p1(a) = p0(b) = p1(b) = 0.5 (each job appears uniformly random) </a:t>
            </a:r>
          </a:p>
          <a:p>
            <a:pPr lvl="1" algn="just"/>
            <a:r>
              <a:rPr lang="en-US" dirty="0"/>
              <a:t>p0(a) = p0(b) = 0.7 and p1(a) = p1(b) = 0.3 </a:t>
            </a:r>
          </a:p>
          <a:p>
            <a:pPr algn="just"/>
            <a:endParaRPr lang="en-US" dirty="0"/>
          </a:p>
          <a:p>
            <a:pPr algn="just"/>
            <a:endParaRPr lang="tr-TR" dirty="0" smtClean="0"/>
          </a:p>
          <a:p>
            <a:pPr marL="0" indent="0" algn="just">
              <a:buNone/>
            </a:pPr>
            <a:r>
              <a:rPr lang="en-US" sz="2300" dirty="0" smtClean="0"/>
              <a:t>Hint</a:t>
            </a:r>
            <a:r>
              <a:rPr lang="en-US" sz="2300" dirty="0"/>
              <a:t>: In order to find the expected # of jobs, for each possible scenario of jobs, you’ll need to compute the probability of that scenario and multiply it with # of jobs that can be scheduled for that scenario. </a:t>
            </a:r>
          </a:p>
        </p:txBody>
      </p:sp>
    </p:spTree>
    <p:extLst>
      <p:ext uri="{BB962C8B-B14F-4D97-AF65-F5344CB8AC3E}">
        <p14:creationId xmlns:p14="http://schemas.microsoft.com/office/powerpoint/2010/main" val="3122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lker.com/cliparts/1/3/b/1/11970986311670693961johnny_automatic_greedy_hand.svg.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496" y="3407618"/>
            <a:ext cx="5715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(4 of 7) </a:t>
            </a:r>
            <a:r>
              <a:rPr lang="tr-TR" dirty="0" err="1" smtClean="0"/>
              <a:t>Container</a:t>
            </a:r>
            <a:r>
              <a:rPr lang="tr-TR" dirty="0" smtClean="0"/>
              <a:t> </a:t>
            </a:r>
            <a:r>
              <a:rPr lang="tr-TR" dirty="0" err="1" smtClean="0"/>
              <a:t>Loading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Suppose </a:t>
            </a:r>
            <a:r>
              <a:rPr lang="en-US" dirty="0"/>
              <a:t>that a ship’s freight capacity is c. There are n containers and container i’s weight is w(</a:t>
            </a:r>
            <a:r>
              <a:rPr lang="en-US" dirty="0" err="1"/>
              <a:t>i</a:t>
            </a:r>
            <a:r>
              <a:rPr lang="en-US" dirty="0"/>
              <a:t>). Sum of all w(</a:t>
            </a:r>
            <a:r>
              <a:rPr lang="en-US" dirty="0" err="1"/>
              <a:t>i</a:t>
            </a:r>
            <a:r>
              <a:rPr lang="en-US" dirty="0"/>
              <a:t>)’s from 1 to n is greater than c.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How can you load as many containers as is possible into the ship without sinking it?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Let c is 20 gross-tons and 5 containers with following weights</a:t>
            </a:r>
          </a:p>
          <a:p>
            <a:pPr lvl="1" algn="just"/>
            <a:r>
              <a:rPr lang="en-US" dirty="0"/>
              <a:t>w(1) = 8, w(2) = 3, w(3) = 5, w(4) = 5 and w(5) = 12</a:t>
            </a:r>
          </a:p>
        </p:txBody>
      </p:sp>
    </p:spTree>
    <p:extLst>
      <p:ext uri="{BB962C8B-B14F-4D97-AF65-F5344CB8AC3E}">
        <p14:creationId xmlns:p14="http://schemas.microsoft.com/office/powerpoint/2010/main" val="33937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clker.com/cliparts/1/3/b/1/11970986311670693961johnny_automatic_greedy_hand.svg.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496" y="3429000"/>
            <a:ext cx="5715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(5 of 7) Data </a:t>
            </a:r>
            <a:r>
              <a:rPr lang="tr-TR" dirty="0" err="1" smtClean="0"/>
              <a:t>Mining</a:t>
            </a:r>
            <a:r>
              <a:rPr lang="tr-TR" dirty="0" smtClean="0"/>
              <a:t> </a:t>
            </a:r>
            <a:r>
              <a:rPr lang="tr-TR" dirty="0" err="1" smtClean="0"/>
              <a:t>In</a:t>
            </a:r>
            <a:r>
              <a:rPr lang="tr-TR" dirty="0" smtClean="0"/>
              <a:t> Time Series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S’ is stock exchange purchase subsequence with length m</a:t>
            </a:r>
          </a:p>
          <a:p>
            <a:pPr lvl="1" algn="just"/>
            <a:r>
              <a:rPr lang="en-US" dirty="0"/>
              <a:t>buy yahoo, buy </a:t>
            </a:r>
            <a:r>
              <a:rPr lang="en-US" dirty="0" err="1"/>
              <a:t>ebay</a:t>
            </a:r>
            <a:r>
              <a:rPr lang="en-US" dirty="0"/>
              <a:t>, buy yahoo, buy oracle</a:t>
            </a:r>
          </a:p>
          <a:p>
            <a:pPr algn="just"/>
            <a:r>
              <a:rPr lang="en-US" dirty="0"/>
              <a:t>S is stock exchange purchase sequence with length n</a:t>
            </a:r>
          </a:p>
          <a:p>
            <a:pPr lvl="1" algn="just"/>
            <a:r>
              <a:rPr lang="en-US" dirty="0"/>
              <a:t>buy amazon, buy yahoo, buy </a:t>
            </a:r>
            <a:r>
              <a:rPr lang="en-US" dirty="0" err="1"/>
              <a:t>ebay</a:t>
            </a:r>
            <a:r>
              <a:rPr lang="en-US" dirty="0"/>
              <a:t>, buy yahoo, buy yahoo, buy oracle</a:t>
            </a:r>
          </a:p>
          <a:p>
            <a:pPr algn="just"/>
            <a:r>
              <a:rPr lang="en-US" dirty="0"/>
              <a:t>Events of S’ must occur in S in order but not necessarily consecutively</a:t>
            </a:r>
          </a:p>
          <a:p>
            <a:pPr algn="just"/>
            <a:r>
              <a:rPr lang="en-US" dirty="0"/>
              <a:t>Events of S’ can occur multiple times in S</a:t>
            </a:r>
          </a:p>
          <a:p>
            <a:pPr algn="just"/>
            <a:r>
              <a:rPr lang="en-US" dirty="0"/>
              <a:t>a sequence S’ is a subsequence of S if there is a way to delete certain of the events from S so that the remaining events, in order, are equal to the sequence S</a:t>
            </a:r>
          </a:p>
          <a:p>
            <a:pPr algn="just"/>
            <a:r>
              <a:rPr lang="en-US" dirty="0"/>
              <a:t>Propose an algorithm which takes to sequences like above and decides whether S’ is subsequence of S.</a:t>
            </a:r>
          </a:p>
        </p:txBody>
      </p:sp>
    </p:spTree>
    <p:extLst>
      <p:ext uri="{BB962C8B-B14F-4D97-AF65-F5344CB8AC3E}">
        <p14:creationId xmlns:p14="http://schemas.microsoft.com/office/powerpoint/2010/main" val="301646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clker.com/cliparts/1/3/b/1/11970986311670693961johnny_automatic_greedy_hand.svg.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496" y="3407618"/>
            <a:ext cx="5715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(5 of 7) Data </a:t>
            </a:r>
            <a:r>
              <a:rPr lang="tr-TR" dirty="0" err="1" smtClean="0"/>
              <a:t>Mining</a:t>
            </a:r>
            <a:r>
              <a:rPr lang="tr-TR" dirty="0" smtClean="0"/>
              <a:t> </a:t>
            </a:r>
            <a:r>
              <a:rPr lang="tr-TR" dirty="0" err="1" smtClean="0"/>
              <a:t>In</a:t>
            </a:r>
            <a:r>
              <a:rPr lang="tr-TR" dirty="0" smtClean="0"/>
              <a:t> Time Series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tr-TR" dirty="0" smtClean="0"/>
          </a:p>
          <a:p>
            <a:pPr marL="0" indent="0" algn="ctr">
              <a:buNone/>
            </a:pPr>
            <a:r>
              <a:rPr lang="en-US" dirty="0" smtClean="0"/>
              <a:t>buy </a:t>
            </a:r>
            <a:r>
              <a:rPr lang="en-US" dirty="0"/>
              <a:t>yahoo, buy </a:t>
            </a:r>
            <a:r>
              <a:rPr lang="en-US" dirty="0" err="1"/>
              <a:t>ebay</a:t>
            </a:r>
            <a:r>
              <a:rPr lang="en-US" dirty="0"/>
              <a:t>, buy yahoo, buy oracle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ctr">
              <a:buNone/>
            </a:pPr>
            <a:endParaRPr lang="tr-TR" sz="2000" dirty="0" smtClean="0"/>
          </a:p>
          <a:p>
            <a:pPr marL="0" indent="0" algn="ctr">
              <a:buNone/>
            </a:pPr>
            <a:r>
              <a:rPr lang="en-US" sz="2000" dirty="0" smtClean="0"/>
              <a:t>buy </a:t>
            </a:r>
            <a:r>
              <a:rPr lang="en-US" sz="2000" dirty="0"/>
              <a:t>amazon, buy yahoo, buy </a:t>
            </a:r>
            <a:r>
              <a:rPr lang="en-US" sz="2000" dirty="0" err="1"/>
              <a:t>ebay</a:t>
            </a:r>
            <a:r>
              <a:rPr lang="en-US" sz="2000" dirty="0"/>
              <a:t>, buy yahoo, buy yahoo, buy oracle</a:t>
            </a:r>
          </a:p>
          <a:p>
            <a:pPr algn="just"/>
            <a:endParaRPr lang="en-US" dirty="0"/>
          </a:p>
          <a:p>
            <a:pPr algn="just"/>
            <a:endParaRPr lang="tr-TR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How</a:t>
            </a:r>
            <a:r>
              <a:rPr lang="tr-TR" dirty="0" smtClean="0"/>
              <a:t> </a:t>
            </a:r>
            <a:r>
              <a:rPr lang="en-US" dirty="0" smtClean="0"/>
              <a:t>?</a:t>
            </a:r>
            <a:endParaRPr lang="en-US" dirty="0"/>
          </a:p>
          <a:p>
            <a:pPr algn="just"/>
            <a:r>
              <a:rPr lang="en-US" dirty="0"/>
              <a:t>Can linear search be </a:t>
            </a:r>
            <a:r>
              <a:rPr lang="en-US" dirty="0" smtClean="0"/>
              <a:t>applied</a:t>
            </a:r>
            <a:r>
              <a:rPr lang="tr-TR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5" name="Düz Ok Bağlayıcısı 4"/>
          <p:cNvCxnSpPr/>
          <p:nvPr/>
        </p:nvCxnSpPr>
        <p:spPr>
          <a:xfrm>
            <a:off x="1979712" y="2132856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Düz Ok Bağlayıcısı 6"/>
          <p:cNvCxnSpPr/>
          <p:nvPr/>
        </p:nvCxnSpPr>
        <p:spPr>
          <a:xfrm>
            <a:off x="3851920" y="2132856"/>
            <a:ext cx="288032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Düz Ok Bağlayıcısı 8"/>
          <p:cNvCxnSpPr/>
          <p:nvPr/>
        </p:nvCxnSpPr>
        <p:spPr>
          <a:xfrm>
            <a:off x="5436096" y="2132856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>
            <a:off x="7164288" y="2132856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98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rmal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B2178E4-2F0C-4A34-8B52-79BAFAEA72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Normal</Template>
  <TotalTime>0</TotalTime>
  <Words>1170</Words>
  <Application>Microsoft Office PowerPoint</Application>
  <PresentationFormat>Ekran Gösterisi (4:3)</PresentationFormat>
  <Paragraphs>148</Paragraphs>
  <Slides>14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Normal</vt:lpstr>
      <vt:lpstr>Greedy Algorithms Practice Session</vt:lpstr>
      <vt:lpstr>Essentials</vt:lpstr>
      <vt:lpstr>(1 of 7) True Or False ?</vt:lpstr>
      <vt:lpstr>(2 of 7) 2009 ACM Prog. Contest</vt:lpstr>
      <vt:lpstr>(2 of 7) 2009 ACM Prog. Contest</vt:lpstr>
      <vt:lpstr>(3 of 7) 2009 Midterm</vt:lpstr>
      <vt:lpstr>(4 of 7) Container Loading</vt:lpstr>
      <vt:lpstr>(5 of 7) Data Mining In Time Series</vt:lpstr>
      <vt:lpstr>(5 of 7) Data Mining In Time Series</vt:lpstr>
      <vt:lpstr>(6 of 7) Midterm 2009</vt:lpstr>
      <vt:lpstr>(7 of 7) Triathlon Scheduling</vt:lpstr>
      <vt:lpstr>(EXTRA) 2010 Midterm</vt:lpstr>
      <vt:lpstr>(EXTRA) 2010 Midterm</vt:lpstr>
      <vt:lpstr>(EXTRA) 2010 Midterm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2012-03-20T08:22:46Z</dcterms:created>
  <dcterms:modified xsi:type="dcterms:W3CDTF">2012-03-20T09:14:03Z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