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2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3.xml" ContentType="application/vnd.openxmlformats-officedocument.drawingml.chartshape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4.xml" ContentType="application/vnd.openxmlformats-officedocument.drawingml.chartshape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8" r:id="rId15"/>
    <p:sldId id="279" r:id="rId16"/>
    <p:sldId id="269" r:id="rId17"/>
    <p:sldId id="281" r:id="rId18"/>
    <p:sldId id="282" r:id="rId19"/>
    <p:sldId id="283" r:id="rId20"/>
    <p:sldId id="273" r:id="rId21"/>
    <p:sldId id="274" r:id="rId22"/>
    <p:sldId id="275" r:id="rId23"/>
    <p:sldId id="277" r:id="rId2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Orta Stil 2 - Vurgu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Orta Stil 4 - Vurgu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Orta Stil 4 - Vurgu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Orta Stil 4 - Vurgu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al__ma_Sayfas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al__ma_Sayfas_10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al__ma_Sayfas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al__ma_Sayfas_3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al__ma_Sayfas_4.xlsx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2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al__ma_Sayfas_5.xlsx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3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al__ma_Sayfas_6.xlsx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4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al__ma_Sayfas_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al__ma_Sayfas_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al__ma_Sayfas_9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Survey Activity </a:t>
            </a:r>
            <a:r>
              <a:rPr lang="en-US" dirty="0" smtClean="0"/>
              <a:t>Weights</a:t>
            </a:r>
            <a:r>
              <a:rPr lang="tr-TR" dirty="0" smtClean="0"/>
              <a:t> on </a:t>
            </a:r>
            <a:r>
              <a:rPr lang="tr-TR" dirty="0" err="1" smtClean="0"/>
              <a:t>Overall</a:t>
            </a:r>
            <a:r>
              <a:rPr lang="en-US" dirty="0" smtClean="0"/>
              <a:t> </a:t>
            </a:r>
            <a:r>
              <a:rPr lang="en-US" dirty="0"/>
              <a:t>(%)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Sayfa1!$B$1</c:f>
              <c:strCache>
                <c:ptCount val="1"/>
                <c:pt idx="0">
                  <c:v>Weight (%)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C16F5924-EAF0-46B4-B76E-42EEE54E0CA8}" type="VALUE">
                      <a:rPr lang="en-US" baseline="0">
                        <a:solidFill>
                          <a:schemeClr val="bg1"/>
                        </a:solidFill>
                      </a:rPr>
                      <a:pPr/>
                      <a:t>[DEĞER]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7706B8E6-A13B-41BD-99EC-9CF3260E821A}" type="VALUE">
                      <a:rPr lang="en-US" baseline="0">
                        <a:solidFill>
                          <a:schemeClr val="bg1"/>
                        </a:solidFill>
                      </a:rPr>
                      <a:pPr/>
                      <a:t>[DEĞER]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D338B2A3-B8F1-4578-BDB1-B2EB86AE4CC0}" type="VALUE">
                      <a:rPr lang="en-US" baseline="0">
                        <a:solidFill>
                          <a:schemeClr val="bg1"/>
                        </a:solidFill>
                      </a:rPr>
                      <a:pPr/>
                      <a:t>[DEĞER]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80C2B4EA-20B2-4176-9C85-4096ACCC412F}" type="VALUE">
                      <a:rPr lang="en-US" baseline="0">
                        <a:solidFill>
                          <a:schemeClr val="bg1"/>
                        </a:solidFill>
                      </a:rPr>
                      <a:pPr/>
                      <a:t>[DEĞER]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Sayfa1!$A$2:$A$5</c:f>
              <c:strCache>
                <c:ptCount val="4"/>
                <c:pt idx="0">
                  <c:v>Montage</c:v>
                </c:pt>
                <c:pt idx="1">
                  <c:v>Audio Effect</c:v>
                </c:pt>
                <c:pt idx="2">
                  <c:v>Video Effect</c:v>
                </c:pt>
                <c:pt idx="3">
                  <c:v>Toolbar Navigation</c:v>
                </c:pt>
              </c:strCache>
            </c:strRef>
          </c:cat>
          <c:val>
            <c:numRef>
              <c:f>Sayfa1!$B$2:$B$5</c:f>
              <c:numCache>
                <c:formatCode>General</c:formatCode>
                <c:ptCount val="4"/>
                <c:pt idx="0">
                  <c:v>40</c:v>
                </c:pt>
                <c:pt idx="1">
                  <c:v>20</c:v>
                </c:pt>
                <c:pt idx="2">
                  <c:v>30</c:v>
                </c:pt>
                <c:pt idx="3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1434638295155131"/>
          <c:y val="0.86408360072120727"/>
          <c:w val="0.58059281277029995"/>
          <c:h val="0.1175757292763065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tr-TR" b="1" dirty="0" err="1"/>
              <a:t>Overall</a:t>
            </a:r>
            <a:r>
              <a:rPr lang="tr-TR" b="1" dirty="0"/>
              <a:t> </a:t>
            </a:r>
            <a:r>
              <a:rPr lang="tr-TR" b="1" dirty="0" err="1" smtClean="0"/>
              <a:t>Participant</a:t>
            </a:r>
            <a:r>
              <a:rPr lang="tr-TR" b="1" dirty="0" smtClean="0"/>
              <a:t> Evaluation </a:t>
            </a:r>
            <a:r>
              <a:rPr lang="tr-TR" b="1" dirty="0" err="1"/>
              <a:t>Results</a:t>
            </a:r>
            <a:endParaRPr lang="en-US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Sayfa1!$B$1</c:f>
              <c:strCache>
                <c:ptCount val="1"/>
                <c:pt idx="0">
                  <c:v>Seri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chemeClr val="bg1"/>
                        </a:solidFill>
                      </a:rPr>
                      <a:t>37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chemeClr val="bg1"/>
                        </a:solidFill>
                      </a:rPr>
                      <a:t>63</a:t>
                    </a:r>
                    <a:endParaRPr lang="en-US" baseline="0" dirty="0">
                      <a:solidFill>
                        <a:schemeClr val="bg1"/>
                      </a:solidFill>
                    </a:endParaRP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Sayfa1!$A$2:$A$3</c:f>
              <c:strCache>
                <c:ptCount val="2"/>
                <c:pt idx="0">
                  <c:v>Kdenlive</c:v>
                </c:pt>
                <c:pt idx="1">
                  <c:v>Openshot</c:v>
                </c:pt>
              </c:strCache>
            </c:strRef>
          </c:cat>
          <c:val>
            <c:numRef>
              <c:f>Sayfa1!$B$2:$B$3</c:f>
              <c:numCache>
                <c:formatCode>General</c:formatCode>
                <c:ptCount val="2"/>
                <c:pt idx="0">
                  <c:v>0.37</c:v>
                </c:pt>
                <c:pt idx="1">
                  <c:v>0.63</c:v>
                </c:pt>
              </c:numCache>
            </c:numRef>
          </c:val>
        </c:ser>
        <c:ser>
          <c:idx val="1"/>
          <c:order val="1"/>
          <c:tx>
            <c:strRef>
              <c:f>Sayfa1!$C$1</c:f>
              <c:strCache>
                <c:ptCount val="1"/>
                <c:pt idx="0">
                  <c:v>Sütun1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Sayfa1!$A$2:$A$3</c:f>
              <c:strCache>
                <c:ptCount val="2"/>
                <c:pt idx="0">
                  <c:v>Kdenlive</c:v>
                </c:pt>
                <c:pt idx="1">
                  <c:v>Openshot</c:v>
                </c:pt>
              </c:strCache>
            </c:strRef>
          </c:cat>
          <c:val>
            <c:numRef>
              <c:f>Sayfa1!$C$2:$C$3</c:f>
              <c:numCache>
                <c:formatCode>General</c:formatCode>
                <c:ptCount val="2"/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881733600"/>
        <c:axId val="881743936"/>
      </c:barChart>
      <c:catAx>
        <c:axId val="881733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1743936"/>
        <c:crosses val="autoZero"/>
        <c:auto val="1"/>
        <c:lblAlgn val="ctr"/>
        <c:lblOffset val="100"/>
        <c:noMultiLvlLbl val="0"/>
      </c:catAx>
      <c:valAx>
        <c:axId val="88174393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1733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Prior Used Ratio (%)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Sayfa1!$B$1</c:f>
              <c:strCache>
                <c:ptCount val="1"/>
                <c:pt idx="0">
                  <c:v>Used Ratio (%)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882519F2-703A-43BF-802D-804F3D521C24}" type="VALUE">
                      <a:rPr lang="en-US" baseline="0">
                        <a:solidFill>
                          <a:schemeClr val="bg1"/>
                        </a:solidFill>
                      </a:rPr>
                      <a:pPr/>
                      <a:t>[DEĞER]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2C24F827-C933-4C66-A368-FF40472FD4AD}" type="VALUE">
                      <a:rPr lang="en-US" baseline="0">
                        <a:solidFill>
                          <a:schemeClr val="bg1"/>
                        </a:solidFill>
                      </a:rPr>
                      <a:pPr/>
                      <a:t>[DEĞER]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52B1C914-4579-404A-82E2-62EEC4F4365E}" type="VALUE">
                      <a:rPr lang="en-US" baseline="0">
                        <a:solidFill>
                          <a:schemeClr val="bg1"/>
                        </a:solidFill>
                      </a:rPr>
                      <a:pPr/>
                      <a:t>[DEĞER]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DCBB29A7-B746-4543-87F6-346B986ADB7F}" type="VALUE">
                      <a:rPr lang="en-US" baseline="0">
                        <a:solidFill>
                          <a:schemeClr val="bg1"/>
                        </a:solidFill>
                      </a:rPr>
                      <a:pPr/>
                      <a:t>[DEĞER]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Sayfa1!$A$2:$A$5</c:f>
              <c:strCache>
                <c:ptCount val="4"/>
                <c:pt idx="0">
                  <c:v>None</c:v>
                </c:pt>
                <c:pt idx="1">
                  <c:v>Both</c:v>
                </c:pt>
                <c:pt idx="2">
                  <c:v>Only OpenShot</c:v>
                </c:pt>
                <c:pt idx="3">
                  <c:v>Only Kdenlive</c:v>
                </c:pt>
              </c:strCache>
            </c:strRef>
          </c:cat>
          <c:val>
            <c:numRef>
              <c:f>Sayfa1!$B$2:$B$5</c:f>
              <c:numCache>
                <c:formatCode>General</c:formatCode>
                <c:ptCount val="4"/>
                <c:pt idx="0">
                  <c:v>80</c:v>
                </c:pt>
                <c:pt idx="1">
                  <c:v>5</c:v>
                </c:pt>
                <c:pt idx="2">
                  <c:v>5</c:v>
                </c:pt>
                <c:pt idx="3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Box plot of OpenShot and Kdenlive montage action execution time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tockChart>
        <c:ser>
          <c:idx val="0"/>
          <c:order val="0"/>
          <c:tx>
            <c:strRef>
              <c:f>Sayfa1!$B$1</c:f>
              <c:strCache>
                <c:ptCount val="1"/>
                <c:pt idx="0">
                  <c:v>Aç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strRef>
              <c:f>Sayfa1!$A$2:$A$3</c:f>
              <c:strCache>
                <c:ptCount val="2"/>
                <c:pt idx="0">
                  <c:v>OpenShot Montage</c:v>
                </c:pt>
                <c:pt idx="1">
                  <c:v>Kdenlive Montage</c:v>
                </c:pt>
              </c:strCache>
            </c:strRef>
          </c:cat>
          <c:val>
            <c:numRef>
              <c:f>Sayfa1!$B$2:$B$3</c:f>
              <c:numCache>
                <c:formatCode>General</c:formatCode>
                <c:ptCount val="2"/>
                <c:pt idx="0">
                  <c:v>35</c:v>
                </c:pt>
                <c:pt idx="1">
                  <c:v>45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Sayfa1!$C$1</c:f>
              <c:strCache>
                <c:ptCount val="1"/>
                <c:pt idx="0">
                  <c:v>Yüksek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strRef>
              <c:f>Sayfa1!$A$2:$A$3</c:f>
              <c:strCache>
                <c:ptCount val="2"/>
                <c:pt idx="0">
                  <c:v>OpenShot Montage</c:v>
                </c:pt>
                <c:pt idx="1">
                  <c:v>Kdenlive Montage</c:v>
                </c:pt>
              </c:strCache>
            </c:strRef>
          </c:cat>
          <c:val>
            <c:numRef>
              <c:f>Sayfa1!$C$2:$C$3</c:f>
              <c:numCache>
                <c:formatCode>General</c:formatCode>
                <c:ptCount val="2"/>
                <c:pt idx="0">
                  <c:v>62</c:v>
                </c:pt>
                <c:pt idx="1">
                  <c:v>75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Sayfa1!$D$1</c:f>
              <c:strCache>
                <c:ptCount val="1"/>
                <c:pt idx="0">
                  <c:v>Düşük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strRef>
              <c:f>Sayfa1!$A$2:$A$3</c:f>
              <c:strCache>
                <c:ptCount val="2"/>
                <c:pt idx="0">
                  <c:v>OpenShot Montage</c:v>
                </c:pt>
                <c:pt idx="1">
                  <c:v>Kdenlive Montage</c:v>
                </c:pt>
              </c:strCache>
            </c:strRef>
          </c:cat>
          <c:val>
            <c:numRef>
              <c:f>Sayfa1!$D$2:$D$3</c:f>
              <c:numCache>
                <c:formatCode>General</c:formatCode>
                <c:ptCount val="2"/>
                <c:pt idx="0">
                  <c:v>30</c:v>
                </c:pt>
                <c:pt idx="1">
                  <c:v>35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Sayfa1!$E$1</c:f>
              <c:strCache>
                <c:ptCount val="1"/>
                <c:pt idx="0">
                  <c:v>Kapat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strRef>
              <c:f>Sayfa1!$A$2:$A$3</c:f>
              <c:strCache>
                <c:ptCount val="2"/>
                <c:pt idx="0">
                  <c:v>OpenShot Montage</c:v>
                </c:pt>
                <c:pt idx="1">
                  <c:v>Kdenlive Montage</c:v>
                </c:pt>
              </c:strCache>
            </c:strRef>
          </c:cat>
          <c:val>
            <c:numRef>
              <c:f>Sayfa1!$E$2:$E$3</c:f>
              <c:numCache>
                <c:formatCode>General</c:formatCode>
                <c:ptCount val="2"/>
                <c:pt idx="0">
                  <c:v>51</c:v>
                </c:pt>
                <c:pt idx="1">
                  <c:v>55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hiLowLines>
        <c:upDownBars>
          <c:gapWidth val="150"/>
          <c:upBars>
            <c:spPr>
              <a:solidFill>
                <a:schemeClr val="l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upBars>
          <c:downBars>
            <c:spPr>
              <a:solidFill>
                <a:schemeClr val="dk1">
                  <a:lumMod val="75000"/>
                  <a:lumOff val="2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downBars>
        </c:upDownBars>
        <c:axId val="819069920"/>
        <c:axId val="819071552"/>
      </c:stockChart>
      <c:catAx>
        <c:axId val="8190699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9071552"/>
        <c:crosses val="autoZero"/>
        <c:auto val="1"/>
        <c:lblAlgn val="ctr"/>
        <c:lblOffset val="100"/>
        <c:noMultiLvlLbl val="0"/>
      </c:catAx>
      <c:valAx>
        <c:axId val="819071552"/>
        <c:scaling>
          <c:orientation val="minMax"/>
          <c:max val="80"/>
          <c:min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Execution Time (s)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9069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Box plot of OpenShot and Kdenlive audio effect action execution time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tockChart>
        <c:ser>
          <c:idx val="0"/>
          <c:order val="0"/>
          <c:tx>
            <c:strRef>
              <c:f>Sayfa1!$B$1</c:f>
              <c:strCache>
                <c:ptCount val="1"/>
                <c:pt idx="0">
                  <c:v>Aç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strRef>
              <c:f>Sayfa1!$A$2:$A$3</c:f>
              <c:strCache>
                <c:ptCount val="2"/>
                <c:pt idx="0">
                  <c:v>OpenShot Audio Effect</c:v>
                </c:pt>
                <c:pt idx="1">
                  <c:v>Kdenlive Audio Effect</c:v>
                </c:pt>
              </c:strCache>
            </c:strRef>
          </c:cat>
          <c:val>
            <c:numRef>
              <c:f>Sayfa1!$B$2:$B$3</c:f>
              <c:numCache>
                <c:formatCode>General</c:formatCode>
                <c:ptCount val="2"/>
                <c:pt idx="0">
                  <c:v>47</c:v>
                </c:pt>
                <c:pt idx="1">
                  <c:v>53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Sayfa1!$C$1</c:f>
              <c:strCache>
                <c:ptCount val="1"/>
                <c:pt idx="0">
                  <c:v>Yüksek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strRef>
              <c:f>Sayfa1!$A$2:$A$3</c:f>
              <c:strCache>
                <c:ptCount val="2"/>
                <c:pt idx="0">
                  <c:v>OpenShot Audio Effect</c:v>
                </c:pt>
                <c:pt idx="1">
                  <c:v>Kdenlive Audio Effect</c:v>
                </c:pt>
              </c:strCache>
            </c:strRef>
          </c:cat>
          <c:val>
            <c:numRef>
              <c:f>Sayfa1!$C$2:$C$3</c:f>
              <c:numCache>
                <c:formatCode>General</c:formatCode>
                <c:ptCount val="2"/>
                <c:pt idx="0">
                  <c:v>65</c:v>
                </c:pt>
                <c:pt idx="1">
                  <c:v>78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Sayfa1!$D$1</c:f>
              <c:strCache>
                <c:ptCount val="1"/>
                <c:pt idx="0">
                  <c:v>Düşük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strRef>
              <c:f>Sayfa1!$A$2:$A$3</c:f>
              <c:strCache>
                <c:ptCount val="2"/>
                <c:pt idx="0">
                  <c:v>OpenShot Audio Effect</c:v>
                </c:pt>
                <c:pt idx="1">
                  <c:v>Kdenlive Audio Effect</c:v>
                </c:pt>
              </c:strCache>
            </c:strRef>
          </c:cat>
          <c:val>
            <c:numRef>
              <c:f>Sayfa1!$D$2:$D$3</c:f>
              <c:numCache>
                <c:formatCode>General</c:formatCode>
                <c:ptCount val="2"/>
                <c:pt idx="0">
                  <c:v>36</c:v>
                </c:pt>
                <c:pt idx="1">
                  <c:v>42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Sayfa1!$E$1</c:f>
              <c:strCache>
                <c:ptCount val="1"/>
                <c:pt idx="0">
                  <c:v>Kapat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strRef>
              <c:f>Sayfa1!$A$2:$A$3</c:f>
              <c:strCache>
                <c:ptCount val="2"/>
                <c:pt idx="0">
                  <c:v>OpenShot Audio Effect</c:v>
                </c:pt>
                <c:pt idx="1">
                  <c:v>Kdenlive Audio Effect</c:v>
                </c:pt>
              </c:strCache>
            </c:strRef>
          </c:cat>
          <c:val>
            <c:numRef>
              <c:f>Sayfa1!$E$2:$E$3</c:f>
              <c:numCache>
                <c:formatCode>General</c:formatCode>
                <c:ptCount val="2"/>
                <c:pt idx="0">
                  <c:v>55</c:v>
                </c:pt>
                <c:pt idx="1">
                  <c:v>59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hiLowLines>
        <c:upDownBars>
          <c:gapWidth val="150"/>
          <c:upBars>
            <c:spPr>
              <a:solidFill>
                <a:schemeClr val="l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upBars>
          <c:downBars>
            <c:spPr>
              <a:solidFill>
                <a:schemeClr val="dk1">
                  <a:lumMod val="75000"/>
                  <a:lumOff val="2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downBars>
        </c:upDownBars>
        <c:axId val="819070464"/>
        <c:axId val="819078080"/>
      </c:stockChart>
      <c:catAx>
        <c:axId val="8190704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9078080"/>
        <c:crosses val="autoZero"/>
        <c:auto val="1"/>
        <c:lblAlgn val="ctr"/>
        <c:lblOffset val="100"/>
        <c:noMultiLvlLbl val="0"/>
      </c:catAx>
      <c:valAx>
        <c:axId val="819078080"/>
        <c:scaling>
          <c:orientation val="minMax"/>
          <c:max val="80"/>
          <c:min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Execution Time (s)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9070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Box plot of OpenShot and Kdenlive video effect action user execution time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tockChart>
        <c:ser>
          <c:idx val="0"/>
          <c:order val="0"/>
          <c:tx>
            <c:strRef>
              <c:f>Sayfa1!$B$1</c:f>
              <c:strCache>
                <c:ptCount val="1"/>
                <c:pt idx="0">
                  <c:v>Aç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strRef>
              <c:f>Sayfa1!$A$2:$A$3</c:f>
              <c:strCache>
                <c:ptCount val="2"/>
                <c:pt idx="0">
                  <c:v>OpenShot Video Effect</c:v>
                </c:pt>
                <c:pt idx="1">
                  <c:v>Kdenlive Video Effect</c:v>
                </c:pt>
              </c:strCache>
            </c:strRef>
          </c:cat>
          <c:val>
            <c:numRef>
              <c:f>Sayfa1!$B$2:$B$3</c:f>
              <c:numCache>
                <c:formatCode>General</c:formatCode>
                <c:ptCount val="2"/>
                <c:pt idx="0">
                  <c:v>74</c:v>
                </c:pt>
                <c:pt idx="1">
                  <c:v>85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Sayfa1!$C$1</c:f>
              <c:strCache>
                <c:ptCount val="1"/>
                <c:pt idx="0">
                  <c:v>Yüksek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strRef>
              <c:f>Sayfa1!$A$2:$A$3</c:f>
              <c:strCache>
                <c:ptCount val="2"/>
                <c:pt idx="0">
                  <c:v>OpenShot Video Effect</c:v>
                </c:pt>
                <c:pt idx="1">
                  <c:v>Kdenlive Video Effect</c:v>
                </c:pt>
              </c:strCache>
            </c:strRef>
          </c:cat>
          <c:val>
            <c:numRef>
              <c:f>Sayfa1!$C$2:$C$3</c:f>
              <c:numCache>
                <c:formatCode>General</c:formatCode>
                <c:ptCount val="2"/>
                <c:pt idx="0">
                  <c:v>95</c:v>
                </c:pt>
                <c:pt idx="1">
                  <c:v>105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Sayfa1!$D$1</c:f>
              <c:strCache>
                <c:ptCount val="1"/>
                <c:pt idx="0">
                  <c:v>Düşük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strRef>
              <c:f>Sayfa1!$A$2:$A$3</c:f>
              <c:strCache>
                <c:ptCount val="2"/>
                <c:pt idx="0">
                  <c:v>OpenShot Video Effect</c:v>
                </c:pt>
                <c:pt idx="1">
                  <c:v>Kdenlive Video Effect</c:v>
                </c:pt>
              </c:strCache>
            </c:strRef>
          </c:cat>
          <c:val>
            <c:numRef>
              <c:f>Sayfa1!$D$2:$D$3</c:f>
              <c:numCache>
                <c:formatCode>General</c:formatCode>
                <c:ptCount val="2"/>
                <c:pt idx="0">
                  <c:v>68</c:v>
                </c:pt>
                <c:pt idx="1">
                  <c:v>75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Sayfa1!$E$1</c:f>
              <c:strCache>
                <c:ptCount val="1"/>
                <c:pt idx="0">
                  <c:v>Kapat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strRef>
              <c:f>Sayfa1!$A$2:$A$3</c:f>
              <c:strCache>
                <c:ptCount val="2"/>
                <c:pt idx="0">
                  <c:v>OpenShot Video Effect</c:v>
                </c:pt>
                <c:pt idx="1">
                  <c:v>Kdenlive Video Effect</c:v>
                </c:pt>
              </c:strCache>
            </c:strRef>
          </c:cat>
          <c:val>
            <c:numRef>
              <c:f>Sayfa1!$E$2:$E$3</c:f>
              <c:numCache>
                <c:formatCode>General</c:formatCode>
                <c:ptCount val="2"/>
                <c:pt idx="0">
                  <c:v>88</c:v>
                </c:pt>
                <c:pt idx="1">
                  <c:v>97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hiLowLines>
        <c:upDownBars>
          <c:gapWidth val="150"/>
          <c:upBars>
            <c:spPr>
              <a:solidFill>
                <a:schemeClr val="l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upBars>
          <c:downBars>
            <c:spPr>
              <a:solidFill>
                <a:schemeClr val="dk1">
                  <a:lumMod val="75000"/>
                  <a:lumOff val="2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downBars>
        </c:upDownBars>
        <c:axId val="819063936"/>
        <c:axId val="819073728"/>
      </c:stockChart>
      <c:catAx>
        <c:axId val="8190639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9073728"/>
        <c:crosses val="autoZero"/>
        <c:auto val="1"/>
        <c:lblAlgn val="ctr"/>
        <c:lblOffset val="100"/>
        <c:noMultiLvlLbl val="0"/>
      </c:catAx>
      <c:valAx>
        <c:axId val="819073728"/>
        <c:scaling>
          <c:orientation val="minMax"/>
          <c:max val="110"/>
          <c:min val="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tr-TR"/>
                  <a:t>Execution Time (s)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9063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Box plot of OpenShot and Kdenlive toolbar navigation time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tockChart>
        <c:ser>
          <c:idx val="0"/>
          <c:order val="0"/>
          <c:tx>
            <c:strRef>
              <c:f>Sayfa1!$B$1</c:f>
              <c:strCache>
                <c:ptCount val="1"/>
                <c:pt idx="0">
                  <c:v>Aç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strRef>
              <c:f>Sayfa1!$A$2:$A$3</c:f>
              <c:strCache>
                <c:ptCount val="2"/>
                <c:pt idx="0">
                  <c:v>OpenShot Toolbar Navigation</c:v>
                </c:pt>
                <c:pt idx="1">
                  <c:v>Kdenlive Toolbar Navigation</c:v>
                </c:pt>
              </c:strCache>
            </c:strRef>
          </c:cat>
          <c:val>
            <c:numRef>
              <c:f>Sayfa1!$B$2:$B$3</c:f>
              <c:numCache>
                <c:formatCode>General</c:formatCode>
                <c:ptCount val="2"/>
                <c:pt idx="0">
                  <c:v>14</c:v>
                </c:pt>
                <c:pt idx="1">
                  <c:v>14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Sayfa1!$C$1</c:f>
              <c:strCache>
                <c:ptCount val="1"/>
                <c:pt idx="0">
                  <c:v>Yüksek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strRef>
              <c:f>Sayfa1!$A$2:$A$3</c:f>
              <c:strCache>
                <c:ptCount val="2"/>
                <c:pt idx="0">
                  <c:v>OpenShot Toolbar Navigation</c:v>
                </c:pt>
                <c:pt idx="1">
                  <c:v>Kdenlive Toolbar Navigation</c:v>
                </c:pt>
              </c:strCache>
            </c:strRef>
          </c:cat>
          <c:val>
            <c:numRef>
              <c:f>Sayfa1!$C$2:$C$3</c:f>
              <c:numCache>
                <c:formatCode>General</c:formatCode>
                <c:ptCount val="2"/>
                <c:pt idx="0">
                  <c:v>24</c:v>
                </c:pt>
                <c:pt idx="1">
                  <c:v>30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Sayfa1!$D$1</c:f>
              <c:strCache>
                <c:ptCount val="1"/>
                <c:pt idx="0">
                  <c:v>Düşük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strRef>
              <c:f>Sayfa1!$A$2:$A$3</c:f>
              <c:strCache>
                <c:ptCount val="2"/>
                <c:pt idx="0">
                  <c:v>OpenShot Toolbar Navigation</c:v>
                </c:pt>
                <c:pt idx="1">
                  <c:v>Kdenlive Toolbar Navigation</c:v>
                </c:pt>
              </c:strCache>
            </c:strRef>
          </c:cat>
          <c:val>
            <c:numRef>
              <c:f>Sayfa1!$D$2:$D$3</c:f>
              <c:numCache>
                <c:formatCode>General</c:formatCode>
                <c:ptCount val="2"/>
                <c:pt idx="0">
                  <c:v>8</c:v>
                </c:pt>
                <c:pt idx="1">
                  <c:v>10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Sayfa1!$E$1</c:f>
              <c:strCache>
                <c:ptCount val="1"/>
                <c:pt idx="0">
                  <c:v>Kapat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strRef>
              <c:f>Sayfa1!$A$2:$A$3</c:f>
              <c:strCache>
                <c:ptCount val="2"/>
                <c:pt idx="0">
                  <c:v>OpenShot Toolbar Navigation</c:v>
                </c:pt>
                <c:pt idx="1">
                  <c:v>Kdenlive Toolbar Navigation</c:v>
                </c:pt>
              </c:strCache>
            </c:strRef>
          </c:cat>
          <c:val>
            <c:numRef>
              <c:f>Sayfa1!$E$2:$E$3</c:f>
              <c:numCache>
                <c:formatCode>General</c:formatCode>
                <c:ptCount val="2"/>
                <c:pt idx="0">
                  <c:v>19</c:v>
                </c:pt>
                <c:pt idx="1">
                  <c:v>18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hiLowLines>
        <c:upDownBars>
          <c:gapWidth val="150"/>
          <c:upBars>
            <c:spPr>
              <a:solidFill>
                <a:schemeClr val="l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upBars>
          <c:downBars>
            <c:spPr>
              <a:solidFill>
                <a:schemeClr val="dk1">
                  <a:lumMod val="75000"/>
                  <a:lumOff val="2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downBars>
        </c:upDownBars>
        <c:axId val="819064480"/>
        <c:axId val="819067200"/>
      </c:stockChart>
      <c:catAx>
        <c:axId val="8190644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9067200"/>
        <c:crosses val="autoZero"/>
        <c:auto val="1"/>
        <c:lblAlgn val="ctr"/>
        <c:lblOffset val="100"/>
        <c:noMultiLvlLbl val="0"/>
      </c:catAx>
      <c:valAx>
        <c:axId val="819067200"/>
        <c:scaling>
          <c:orientation val="minMax"/>
          <c:max val="4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Execution Time (s)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9064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  <c:userShapes r:id="rId4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tr-TR" cap="none" baseline="0" dirty="0" err="1"/>
              <a:t>Learnability</a:t>
            </a:r>
            <a:r>
              <a:rPr lang="tr-TR" cap="none" baseline="0" dirty="0"/>
              <a:t> </a:t>
            </a:r>
            <a:r>
              <a:rPr lang="tr-TR" cap="none" baseline="0" dirty="0" err="1" smtClean="0"/>
              <a:t>Participant</a:t>
            </a:r>
            <a:r>
              <a:rPr lang="tr-TR" cap="none" baseline="0" dirty="0" smtClean="0"/>
              <a:t> </a:t>
            </a:r>
            <a:r>
              <a:rPr lang="tr-TR" cap="none" baseline="0" dirty="0" err="1" smtClean="0"/>
              <a:t>Points</a:t>
            </a:r>
            <a:r>
              <a:rPr lang="tr-TR" cap="none" baseline="0" dirty="0" smtClean="0"/>
              <a:t> on 5 </a:t>
            </a:r>
            <a:r>
              <a:rPr lang="tr-TR" cap="none" baseline="0" dirty="0" err="1" smtClean="0"/>
              <a:t>point</a:t>
            </a:r>
            <a:r>
              <a:rPr lang="tr-TR" cap="none" baseline="0" dirty="0" smtClean="0"/>
              <a:t> </a:t>
            </a:r>
            <a:r>
              <a:rPr lang="tr-TR" cap="none" baseline="0" dirty="0" err="1" smtClean="0"/>
              <a:t>scale</a:t>
            </a:r>
            <a:r>
              <a:rPr lang="tr-TR" cap="none" baseline="0" dirty="0" smtClean="0"/>
              <a:t> </a:t>
            </a:r>
            <a:endParaRPr lang="en-US" cap="none" baseline="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Sayfa1!$B$1</c:f>
              <c:strCache>
                <c:ptCount val="1"/>
                <c:pt idx="0">
                  <c:v>1 Point (Bad)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Sayfa1!$A$2:$A$3</c:f>
              <c:strCache>
                <c:ptCount val="2"/>
                <c:pt idx="0">
                  <c:v>Kdenlive</c:v>
                </c:pt>
                <c:pt idx="1">
                  <c:v>OpenShot</c:v>
                </c:pt>
              </c:strCache>
            </c:strRef>
          </c:cat>
          <c:val>
            <c:numRef>
              <c:f>Sayfa1!$B$2:$B$3</c:f>
              <c:numCache>
                <c:formatCode>General</c:formatCode>
                <c:ptCount val="2"/>
                <c:pt idx="0">
                  <c:v>20</c:v>
                </c:pt>
                <c:pt idx="1">
                  <c:v>10</c:v>
                </c:pt>
              </c:numCache>
            </c:numRef>
          </c:val>
        </c:ser>
        <c:ser>
          <c:idx val="1"/>
          <c:order val="1"/>
          <c:tx>
            <c:strRef>
              <c:f>Sayfa1!$C$1</c:f>
              <c:strCache>
                <c:ptCount val="1"/>
                <c:pt idx="0">
                  <c:v>2 Point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Sayfa1!$A$2:$A$3</c:f>
              <c:strCache>
                <c:ptCount val="2"/>
                <c:pt idx="0">
                  <c:v>Kdenlive</c:v>
                </c:pt>
                <c:pt idx="1">
                  <c:v>OpenShot</c:v>
                </c:pt>
              </c:strCache>
            </c:strRef>
          </c:cat>
          <c:val>
            <c:numRef>
              <c:f>Sayfa1!$C$2:$C$3</c:f>
              <c:numCache>
                <c:formatCode>General</c:formatCode>
                <c:ptCount val="2"/>
                <c:pt idx="0">
                  <c:v>35</c:v>
                </c:pt>
                <c:pt idx="1">
                  <c:v>20</c:v>
                </c:pt>
              </c:numCache>
            </c:numRef>
          </c:val>
        </c:ser>
        <c:ser>
          <c:idx val="2"/>
          <c:order val="2"/>
          <c:tx>
            <c:strRef>
              <c:f>Sayfa1!$D$1</c:f>
              <c:strCache>
                <c:ptCount val="1"/>
                <c:pt idx="0">
                  <c:v>3 Point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Sayfa1!$A$2:$A$3</c:f>
              <c:strCache>
                <c:ptCount val="2"/>
                <c:pt idx="0">
                  <c:v>Kdenlive</c:v>
                </c:pt>
                <c:pt idx="1">
                  <c:v>OpenShot</c:v>
                </c:pt>
              </c:strCache>
            </c:strRef>
          </c:cat>
          <c:val>
            <c:numRef>
              <c:f>Sayfa1!$D$2:$D$3</c:f>
              <c:numCache>
                <c:formatCode>General</c:formatCode>
                <c:ptCount val="2"/>
                <c:pt idx="0">
                  <c:v>15</c:v>
                </c:pt>
                <c:pt idx="1">
                  <c:v>25</c:v>
                </c:pt>
              </c:numCache>
            </c:numRef>
          </c:val>
        </c:ser>
        <c:ser>
          <c:idx val="3"/>
          <c:order val="3"/>
          <c:tx>
            <c:strRef>
              <c:f>Sayfa1!$E$1</c:f>
              <c:strCache>
                <c:ptCount val="1"/>
                <c:pt idx="0">
                  <c:v>4 Point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Sayfa1!$A$2:$A$3</c:f>
              <c:strCache>
                <c:ptCount val="2"/>
                <c:pt idx="0">
                  <c:v>Kdenlive</c:v>
                </c:pt>
                <c:pt idx="1">
                  <c:v>OpenShot</c:v>
                </c:pt>
              </c:strCache>
            </c:strRef>
          </c:cat>
          <c:val>
            <c:numRef>
              <c:f>Sayfa1!$E$2:$E$3</c:f>
              <c:numCache>
                <c:formatCode>General</c:formatCode>
                <c:ptCount val="2"/>
                <c:pt idx="0">
                  <c:v>20</c:v>
                </c:pt>
                <c:pt idx="1">
                  <c:v>25</c:v>
                </c:pt>
              </c:numCache>
            </c:numRef>
          </c:val>
        </c:ser>
        <c:ser>
          <c:idx val="4"/>
          <c:order val="4"/>
          <c:tx>
            <c:strRef>
              <c:f>Sayfa1!$F$1</c:f>
              <c:strCache>
                <c:ptCount val="1"/>
                <c:pt idx="0">
                  <c:v>5 Point (Good)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Sayfa1!$A$2:$A$3</c:f>
              <c:strCache>
                <c:ptCount val="2"/>
                <c:pt idx="0">
                  <c:v>Kdenlive</c:v>
                </c:pt>
                <c:pt idx="1">
                  <c:v>OpenShot</c:v>
                </c:pt>
              </c:strCache>
            </c:strRef>
          </c:cat>
          <c:val>
            <c:numRef>
              <c:f>Sayfa1!$F$2:$F$3</c:f>
              <c:numCache>
                <c:formatCode>General</c:formatCode>
                <c:ptCount val="2"/>
                <c:pt idx="0">
                  <c:v>10</c:v>
                </c:pt>
                <c:pt idx="1">
                  <c:v>20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819074272"/>
        <c:axId val="819074816"/>
      </c:barChart>
      <c:catAx>
        <c:axId val="8190742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9074816"/>
        <c:crosses val="autoZero"/>
        <c:auto val="1"/>
        <c:lblAlgn val="ctr"/>
        <c:lblOffset val="100"/>
        <c:noMultiLvlLbl val="0"/>
      </c:catAx>
      <c:valAx>
        <c:axId val="819074816"/>
        <c:scaling>
          <c:orientation val="minMax"/>
          <c:max val="100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tr-TR"/>
                  <a:t>Vote Ratio (%)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819074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tr-TR" cap="none" baseline="0" dirty="0" err="1"/>
              <a:t>Flexibility</a:t>
            </a:r>
            <a:r>
              <a:rPr lang="tr-TR" cap="none" baseline="0" dirty="0"/>
              <a:t> </a:t>
            </a:r>
            <a:r>
              <a:rPr lang="tr-TR" cap="none" baseline="0" dirty="0" err="1"/>
              <a:t>Participant</a:t>
            </a:r>
            <a:r>
              <a:rPr lang="tr-TR" cap="none" baseline="0" dirty="0"/>
              <a:t> </a:t>
            </a:r>
            <a:r>
              <a:rPr lang="tr-TR" cap="none" baseline="0" dirty="0" err="1" smtClean="0"/>
              <a:t>Points</a:t>
            </a:r>
            <a:r>
              <a:rPr lang="tr-TR" cap="none" baseline="0" dirty="0" smtClean="0"/>
              <a:t> on 5 </a:t>
            </a:r>
            <a:r>
              <a:rPr lang="tr-TR" cap="none" baseline="0" dirty="0" err="1" smtClean="0"/>
              <a:t>point</a:t>
            </a:r>
            <a:r>
              <a:rPr lang="tr-TR" cap="none" baseline="0" dirty="0" smtClean="0"/>
              <a:t> </a:t>
            </a:r>
            <a:r>
              <a:rPr lang="tr-TR" cap="none" baseline="0" dirty="0" err="1" smtClean="0"/>
              <a:t>scale</a:t>
            </a:r>
            <a:r>
              <a:rPr lang="tr-TR" cap="none" baseline="0" dirty="0" smtClean="0"/>
              <a:t> </a:t>
            </a:r>
            <a:endParaRPr lang="en-US" cap="none" baseline="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Sayfa1!$B$1</c:f>
              <c:strCache>
                <c:ptCount val="1"/>
                <c:pt idx="0">
                  <c:v>1 Point (Bad)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Sayfa1!$A$2:$A$3</c:f>
              <c:strCache>
                <c:ptCount val="2"/>
                <c:pt idx="0">
                  <c:v>Kdenlive</c:v>
                </c:pt>
                <c:pt idx="1">
                  <c:v>OpenShot</c:v>
                </c:pt>
              </c:strCache>
            </c:strRef>
          </c:cat>
          <c:val>
            <c:numRef>
              <c:f>Sayfa1!$B$2:$B$3</c:f>
              <c:numCache>
                <c:formatCode>General</c:formatCode>
                <c:ptCount val="2"/>
                <c:pt idx="0">
                  <c:v>10</c:v>
                </c:pt>
                <c:pt idx="1">
                  <c:v>20</c:v>
                </c:pt>
              </c:numCache>
            </c:numRef>
          </c:val>
        </c:ser>
        <c:ser>
          <c:idx val="1"/>
          <c:order val="1"/>
          <c:tx>
            <c:strRef>
              <c:f>Sayfa1!$C$1</c:f>
              <c:strCache>
                <c:ptCount val="1"/>
                <c:pt idx="0">
                  <c:v>2 Point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Sayfa1!$A$2:$A$3</c:f>
              <c:strCache>
                <c:ptCount val="2"/>
                <c:pt idx="0">
                  <c:v>Kdenlive</c:v>
                </c:pt>
                <c:pt idx="1">
                  <c:v>OpenShot</c:v>
                </c:pt>
              </c:strCache>
            </c:strRef>
          </c:cat>
          <c:val>
            <c:numRef>
              <c:f>Sayfa1!$C$2:$C$3</c:f>
              <c:numCache>
                <c:formatCode>General</c:formatCode>
                <c:ptCount val="2"/>
                <c:pt idx="0">
                  <c:v>15</c:v>
                </c:pt>
                <c:pt idx="1">
                  <c:v>20</c:v>
                </c:pt>
              </c:numCache>
            </c:numRef>
          </c:val>
        </c:ser>
        <c:ser>
          <c:idx val="2"/>
          <c:order val="2"/>
          <c:tx>
            <c:strRef>
              <c:f>Sayfa1!$D$1</c:f>
              <c:strCache>
                <c:ptCount val="1"/>
                <c:pt idx="0">
                  <c:v>3 Point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Sayfa1!$A$2:$A$3</c:f>
              <c:strCache>
                <c:ptCount val="2"/>
                <c:pt idx="0">
                  <c:v>Kdenlive</c:v>
                </c:pt>
                <c:pt idx="1">
                  <c:v>OpenShot</c:v>
                </c:pt>
              </c:strCache>
            </c:strRef>
          </c:cat>
          <c:val>
            <c:numRef>
              <c:f>Sayfa1!$D$2:$D$3</c:f>
              <c:numCache>
                <c:formatCode>General</c:formatCode>
                <c:ptCount val="2"/>
                <c:pt idx="0">
                  <c:v>25</c:v>
                </c:pt>
                <c:pt idx="1">
                  <c:v>25</c:v>
                </c:pt>
              </c:numCache>
            </c:numRef>
          </c:val>
        </c:ser>
        <c:ser>
          <c:idx val="3"/>
          <c:order val="3"/>
          <c:tx>
            <c:strRef>
              <c:f>Sayfa1!$E$1</c:f>
              <c:strCache>
                <c:ptCount val="1"/>
                <c:pt idx="0">
                  <c:v>4 Point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Sayfa1!$A$2:$A$3</c:f>
              <c:strCache>
                <c:ptCount val="2"/>
                <c:pt idx="0">
                  <c:v>Kdenlive</c:v>
                </c:pt>
                <c:pt idx="1">
                  <c:v>OpenShot</c:v>
                </c:pt>
              </c:strCache>
            </c:strRef>
          </c:cat>
          <c:val>
            <c:numRef>
              <c:f>Sayfa1!$E$2:$E$3</c:f>
              <c:numCache>
                <c:formatCode>General</c:formatCode>
                <c:ptCount val="2"/>
                <c:pt idx="0">
                  <c:v>35</c:v>
                </c:pt>
                <c:pt idx="1">
                  <c:v>25</c:v>
                </c:pt>
              </c:numCache>
            </c:numRef>
          </c:val>
        </c:ser>
        <c:ser>
          <c:idx val="4"/>
          <c:order val="4"/>
          <c:tx>
            <c:strRef>
              <c:f>Sayfa1!$F$1</c:f>
              <c:strCache>
                <c:ptCount val="1"/>
                <c:pt idx="0">
                  <c:v>5 Point (Good)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Sayfa1!$A$2:$A$3</c:f>
              <c:strCache>
                <c:ptCount val="2"/>
                <c:pt idx="0">
                  <c:v>Kdenlive</c:v>
                </c:pt>
                <c:pt idx="1">
                  <c:v>OpenShot</c:v>
                </c:pt>
              </c:strCache>
            </c:strRef>
          </c:cat>
          <c:val>
            <c:numRef>
              <c:f>Sayfa1!$F$2:$F$3</c:f>
              <c:numCache>
                <c:formatCode>General</c:formatCode>
                <c:ptCount val="2"/>
                <c:pt idx="0">
                  <c:v>15</c:v>
                </c:pt>
                <c:pt idx="1">
                  <c:v>10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562945104"/>
        <c:axId val="881741760"/>
      </c:barChart>
      <c:catAx>
        <c:axId val="5629451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1741760"/>
        <c:crosses val="autoZero"/>
        <c:auto val="1"/>
        <c:lblAlgn val="ctr"/>
        <c:lblOffset val="100"/>
        <c:noMultiLvlLbl val="0"/>
      </c:catAx>
      <c:valAx>
        <c:axId val="881741760"/>
        <c:scaling>
          <c:orientation val="minMax"/>
          <c:max val="100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tr-TR"/>
                  <a:t>Vote Ratio (%)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562945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tr-TR" cap="none" baseline="0" dirty="0" err="1"/>
              <a:t>Overall</a:t>
            </a:r>
            <a:r>
              <a:rPr lang="tr-TR" cap="none" baseline="0" dirty="0"/>
              <a:t> </a:t>
            </a:r>
            <a:r>
              <a:rPr lang="tr-TR" cap="none" baseline="0" dirty="0" err="1" smtClean="0"/>
              <a:t>Points</a:t>
            </a:r>
            <a:r>
              <a:rPr lang="tr-TR" cap="none" baseline="0" dirty="0" smtClean="0"/>
              <a:t> on 5 </a:t>
            </a:r>
            <a:r>
              <a:rPr lang="tr-TR" cap="none" baseline="0" dirty="0" err="1" smtClean="0"/>
              <a:t>point</a:t>
            </a:r>
            <a:r>
              <a:rPr lang="tr-TR" cap="none" baseline="0" dirty="0" smtClean="0"/>
              <a:t> </a:t>
            </a:r>
            <a:r>
              <a:rPr lang="tr-TR" cap="none" baseline="0" dirty="0" err="1" smtClean="0"/>
              <a:t>scale</a:t>
            </a:r>
            <a:r>
              <a:rPr lang="tr-TR" cap="none" baseline="0" dirty="0" smtClean="0"/>
              <a:t> </a:t>
            </a:r>
            <a:endParaRPr lang="en-US" cap="none" baseline="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Sayfa1!$B$1</c:f>
              <c:strCache>
                <c:ptCount val="1"/>
                <c:pt idx="0">
                  <c:v>1 Point (Bad)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Sayfa1!$A$2:$A$3</c:f>
              <c:strCache>
                <c:ptCount val="2"/>
                <c:pt idx="0">
                  <c:v>Kdenlive</c:v>
                </c:pt>
                <c:pt idx="1">
                  <c:v>OpenShot</c:v>
                </c:pt>
              </c:strCache>
            </c:strRef>
          </c:cat>
          <c:val>
            <c:numRef>
              <c:f>Sayfa1!$B$2:$B$3</c:f>
              <c:numCache>
                <c:formatCode>General</c:formatCode>
                <c:ptCount val="2"/>
                <c:pt idx="0">
                  <c:v>35</c:v>
                </c:pt>
                <c:pt idx="1">
                  <c:v>10</c:v>
                </c:pt>
              </c:numCache>
            </c:numRef>
          </c:val>
        </c:ser>
        <c:ser>
          <c:idx val="1"/>
          <c:order val="1"/>
          <c:tx>
            <c:strRef>
              <c:f>Sayfa1!$C$1</c:f>
              <c:strCache>
                <c:ptCount val="1"/>
                <c:pt idx="0">
                  <c:v>2 Point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Sayfa1!$A$2:$A$3</c:f>
              <c:strCache>
                <c:ptCount val="2"/>
                <c:pt idx="0">
                  <c:v>Kdenlive</c:v>
                </c:pt>
                <c:pt idx="1">
                  <c:v>OpenShot</c:v>
                </c:pt>
              </c:strCache>
            </c:strRef>
          </c:cat>
          <c:val>
            <c:numRef>
              <c:f>Sayfa1!$C$2:$C$3</c:f>
              <c:numCache>
                <c:formatCode>General</c:formatCode>
                <c:ptCount val="2"/>
                <c:pt idx="0">
                  <c:v>35</c:v>
                </c:pt>
                <c:pt idx="1">
                  <c:v>15</c:v>
                </c:pt>
              </c:numCache>
            </c:numRef>
          </c:val>
        </c:ser>
        <c:ser>
          <c:idx val="2"/>
          <c:order val="2"/>
          <c:tx>
            <c:strRef>
              <c:f>Sayfa1!$D$1</c:f>
              <c:strCache>
                <c:ptCount val="1"/>
                <c:pt idx="0">
                  <c:v>3 Point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Sayfa1!$A$2:$A$3</c:f>
              <c:strCache>
                <c:ptCount val="2"/>
                <c:pt idx="0">
                  <c:v>Kdenlive</c:v>
                </c:pt>
                <c:pt idx="1">
                  <c:v>OpenShot</c:v>
                </c:pt>
              </c:strCache>
            </c:strRef>
          </c:cat>
          <c:val>
            <c:numRef>
              <c:f>Sayfa1!$D$2:$D$3</c:f>
              <c:numCache>
                <c:formatCode>General</c:formatCode>
                <c:ptCount val="2"/>
                <c:pt idx="0">
                  <c:v>15</c:v>
                </c:pt>
                <c:pt idx="1">
                  <c:v>25</c:v>
                </c:pt>
              </c:numCache>
            </c:numRef>
          </c:val>
        </c:ser>
        <c:ser>
          <c:idx val="3"/>
          <c:order val="3"/>
          <c:tx>
            <c:strRef>
              <c:f>Sayfa1!$E$1</c:f>
              <c:strCache>
                <c:ptCount val="1"/>
                <c:pt idx="0">
                  <c:v>4 Point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Sayfa1!$A$2:$A$3</c:f>
              <c:strCache>
                <c:ptCount val="2"/>
                <c:pt idx="0">
                  <c:v>Kdenlive</c:v>
                </c:pt>
                <c:pt idx="1">
                  <c:v>OpenShot</c:v>
                </c:pt>
              </c:strCache>
            </c:strRef>
          </c:cat>
          <c:val>
            <c:numRef>
              <c:f>Sayfa1!$E$2:$E$3</c:f>
              <c:numCache>
                <c:formatCode>General</c:formatCode>
                <c:ptCount val="2"/>
                <c:pt idx="0">
                  <c:v>10</c:v>
                </c:pt>
                <c:pt idx="1">
                  <c:v>40</c:v>
                </c:pt>
              </c:numCache>
            </c:numRef>
          </c:val>
        </c:ser>
        <c:ser>
          <c:idx val="4"/>
          <c:order val="4"/>
          <c:tx>
            <c:strRef>
              <c:f>Sayfa1!$F$1</c:f>
              <c:strCache>
                <c:ptCount val="1"/>
                <c:pt idx="0">
                  <c:v>5 Point (Good)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Sayfa1!$A$2:$A$3</c:f>
              <c:strCache>
                <c:ptCount val="2"/>
                <c:pt idx="0">
                  <c:v>Kdenlive</c:v>
                </c:pt>
                <c:pt idx="1">
                  <c:v>OpenShot</c:v>
                </c:pt>
              </c:strCache>
            </c:strRef>
          </c:cat>
          <c:val>
            <c:numRef>
              <c:f>Sayfa1!$F$2:$F$3</c:f>
              <c:numCache>
                <c:formatCode>General</c:formatCode>
                <c:ptCount val="2"/>
                <c:pt idx="0">
                  <c:v>5</c:v>
                </c:pt>
                <c:pt idx="1">
                  <c:v>10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881746112"/>
        <c:axId val="881746656"/>
      </c:barChart>
      <c:catAx>
        <c:axId val="8817461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1746656"/>
        <c:crosses val="autoZero"/>
        <c:auto val="1"/>
        <c:lblAlgn val="ctr"/>
        <c:lblOffset val="100"/>
        <c:noMultiLvlLbl val="0"/>
      </c:catAx>
      <c:valAx>
        <c:axId val="881746656"/>
        <c:scaling>
          <c:orientation val="minMax"/>
          <c:max val="100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tr-TR"/>
                  <a:t>Vote Ratio (%)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881746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0.22852</cdr:x>
      <cdr:y>0.57675</cdr:y>
    </cdr:from>
    <cdr:to>
      <cdr:x>0.4061</cdr:x>
      <cdr:y>0.57675</cdr:y>
    </cdr:to>
    <cdr:cxnSp macro="">
      <cdr:nvCxnSpPr>
        <cdr:cNvPr id="7" name="Düz Bağlayıcı 6"/>
        <cdr:cNvCxnSpPr/>
      </cdr:nvCxnSpPr>
      <cdr:spPr>
        <a:xfrm xmlns:a="http://schemas.openxmlformats.org/drawingml/2006/main">
          <a:off x="2037378" y="2179093"/>
          <a:ext cx="1583140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0.67297</cdr:x>
      <cdr:y>0.50112</cdr:y>
    </cdr:from>
    <cdr:to>
      <cdr:x>0.85054</cdr:x>
      <cdr:y>0.50112</cdr:y>
    </cdr:to>
    <cdr:cxnSp macro="">
      <cdr:nvCxnSpPr>
        <cdr:cNvPr id="8" name="Düz Bağlayıcı 7"/>
        <cdr:cNvCxnSpPr/>
      </cdr:nvCxnSpPr>
      <cdr:spPr>
        <a:xfrm xmlns:a="http://schemas.openxmlformats.org/drawingml/2006/main">
          <a:off x="5999778" y="1893343"/>
          <a:ext cx="1583140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0.22657</cdr:x>
      <cdr:y>0.5035</cdr:y>
    </cdr:from>
    <cdr:to>
      <cdr:x>0.40414</cdr:x>
      <cdr:y>0.5035</cdr:y>
    </cdr:to>
    <cdr:cxnSp macro="">
      <cdr:nvCxnSpPr>
        <cdr:cNvPr id="2" name="Düz Bağlayıcı 1"/>
        <cdr:cNvCxnSpPr/>
      </cdr:nvCxnSpPr>
      <cdr:spPr>
        <a:xfrm xmlns:a="http://schemas.openxmlformats.org/drawingml/2006/main">
          <a:off x="2019939" y="1902346"/>
          <a:ext cx="1583140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0.67203</cdr:x>
      <cdr:y>0.43487</cdr:y>
    </cdr:from>
    <cdr:to>
      <cdr:x>0.84961</cdr:x>
      <cdr:y>0.43487</cdr:y>
    </cdr:to>
    <cdr:cxnSp macro="">
      <cdr:nvCxnSpPr>
        <cdr:cNvPr id="3" name="Düz Bağlayıcı 2"/>
        <cdr:cNvCxnSpPr/>
      </cdr:nvCxnSpPr>
      <cdr:spPr>
        <a:xfrm xmlns:a="http://schemas.openxmlformats.org/drawingml/2006/main">
          <a:off x="5991437" y="1643039"/>
          <a:ext cx="1583140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0.23422</cdr:x>
      <cdr:y>0.54685</cdr:y>
    </cdr:from>
    <cdr:to>
      <cdr:x>0.4118</cdr:x>
      <cdr:y>0.54685</cdr:y>
    </cdr:to>
    <cdr:cxnSp macro="">
      <cdr:nvCxnSpPr>
        <cdr:cNvPr id="2" name="Düz Bağlayıcı 1"/>
        <cdr:cNvCxnSpPr/>
      </cdr:nvCxnSpPr>
      <cdr:spPr>
        <a:xfrm xmlns:a="http://schemas.openxmlformats.org/drawingml/2006/main">
          <a:off x="2088178" y="2066120"/>
          <a:ext cx="1583140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0.67356</cdr:x>
      <cdr:y>0.44209</cdr:y>
    </cdr:from>
    <cdr:to>
      <cdr:x>0.85114</cdr:x>
      <cdr:y>0.44209</cdr:y>
    </cdr:to>
    <cdr:cxnSp macro="">
      <cdr:nvCxnSpPr>
        <cdr:cNvPr id="3" name="Düz Bağlayıcı 2"/>
        <cdr:cNvCxnSpPr/>
      </cdr:nvCxnSpPr>
      <cdr:spPr>
        <a:xfrm xmlns:a="http://schemas.openxmlformats.org/drawingml/2006/main">
          <a:off x="6005085" y="1670335"/>
          <a:ext cx="1583140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0.22657</cdr:x>
      <cdr:y>0.58658</cdr:y>
    </cdr:from>
    <cdr:to>
      <cdr:x>0.40414</cdr:x>
      <cdr:y>0.58658</cdr:y>
    </cdr:to>
    <cdr:cxnSp macro="">
      <cdr:nvCxnSpPr>
        <cdr:cNvPr id="2" name="Düz Bağlayıcı 1"/>
        <cdr:cNvCxnSpPr/>
      </cdr:nvCxnSpPr>
      <cdr:spPr>
        <a:xfrm xmlns:a="http://schemas.openxmlformats.org/drawingml/2006/main">
          <a:off x="2019940" y="2216245"/>
          <a:ext cx="1583140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0.67203</cdr:x>
      <cdr:y>0.58297</cdr:y>
    </cdr:from>
    <cdr:to>
      <cdr:x>0.84961</cdr:x>
      <cdr:y>0.58297</cdr:y>
    </cdr:to>
    <cdr:cxnSp macro="">
      <cdr:nvCxnSpPr>
        <cdr:cNvPr id="5" name="Düz Bağlayıcı 4"/>
        <cdr:cNvCxnSpPr/>
      </cdr:nvCxnSpPr>
      <cdr:spPr>
        <a:xfrm xmlns:a="http://schemas.openxmlformats.org/drawingml/2006/main">
          <a:off x="5991438" y="2202598"/>
          <a:ext cx="1583140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C8BB5-D001-415A-B6D9-0EBA60AB2B08}" type="datetimeFigureOut">
              <a:rPr lang="en-US" smtClean="0"/>
              <a:t>4/17/2015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DE938B3-8070-492F-895C-8D11B76E01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204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C8BB5-D001-415A-B6D9-0EBA60AB2B08}" type="datetimeFigureOut">
              <a:rPr lang="en-US" smtClean="0"/>
              <a:t>4/17/2015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DE938B3-8070-492F-895C-8D11B76E01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852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C8BB5-D001-415A-B6D9-0EBA60AB2B08}" type="datetimeFigureOut">
              <a:rPr lang="en-US" smtClean="0"/>
              <a:t>4/17/2015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DE938B3-8070-492F-895C-8D11B76E01C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1390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C8BB5-D001-415A-B6D9-0EBA60AB2B08}" type="datetimeFigureOut">
              <a:rPr lang="en-US" smtClean="0"/>
              <a:t>4/17/2015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DE938B3-8070-492F-895C-8D11B76E01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833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C8BB5-D001-415A-B6D9-0EBA60AB2B08}" type="datetimeFigureOut">
              <a:rPr lang="en-US" smtClean="0"/>
              <a:t>4/17/2015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DE938B3-8070-492F-895C-8D11B76E01C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17732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C8BB5-D001-415A-B6D9-0EBA60AB2B08}" type="datetimeFigureOut">
              <a:rPr lang="en-US" smtClean="0"/>
              <a:t>4/17/2015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DE938B3-8070-492F-895C-8D11B76E01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387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C8BB5-D001-415A-B6D9-0EBA60AB2B08}" type="datetimeFigureOut">
              <a:rPr lang="en-US" smtClean="0"/>
              <a:t>4/17/2015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938B3-8070-492F-895C-8D11B76E01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0322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C8BB5-D001-415A-B6D9-0EBA60AB2B08}" type="datetimeFigureOut">
              <a:rPr lang="en-US" smtClean="0"/>
              <a:t>4/17/2015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938B3-8070-492F-895C-8D11B76E01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312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C8BB5-D001-415A-B6D9-0EBA60AB2B08}" type="datetimeFigureOut">
              <a:rPr lang="en-US" smtClean="0"/>
              <a:t>4/17/2015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938B3-8070-492F-895C-8D11B76E01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524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C8BB5-D001-415A-B6D9-0EBA60AB2B08}" type="datetimeFigureOut">
              <a:rPr lang="en-US" smtClean="0"/>
              <a:t>4/17/2015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DE938B3-8070-492F-895C-8D11B76E01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579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C8BB5-D001-415A-B6D9-0EBA60AB2B08}" type="datetimeFigureOut">
              <a:rPr lang="en-US" smtClean="0"/>
              <a:t>4/17/2015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DE938B3-8070-492F-895C-8D11B76E01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410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C8BB5-D001-415A-B6D9-0EBA60AB2B08}" type="datetimeFigureOut">
              <a:rPr lang="en-US" smtClean="0"/>
              <a:t>4/17/2015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DE938B3-8070-492F-895C-8D11B76E01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615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C8BB5-D001-415A-B6D9-0EBA60AB2B08}" type="datetimeFigureOut">
              <a:rPr lang="en-US" smtClean="0"/>
              <a:t>4/17/2015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938B3-8070-492F-895C-8D11B76E01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346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C8BB5-D001-415A-B6D9-0EBA60AB2B08}" type="datetimeFigureOut">
              <a:rPr lang="en-US" smtClean="0"/>
              <a:t>4/17/2015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938B3-8070-492F-895C-8D11B76E01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547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C8BB5-D001-415A-B6D9-0EBA60AB2B08}" type="datetimeFigureOut">
              <a:rPr lang="en-US" smtClean="0"/>
              <a:t>4/17/2015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938B3-8070-492F-895C-8D11B76E01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285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dirty="0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C8BB5-D001-415A-B6D9-0EBA60AB2B08}" type="datetimeFigureOut">
              <a:rPr lang="en-US" smtClean="0"/>
              <a:t>4/17/2015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DE938B3-8070-492F-895C-8D11B76E01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380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C8BB5-D001-415A-B6D9-0EBA60AB2B08}" type="datetimeFigureOut">
              <a:rPr lang="en-US" smtClean="0"/>
              <a:t>4/17/2015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DE938B3-8070-492F-895C-8D11B76E01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679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2074460" y="937260"/>
            <a:ext cx="8093123" cy="1831697"/>
          </a:xfrm>
        </p:spPr>
        <p:txBody>
          <a:bodyPr>
            <a:noAutofit/>
          </a:bodyPr>
          <a:lstStyle/>
          <a:p>
            <a:pPr algn="r"/>
            <a:r>
              <a:rPr lang="en-US" sz="6000" b="1" dirty="0" smtClean="0">
                <a:solidFill>
                  <a:schemeClr val="tx2"/>
                </a:solidFill>
              </a:rPr>
              <a:t>Usability testing on </a:t>
            </a:r>
            <a:br>
              <a:rPr lang="en-US" sz="6000" b="1" dirty="0" smtClean="0">
                <a:solidFill>
                  <a:schemeClr val="tx2"/>
                </a:solidFill>
              </a:rPr>
            </a:br>
            <a:r>
              <a:rPr lang="en-US" sz="6000" b="1" dirty="0" err="1" smtClean="0">
                <a:solidFill>
                  <a:schemeClr val="tx2"/>
                </a:solidFill>
              </a:rPr>
              <a:t>Kdenlive</a:t>
            </a:r>
            <a:r>
              <a:rPr lang="en-US" sz="6000" b="1" dirty="0" smtClean="0">
                <a:solidFill>
                  <a:schemeClr val="tx2"/>
                </a:solidFill>
              </a:rPr>
              <a:t> and </a:t>
            </a:r>
            <a:r>
              <a:rPr lang="en-US" sz="6000" b="1" dirty="0" err="1" smtClean="0">
                <a:solidFill>
                  <a:schemeClr val="tx2"/>
                </a:solidFill>
              </a:rPr>
              <a:t>OpenShot</a:t>
            </a:r>
            <a:endParaRPr lang="en-US" sz="6000" b="1" dirty="0">
              <a:solidFill>
                <a:schemeClr val="tx2"/>
              </a:solidFill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4212659" y="4886973"/>
            <a:ext cx="4053385" cy="1126283"/>
          </a:xfrm>
        </p:spPr>
        <p:txBody>
          <a:bodyPr>
            <a:noAutofit/>
          </a:bodyPr>
          <a:lstStyle/>
          <a:p>
            <a:pPr algn="r"/>
            <a:r>
              <a:rPr lang="tr-TR" sz="2000" dirty="0" smtClean="0"/>
              <a:t>Tuğrul YATAĞAN | 040100117</a:t>
            </a:r>
          </a:p>
          <a:p>
            <a:pPr algn="r"/>
            <a:r>
              <a:rPr lang="tr-TR" sz="2000" dirty="0" smtClean="0"/>
              <a:t>Emre GÖKREM | 040100124</a:t>
            </a:r>
          </a:p>
          <a:p>
            <a:pPr algn="r"/>
            <a:r>
              <a:rPr lang="tr-TR" sz="2000" dirty="0" smtClean="0"/>
              <a:t>Gökberk GÜLGÜN | 040100135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985" y="2483893"/>
            <a:ext cx="2628678" cy="2628678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423" y="3092853"/>
            <a:ext cx="3809524" cy="1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683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Survey – Prior Knowledge</a:t>
            </a:r>
            <a:endParaRPr lang="en-US" dirty="0"/>
          </a:p>
        </p:txBody>
      </p:sp>
      <p:graphicFrame>
        <p:nvGraphicFramePr>
          <p:cNvPr id="27" name="İçerik Yer Tutucusu 2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2296705"/>
              </p:ext>
            </p:extLst>
          </p:nvPr>
        </p:nvGraphicFramePr>
        <p:xfrm>
          <a:off x="2589213" y="1569493"/>
          <a:ext cx="8178871" cy="43423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8" name="TextBox 3"/>
          <p:cNvSpPr txBox="1"/>
          <p:nvPr/>
        </p:nvSpPr>
        <p:spPr>
          <a:xfrm>
            <a:off x="5123191" y="6028789"/>
            <a:ext cx="3220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4: Prior Knowledge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564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Execution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89212" y="1678675"/>
            <a:ext cx="8915400" cy="4218899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Quantitative time based effort analysis</a:t>
            </a:r>
          </a:p>
          <a:p>
            <a:r>
              <a:rPr lang="en-US" sz="3600" dirty="0" smtClean="0"/>
              <a:t>Considered criteria:</a:t>
            </a:r>
          </a:p>
          <a:p>
            <a:pPr lvl="1"/>
            <a:r>
              <a:rPr lang="en-US" sz="3200" dirty="0" smtClean="0"/>
              <a:t>Montage (Cut, Copy, Paste)</a:t>
            </a:r>
          </a:p>
          <a:p>
            <a:pPr lvl="1"/>
            <a:r>
              <a:rPr lang="en-US" sz="3200" dirty="0" smtClean="0"/>
              <a:t>Video Effect</a:t>
            </a:r>
          </a:p>
          <a:p>
            <a:pPr lvl="1"/>
            <a:r>
              <a:rPr lang="en-US" sz="3200" dirty="0" smtClean="0"/>
              <a:t>Audio Effect</a:t>
            </a:r>
          </a:p>
          <a:p>
            <a:pPr lvl="1"/>
            <a:r>
              <a:rPr lang="en-US" sz="3200" dirty="0" smtClean="0"/>
              <a:t>Toolbar Navigation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06904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04887"/>
          </a:xfrm>
        </p:spPr>
        <p:txBody>
          <a:bodyPr/>
          <a:lstStyle/>
          <a:p>
            <a:r>
              <a:rPr lang="en-US" dirty="0" smtClean="0"/>
              <a:t>Task Execution – Montage</a:t>
            </a:r>
            <a:endParaRPr lang="en-US" dirty="0"/>
          </a:p>
        </p:txBody>
      </p:sp>
      <p:graphicFrame>
        <p:nvGraphicFramePr>
          <p:cNvPr id="28" name="İçerik Yer Tutucusu 2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8947434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9" name="Metin kutusu 28"/>
          <p:cNvSpPr txBox="1"/>
          <p:nvPr/>
        </p:nvSpPr>
        <p:spPr>
          <a:xfrm>
            <a:off x="2592925" y="1528997"/>
            <a:ext cx="5130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Montage actions: Cut, Copy, Paste</a:t>
            </a:r>
            <a:endParaRPr lang="en-US" sz="2800" dirty="0"/>
          </a:p>
        </p:txBody>
      </p:sp>
      <p:sp>
        <p:nvSpPr>
          <p:cNvPr id="30" name="TextBox 3"/>
          <p:cNvSpPr txBox="1"/>
          <p:nvPr/>
        </p:nvSpPr>
        <p:spPr>
          <a:xfrm>
            <a:off x="4389120" y="6028789"/>
            <a:ext cx="5614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5: Box Plot of OpenShot and Kdenlive on Montage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667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1770"/>
          </a:xfrm>
        </p:spPr>
        <p:txBody>
          <a:bodyPr>
            <a:normAutofit/>
          </a:bodyPr>
          <a:lstStyle/>
          <a:p>
            <a:r>
              <a:rPr lang="en-US" dirty="0" smtClean="0"/>
              <a:t>Task Execution – Audio Effect</a:t>
            </a:r>
            <a:endParaRPr lang="en-US" dirty="0"/>
          </a:p>
        </p:txBody>
      </p:sp>
      <p:graphicFrame>
        <p:nvGraphicFramePr>
          <p:cNvPr id="4" name="İçerik Yer Tutucusu 2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8767500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3"/>
          <p:cNvSpPr txBox="1"/>
          <p:nvPr/>
        </p:nvSpPr>
        <p:spPr>
          <a:xfrm>
            <a:off x="4114800" y="6028789"/>
            <a:ext cx="582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6: Box Plot of OpenShot and Kdenlive on Audio Effect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841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Execution – Video Effect</a:t>
            </a:r>
            <a:endParaRPr lang="en-US" dirty="0"/>
          </a:p>
        </p:txBody>
      </p:sp>
      <p:graphicFrame>
        <p:nvGraphicFramePr>
          <p:cNvPr id="5" name="İçerik Yer Tutucusu 2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0425971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3"/>
          <p:cNvSpPr txBox="1"/>
          <p:nvPr/>
        </p:nvSpPr>
        <p:spPr>
          <a:xfrm>
            <a:off x="4114800" y="6028789"/>
            <a:ext cx="582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Figure</a:t>
            </a:r>
            <a:r>
              <a:rPr lang="tr-TR" dirty="0" smtClean="0"/>
              <a:t> 7: Box </a:t>
            </a:r>
            <a:r>
              <a:rPr lang="tr-TR" dirty="0" err="1"/>
              <a:t>P</a:t>
            </a:r>
            <a:r>
              <a:rPr lang="tr-TR" dirty="0" err="1" smtClean="0"/>
              <a:t>lot</a:t>
            </a:r>
            <a:r>
              <a:rPr lang="tr-TR" dirty="0" smtClean="0"/>
              <a:t> of OpenShot </a:t>
            </a:r>
            <a:r>
              <a:rPr lang="tr-TR" dirty="0" err="1" smtClean="0"/>
              <a:t>and</a:t>
            </a:r>
            <a:r>
              <a:rPr lang="tr-TR" dirty="0" smtClean="0"/>
              <a:t> Kdenlive on </a:t>
            </a:r>
            <a:r>
              <a:rPr lang="tr-TR" dirty="0"/>
              <a:t>V</a:t>
            </a:r>
            <a:r>
              <a:rPr lang="tr-TR" dirty="0" smtClean="0"/>
              <a:t>ideo </a:t>
            </a:r>
            <a:r>
              <a:rPr lang="tr-TR" dirty="0" err="1"/>
              <a:t>E</a:t>
            </a:r>
            <a:r>
              <a:rPr lang="tr-TR" dirty="0" err="1" smtClean="0"/>
              <a:t>ffect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02458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Execution – Toolbar Navigation</a:t>
            </a:r>
            <a:endParaRPr lang="en-US" dirty="0"/>
          </a:p>
        </p:txBody>
      </p:sp>
      <p:graphicFrame>
        <p:nvGraphicFramePr>
          <p:cNvPr id="5" name="İçerik Yer Tutucusu 2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2906263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3"/>
          <p:cNvSpPr txBox="1"/>
          <p:nvPr/>
        </p:nvSpPr>
        <p:spPr>
          <a:xfrm>
            <a:off x="3909060" y="6028789"/>
            <a:ext cx="6652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8: Box Plot of OpenShot and Kdenlive on Toolbar </a:t>
            </a:r>
            <a:r>
              <a:rPr lang="en-US" dirty="0" err="1" smtClean="0"/>
              <a:t>Navigaton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551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58326"/>
          </a:xfrm>
        </p:spPr>
        <p:txBody>
          <a:bodyPr/>
          <a:lstStyle/>
          <a:p>
            <a:r>
              <a:rPr lang="en-US" dirty="0" smtClean="0"/>
              <a:t>Participant Feedback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89212" y="1773382"/>
            <a:ext cx="8915400" cy="4137840"/>
          </a:xfrm>
        </p:spPr>
        <p:txBody>
          <a:bodyPr>
            <a:noAutofit/>
          </a:bodyPr>
          <a:lstStyle/>
          <a:p>
            <a:r>
              <a:rPr lang="en-US" sz="3200" dirty="0"/>
              <a:t>Considered </a:t>
            </a:r>
            <a:r>
              <a:rPr lang="en-US" sz="3200" dirty="0" smtClean="0"/>
              <a:t>criteria:</a:t>
            </a:r>
            <a:endParaRPr lang="en-US" sz="3200" dirty="0"/>
          </a:p>
          <a:p>
            <a:pPr lvl="1"/>
            <a:r>
              <a:rPr lang="en-US" sz="2800" b="1" dirty="0"/>
              <a:t>Learnability</a:t>
            </a:r>
          </a:p>
          <a:p>
            <a:pPr lvl="1"/>
            <a:r>
              <a:rPr lang="en-US" sz="2800" b="1" dirty="0"/>
              <a:t>Flexibility</a:t>
            </a:r>
          </a:p>
          <a:p>
            <a:pPr lvl="1"/>
            <a:r>
              <a:rPr lang="en-US" sz="2800" b="1" dirty="0"/>
              <a:t>Overall</a:t>
            </a:r>
          </a:p>
          <a:p>
            <a:pPr lvl="1"/>
            <a:r>
              <a:rPr lang="en-US" sz="2800" dirty="0"/>
              <a:t>Compatibility</a:t>
            </a:r>
          </a:p>
          <a:p>
            <a:pPr lvl="1"/>
            <a:r>
              <a:rPr lang="en-US" sz="2800" dirty="0"/>
              <a:t>Consistency</a:t>
            </a:r>
          </a:p>
          <a:p>
            <a:pPr lvl="1"/>
            <a:r>
              <a:rPr lang="en-US" sz="2800" dirty="0" smtClean="0"/>
              <a:t>User guidance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77587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Participant Feedback - Learnability</a:t>
            </a:r>
            <a:endParaRPr lang="en-US" dirty="0"/>
          </a:p>
        </p:txBody>
      </p:sp>
      <p:graphicFrame>
        <p:nvGraphicFramePr>
          <p:cNvPr id="7" name="İçerik Yer Tutucus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8662297"/>
              </p:ext>
            </p:extLst>
          </p:nvPr>
        </p:nvGraphicFramePr>
        <p:xfrm>
          <a:off x="2589213" y="1514901"/>
          <a:ext cx="8915400" cy="43969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3"/>
          <p:cNvSpPr txBox="1"/>
          <p:nvPr/>
        </p:nvSpPr>
        <p:spPr>
          <a:xfrm>
            <a:off x="4380930" y="6028789"/>
            <a:ext cx="4230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Figure</a:t>
            </a:r>
            <a:r>
              <a:rPr lang="tr-TR" dirty="0" smtClean="0"/>
              <a:t> 9: </a:t>
            </a:r>
            <a:r>
              <a:rPr lang="tr-TR" dirty="0" err="1" smtClean="0"/>
              <a:t>Participant</a:t>
            </a:r>
            <a:r>
              <a:rPr lang="tr-TR" dirty="0" smtClean="0"/>
              <a:t> Feedback </a:t>
            </a:r>
            <a:r>
              <a:rPr lang="tr-TR" dirty="0" err="1" smtClean="0"/>
              <a:t>Learnability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33770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Participant</a:t>
            </a:r>
            <a:r>
              <a:rPr lang="tr-TR" dirty="0"/>
              <a:t> Feedback - </a:t>
            </a:r>
            <a:r>
              <a:rPr lang="tr-TR" dirty="0" err="1"/>
              <a:t>Flexibility</a:t>
            </a:r>
            <a:endParaRPr lang="en-US" dirty="0"/>
          </a:p>
        </p:txBody>
      </p:sp>
      <p:graphicFrame>
        <p:nvGraphicFramePr>
          <p:cNvPr id="7" name="İçerik Yer Tutucus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5403521"/>
              </p:ext>
            </p:extLst>
          </p:nvPr>
        </p:nvGraphicFramePr>
        <p:xfrm>
          <a:off x="2589213" y="1514901"/>
          <a:ext cx="8915400" cy="43969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3"/>
          <p:cNvSpPr txBox="1"/>
          <p:nvPr/>
        </p:nvSpPr>
        <p:spPr>
          <a:xfrm>
            <a:off x="4380930" y="6028789"/>
            <a:ext cx="4230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Figure</a:t>
            </a:r>
            <a:r>
              <a:rPr lang="tr-TR" dirty="0" smtClean="0"/>
              <a:t> 10: </a:t>
            </a:r>
            <a:r>
              <a:rPr lang="tr-TR" dirty="0" err="1" smtClean="0"/>
              <a:t>Participant</a:t>
            </a:r>
            <a:r>
              <a:rPr lang="tr-TR" dirty="0" smtClean="0"/>
              <a:t> Feedback </a:t>
            </a:r>
            <a:r>
              <a:rPr lang="tr-TR" dirty="0" err="1" smtClean="0"/>
              <a:t>Flexibility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08488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Participant</a:t>
            </a:r>
            <a:r>
              <a:rPr lang="tr-TR" dirty="0"/>
              <a:t> Feedback - </a:t>
            </a:r>
            <a:r>
              <a:rPr lang="tr-TR" dirty="0" err="1" smtClean="0"/>
              <a:t>Overall</a:t>
            </a:r>
            <a:endParaRPr lang="en-US" dirty="0"/>
          </a:p>
        </p:txBody>
      </p:sp>
      <p:graphicFrame>
        <p:nvGraphicFramePr>
          <p:cNvPr id="7" name="İçerik Yer Tutucus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723840"/>
              </p:ext>
            </p:extLst>
          </p:nvPr>
        </p:nvGraphicFramePr>
        <p:xfrm>
          <a:off x="2589213" y="1514901"/>
          <a:ext cx="8915400" cy="43969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380930" y="6028789"/>
            <a:ext cx="4230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Figure</a:t>
            </a:r>
            <a:r>
              <a:rPr lang="tr-TR" dirty="0" smtClean="0"/>
              <a:t> 11: </a:t>
            </a:r>
            <a:r>
              <a:rPr lang="tr-TR" dirty="0" err="1" smtClean="0"/>
              <a:t>Participant</a:t>
            </a:r>
            <a:r>
              <a:rPr lang="tr-TR" dirty="0" smtClean="0"/>
              <a:t> Feedback </a:t>
            </a:r>
            <a:r>
              <a:rPr lang="tr-TR" dirty="0" err="1" smtClean="0"/>
              <a:t>Overall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00919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Motivation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Multimedia is common area for information age</a:t>
            </a:r>
          </a:p>
          <a:p>
            <a:r>
              <a:rPr lang="en-US" sz="2400" dirty="0" smtClean="0"/>
              <a:t>Companies need employees with knowledge in video editing</a:t>
            </a:r>
          </a:p>
          <a:p>
            <a:r>
              <a:rPr lang="en-US" sz="2400" dirty="0" smtClean="0"/>
              <a:t>There are many different video editing tools</a:t>
            </a:r>
          </a:p>
          <a:p>
            <a:r>
              <a:rPr lang="en-US" sz="2400" dirty="0" smtClean="0"/>
              <a:t>Selection between video editing tools is HARD!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1889780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9781"/>
          </a:xfrm>
        </p:spPr>
        <p:txBody>
          <a:bodyPr/>
          <a:lstStyle/>
          <a:p>
            <a:r>
              <a:rPr lang="en-US" dirty="0"/>
              <a:t>Final Analysis &amp; Results and Final Evaluation</a:t>
            </a:r>
          </a:p>
        </p:txBody>
      </p:sp>
      <p:graphicFrame>
        <p:nvGraphicFramePr>
          <p:cNvPr id="7" name="İçerik Yer Tutucus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3706283"/>
              </p:ext>
            </p:extLst>
          </p:nvPr>
        </p:nvGraphicFramePr>
        <p:xfrm>
          <a:off x="2589213" y="1431235"/>
          <a:ext cx="8915400" cy="44806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34471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Conclusion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We have done software survey, task execution and participant feedback</a:t>
            </a:r>
          </a:p>
          <a:p>
            <a:r>
              <a:rPr lang="en-US" sz="2800" dirty="0"/>
              <a:t>In task execution and participant feedback, </a:t>
            </a:r>
            <a:r>
              <a:rPr lang="tr-TR" sz="2800" dirty="0" smtClean="0"/>
              <a:t>OpenShot </a:t>
            </a:r>
            <a:r>
              <a:rPr lang="en-US" sz="2800" dirty="0" smtClean="0"/>
              <a:t>performed </a:t>
            </a:r>
            <a:r>
              <a:rPr lang="en-US" sz="2800" dirty="0"/>
              <a:t>better overall</a:t>
            </a:r>
          </a:p>
          <a:p>
            <a:r>
              <a:rPr lang="tr-TR" sz="2800" dirty="0" err="1" smtClean="0"/>
              <a:t>Openshot</a:t>
            </a:r>
            <a:r>
              <a:rPr lang="tr-TR" sz="2800" dirty="0" smtClean="0"/>
              <a:t> </a:t>
            </a:r>
            <a:r>
              <a:rPr lang="en-US" sz="2800" dirty="0" smtClean="0"/>
              <a:t>has </a:t>
            </a:r>
            <a:r>
              <a:rPr lang="en-US" sz="2800" dirty="0"/>
              <a:t>an easy to use, learnable </a:t>
            </a:r>
            <a:r>
              <a:rPr lang="tr-TR" sz="2800" dirty="0" smtClean="0"/>
              <a:t>but Kdenlive has </a:t>
            </a:r>
            <a:r>
              <a:rPr lang="en-US" sz="2800" dirty="0" smtClean="0"/>
              <a:t>flexible </a:t>
            </a:r>
            <a:r>
              <a:rPr lang="en-US" sz="2800" dirty="0"/>
              <a:t>interface</a:t>
            </a:r>
          </a:p>
          <a:p>
            <a:r>
              <a:rPr lang="en-US" sz="2800" dirty="0" smtClean="0"/>
              <a:t>For easy</a:t>
            </a:r>
            <a:r>
              <a:rPr lang="tr-TR" sz="2800" dirty="0" smtClean="0"/>
              <a:t> </a:t>
            </a:r>
            <a:r>
              <a:rPr lang="tr-TR" sz="2800" dirty="0" err="1" smtClean="0"/>
              <a:t>and</a:t>
            </a:r>
            <a:r>
              <a:rPr lang="tr-TR" sz="2800" dirty="0" smtClean="0"/>
              <a:t> </a:t>
            </a:r>
            <a:r>
              <a:rPr lang="tr-TR" sz="2800" dirty="0" err="1" smtClean="0"/>
              <a:t>fast</a:t>
            </a:r>
            <a:r>
              <a:rPr lang="en-US" sz="2800" dirty="0" smtClean="0"/>
              <a:t> development,</a:t>
            </a:r>
            <a:r>
              <a:rPr lang="tr-TR" sz="2800" dirty="0"/>
              <a:t> </a:t>
            </a:r>
            <a:endParaRPr lang="tr-TR" sz="2800" dirty="0" smtClean="0"/>
          </a:p>
          <a:p>
            <a:pPr marL="0" indent="0">
              <a:buNone/>
            </a:pPr>
            <a:r>
              <a:rPr lang="tr-TR" sz="2800" dirty="0" smtClean="0"/>
              <a:t>	w</a:t>
            </a:r>
            <a:r>
              <a:rPr lang="en-US" sz="2800" dirty="0" smtClean="0"/>
              <a:t>e </a:t>
            </a:r>
            <a:r>
              <a:rPr lang="en-US" sz="2800" dirty="0"/>
              <a:t>recommend </a:t>
            </a:r>
            <a:r>
              <a:rPr lang="tr-TR" sz="2800" b="1" dirty="0" err="1" smtClean="0"/>
              <a:t>Openshot</a:t>
            </a:r>
            <a:r>
              <a:rPr lang="en-US" sz="2800" dirty="0" smtClean="0"/>
              <a:t>!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913193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/>
          <p:cNvSpPr>
            <a:spLocks noGrp="1"/>
          </p:cNvSpPr>
          <p:nvPr>
            <p:ph type="title"/>
          </p:nvPr>
        </p:nvSpPr>
        <p:spPr>
          <a:xfrm>
            <a:off x="2759501" y="1507300"/>
            <a:ext cx="6711098" cy="1280890"/>
          </a:xfrm>
        </p:spPr>
        <p:txBody>
          <a:bodyPr>
            <a:normAutofit/>
          </a:bodyPr>
          <a:lstStyle/>
          <a:p>
            <a:r>
              <a:rPr lang="tr-TR" sz="4400" dirty="0" smtClean="0"/>
              <a:t>THANK YOU FOR LISTENING!</a:t>
            </a:r>
            <a:endParaRPr lang="en-US" sz="4400" dirty="0"/>
          </a:p>
        </p:txBody>
      </p:sp>
      <p:sp>
        <p:nvSpPr>
          <p:cNvPr id="5" name="Unvan 3"/>
          <p:cNvSpPr txBox="1">
            <a:spLocks/>
          </p:cNvSpPr>
          <p:nvPr/>
        </p:nvSpPr>
        <p:spPr>
          <a:xfrm>
            <a:off x="3954780" y="2788190"/>
            <a:ext cx="432054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sz="4400" dirty="0" smtClean="0"/>
              <a:t>ANY QUESTIONS?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0657135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Referances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H. R. </a:t>
            </a:r>
            <a:r>
              <a:rPr lang="en-US" dirty="0" err="1"/>
              <a:t>Hartson</a:t>
            </a:r>
            <a:r>
              <a:rPr lang="en-US" dirty="0"/>
              <a:t>, T. S. Andre, and R. C. </a:t>
            </a:r>
            <a:r>
              <a:rPr lang="en-US" dirty="0" err="1"/>
              <a:t>Williges</a:t>
            </a:r>
            <a:r>
              <a:rPr lang="en-US" dirty="0"/>
              <a:t>, “Criteria For Evaluating Usability Evaluation Methods,” Int. J. Hum.-</a:t>
            </a:r>
            <a:r>
              <a:rPr lang="en-US" dirty="0" err="1"/>
              <a:t>Comput</a:t>
            </a:r>
            <a:r>
              <a:rPr lang="en-US" dirty="0"/>
              <a:t>. Interact., vol. 13, no. 4, pp. 373–410, </a:t>
            </a:r>
            <a:r>
              <a:rPr lang="en-US" dirty="0" smtClean="0"/>
              <a:t>2001</a:t>
            </a:r>
            <a:endParaRPr lang="tr-TR" dirty="0" smtClean="0"/>
          </a:p>
          <a:p>
            <a:r>
              <a:rPr lang="tr-TR" dirty="0" smtClean="0"/>
              <a:t>OpenShot </a:t>
            </a:r>
            <a:r>
              <a:rPr lang="tr-TR" dirty="0" err="1" smtClean="0"/>
              <a:t>Features</a:t>
            </a:r>
            <a:r>
              <a:rPr lang="tr-TR" dirty="0" smtClean="0"/>
              <a:t> Web </a:t>
            </a:r>
            <a:r>
              <a:rPr lang="tr-TR" dirty="0" err="1" smtClean="0"/>
              <a:t>Page</a:t>
            </a:r>
            <a:r>
              <a:rPr lang="tr-TR" dirty="0" smtClean="0"/>
              <a:t>, OpenShot, </a:t>
            </a:r>
            <a:r>
              <a:rPr lang="en-US" dirty="0" smtClean="0"/>
              <a:t>http</a:t>
            </a:r>
            <a:r>
              <a:rPr lang="en-US" dirty="0"/>
              <a:t>://www.openshot.org/features</a:t>
            </a:r>
            <a:r>
              <a:rPr lang="en-US" dirty="0" smtClean="0"/>
              <a:t>/</a:t>
            </a:r>
            <a:endParaRPr lang="tr-TR" dirty="0" smtClean="0"/>
          </a:p>
          <a:p>
            <a:r>
              <a:rPr lang="tr-TR" dirty="0" smtClean="0"/>
              <a:t>Kdenlive </a:t>
            </a:r>
            <a:r>
              <a:rPr lang="tr-TR" dirty="0" err="1" smtClean="0"/>
              <a:t>Features</a:t>
            </a:r>
            <a:r>
              <a:rPr lang="tr-TR" dirty="0" smtClean="0"/>
              <a:t> Web </a:t>
            </a:r>
            <a:r>
              <a:rPr lang="tr-TR" dirty="0" err="1" smtClean="0"/>
              <a:t>Page</a:t>
            </a:r>
            <a:r>
              <a:rPr lang="tr-TR" dirty="0" smtClean="0"/>
              <a:t>, Kdenlive, </a:t>
            </a: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kdenlive.org/features</a:t>
            </a:r>
            <a:endParaRPr lang="tr-TR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513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Purpose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Aim of the study is usability of most popular open source video editing tools OpenShot and </a:t>
            </a:r>
            <a:r>
              <a:rPr lang="en-US" sz="3200" dirty="0" err="1" smtClean="0"/>
              <a:t>Kdenive</a:t>
            </a:r>
            <a:endParaRPr lang="en-US" sz="3200" dirty="0" smtClean="0"/>
          </a:p>
          <a:p>
            <a:r>
              <a:rPr lang="en-US" sz="3200" dirty="0" smtClean="0"/>
              <a:t>Reasons for choosing OpenShot and Kdenlive</a:t>
            </a:r>
          </a:p>
          <a:p>
            <a:pPr lvl="1"/>
            <a:r>
              <a:rPr lang="en-US" sz="2800" dirty="0" smtClean="0"/>
              <a:t>Very popular</a:t>
            </a:r>
          </a:p>
          <a:p>
            <a:pPr lvl="1"/>
            <a:r>
              <a:rPr lang="en-US" sz="2800" dirty="0" smtClean="0"/>
              <a:t>Large community</a:t>
            </a:r>
          </a:p>
          <a:p>
            <a:pPr lvl="1"/>
            <a:r>
              <a:rPr lang="en-US" sz="2800" dirty="0" smtClean="0"/>
              <a:t>Free software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58406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5022300" y="269268"/>
            <a:ext cx="2156496" cy="781610"/>
          </a:xfrm>
        </p:spPr>
        <p:txBody>
          <a:bodyPr>
            <a:normAutofit fontScale="90000"/>
          </a:bodyPr>
          <a:lstStyle/>
          <a:p>
            <a:r>
              <a:rPr lang="tr-TR" sz="4000" dirty="0" smtClean="0"/>
              <a:t>OpenShot</a:t>
            </a:r>
            <a:endParaRPr lang="en-US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094" y="1050878"/>
            <a:ext cx="8488909" cy="5429159"/>
          </a:xfrm>
        </p:spPr>
      </p:pic>
      <p:sp>
        <p:nvSpPr>
          <p:cNvPr id="5" name="TextBox 3"/>
          <p:cNvSpPr txBox="1"/>
          <p:nvPr/>
        </p:nvSpPr>
        <p:spPr>
          <a:xfrm>
            <a:off x="4927086" y="6480036"/>
            <a:ext cx="3073914" cy="377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1: OpenShot Screenshot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799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5363422" y="228324"/>
            <a:ext cx="1788006" cy="604189"/>
          </a:xfrm>
        </p:spPr>
        <p:txBody>
          <a:bodyPr>
            <a:noAutofit/>
          </a:bodyPr>
          <a:lstStyle/>
          <a:p>
            <a:r>
              <a:rPr lang="tr-TR" dirty="0" smtClean="0"/>
              <a:t>Kdenlive</a:t>
            </a:r>
            <a:endParaRPr lang="en-US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587" y="1023582"/>
            <a:ext cx="7519676" cy="5404514"/>
          </a:xfrm>
        </p:spPr>
      </p:pic>
      <p:sp>
        <p:nvSpPr>
          <p:cNvPr id="5" name="TextBox 3"/>
          <p:cNvSpPr txBox="1"/>
          <p:nvPr/>
        </p:nvSpPr>
        <p:spPr>
          <a:xfrm>
            <a:off x="4927086" y="6480036"/>
            <a:ext cx="3073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2: Kdenlive Screenshot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578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Tasks</a:t>
            </a:r>
            <a:endParaRPr lang="en-US" dirty="0"/>
          </a:p>
        </p:txBody>
      </p:sp>
      <p:graphicFrame>
        <p:nvGraphicFramePr>
          <p:cNvPr id="5" name="İçerik Yer Tutucus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1209261"/>
              </p:ext>
            </p:extLst>
          </p:nvPr>
        </p:nvGraphicFramePr>
        <p:xfrm>
          <a:off x="2592925" y="1457775"/>
          <a:ext cx="4017425" cy="50292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017425"/>
              </a:tblGrid>
              <a:tr h="452830">
                <a:tc>
                  <a:txBody>
                    <a:bodyPr/>
                    <a:lstStyle/>
                    <a:p>
                      <a:r>
                        <a:rPr lang="en-US" sz="2400" b="0" noProof="0" dirty="0" smtClean="0"/>
                        <a:t>Requirement analysis</a:t>
                      </a:r>
                    </a:p>
                  </a:txBody>
                  <a:tcPr/>
                </a:tc>
              </a:tr>
              <a:tr h="4528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noProof="0" dirty="0" smtClean="0">
                          <a:effectLst/>
                        </a:rPr>
                        <a:t>Planning of processes</a:t>
                      </a:r>
                      <a:endParaRPr lang="en-US" sz="2400" noProof="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528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noProof="0" dirty="0" smtClean="0">
                          <a:effectLst/>
                        </a:rPr>
                        <a:t>Selection of participants</a:t>
                      </a:r>
                      <a:endParaRPr lang="en-US" sz="2400" noProof="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52830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Defining methods</a:t>
                      </a:r>
                    </a:p>
                  </a:txBody>
                  <a:tcPr/>
                </a:tc>
              </a:tr>
              <a:tr h="452830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Participant feedback</a:t>
                      </a:r>
                    </a:p>
                  </a:txBody>
                  <a:tcPr/>
                </a:tc>
              </a:tr>
              <a:tr h="452830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Task execution</a:t>
                      </a:r>
                    </a:p>
                  </a:txBody>
                  <a:tcPr/>
                </a:tc>
              </a:tr>
              <a:tr h="452830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Software survey</a:t>
                      </a:r>
                    </a:p>
                  </a:txBody>
                  <a:tcPr/>
                </a:tc>
              </a:tr>
              <a:tr h="452830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Progress report</a:t>
                      </a:r>
                    </a:p>
                  </a:txBody>
                  <a:tcPr/>
                </a:tc>
              </a:tr>
              <a:tr h="452830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Preparation of document</a:t>
                      </a:r>
                    </a:p>
                  </a:txBody>
                  <a:tcPr/>
                </a:tc>
              </a:tr>
              <a:tr h="452830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Presentation</a:t>
                      </a:r>
                    </a:p>
                  </a:txBody>
                  <a:tcPr/>
                </a:tc>
              </a:tr>
              <a:tr h="4528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noProof="0" dirty="0" smtClean="0"/>
                        <a:t>Final report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2812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Methods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Software survey</a:t>
            </a:r>
          </a:p>
          <a:p>
            <a:r>
              <a:rPr lang="en-US" sz="4000" dirty="0" smtClean="0"/>
              <a:t>Task execution</a:t>
            </a:r>
          </a:p>
          <a:p>
            <a:r>
              <a:rPr lang="en-US" sz="4000" dirty="0" smtClean="0"/>
              <a:t>Participant feedback</a:t>
            </a:r>
          </a:p>
        </p:txBody>
      </p:sp>
    </p:spTree>
    <p:extLst>
      <p:ext uri="{BB962C8B-B14F-4D97-AF65-F5344CB8AC3E}">
        <p14:creationId xmlns:p14="http://schemas.microsoft.com/office/powerpoint/2010/main" val="982870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Software Survey</a:t>
            </a:r>
            <a:endParaRPr lang="en-US" sz="44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89212" y="1746913"/>
            <a:ext cx="8915400" cy="4164309"/>
          </a:xfrm>
        </p:spPr>
        <p:txBody>
          <a:bodyPr>
            <a:normAutofit/>
          </a:bodyPr>
          <a:lstStyle/>
          <a:p>
            <a:r>
              <a:rPr lang="en-US" sz="3600" dirty="0" smtClean="0"/>
              <a:t>20 participant</a:t>
            </a:r>
          </a:p>
          <a:p>
            <a:r>
              <a:rPr lang="en-US" sz="3600" dirty="0" smtClean="0"/>
              <a:t>Participant criteria:</a:t>
            </a:r>
          </a:p>
          <a:p>
            <a:pPr lvl="1"/>
            <a:r>
              <a:rPr lang="en-US" sz="3200" dirty="0" smtClean="0"/>
              <a:t>Experience with video editing</a:t>
            </a:r>
          </a:p>
          <a:p>
            <a:pPr lvl="1"/>
            <a:r>
              <a:rPr lang="en-US" sz="3200" dirty="0" smtClean="0"/>
              <a:t>Expertise level</a:t>
            </a:r>
          </a:p>
          <a:p>
            <a:pPr lvl="1"/>
            <a:r>
              <a:rPr lang="en-US" sz="3200" dirty="0" smtClean="0"/>
              <a:t>Used OpenShot or Kdenlive</a:t>
            </a:r>
          </a:p>
          <a:p>
            <a:pPr lvl="1"/>
            <a:r>
              <a:rPr lang="en-US" sz="3200" dirty="0" smtClean="0"/>
              <a:t>Computer engineering student</a:t>
            </a:r>
          </a:p>
          <a:p>
            <a:pPr lvl="1"/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202876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Survey – Weights</a:t>
            </a:r>
            <a:endParaRPr lang="en-US" dirty="0"/>
          </a:p>
        </p:txBody>
      </p:sp>
      <p:sp>
        <p:nvSpPr>
          <p:cNvPr id="32" name="TextBox 3"/>
          <p:cNvSpPr txBox="1"/>
          <p:nvPr/>
        </p:nvSpPr>
        <p:spPr>
          <a:xfrm>
            <a:off x="5123191" y="6028789"/>
            <a:ext cx="3220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3: Survey Activity Weights</a:t>
            </a:r>
          </a:p>
          <a:p>
            <a:r>
              <a:rPr lang="tr-TR" dirty="0" smtClean="0"/>
              <a:t> </a:t>
            </a:r>
            <a:endParaRPr lang="tr-TR" dirty="0"/>
          </a:p>
        </p:txBody>
      </p:sp>
      <p:graphicFrame>
        <p:nvGraphicFramePr>
          <p:cNvPr id="37" name="İçerik Yer Tutucusu 3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9998216"/>
              </p:ext>
            </p:extLst>
          </p:nvPr>
        </p:nvGraphicFramePr>
        <p:xfrm>
          <a:off x="2592925" y="1528549"/>
          <a:ext cx="8206166" cy="4154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4635088"/>
      </p:ext>
    </p:extLst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Duman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uma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283</TotalTime>
  <Words>545</Words>
  <Application>Microsoft Office PowerPoint</Application>
  <PresentationFormat>Geniş ekran</PresentationFormat>
  <Paragraphs>117</Paragraphs>
  <Slides>23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23</vt:i4>
      </vt:variant>
    </vt:vector>
  </HeadingPairs>
  <TitlesOfParts>
    <vt:vector size="28" baseType="lpstr">
      <vt:lpstr>Arial</vt:lpstr>
      <vt:lpstr>Calibri</vt:lpstr>
      <vt:lpstr>Times New Roman</vt:lpstr>
      <vt:lpstr>Wingdings 3</vt:lpstr>
      <vt:lpstr>Duman</vt:lpstr>
      <vt:lpstr>Usability testing on  Kdenlive and OpenShot</vt:lpstr>
      <vt:lpstr>Motivation</vt:lpstr>
      <vt:lpstr>Purpose</vt:lpstr>
      <vt:lpstr>OpenShot</vt:lpstr>
      <vt:lpstr>Kdenlive</vt:lpstr>
      <vt:lpstr>Tasks</vt:lpstr>
      <vt:lpstr>Methods</vt:lpstr>
      <vt:lpstr>Software Survey</vt:lpstr>
      <vt:lpstr>Software Survey – Weights</vt:lpstr>
      <vt:lpstr>Software Survey – Prior Knowledge</vt:lpstr>
      <vt:lpstr>Task Execution</vt:lpstr>
      <vt:lpstr>Task Execution – Montage</vt:lpstr>
      <vt:lpstr>Task Execution – Audio Effect</vt:lpstr>
      <vt:lpstr>Task Execution – Video Effect</vt:lpstr>
      <vt:lpstr>Task Execution – Toolbar Navigation</vt:lpstr>
      <vt:lpstr>Participant Feedback</vt:lpstr>
      <vt:lpstr>Participant Feedback - Learnability</vt:lpstr>
      <vt:lpstr>Participant Feedback - Flexibility</vt:lpstr>
      <vt:lpstr>Participant Feedback - Overall</vt:lpstr>
      <vt:lpstr>Final Analysis &amp; Results and Final Evaluation</vt:lpstr>
      <vt:lpstr>Conclusion</vt:lpstr>
      <vt:lpstr>THANK YOU FOR LISTENING!</vt:lpstr>
      <vt:lpstr>Referances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Usability testing on  Kdenlive and OpenShot</dc:title>
  <dc:creator>Tuğrul Yatağan</dc:creator>
  <cp:lastModifiedBy>Tuğrul Yatağan</cp:lastModifiedBy>
  <cp:revision>45</cp:revision>
  <dcterms:created xsi:type="dcterms:W3CDTF">2015-04-16T14:46:31Z</dcterms:created>
  <dcterms:modified xsi:type="dcterms:W3CDTF">2015-04-17T00:59:43Z</dcterms:modified>
  <cp:contentStatus>Tamamlandı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