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78" r:id="rId2"/>
    <p:sldId id="266" r:id="rId3"/>
    <p:sldId id="257" r:id="rId4"/>
    <p:sldId id="267" r:id="rId5"/>
    <p:sldId id="268" r:id="rId6"/>
    <p:sldId id="269" r:id="rId7"/>
    <p:sldId id="270" r:id="rId8"/>
    <p:sldId id="272" r:id="rId9"/>
    <p:sldId id="273" r:id="rId10"/>
    <p:sldId id="276" r:id="rId11"/>
    <p:sldId id="274" r:id="rId12"/>
    <p:sldId id="277" r:id="rId13"/>
  </p:sldIdLst>
  <p:sldSz cx="9144000" cy="6858000" type="screen4x3"/>
  <p:notesSz cx="9928225" cy="67976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D7A2-2CCE-46CC-BBFE-2A8113816254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763D3-DAA4-4D11-AFFE-B8D25C17CA4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403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228F9-F023-4FF4-8D6F-BF8419F90635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D984-615F-4455-8635-5204FB1178E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48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59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23D75A-7C76-4C53-A5B4-7F2C5BB5B5F0}" type="datetimeFigureOut">
              <a:rPr lang="tr-TR" smtClean="0"/>
              <a:pPr/>
              <a:t>11.04.2011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BLG252E-Object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Practice Session </a:t>
            </a:r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11.04.2011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58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 Sum Up</a:t>
            </a:r>
            <a:endParaRPr lang="tr-T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1833562"/>
            <a:ext cx="81057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6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2648" y="228600"/>
            <a:ext cx="2303168" cy="990600"/>
          </a:xfrm>
        </p:spPr>
        <p:txBody>
          <a:bodyPr>
            <a:noAutofit/>
          </a:bodyPr>
          <a:lstStyle/>
          <a:p>
            <a:r>
              <a:rPr lang="tr-TR" sz="3600" dirty="0" smtClean="0"/>
              <a:t>Test Program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75" y="86474"/>
            <a:ext cx="6093469" cy="677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 Input and Output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1360" cy="2044824"/>
          </a:xfrm>
        </p:spPr>
        <p:txBody>
          <a:bodyPr>
            <a:normAutofit/>
          </a:bodyPr>
          <a:lstStyle/>
          <a:p>
            <a:r>
              <a:rPr lang="tr-TR" sz="2000" dirty="0" smtClean="0"/>
              <a:t>A text file can be used instead of standart input(keyboard) during execution as:</a:t>
            </a:r>
          </a:p>
          <a:p>
            <a:pPr lvl="1"/>
            <a:r>
              <a:rPr lang="tr-TR" sz="1800" dirty="0" smtClean="0"/>
              <a:t>ps2.exe &lt; test_input.txt</a:t>
            </a:r>
          </a:p>
          <a:p>
            <a:r>
              <a:rPr lang="tr-TR" sz="2000" dirty="0" smtClean="0"/>
              <a:t>Contents of the example text file: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405319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501008"/>
            <a:ext cx="39719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27500" y="1515629"/>
            <a:ext cx="1800200" cy="3799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b="1" dirty="0" smtClean="0"/>
              <a:t>Output: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12189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cover?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we do?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81057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908" y="1700808"/>
            <a:ext cx="7960532" cy="2520280"/>
          </a:xfrm>
        </p:spPr>
        <p:txBody>
          <a:bodyPr>
            <a:noAutofit/>
          </a:bodyPr>
          <a:lstStyle/>
          <a:p>
            <a:pPr marL="4763" indent="-4763">
              <a:buNone/>
            </a:pPr>
            <a:r>
              <a:rPr lang="en-US" sz="2000" dirty="0" smtClean="0">
                <a:latin typeface="Comic Sans MS" pitchFamily="66" charset="0"/>
              </a:rPr>
              <a:t>Consider a company whose staff member can be in following forms:</a:t>
            </a:r>
          </a:p>
          <a:p>
            <a:pPr>
              <a:tabLst>
                <a:tab pos="900113" algn="l"/>
              </a:tabLst>
            </a:pPr>
            <a:r>
              <a:rPr lang="en-US" sz="1800" dirty="0" smtClean="0">
                <a:latin typeface="Comic Sans MS" pitchFamily="66" charset="0"/>
              </a:rPr>
              <a:t>Employee</a:t>
            </a:r>
          </a:p>
          <a:p>
            <a:pPr lvl="1">
              <a:tabLst>
                <a:tab pos="900113" algn="l"/>
              </a:tabLst>
            </a:pPr>
            <a:r>
              <a:rPr lang="en-US" sz="1800" dirty="0" smtClean="0">
                <a:latin typeface="Comic Sans MS" pitchFamily="66" charset="0"/>
              </a:rPr>
              <a:t>Salaried employee</a:t>
            </a:r>
          </a:p>
          <a:p>
            <a:pPr lvl="1">
              <a:tabLst>
                <a:tab pos="900113" algn="l"/>
              </a:tabLst>
            </a:pPr>
            <a:r>
              <a:rPr lang="en-US" sz="1800" dirty="0" smtClean="0">
                <a:latin typeface="Comic Sans MS" pitchFamily="66" charset="0"/>
              </a:rPr>
              <a:t>Commission employee</a:t>
            </a:r>
          </a:p>
          <a:p>
            <a:pPr lvl="1">
              <a:tabLst>
                <a:tab pos="900113" algn="l"/>
              </a:tabLst>
            </a:pPr>
            <a:r>
              <a:rPr lang="en-US" sz="1800" dirty="0" smtClean="0">
                <a:latin typeface="Comic Sans MS" pitchFamily="66" charset="0"/>
              </a:rPr>
              <a:t>Piece worker</a:t>
            </a:r>
          </a:p>
          <a:p>
            <a:r>
              <a:rPr lang="en-US" sz="1800" dirty="0" smtClean="0">
                <a:latin typeface="Comic Sans MS" pitchFamily="66" charset="0"/>
              </a:rPr>
              <a:t>Intern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0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StaffMember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Attributes:</a:t>
            </a:r>
          </a:p>
          <a:p>
            <a:pPr lvl="1"/>
            <a:r>
              <a:rPr lang="en-US" sz="2200" dirty="0" err="1" smtClean="0"/>
              <a:t>companyID</a:t>
            </a:r>
            <a:endParaRPr lang="en-US" sz="2200" dirty="0" smtClean="0"/>
          </a:p>
          <a:p>
            <a:pPr lvl="1"/>
            <a:r>
              <a:rPr lang="en-US" sz="2200" dirty="0" smtClean="0"/>
              <a:t>name</a:t>
            </a:r>
          </a:p>
          <a:p>
            <a:pPr lvl="1"/>
            <a:r>
              <a:rPr lang="en-US" sz="2200" dirty="0" smtClean="0"/>
              <a:t>surname</a:t>
            </a:r>
          </a:p>
          <a:p>
            <a:r>
              <a:rPr lang="en-US" sz="2200" dirty="0" smtClean="0"/>
              <a:t>Constructor to initialize </a:t>
            </a:r>
            <a:r>
              <a:rPr lang="tr-TR" sz="2200" dirty="0" smtClean="0"/>
              <a:t>all data attributes except companyID via keyboard. CompanyID will be given as an input parameter while creating objects(a unique id for each object, in ascending order).</a:t>
            </a:r>
            <a:endParaRPr lang="en-US" sz="2200" dirty="0" smtClean="0"/>
          </a:p>
          <a:p>
            <a:r>
              <a:rPr lang="en-US" sz="2200" dirty="0" smtClean="0"/>
              <a:t>Methods:</a:t>
            </a:r>
          </a:p>
          <a:p>
            <a:pPr lvl="1"/>
            <a:r>
              <a:rPr lang="tr-TR" sz="2200" dirty="0" smtClean="0"/>
              <a:t>g</a:t>
            </a:r>
            <a:r>
              <a:rPr lang="en-US" sz="2200" dirty="0" smtClean="0"/>
              <a:t>et and set methods for </a:t>
            </a:r>
            <a:r>
              <a:rPr lang="en-US" sz="2200" dirty="0" err="1" smtClean="0"/>
              <a:t>companyID</a:t>
            </a:r>
            <a:r>
              <a:rPr lang="en-US" sz="2200" dirty="0" smtClean="0"/>
              <a:t>, name and surname</a:t>
            </a:r>
          </a:p>
          <a:p>
            <a:pPr lvl="1"/>
            <a:r>
              <a:rPr lang="en-US" sz="2200" dirty="0" smtClean="0"/>
              <a:t>print method to print all data attributes (</a:t>
            </a:r>
            <a:r>
              <a:rPr lang="en-US" sz="2200" b="1" dirty="0" smtClean="0">
                <a:solidFill>
                  <a:srgbClr val="0066FF"/>
                </a:solidFill>
              </a:rPr>
              <a:t>virtual method</a:t>
            </a:r>
            <a:r>
              <a:rPr lang="en-US" sz="2200" dirty="0" smtClean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First-level Derived Class: Intern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Additional data attributes:</a:t>
            </a:r>
          </a:p>
          <a:p>
            <a:pPr lvl="1"/>
            <a:r>
              <a:rPr lang="en-GB" sz="2200" dirty="0" err="1" smtClean="0"/>
              <a:t>schoolName</a:t>
            </a:r>
            <a:endParaRPr lang="en-GB" sz="2200" dirty="0" smtClean="0"/>
          </a:p>
          <a:p>
            <a:r>
              <a:rPr lang="en-GB" sz="2200" dirty="0" smtClean="0"/>
              <a:t>Constructor to initialize base class data attributes</a:t>
            </a:r>
            <a:r>
              <a:rPr lang="tr-TR" sz="2200" dirty="0" smtClean="0"/>
              <a:t> (except companyID)</a:t>
            </a:r>
            <a:r>
              <a:rPr lang="en-GB" sz="2200" dirty="0" smtClean="0"/>
              <a:t> and </a:t>
            </a:r>
            <a:r>
              <a:rPr lang="en-GB" sz="2200" dirty="0" err="1" smtClean="0"/>
              <a:t>schoolName</a:t>
            </a:r>
            <a:r>
              <a:rPr lang="tr-TR" sz="2200" dirty="0" smtClean="0"/>
              <a:t> with information taken via keyboard</a:t>
            </a:r>
            <a:endParaRPr lang="en-GB" sz="2200" dirty="0" smtClean="0"/>
          </a:p>
          <a:p>
            <a:r>
              <a:rPr lang="en-GB" sz="2200" dirty="0" smtClean="0"/>
              <a:t>Additional Methods:</a:t>
            </a:r>
          </a:p>
          <a:p>
            <a:pPr lvl="1"/>
            <a:r>
              <a:rPr lang="en-GB" sz="2200" dirty="0" smtClean="0"/>
              <a:t>get and set methods for </a:t>
            </a:r>
            <a:r>
              <a:rPr lang="en-GB" sz="2200" dirty="0" err="1" smtClean="0"/>
              <a:t>schoolName</a:t>
            </a:r>
            <a:endParaRPr lang="en-GB" sz="2200" dirty="0" smtClean="0"/>
          </a:p>
          <a:p>
            <a:r>
              <a:rPr lang="en-GB" sz="2200" dirty="0" smtClean="0"/>
              <a:t>Polymorphic Methods:</a:t>
            </a:r>
          </a:p>
          <a:p>
            <a:pPr lvl="1"/>
            <a:r>
              <a:rPr lang="en-GB" sz="2200" dirty="0" smtClean="0"/>
              <a:t>print method to print base class data attributes and </a:t>
            </a:r>
            <a:r>
              <a:rPr lang="en-GB" sz="2200" dirty="0" err="1" smtClean="0"/>
              <a:t>schoolName</a:t>
            </a:r>
            <a:endParaRPr lang="tr-TR" sz="2200" dirty="0" smtClean="0"/>
          </a:p>
          <a:p>
            <a:pPr lvl="1"/>
            <a:endParaRPr lang="en-US" sz="2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First-level Derived Class: Employee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Additional data attributes:</a:t>
            </a:r>
          </a:p>
          <a:p>
            <a:pPr lvl="1"/>
            <a:r>
              <a:rPr lang="en-US" sz="2200" dirty="0" err="1" smtClean="0"/>
              <a:t>socialSecurityNumber</a:t>
            </a:r>
            <a:endParaRPr lang="en-US" sz="2200" dirty="0" smtClean="0"/>
          </a:p>
          <a:p>
            <a:r>
              <a:rPr lang="en-GB" sz="2200" dirty="0"/>
              <a:t>Constructor to initialize base class data attributes</a:t>
            </a:r>
            <a:r>
              <a:rPr lang="tr-TR" sz="2200" dirty="0"/>
              <a:t> (except companyID)</a:t>
            </a:r>
            <a:r>
              <a:rPr lang="en-GB" sz="2200" dirty="0"/>
              <a:t> </a:t>
            </a:r>
            <a:r>
              <a:rPr lang="en-US" sz="2200" dirty="0" smtClean="0"/>
              <a:t>and </a:t>
            </a:r>
            <a:r>
              <a:rPr lang="en-US" sz="2200" dirty="0" err="1" smtClean="0"/>
              <a:t>socialSecurityNumber</a:t>
            </a:r>
            <a:r>
              <a:rPr lang="tr-TR" sz="2200" dirty="0" smtClean="0"/>
              <a:t> with information taken via keyboard</a:t>
            </a:r>
            <a:endParaRPr lang="en-US" sz="2200" dirty="0" smtClean="0"/>
          </a:p>
          <a:p>
            <a:r>
              <a:rPr lang="en-US" sz="2200" dirty="0" smtClean="0"/>
              <a:t>Additional Methods:</a:t>
            </a:r>
          </a:p>
          <a:p>
            <a:pPr lvl="1"/>
            <a:r>
              <a:rPr lang="en-GB" sz="2200" dirty="0" smtClean="0"/>
              <a:t>get and set methods for </a:t>
            </a:r>
            <a:r>
              <a:rPr lang="en-US" sz="2200" dirty="0" err="1" smtClean="0"/>
              <a:t>socialSecurityNumber</a:t>
            </a:r>
            <a:endParaRPr lang="en-GB" sz="2200" dirty="0" smtClean="0"/>
          </a:p>
          <a:p>
            <a:pPr lvl="1"/>
            <a:r>
              <a:rPr lang="en-US" sz="2200" dirty="0" smtClean="0"/>
              <a:t>pay method to calculate and return the amount of payment (</a:t>
            </a:r>
            <a:r>
              <a:rPr lang="en-US" sz="2200" b="1" dirty="0" smtClean="0">
                <a:solidFill>
                  <a:srgbClr val="0066FF"/>
                </a:solidFill>
              </a:rPr>
              <a:t>virtual method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Polymorphic Methods:</a:t>
            </a:r>
          </a:p>
          <a:p>
            <a:pPr lvl="1"/>
            <a:r>
              <a:rPr lang="en-US" sz="2200" dirty="0" smtClean="0"/>
              <a:t>print method to print base class data attributes and </a:t>
            </a:r>
            <a:r>
              <a:rPr lang="en-US" sz="2200" dirty="0" err="1" smtClean="0"/>
              <a:t>socialSecurityNumber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Second-level Derived Class: </a:t>
            </a:r>
            <a:r>
              <a:rPr lang="en-US" sz="3200" dirty="0" err="1" smtClean="0"/>
              <a:t>SalariedEmployee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Additional data attributes:</a:t>
            </a:r>
          </a:p>
          <a:p>
            <a:pPr lvl="1"/>
            <a:r>
              <a:rPr lang="en-US" sz="2200" dirty="0" err="1" smtClean="0"/>
              <a:t>weeklySalary</a:t>
            </a:r>
            <a:endParaRPr lang="en-US" sz="2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2200" dirty="0"/>
              <a:t>Constructor to initialize base class data attributes</a:t>
            </a:r>
            <a:r>
              <a:rPr lang="tr-TR" sz="2200" dirty="0"/>
              <a:t> (except companyID)</a:t>
            </a:r>
            <a:r>
              <a:rPr lang="en-GB" sz="2200" dirty="0"/>
              <a:t> </a:t>
            </a:r>
            <a:r>
              <a:rPr lang="en-US" sz="2200" dirty="0" smtClean="0"/>
              <a:t>and </a:t>
            </a:r>
            <a:r>
              <a:rPr lang="en-US" sz="2200" dirty="0" err="1" smtClean="0"/>
              <a:t>weeklySalary</a:t>
            </a:r>
            <a:r>
              <a:rPr lang="tr-TR" sz="2200" dirty="0"/>
              <a:t> with information taken via </a:t>
            </a:r>
            <a:r>
              <a:rPr lang="tr-TR" sz="2200" dirty="0" smtClean="0"/>
              <a:t>keyboard</a:t>
            </a:r>
          </a:p>
          <a:p>
            <a:r>
              <a:rPr lang="en-US" sz="2200" dirty="0" smtClean="0"/>
              <a:t>Additional Methods:</a:t>
            </a:r>
          </a:p>
          <a:p>
            <a:pPr lvl="1"/>
            <a:r>
              <a:rPr lang="en-GB" sz="2200" dirty="0" smtClean="0"/>
              <a:t>get and set methods for </a:t>
            </a:r>
            <a:r>
              <a:rPr lang="en-US" sz="2200" dirty="0" err="1" smtClean="0"/>
              <a:t>weeklySalary</a:t>
            </a:r>
            <a:endParaRPr lang="en-GB" sz="2200" dirty="0" smtClean="0"/>
          </a:p>
          <a:p>
            <a:r>
              <a:rPr lang="en-US" sz="2200" dirty="0" smtClean="0"/>
              <a:t>Polymorphic Methods:</a:t>
            </a:r>
          </a:p>
          <a:p>
            <a:pPr lvl="1"/>
            <a:r>
              <a:rPr lang="en-US" sz="2200" dirty="0" smtClean="0"/>
              <a:t>print method to print base class data attributes and </a:t>
            </a:r>
            <a:r>
              <a:rPr lang="en-US" sz="2200" dirty="0" err="1" smtClean="0"/>
              <a:t>weeklySalary</a:t>
            </a:r>
            <a:endParaRPr lang="tr-TR" sz="2200" dirty="0" smtClean="0"/>
          </a:p>
          <a:p>
            <a:pPr lvl="1"/>
            <a:r>
              <a:rPr lang="en-US" sz="2200" dirty="0" smtClean="0"/>
              <a:t>pay method to calculate and return amount of payment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Second-level Derived Class: </a:t>
            </a:r>
            <a:r>
              <a:rPr lang="en-US" sz="3200" dirty="0" err="1" smtClean="0"/>
              <a:t>CommissionEmployee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Additional data attributes:</a:t>
            </a:r>
          </a:p>
          <a:p>
            <a:pPr lvl="1"/>
            <a:r>
              <a:rPr lang="en-US" sz="2200" dirty="0" err="1" smtClean="0"/>
              <a:t>commissionRate</a:t>
            </a:r>
            <a:endParaRPr lang="en-US" sz="2200" dirty="0" smtClean="0"/>
          </a:p>
          <a:p>
            <a:pPr lvl="1"/>
            <a:r>
              <a:rPr lang="en-US" sz="2200" dirty="0" err="1" smtClean="0"/>
              <a:t>weeklySales</a:t>
            </a:r>
            <a:endParaRPr lang="en-US" sz="2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2200" dirty="0"/>
              <a:t>Constructor to initialize base class data attributes</a:t>
            </a:r>
            <a:r>
              <a:rPr lang="tr-TR" sz="2200" dirty="0"/>
              <a:t> (except companyID)</a:t>
            </a:r>
            <a:r>
              <a:rPr lang="en-US" sz="2200" dirty="0" smtClean="0"/>
              <a:t>, </a:t>
            </a:r>
            <a:r>
              <a:rPr lang="en-US" sz="2200" dirty="0" err="1" smtClean="0"/>
              <a:t>commissionRate</a:t>
            </a:r>
            <a:r>
              <a:rPr lang="en-US" sz="2200" dirty="0" smtClean="0"/>
              <a:t> and </a:t>
            </a:r>
            <a:r>
              <a:rPr lang="en-US" sz="2200" dirty="0" err="1" smtClean="0"/>
              <a:t>weeklySales</a:t>
            </a:r>
            <a:r>
              <a:rPr lang="tr-TR" sz="2200" dirty="0"/>
              <a:t> with information taken via </a:t>
            </a:r>
            <a:r>
              <a:rPr lang="tr-TR" sz="2200" dirty="0" smtClean="0"/>
              <a:t>keyboard</a:t>
            </a:r>
            <a:endParaRPr lang="en-US" sz="2200" dirty="0" smtClean="0"/>
          </a:p>
          <a:p>
            <a:r>
              <a:rPr lang="en-US" sz="2200" dirty="0" smtClean="0"/>
              <a:t>Additional Methods:</a:t>
            </a:r>
          </a:p>
          <a:p>
            <a:pPr lvl="1"/>
            <a:r>
              <a:rPr lang="en-US" sz="2200" dirty="0" smtClean="0"/>
              <a:t>get and set methods for </a:t>
            </a:r>
            <a:r>
              <a:rPr lang="en-US" sz="2200" dirty="0" err="1" smtClean="0"/>
              <a:t>commissionRate</a:t>
            </a:r>
            <a:r>
              <a:rPr lang="en-US" sz="2200" dirty="0" smtClean="0"/>
              <a:t> and </a:t>
            </a:r>
            <a:r>
              <a:rPr lang="en-US" sz="2200" dirty="0" err="1" smtClean="0"/>
              <a:t>weeklySales</a:t>
            </a:r>
            <a:endParaRPr lang="en-US" sz="2200" dirty="0" smtClean="0"/>
          </a:p>
          <a:p>
            <a:r>
              <a:rPr lang="en-US" sz="2200" dirty="0" smtClean="0"/>
              <a:t>Polymorphic Methods:</a:t>
            </a:r>
          </a:p>
          <a:p>
            <a:pPr lvl="1"/>
            <a:r>
              <a:rPr lang="en-US" sz="2200" dirty="0" smtClean="0"/>
              <a:t>print method to print base class data attributes, </a:t>
            </a:r>
            <a:r>
              <a:rPr lang="en-US" sz="2200" dirty="0" err="1" smtClean="0"/>
              <a:t>commissionRate</a:t>
            </a:r>
            <a:r>
              <a:rPr lang="en-US" sz="2200" dirty="0" smtClean="0"/>
              <a:t> and </a:t>
            </a:r>
            <a:r>
              <a:rPr lang="en-US" sz="2200" dirty="0" err="1" smtClean="0"/>
              <a:t>weeklySales</a:t>
            </a:r>
            <a:endParaRPr lang="en-US" sz="2200" dirty="0" smtClean="0"/>
          </a:p>
          <a:p>
            <a:pPr lvl="1"/>
            <a:r>
              <a:rPr lang="en-US" sz="2200" dirty="0" smtClean="0"/>
              <a:t>pay method to calculate and return amount of payment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Second-level Derived Class: </a:t>
            </a:r>
            <a:r>
              <a:rPr lang="en-US" sz="3200" dirty="0" err="1" smtClean="0"/>
              <a:t>PieceWorker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Autofit/>
          </a:bodyPr>
          <a:lstStyle/>
          <a:p>
            <a:r>
              <a:rPr lang="en-US" sz="2200" dirty="0" smtClean="0"/>
              <a:t>Additional data attributes:</a:t>
            </a:r>
          </a:p>
          <a:p>
            <a:pPr lvl="1"/>
            <a:r>
              <a:rPr lang="en-US" sz="2200" dirty="0" err="1" smtClean="0"/>
              <a:t>wagePerPiece</a:t>
            </a:r>
            <a:endParaRPr lang="en-US" sz="2200" dirty="0" smtClean="0"/>
          </a:p>
          <a:p>
            <a:pPr lvl="1"/>
            <a:r>
              <a:rPr lang="en-US" sz="2200" dirty="0" err="1" smtClean="0"/>
              <a:t>piecesProduced</a:t>
            </a:r>
            <a:endParaRPr lang="en-US" sz="2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2200" dirty="0"/>
              <a:t>Constructor to initialize base class data attributes</a:t>
            </a:r>
            <a:r>
              <a:rPr lang="tr-TR" sz="2200" dirty="0"/>
              <a:t> (except companyID)</a:t>
            </a:r>
            <a:r>
              <a:rPr lang="en-US" sz="2200" dirty="0" smtClean="0"/>
              <a:t>, </a:t>
            </a:r>
            <a:r>
              <a:rPr lang="en-US" sz="2200" dirty="0" err="1" smtClean="0"/>
              <a:t>wagePerPiece</a:t>
            </a:r>
            <a:r>
              <a:rPr lang="en-US" sz="2200" dirty="0" smtClean="0"/>
              <a:t> and </a:t>
            </a:r>
            <a:r>
              <a:rPr lang="en-US" sz="2200" dirty="0" err="1" smtClean="0"/>
              <a:t>piecesProduced</a:t>
            </a:r>
            <a:r>
              <a:rPr lang="tr-TR" sz="2200" dirty="0"/>
              <a:t> </a:t>
            </a:r>
            <a:r>
              <a:rPr lang="tr-TR" sz="2200" dirty="0" smtClean="0"/>
              <a:t>with </a:t>
            </a:r>
            <a:r>
              <a:rPr lang="tr-TR" sz="2200" dirty="0"/>
              <a:t>information taken via </a:t>
            </a:r>
            <a:r>
              <a:rPr lang="tr-TR" sz="2200" dirty="0" smtClean="0"/>
              <a:t>keyboard</a:t>
            </a:r>
            <a:endParaRPr lang="en-US" sz="2200" dirty="0" smtClean="0"/>
          </a:p>
          <a:p>
            <a:r>
              <a:rPr lang="en-US" sz="2200" dirty="0" smtClean="0"/>
              <a:t>Additional Methods:</a:t>
            </a:r>
          </a:p>
          <a:p>
            <a:pPr lvl="1"/>
            <a:r>
              <a:rPr lang="en-US" sz="2200" dirty="0" smtClean="0"/>
              <a:t>get and set methods for </a:t>
            </a:r>
            <a:r>
              <a:rPr lang="en-US" sz="2200" dirty="0" err="1" smtClean="0"/>
              <a:t>wagePerPiece</a:t>
            </a:r>
            <a:r>
              <a:rPr lang="en-US" sz="2200" dirty="0" smtClean="0"/>
              <a:t> and </a:t>
            </a:r>
            <a:r>
              <a:rPr lang="en-US" sz="2200" dirty="0" err="1" smtClean="0"/>
              <a:t>piecesProduced</a:t>
            </a:r>
            <a:endParaRPr lang="en-US" sz="2200" dirty="0" smtClean="0"/>
          </a:p>
          <a:p>
            <a:r>
              <a:rPr lang="en-US" sz="2200" dirty="0" smtClean="0"/>
              <a:t>Polymorphic Methods:</a:t>
            </a:r>
          </a:p>
          <a:p>
            <a:pPr lvl="1"/>
            <a:r>
              <a:rPr lang="en-US" sz="2200" dirty="0" smtClean="0"/>
              <a:t>print method to print base class data attributes, </a:t>
            </a:r>
            <a:r>
              <a:rPr lang="en-US" sz="2200" dirty="0" err="1" smtClean="0"/>
              <a:t>wagePerPiece</a:t>
            </a:r>
            <a:r>
              <a:rPr lang="en-US" sz="2200" dirty="0" smtClean="0"/>
              <a:t> and </a:t>
            </a:r>
            <a:r>
              <a:rPr lang="en-US" sz="2200" dirty="0" err="1" smtClean="0"/>
              <a:t>piecesProduced</a:t>
            </a:r>
            <a:endParaRPr lang="en-US" sz="2200" dirty="0" smtClean="0"/>
          </a:p>
          <a:p>
            <a:pPr lvl="1"/>
            <a:r>
              <a:rPr lang="en-US" sz="2200" dirty="0" smtClean="0"/>
              <a:t>pay method to calculate and return amount of payment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533</TotalTime>
  <Words>447</Words>
  <Application>Microsoft Office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BLG252E-Object oriented programming</vt:lpstr>
      <vt:lpstr>What will we cover?</vt:lpstr>
      <vt:lpstr>What will we do?</vt:lpstr>
      <vt:lpstr>Base Class: StaffMember</vt:lpstr>
      <vt:lpstr>First-level Derived Class: Intern</vt:lpstr>
      <vt:lpstr>First-level Derived Class: Employee</vt:lpstr>
      <vt:lpstr>Second-level Derived Class: SalariedEmployee</vt:lpstr>
      <vt:lpstr>Second-level Derived Class: CommissionEmployee</vt:lpstr>
      <vt:lpstr>Second-level Derived Class: PieceWorker</vt:lpstr>
      <vt:lpstr>To Sum Up</vt:lpstr>
      <vt:lpstr>Test Program</vt:lpstr>
      <vt:lpstr>Example Input and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ISE103-Programming 2</dc:title>
  <dc:creator>Musty</dc:creator>
  <cp:lastModifiedBy>Musty</cp:lastModifiedBy>
  <cp:revision>132</cp:revision>
  <cp:lastPrinted>2011-02-22T13:12:50Z</cp:lastPrinted>
  <dcterms:created xsi:type="dcterms:W3CDTF">2011-02-15T12:38:20Z</dcterms:created>
  <dcterms:modified xsi:type="dcterms:W3CDTF">2011-04-11T14:15:05Z</dcterms:modified>
</cp:coreProperties>
</file>