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9" r:id="rId5"/>
    <p:sldId id="270" r:id="rId6"/>
    <p:sldId id="258" r:id="rId7"/>
    <p:sldId id="257" r:id="rId8"/>
    <p:sldId id="271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55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8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08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8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1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4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75" y="3693963"/>
            <a:ext cx="814687" cy="814687"/>
          </a:xfr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137273" y="523756"/>
            <a:ext cx="10972800" cy="477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fr-FR" altLang="tr-TR" sz="3600" dirty="0">
                <a:solidFill>
                  <a:schemeClr val="accent1"/>
                </a:solidFill>
              </a:rPr>
              <a:t>Architectural Principales</a:t>
            </a:r>
            <a:endParaRPr lang="fr-FR" altLang="tr-TR" sz="36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41563" y="5111751"/>
            <a:ext cx="1414462" cy="434975"/>
            <a:chOff x="0" y="0"/>
            <a:chExt cx="891" cy="273"/>
          </a:xfrm>
        </p:grpSpPr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" name="Line 11"/>
          <p:cNvSpPr>
            <a:spLocks noChangeShapeType="1"/>
          </p:cNvSpPr>
          <p:nvPr/>
        </p:nvSpPr>
        <p:spPr bwMode="auto">
          <a:xfrm rot="10800000" flipH="1">
            <a:off x="2341564" y="4386264"/>
            <a:ext cx="1587" cy="5365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rot="10800000" flipH="1">
            <a:off x="3754439" y="4386264"/>
            <a:ext cx="1587" cy="5365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341563" y="4660900"/>
            <a:ext cx="1414462" cy="433388"/>
            <a:chOff x="0" y="0"/>
            <a:chExt cx="891" cy="273"/>
          </a:xfrm>
        </p:grpSpPr>
        <p:sp>
          <p:nvSpPr>
            <p:cNvPr id="11" name="AutoShape 14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12" name="Rectangle 15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2341563" y="4210051"/>
            <a:ext cx="1414462" cy="434975"/>
            <a:chOff x="0" y="0"/>
            <a:chExt cx="891" cy="273"/>
          </a:xfrm>
        </p:grpSpPr>
        <p:sp>
          <p:nvSpPr>
            <p:cNvPr id="14" name="AutoShape 23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2341563" y="3759200"/>
            <a:ext cx="1414462" cy="433388"/>
            <a:chOff x="0" y="0"/>
            <a:chExt cx="891" cy="273"/>
          </a:xfrm>
        </p:grpSpPr>
        <p:sp>
          <p:nvSpPr>
            <p:cNvPr id="17" name="AutoShape 39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18" name="Rectangle 40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19" name="Group 38"/>
          <p:cNvGrpSpPr>
            <a:grpSpLocks/>
          </p:cNvGrpSpPr>
          <p:nvPr/>
        </p:nvGrpSpPr>
        <p:grpSpPr bwMode="auto">
          <a:xfrm>
            <a:off x="2343151" y="3327400"/>
            <a:ext cx="1414463" cy="433388"/>
            <a:chOff x="0" y="0"/>
            <a:chExt cx="891" cy="273"/>
          </a:xfrm>
        </p:grpSpPr>
        <p:sp>
          <p:nvSpPr>
            <p:cNvPr id="20" name="AutoShape 39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21" name="Rectangle 40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Application</a:t>
              </a:r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5964238" y="2906714"/>
            <a:ext cx="3244850" cy="2122487"/>
            <a:chOff x="0" y="0"/>
            <a:chExt cx="891" cy="273"/>
          </a:xfrm>
        </p:grpSpPr>
        <p:sp>
          <p:nvSpPr>
            <p:cNvPr id="23" name="AutoShape 39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24" name="Rectangle 40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tr-TR" sz="2000">
                <a:solidFill>
                  <a:prstClr val="black"/>
                </a:solidFill>
                <a:latin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027739" y="3416300"/>
            <a:ext cx="3125787" cy="4064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 err="1">
                <a:solidFill>
                  <a:prstClr val="white"/>
                </a:solidFill>
                <a:ea typeface="ＭＳ Ｐゴシック" panose="020B0600070205080204" pitchFamily="34" charset="-128"/>
              </a:rPr>
              <a:t>Multipath</a:t>
            </a:r>
            <a:r>
              <a:rPr lang="fr-FR" sz="2400" dirty="0">
                <a:solidFill>
                  <a:prstClr val="white"/>
                </a:solidFill>
                <a:ea typeface="ＭＳ Ｐゴシック" panose="020B0600070205080204" pitchFamily="34" charset="-128"/>
              </a:rPr>
              <a:t> TCP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67426" y="4054476"/>
            <a:ext cx="790575" cy="650875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TCP1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027739" y="2998789"/>
            <a:ext cx="3113087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socket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75476" y="4046538"/>
            <a:ext cx="790575" cy="652462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TCP2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350251" y="4044951"/>
            <a:ext cx="790575" cy="650875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TCPn</a:t>
            </a:r>
            <a:endParaRPr lang="fr-FR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" name="ZoneTexte 28"/>
          <p:cNvSpPr txBox="1">
            <a:spLocks noChangeArrowheads="1"/>
          </p:cNvSpPr>
          <p:nvPr/>
        </p:nvSpPr>
        <p:spPr bwMode="auto">
          <a:xfrm>
            <a:off x="7912100" y="4213226"/>
            <a:ext cx="439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tr-TR">
                <a:solidFill>
                  <a:prstClr val="black"/>
                </a:solidFill>
              </a:rPr>
              <a:t>...</a:t>
            </a:r>
          </a:p>
        </p:txBody>
      </p: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5964238" y="2314575"/>
            <a:ext cx="3244850" cy="592138"/>
            <a:chOff x="0" y="0"/>
            <a:chExt cx="891" cy="273"/>
          </a:xfrm>
        </p:grpSpPr>
        <p:sp>
          <p:nvSpPr>
            <p:cNvPr id="32" name="AutoShape 39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33" name="Rectangle 40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Application</a:t>
              </a:r>
            </a:p>
          </p:txBody>
        </p:sp>
      </p:grpSp>
      <p:sp>
        <p:nvSpPr>
          <p:cNvPr id="34" name="Ellipse 32"/>
          <p:cNvSpPr>
            <a:spLocks noChangeArrowheads="1"/>
          </p:cNvSpPr>
          <p:nvPr/>
        </p:nvSpPr>
        <p:spPr bwMode="auto">
          <a:xfrm>
            <a:off x="7389814" y="2817814"/>
            <a:ext cx="376237" cy="1809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cxnSp>
        <p:nvCxnSpPr>
          <p:cNvPr id="35" name="Connecteur droit 34"/>
          <p:cNvCxnSpPr>
            <a:cxnSpLocks noChangeShapeType="1"/>
          </p:cNvCxnSpPr>
          <p:nvPr/>
        </p:nvCxnSpPr>
        <p:spPr bwMode="auto">
          <a:xfrm flipV="1">
            <a:off x="3754438" y="2906714"/>
            <a:ext cx="2209800" cy="852487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necteur droit 35"/>
          <p:cNvCxnSpPr>
            <a:cxnSpLocks noChangeShapeType="1"/>
          </p:cNvCxnSpPr>
          <p:nvPr/>
        </p:nvCxnSpPr>
        <p:spPr bwMode="auto">
          <a:xfrm>
            <a:off x="3754438" y="4186238"/>
            <a:ext cx="2209800" cy="842962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811796" y="6321663"/>
            <a:ext cx="104318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tr-TR" sz="1400" dirty="0">
                <a:solidFill>
                  <a:prstClr val="black"/>
                </a:solidFill>
              </a:rPr>
              <a:t>A. Ford, C. </a:t>
            </a:r>
            <a:r>
              <a:rPr lang="fr-FR" altLang="tr-TR" sz="1400" dirty="0" err="1">
                <a:solidFill>
                  <a:prstClr val="black"/>
                </a:solidFill>
              </a:rPr>
              <a:t>Raiciu</a:t>
            </a:r>
            <a:r>
              <a:rPr lang="fr-FR" altLang="tr-TR" sz="1400" dirty="0">
                <a:solidFill>
                  <a:prstClr val="black"/>
                </a:solidFill>
              </a:rPr>
              <a:t>, M. </a:t>
            </a:r>
            <a:r>
              <a:rPr lang="fr-FR" altLang="tr-TR" sz="1400" dirty="0" err="1">
                <a:solidFill>
                  <a:prstClr val="black"/>
                </a:solidFill>
              </a:rPr>
              <a:t>Handley</a:t>
            </a:r>
            <a:r>
              <a:rPr lang="fr-FR" altLang="tr-TR" sz="1400" dirty="0">
                <a:solidFill>
                  <a:prstClr val="black"/>
                </a:solidFill>
              </a:rPr>
              <a:t>, S. Barre, and J. </a:t>
            </a:r>
            <a:r>
              <a:rPr lang="fr-FR" altLang="tr-TR" sz="1400" dirty="0" err="1">
                <a:solidFill>
                  <a:prstClr val="black"/>
                </a:solidFill>
              </a:rPr>
              <a:t>Iyengar</a:t>
            </a:r>
            <a:r>
              <a:rPr lang="fr-FR" altLang="tr-TR" sz="1400" dirty="0">
                <a:solidFill>
                  <a:prstClr val="black"/>
                </a:solidFill>
              </a:rPr>
              <a:t>, </a:t>
            </a:r>
            <a:r>
              <a:rPr lang="fr-FR" altLang="en-GB" sz="1400" dirty="0">
                <a:solidFill>
                  <a:prstClr val="black"/>
                </a:solidFill>
              </a:rPr>
              <a:t>“</a:t>
            </a:r>
            <a:r>
              <a:rPr lang="fr-FR" altLang="tr-TR" sz="1400" dirty="0">
                <a:solidFill>
                  <a:prstClr val="black"/>
                </a:solidFill>
              </a:rPr>
              <a:t>Architectural guidelines for </a:t>
            </a:r>
            <a:r>
              <a:rPr lang="fr-FR" altLang="tr-TR" sz="1400" dirty="0" err="1">
                <a:solidFill>
                  <a:prstClr val="black"/>
                </a:solidFill>
              </a:rPr>
              <a:t>Multipath</a:t>
            </a:r>
            <a:r>
              <a:rPr lang="fr-FR" altLang="tr-TR" sz="1400" dirty="0">
                <a:solidFill>
                  <a:prstClr val="black"/>
                </a:solidFill>
              </a:rPr>
              <a:t> TCP </a:t>
            </a:r>
            <a:r>
              <a:rPr lang="fr-FR" altLang="tr-TR" sz="1400" dirty="0" err="1">
                <a:solidFill>
                  <a:prstClr val="black"/>
                </a:solidFill>
              </a:rPr>
              <a:t>development</a:t>
            </a:r>
            <a:r>
              <a:rPr lang="fr-FR" altLang="tr-TR" sz="1400" dirty="0">
                <a:solidFill>
                  <a:prstClr val="black"/>
                </a:solidFill>
              </a:rPr>
              <a:t>", RFC6182 2011.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53" y="5050075"/>
            <a:ext cx="1032947" cy="81709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252381" y="876092"/>
            <a:ext cx="4676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MPTCP is a set of extensions to TCP that allow </a:t>
            </a:r>
            <a:r>
              <a:rPr lang="en-US" dirty="0" smtClean="0">
                <a:latin typeface="Calibri" panose="020F0502020204030204" pitchFamily="34" charset="0"/>
              </a:rPr>
              <a:t>a pair </a:t>
            </a:r>
            <a:r>
              <a:rPr lang="en-US" dirty="0" smtClean="0">
                <a:latin typeface="Calibri" panose="020F0502020204030204" pitchFamily="34" charset="0"/>
              </a:rPr>
              <a:t>of hosts to negotiate MPTCP use, and then to establish multiple parallel </a:t>
            </a:r>
            <a:r>
              <a:rPr lang="en-US" dirty="0" err="1" smtClean="0">
                <a:latin typeface="Calibri" panose="020F0502020204030204" pitchFamily="34" charset="0"/>
              </a:rPr>
              <a:t>subflows</a:t>
            </a:r>
            <a:r>
              <a:rPr lang="en-US" dirty="0" smtClean="0">
                <a:latin typeface="Calibri" panose="020F0502020204030204" pitchFamily="34" charset="0"/>
              </a:rPr>
              <a:t> using multiple IP addresses for a single connection.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4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2" y="2071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Implementation 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2168434" y="1344522"/>
            <a:ext cx="8216537" cy="1449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47256" y="2257654"/>
            <a:ext cx="2207623" cy="404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Standard socket 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2" idx="2"/>
          </p:cNvCxnSpPr>
          <p:nvPr/>
        </p:nvCxnSpPr>
        <p:spPr>
          <a:xfrm flipH="1">
            <a:off x="3651067" y="2662602"/>
            <a:ext cx="1" cy="153057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64029" y="4193177"/>
            <a:ext cx="1574075" cy="2129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 </a:t>
            </a:r>
            <a:r>
              <a:rPr lang="en-US" dirty="0" err="1" smtClean="0">
                <a:solidFill>
                  <a:schemeClr val="tx1"/>
                </a:solidFill>
              </a:rPr>
              <a:t>subsocket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TCP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8434" y="2794499"/>
            <a:ext cx="8216537" cy="367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45828" y="2926396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Transport Layer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02330" y="1577714"/>
            <a:ext cx="27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Application Layer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808" y="6466114"/>
            <a:ext cx="15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Network Layer</a:t>
            </a:r>
            <a:endParaRPr lang="en-US" i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168434" y="6466114"/>
            <a:ext cx="0" cy="391886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384971" y="6466114"/>
            <a:ext cx="0" cy="369332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1920" y="3427889"/>
            <a:ext cx="286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Connection establishment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the peer MPTCP-Capable 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8434" y="1344522"/>
            <a:ext cx="8216537" cy="1449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3701" y="2222693"/>
            <a:ext cx="2207623" cy="404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Standard socket 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099079" y="2608143"/>
            <a:ext cx="1034622" cy="5471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808" y="4485747"/>
            <a:ext cx="1262389" cy="1717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subsocket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TCP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8434" y="2794499"/>
            <a:ext cx="8216537" cy="367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2330" y="2805776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Transport Layer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502330" y="1577714"/>
            <a:ext cx="27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Application Layer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808" y="6466114"/>
            <a:ext cx="15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Network Layer</a:t>
            </a:r>
            <a:endParaRPr lang="en-US" i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68434" y="6466114"/>
            <a:ext cx="0" cy="391886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384971" y="6466114"/>
            <a:ext cx="0" cy="369332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99079" y="3166598"/>
            <a:ext cx="4141165" cy="748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341324" y="2604231"/>
            <a:ext cx="898920" cy="53981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1"/>
            <a:endCxn id="18" idx="3"/>
          </p:cNvCxnSpPr>
          <p:nvPr/>
        </p:nvCxnSpPr>
        <p:spPr>
          <a:xfrm>
            <a:off x="4099079" y="3540946"/>
            <a:ext cx="4141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26418" y="3198095"/>
            <a:ext cx="109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Meta-socket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08727" y="3235764"/>
            <a:ext cx="1226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Multipath TCP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371815" y="4485747"/>
            <a:ext cx="1262389" cy="1717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 </a:t>
            </a:r>
            <a:r>
              <a:rPr lang="en-US" dirty="0" err="1" smtClean="0">
                <a:solidFill>
                  <a:schemeClr val="tx1"/>
                </a:solidFill>
              </a:rPr>
              <a:t>subsocket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TCP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59589" y="4466795"/>
            <a:ext cx="1262389" cy="1717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subsocket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TCP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subflow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719191" y="3946885"/>
            <a:ext cx="1030281" cy="5388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66002" y="3946885"/>
            <a:ext cx="40160" cy="55228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1779" y="3915293"/>
            <a:ext cx="375451" cy="5218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61228" y="3915293"/>
            <a:ext cx="193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Creating new </a:t>
            </a:r>
            <a:r>
              <a:rPr lang="en-US" dirty="0" err="1" smtClean="0">
                <a:solidFill>
                  <a:srgbClr val="FF0000"/>
                </a:solidFill>
              </a:rPr>
              <a:t>subflows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06907" y="589360"/>
            <a:ext cx="60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Establishing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connection </a:t>
            </a:r>
          </a:p>
        </p:txBody>
      </p:sp>
    </p:spTree>
    <p:extLst>
      <p:ext uri="{BB962C8B-B14F-4D97-AF65-F5344CB8AC3E}">
        <p14:creationId xmlns:p14="http://schemas.microsoft.com/office/powerpoint/2010/main" val="10317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Limitations of TCP</a:t>
            </a:r>
            <a:br>
              <a:rPr lang="en-US" sz="3400" dirty="0" smtClean="0"/>
            </a:b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support </a:t>
            </a:r>
            <a:r>
              <a:rPr lang="en-US" dirty="0" err="1" smtClean="0"/>
              <a:t>multihoming</a:t>
            </a:r>
            <a:r>
              <a:rPr lang="en-US" dirty="0" smtClean="0"/>
              <a:t>, mobility</a:t>
            </a:r>
          </a:p>
          <a:p>
            <a:r>
              <a:rPr lang="en-US" dirty="0" smtClean="0"/>
              <a:t>TCP is not designed for change of IP address </a:t>
            </a:r>
          </a:p>
        </p:txBody>
      </p:sp>
    </p:spTree>
    <p:extLst>
      <p:ext uri="{BB962C8B-B14F-4D97-AF65-F5344CB8AC3E}">
        <p14:creationId xmlns:p14="http://schemas.microsoft.com/office/powerpoint/2010/main" val="8802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Grp="1" noChangeArrowheads="1"/>
          </p:cNvSpPr>
          <p:nvPr>
            <p:ph type="title"/>
          </p:nvPr>
        </p:nvSpPr>
        <p:spPr>
          <a:xfrm>
            <a:off x="985610" y="860789"/>
            <a:ext cx="8229600" cy="477838"/>
          </a:xfrm>
        </p:spPr>
        <p:txBody>
          <a:bodyPr lIns="34561" tIns="34561" rIns="75197" bIns="34561">
            <a:noAutofit/>
          </a:bodyPr>
          <a:lstStyle/>
          <a:p>
            <a:pPr marL="4763"/>
            <a:r>
              <a:rPr lang="en-US" altLang="tr-TR" sz="3200" dirty="0"/>
              <a:t>What technology provides today</a:t>
            </a: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332310" y="1862501"/>
            <a:ext cx="0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 flipH="1">
            <a:off x="6102123" y="2091101"/>
            <a:ext cx="227012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6332310" y="2091101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6183085" y="2853101"/>
            <a:ext cx="300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6264048" y="2549888"/>
            <a:ext cx="14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6264048" y="2549888"/>
            <a:ext cx="227012" cy="303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 flipH="1">
            <a:off x="6183085" y="2549888"/>
            <a:ext cx="227013" cy="303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6183085" y="2853101"/>
            <a:ext cx="37941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H="1">
            <a:off x="6102123" y="2853101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6264048" y="2319701"/>
            <a:ext cx="14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47" name="Group 17"/>
          <p:cNvGrpSpPr>
            <a:grpSpLocks/>
          </p:cNvGrpSpPr>
          <p:nvPr/>
        </p:nvGrpSpPr>
        <p:grpSpPr bwMode="auto">
          <a:xfrm>
            <a:off x="3428773" y="2448288"/>
            <a:ext cx="2525712" cy="523875"/>
            <a:chOff x="0" y="0"/>
            <a:chExt cx="1752" cy="364"/>
          </a:xfrm>
        </p:grpSpPr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H="1">
              <a:off x="762" y="0"/>
              <a:ext cx="99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762" y="173"/>
              <a:ext cx="152" cy="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 flipH="1">
              <a:off x="0" y="190"/>
              <a:ext cx="914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Oval 21"/>
          <p:cNvSpPr>
            <a:spLocks/>
          </p:cNvSpPr>
          <p:nvPr/>
        </p:nvSpPr>
        <p:spPr bwMode="auto">
          <a:xfrm>
            <a:off x="6792685" y="4072301"/>
            <a:ext cx="461963" cy="461962"/>
          </a:xfrm>
          <a:prstGeom prst="ellipse">
            <a:avLst/>
          </a:prstGeom>
          <a:solidFill>
            <a:srgbClr val="4F81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2" name="Line 22"/>
          <p:cNvSpPr>
            <a:spLocks noChangeShapeType="1"/>
          </p:cNvSpPr>
          <p:nvPr/>
        </p:nvSpPr>
        <p:spPr bwMode="auto">
          <a:xfrm>
            <a:off x="7254648" y="4302488"/>
            <a:ext cx="839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>
            <a:off x="6562498" y="3095988"/>
            <a:ext cx="457200" cy="976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H="1">
            <a:off x="4971823" y="4567601"/>
            <a:ext cx="17684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55" name="Group 25"/>
          <p:cNvGrpSpPr>
            <a:grpSpLocks/>
          </p:cNvGrpSpPr>
          <p:nvPr/>
        </p:nvGrpSpPr>
        <p:grpSpPr bwMode="auto">
          <a:xfrm>
            <a:off x="6408510" y="2632438"/>
            <a:ext cx="1608138" cy="2459038"/>
            <a:chOff x="0" y="0"/>
            <a:chExt cx="1115" cy="1707"/>
          </a:xfrm>
        </p:grpSpPr>
        <p:sp>
          <p:nvSpPr>
            <p:cNvPr id="56" name="AutoShape 26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>
                <a:gd name="T0" fmla="*/ 1901 w 20879"/>
                <a:gd name="T1" fmla="*/ 6809 h 20683"/>
                <a:gd name="T2" fmla="*/ 4691 w 20879"/>
                <a:gd name="T3" fmla="*/ 1859 h 20683"/>
                <a:gd name="T4" fmla="*/ 6778 w 20879"/>
                <a:gd name="T5" fmla="*/ 2422 h 20683"/>
                <a:gd name="T6" fmla="*/ 10259 w 20879"/>
                <a:gd name="T7" fmla="*/ 982 h 20683"/>
                <a:gd name="T8" fmla="*/ 10857 w 20879"/>
                <a:gd name="T9" fmla="*/ 1575 h 20683"/>
                <a:gd name="T10" fmla="*/ 13683 w 20879"/>
                <a:gd name="T11" fmla="*/ 299 h 20683"/>
                <a:gd name="T12" fmla="*/ 14418 w 20879"/>
                <a:gd name="T13" fmla="*/ 1120 h 20683"/>
                <a:gd name="T14" fmla="*/ 17722 w 20879"/>
                <a:gd name="T15" fmla="*/ 753 h 20683"/>
                <a:gd name="T16" fmla="*/ 18513 w 20879"/>
                <a:gd name="T17" fmla="*/ 2601 h 20683"/>
                <a:gd name="T18" fmla="*/ 20321 w 20879"/>
                <a:gd name="T19" fmla="*/ 6874 h 20683"/>
                <a:gd name="T20" fmla="*/ 20203 w 20879"/>
                <a:gd name="T21" fmla="*/ 7331 h 20683"/>
                <a:gd name="T22" fmla="*/ 19601 w 20879"/>
                <a:gd name="T23" fmla="*/ 13518 h 20683"/>
                <a:gd name="T24" fmla="*/ 18072 w 20879"/>
                <a:gd name="T25" fmla="*/ 14386 h 20683"/>
                <a:gd name="T26" fmla="*/ 15258 w 20879"/>
                <a:gd name="T27" fmla="*/ 18121 h 20683"/>
                <a:gd name="T28" fmla="*/ 13801 w 20879"/>
                <a:gd name="T29" fmla="*/ 17550 h 20683"/>
                <a:gd name="T30" fmla="*/ 9738 w 20879"/>
                <a:gd name="T31" fmla="*/ 20492 h 20683"/>
                <a:gd name="T32" fmla="*/ 7973 w 20879"/>
                <a:gd name="T33" fmla="*/ 18722 h 20683"/>
                <a:gd name="T34" fmla="*/ 2859 w 20879"/>
                <a:gd name="T35" fmla="*/ 16998 h 20683"/>
                <a:gd name="T36" fmla="*/ 2820 w 20879"/>
                <a:gd name="T37" fmla="*/ 16907 h 20683"/>
                <a:gd name="T38" fmla="*/ 485 w 20879"/>
                <a:gd name="T39" fmla="*/ 14424 h 20683"/>
                <a:gd name="T40" fmla="*/ 1038 w 20879"/>
                <a:gd name="T41" fmla="*/ 12159 h 20683"/>
                <a:gd name="T42" fmla="*/ 288 w 20879"/>
                <a:gd name="T43" fmla="*/ 8266 h 20683"/>
                <a:gd name="T44" fmla="*/ 1883 w 20879"/>
                <a:gd name="T45" fmla="*/ 6874 h 20683"/>
                <a:gd name="T46" fmla="*/ 1901 w 20879"/>
                <a:gd name="T47" fmla="*/ 6809 h 20683"/>
                <a:gd name="T48" fmla="*/ 1901 w 20879"/>
                <a:gd name="T49" fmla="*/ 6809 h 20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lnTo>
                    <a:pt x="1901" y="6809"/>
                  </a:lnTo>
                  <a:close/>
                  <a:moveTo>
                    <a:pt x="1901" y="6809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27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28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29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30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>
                <a:gd name="T0" fmla="*/ 1380 w 21600"/>
                <a:gd name="T1" fmla="*/ 14010 h 21600"/>
                <a:gd name="T2" fmla="*/ 0 w 21600"/>
                <a:gd name="T3" fmla="*/ 13542 h 21600"/>
                <a:gd name="T4" fmla="*/ 2598 w 21600"/>
                <a:gd name="T5" fmla="*/ 19137 h 21600"/>
                <a:gd name="T6" fmla="*/ 1994 w 21600"/>
                <a:gd name="T7" fmla="*/ 19361 h 21600"/>
                <a:gd name="T8" fmla="*/ 7802 w 21600"/>
                <a:gd name="T9" fmla="*/ 21600 h 21600"/>
                <a:gd name="T10" fmla="*/ 7438 w 21600"/>
                <a:gd name="T11" fmla="*/ 20577 h 21600"/>
                <a:gd name="T12" fmla="*/ 14532 w 21600"/>
                <a:gd name="T13" fmla="*/ 19050 h 21600"/>
                <a:gd name="T14" fmla="*/ 14386 w 21600"/>
                <a:gd name="T15" fmla="*/ 20172 h 21600"/>
                <a:gd name="T16" fmla="*/ 17421 w 21600"/>
                <a:gd name="T17" fmla="*/ 12116 h 21600"/>
                <a:gd name="T18" fmla="*/ 19193 w 21600"/>
                <a:gd name="T19" fmla="*/ 16310 h 21600"/>
                <a:gd name="T20" fmla="*/ 21600 w 21600"/>
                <a:gd name="T21" fmla="*/ 7649 h 21600"/>
                <a:gd name="T22" fmla="*/ 20811 w 21600"/>
                <a:gd name="T23" fmla="*/ 9222 h 21600"/>
                <a:gd name="T24" fmla="*/ 19707 w 21600"/>
                <a:gd name="T25" fmla="*/ 1814 h 21600"/>
                <a:gd name="T26" fmla="*/ 19749 w 21600"/>
                <a:gd name="T27" fmla="*/ 2556 h 21600"/>
                <a:gd name="T28" fmla="*/ 14668 w 21600"/>
                <a:gd name="T29" fmla="*/ 947 h 21600"/>
                <a:gd name="T30" fmla="*/ 15073 w 21600"/>
                <a:gd name="T31" fmla="*/ 0 h 21600"/>
                <a:gd name="T32" fmla="*/ 10888 w 21600"/>
                <a:gd name="T33" fmla="*/ 1399 h 21600"/>
                <a:gd name="T34" fmla="*/ 11084 w 21600"/>
                <a:gd name="T35" fmla="*/ 582 h 21600"/>
                <a:gd name="T36" fmla="*/ 6452 w 21600"/>
                <a:gd name="T37" fmla="*/ 1676 h 21600"/>
                <a:gd name="T38" fmla="*/ 7160 w 21600"/>
                <a:gd name="T39" fmla="*/ 2469 h 21600"/>
                <a:gd name="T40" fmla="*/ 1072 w 21600"/>
                <a:gd name="T41" fmla="*/ 7905 h 21600"/>
                <a:gd name="T42" fmla="*/ 948 w 21600"/>
                <a:gd name="T43" fmla="*/ 707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61" name="Rectangle 31"/>
          <p:cNvSpPr>
            <a:spLocks/>
          </p:cNvSpPr>
          <p:nvPr/>
        </p:nvSpPr>
        <p:spPr bwMode="auto">
          <a:xfrm>
            <a:off x="6470423" y="1759313"/>
            <a:ext cx="1752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tr-TR">
                <a:latin typeface="Gill Sans" charset="0"/>
                <a:sym typeface="Gill Sans" charset="0"/>
              </a:rPr>
              <a:t>3G celltower</a:t>
            </a:r>
          </a:p>
        </p:txBody>
      </p:sp>
      <p:sp>
        <p:nvSpPr>
          <p:cNvPr id="62" name="AutoShape 32"/>
          <p:cNvSpPr>
            <a:spLocks/>
          </p:cNvSpPr>
          <p:nvPr/>
        </p:nvSpPr>
        <p:spPr bwMode="auto">
          <a:xfrm rot="5400000" flipH="1">
            <a:off x="6395016" y="2382408"/>
            <a:ext cx="1692275" cy="182086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" name="Line 33"/>
          <p:cNvSpPr>
            <a:spLocks noChangeShapeType="1"/>
          </p:cNvSpPr>
          <p:nvPr/>
        </p:nvSpPr>
        <p:spPr bwMode="auto">
          <a:xfrm flipH="1">
            <a:off x="3428773" y="2448288"/>
            <a:ext cx="2906712" cy="63341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6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48" y="2549888"/>
            <a:ext cx="8858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23" y="3972288"/>
            <a:ext cx="7556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85" y="4399326"/>
            <a:ext cx="7080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31"/>
          <p:cNvSpPr>
            <a:spLocks/>
          </p:cNvSpPr>
          <p:nvPr/>
        </p:nvSpPr>
        <p:spPr bwMode="auto">
          <a:xfrm>
            <a:off x="2457223" y="3696063"/>
            <a:ext cx="10604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tr-TR" sz="2000">
                <a:solidFill>
                  <a:srgbClr val="FF0000"/>
                </a:solidFill>
                <a:latin typeface="Gill Sans" charset="0"/>
                <a:sym typeface="Gill Sans" charset="0"/>
              </a:rPr>
              <a:t>IP 1.2.3.4</a:t>
            </a:r>
          </a:p>
        </p:txBody>
      </p:sp>
    </p:spTree>
    <p:extLst>
      <p:ext uri="{BB962C8B-B14F-4D97-AF65-F5344CB8AC3E}">
        <p14:creationId xmlns:p14="http://schemas.microsoft.com/office/powerpoint/2010/main" val="37149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40" y="3714705"/>
            <a:ext cx="887413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68386" y="899988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561" tIns="34561" rIns="75197" bIns="34561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4763" marR="0" lvl="0" indent="0" algn="l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tr-TR" dirty="0">
                <a:solidFill>
                  <a:schemeClr val="accent1"/>
                </a:solidFill>
                <a:ea typeface="+mj-ea"/>
              </a:rPr>
              <a:t>What technology provides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462940" y="2019255"/>
            <a:ext cx="0" cy="30003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6232753" y="2247855"/>
            <a:ext cx="227012" cy="990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462940" y="2247855"/>
            <a:ext cx="228600" cy="990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313715" y="3009855"/>
            <a:ext cx="300038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394678" y="2706642"/>
            <a:ext cx="149225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394678" y="2706642"/>
            <a:ext cx="227012" cy="303213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6313715" y="2706642"/>
            <a:ext cx="227013" cy="303213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313715" y="3009855"/>
            <a:ext cx="379413" cy="228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6232753" y="3009855"/>
            <a:ext cx="381000" cy="228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394678" y="2476455"/>
            <a:ext cx="149225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3667353" y="2605042"/>
            <a:ext cx="2568575" cy="1690688"/>
            <a:chOff x="0" y="0"/>
            <a:chExt cx="1784" cy="1174"/>
          </a:xfrm>
        </p:grpSpPr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775" y="0"/>
              <a:ext cx="1009" cy="5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75" y="559"/>
              <a:ext cx="155" cy="56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0" y="615"/>
              <a:ext cx="930" cy="5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0" name="Oval 22"/>
          <p:cNvSpPr>
            <a:spLocks/>
          </p:cNvSpPr>
          <p:nvPr/>
        </p:nvSpPr>
        <p:spPr bwMode="auto">
          <a:xfrm>
            <a:off x="6923315" y="4229055"/>
            <a:ext cx="461963" cy="461962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385278" y="4459242"/>
            <a:ext cx="839787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6693128" y="3252742"/>
            <a:ext cx="457200" cy="97631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5102453" y="4724355"/>
            <a:ext cx="1768475" cy="152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6539140" y="2789192"/>
            <a:ext cx="1608138" cy="2459038"/>
            <a:chOff x="0" y="0"/>
            <a:chExt cx="1115" cy="1707"/>
          </a:xfrm>
        </p:grpSpPr>
        <p:sp>
          <p:nvSpPr>
            <p:cNvPr id="25" name="AutoShape 27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>
                <a:gd name="T0" fmla="*/ 1901 w 20879"/>
                <a:gd name="T1" fmla="*/ 6809 h 20683"/>
                <a:gd name="T2" fmla="*/ 4691 w 20879"/>
                <a:gd name="T3" fmla="*/ 1859 h 20683"/>
                <a:gd name="T4" fmla="*/ 6778 w 20879"/>
                <a:gd name="T5" fmla="*/ 2422 h 20683"/>
                <a:gd name="T6" fmla="*/ 10259 w 20879"/>
                <a:gd name="T7" fmla="*/ 982 h 20683"/>
                <a:gd name="T8" fmla="*/ 10857 w 20879"/>
                <a:gd name="T9" fmla="*/ 1575 h 20683"/>
                <a:gd name="T10" fmla="*/ 13683 w 20879"/>
                <a:gd name="T11" fmla="*/ 299 h 20683"/>
                <a:gd name="T12" fmla="*/ 14418 w 20879"/>
                <a:gd name="T13" fmla="*/ 1120 h 20683"/>
                <a:gd name="T14" fmla="*/ 17722 w 20879"/>
                <a:gd name="T15" fmla="*/ 753 h 20683"/>
                <a:gd name="T16" fmla="*/ 18513 w 20879"/>
                <a:gd name="T17" fmla="*/ 2601 h 20683"/>
                <a:gd name="T18" fmla="*/ 20321 w 20879"/>
                <a:gd name="T19" fmla="*/ 6874 h 20683"/>
                <a:gd name="T20" fmla="*/ 20203 w 20879"/>
                <a:gd name="T21" fmla="*/ 7331 h 20683"/>
                <a:gd name="T22" fmla="*/ 19601 w 20879"/>
                <a:gd name="T23" fmla="*/ 13518 h 20683"/>
                <a:gd name="T24" fmla="*/ 18072 w 20879"/>
                <a:gd name="T25" fmla="*/ 14386 h 20683"/>
                <a:gd name="T26" fmla="*/ 15258 w 20879"/>
                <a:gd name="T27" fmla="*/ 18121 h 20683"/>
                <a:gd name="T28" fmla="*/ 13801 w 20879"/>
                <a:gd name="T29" fmla="*/ 17550 h 20683"/>
                <a:gd name="T30" fmla="*/ 9738 w 20879"/>
                <a:gd name="T31" fmla="*/ 20492 h 20683"/>
                <a:gd name="T32" fmla="*/ 7973 w 20879"/>
                <a:gd name="T33" fmla="*/ 18722 h 20683"/>
                <a:gd name="T34" fmla="*/ 2859 w 20879"/>
                <a:gd name="T35" fmla="*/ 16998 h 20683"/>
                <a:gd name="T36" fmla="*/ 2820 w 20879"/>
                <a:gd name="T37" fmla="*/ 16907 h 20683"/>
                <a:gd name="T38" fmla="*/ 485 w 20879"/>
                <a:gd name="T39" fmla="*/ 14424 h 20683"/>
                <a:gd name="T40" fmla="*/ 1038 w 20879"/>
                <a:gd name="T41" fmla="*/ 12159 h 20683"/>
                <a:gd name="T42" fmla="*/ 288 w 20879"/>
                <a:gd name="T43" fmla="*/ 8266 h 20683"/>
                <a:gd name="T44" fmla="*/ 1883 w 20879"/>
                <a:gd name="T45" fmla="*/ 6874 h 20683"/>
                <a:gd name="T46" fmla="*/ 1901 w 20879"/>
                <a:gd name="T47" fmla="*/ 6809 h 20683"/>
                <a:gd name="T48" fmla="*/ 1901 w 20879"/>
                <a:gd name="T49" fmla="*/ 6809 h 20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lnTo>
                    <a:pt x="1901" y="6809"/>
                  </a:lnTo>
                  <a:close/>
                  <a:moveTo>
                    <a:pt x="1901" y="6809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AutoShape 28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7" name="AutoShape 29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AutoShape 30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AutoShape 31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>
                <a:gd name="T0" fmla="*/ 1380 w 21600"/>
                <a:gd name="T1" fmla="*/ 14010 h 21600"/>
                <a:gd name="T2" fmla="*/ 0 w 21600"/>
                <a:gd name="T3" fmla="*/ 13542 h 21600"/>
                <a:gd name="T4" fmla="*/ 2598 w 21600"/>
                <a:gd name="T5" fmla="*/ 19137 h 21600"/>
                <a:gd name="T6" fmla="*/ 1994 w 21600"/>
                <a:gd name="T7" fmla="*/ 19361 h 21600"/>
                <a:gd name="T8" fmla="*/ 7802 w 21600"/>
                <a:gd name="T9" fmla="*/ 21600 h 21600"/>
                <a:gd name="T10" fmla="*/ 7438 w 21600"/>
                <a:gd name="T11" fmla="*/ 20577 h 21600"/>
                <a:gd name="T12" fmla="*/ 14532 w 21600"/>
                <a:gd name="T13" fmla="*/ 19050 h 21600"/>
                <a:gd name="T14" fmla="*/ 14386 w 21600"/>
                <a:gd name="T15" fmla="*/ 20172 h 21600"/>
                <a:gd name="T16" fmla="*/ 17421 w 21600"/>
                <a:gd name="T17" fmla="*/ 12116 h 21600"/>
                <a:gd name="T18" fmla="*/ 19193 w 21600"/>
                <a:gd name="T19" fmla="*/ 16310 h 21600"/>
                <a:gd name="T20" fmla="*/ 21600 w 21600"/>
                <a:gd name="T21" fmla="*/ 7649 h 21600"/>
                <a:gd name="T22" fmla="*/ 20811 w 21600"/>
                <a:gd name="T23" fmla="*/ 9222 h 21600"/>
                <a:gd name="T24" fmla="*/ 19707 w 21600"/>
                <a:gd name="T25" fmla="*/ 1814 h 21600"/>
                <a:gd name="T26" fmla="*/ 19749 w 21600"/>
                <a:gd name="T27" fmla="*/ 2556 h 21600"/>
                <a:gd name="T28" fmla="*/ 14668 w 21600"/>
                <a:gd name="T29" fmla="*/ 947 h 21600"/>
                <a:gd name="T30" fmla="*/ 15073 w 21600"/>
                <a:gd name="T31" fmla="*/ 0 h 21600"/>
                <a:gd name="T32" fmla="*/ 10888 w 21600"/>
                <a:gd name="T33" fmla="*/ 1399 h 21600"/>
                <a:gd name="T34" fmla="*/ 11084 w 21600"/>
                <a:gd name="T35" fmla="*/ 582 h 21600"/>
                <a:gd name="T36" fmla="*/ 6452 w 21600"/>
                <a:gd name="T37" fmla="*/ 1676 h 21600"/>
                <a:gd name="T38" fmla="*/ 7160 w 21600"/>
                <a:gd name="T39" fmla="*/ 2469 h 21600"/>
                <a:gd name="T40" fmla="*/ 1072 w 21600"/>
                <a:gd name="T41" fmla="*/ 7905 h 21600"/>
                <a:gd name="T42" fmla="*/ 948 w 21600"/>
                <a:gd name="T43" fmla="*/ 707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0" name="Rectangle 32"/>
          <p:cNvSpPr>
            <a:spLocks/>
          </p:cNvSpPr>
          <p:nvPr/>
        </p:nvSpPr>
        <p:spPr bwMode="auto">
          <a:xfrm>
            <a:off x="6601053" y="1916067"/>
            <a:ext cx="1752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>
                <a:solidFill>
                  <a:prstClr val="black"/>
                </a:solidFill>
                <a:latin typeface="Gill Sans" charset="0"/>
                <a:sym typeface="Gill Sans" charset="0"/>
              </a:rPr>
              <a:t>3G celltower</a:t>
            </a:r>
          </a:p>
        </p:txBody>
      </p:sp>
      <p:sp>
        <p:nvSpPr>
          <p:cNvPr id="31" name="AutoShape 33"/>
          <p:cNvSpPr>
            <a:spLocks/>
          </p:cNvSpPr>
          <p:nvPr/>
        </p:nvSpPr>
        <p:spPr bwMode="auto">
          <a:xfrm rot="5400000" flipH="1">
            <a:off x="6525646" y="2539162"/>
            <a:ext cx="1692275" cy="182086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>
            <a:off x="3668940" y="2605042"/>
            <a:ext cx="2797175" cy="14827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33" name="Group 35"/>
          <p:cNvGrpSpPr>
            <a:grpSpLocks/>
          </p:cNvGrpSpPr>
          <p:nvPr/>
        </p:nvGrpSpPr>
        <p:grpSpPr bwMode="auto">
          <a:xfrm rot="1320000">
            <a:off x="3497490" y="4649742"/>
            <a:ext cx="1327150" cy="41275"/>
            <a:chOff x="0" y="0"/>
            <a:chExt cx="922" cy="28"/>
          </a:xfrm>
        </p:grpSpPr>
        <p:sp>
          <p:nvSpPr>
            <p:cNvPr id="34" name="Line 36"/>
            <p:cNvSpPr>
              <a:spLocks noChangeShapeType="1"/>
            </p:cNvSpPr>
            <p:nvPr/>
          </p:nvSpPr>
          <p:spPr bwMode="auto">
            <a:xfrm flipH="1">
              <a:off x="400" y="0"/>
              <a:ext cx="522" cy="13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00" y="13"/>
              <a:ext cx="81" cy="1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H="1">
              <a:off x="0" y="14"/>
              <a:ext cx="481" cy="1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pic>
        <p:nvPicPr>
          <p:cNvPr id="37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53" y="4129042"/>
            <a:ext cx="7556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15" y="4556080"/>
            <a:ext cx="7080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1"/>
          <p:cNvSpPr>
            <a:spLocks/>
          </p:cNvSpPr>
          <p:nvPr/>
        </p:nvSpPr>
        <p:spPr bwMode="auto">
          <a:xfrm>
            <a:off x="2689453" y="3394030"/>
            <a:ext cx="10604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 sz="2000">
                <a:solidFill>
                  <a:srgbClr val="FF0000"/>
                </a:solidFill>
                <a:latin typeface="Gill Sans" charset="0"/>
                <a:sym typeface="Gill Sans" charset="0"/>
              </a:rPr>
              <a:t>IP 1.2.3.4</a:t>
            </a:r>
          </a:p>
        </p:txBody>
      </p:sp>
      <p:sp>
        <p:nvSpPr>
          <p:cNvPr id="40" name="Rectangle 31"/>
          <p:cNvSpPr>
            <a:spLocks/>
          </p:cNvSpPr>
          <p:nvPr/>
        </p:nvSpPr>
        <p:spPr bwMode="auto">
          <a:xfrm>
            <a:off x="2689453" y="4918030"/>
            <a:ext cx="10588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 sz="2000">
                <a:solidFill>
                  <a:srgbClr val="0000FF"/>
                </a:solidFill>
                <a:latin typeface="Gill Sans" charset="0"/>
                <a:sym typeface="Gill Sans" charset="0"/>
              </a:rPr>
              <a:t>IP 5.6.7.8</a:t>
            </a: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5007203" y="4459242"/>
            <a:ext cx="3211512" cy="50323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rot="10800000">
            <a:off x="3538765" y="4440192"/>
            <a:ext cx="1468438" cy="5222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7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51" y="4334011"/>
            <a:ext cx="7080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76" y="3492636"/>
            <a:ext cx="887413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298679" y="913084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561" tIns="34561" rIns="75197" bIns="34561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4763" algn="l">
              <a:buFontTx/>
              <a:buNone/>
              <a:defRPr/>
            </a:pPr>
            <a:r>
              <a:rPr lang="en-US" altLang="tr-TR" dirty="0">
                <a:solidFill>
                  <a:schemeClr val="accent1"/>
                </a:solidFill>
                <a:ea typeface="+mj-ea"/>
              </a:rPr>
              <a:t>What technology provides today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907076" y="1797186"/>
            <a:ext cx="0" cy="30003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6676889" y="2025786"/>
            <a:ext cx="227012" cy="990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907076" y="2025786"/>
            <a:ext cx="228600" cy="990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757851" y="2787786"/>
            <a:ext cx="300038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838814" y="2484573"/>
            <a:ext cx="149225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838814" y="2484573"/>
            <a:ext cx="227012" cy="303213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6757851" y="2484573"/>
            <a:ext cx="227013" cy="303213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6757851" y="2787786"/>
            <a:ext cx="379413" cy="228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6676889" y="2787786"/>
            <a:ext cx="381000" cy="228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838814" y="2254386"/>
            <a:ext cx="149225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4111489" y="2382973"/>
            <a:ext cx="2568575" cy="1690688"/>
            <a:chOff x="0" y="0"/>
            <a:chExt cx="1784" cy="1174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775" y="0"/>
              <a:ext cx="1009" cy="5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775" y="559"/>
              <a:ext cx="155" cy="56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0" y="615"/>
              <a:ext cx="930" cy="5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1" name="Oval 23"/>
          <p:cNvSpPr>
            <a:spLocks/>
          </p:cNvSpPr>
          <p:nvPr/>
        </p:nvSpPr>
        <p:spPr bwMode="auto">
          <a:xfrm>
            <a:off x="7367451" y="4006986"/>
            <a:ext cx="461963" cy="461962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7829414" y="4237173"/>
            <a:ext cx="839787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7137264" y="3030673"/>
            <a:ext cx="457200" cy="97631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5546589" y="4502286"/>
            <a:ext cx="1768475" cy="152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6983276" y="2567123"/>
            <a:ext cx="1608138" cy="2459038"/>
            <a:chOff x="0" y="0"/>
            <a:chExt cx="1115" cy="1707"/>
          </a:xfrm>
        </p:grpSpPr>
        <p:sp>
          <p:nvSpPr>
            <p:cNvPr id="26" name="AutoShape 28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>
                <a:gd name="T0" fmla="*/ 1901 w 20879"/>
                <a:gd name="T1" fmla="*/ 6809 h 20683"/>
                <a:gd name="T2" fmla="*/ 4691 w 20879"/>
                <a:gd name="T3" fmla="*/ 1859 h 20683"/>
                <a:gd name="T4" fmla="*/ 6778 w 20879"/>
                <a:gd name="T5" fmla="*/ 2422 h 20683"/>
                <a:gd name="T6" fmla="*/ 10259 w 20879"/>
                <a:gd name="T7" fmla="*/ 982 h 20683"/>
                <a:gd name="T8" fmla="*/ 10857 w 20879"/>
                <a:gd name="T9" fmla="*/ 1575 h 20683"/>
                <a:gd name="T10" fmla="*/ 13683 w 20879"/>
                <a:gd name="T11" fmla="*/ 299 h 20683"/>
                <a:gd name="T12" fmla="*/ 14418 w 20879"/>
                <a:gd name="T13" fmla="*/ 1120 h 20683"/>
                <a:gd name="T14" fmla="*/ 17722 w 20879"/>
                <a:gd name="T15" fmla="*/ 753 h 20683"/>
                <a:gd name="T16" fmla="*/ 18513 w 20879"/>
                <a:gd name="T17" fmla="*/ 2601 h 20683"/>
                <a:gd name="T18" fmla="*/ 20321 w 20879"/>
                <a:gd name="T19" fmla="*/ 6874 h 20683"/>
                <a:gd name="T20" fmla="*/ 20203 w 20879"/>
                <a:gd name="T21" fmla="*/ 7331 h 20683"/>
                <a:gd name="T22" fmla="*/ 19601 w 20879"/>
                <a:gd name="T23" fmla="*/ 13518 h 20683"/>
                <a:gd name="T24" fmla="*/ 18072 w 20879"/>
                <a:gd name="T25" fmla="*/ 14386 h 20683"/>
                <a:gd name="T26" fmla="*/ 15258 w 20879"/>
                <a:gd name="T27" fmla="*/ 18121 h 20683"/>
                <a:gd name="T28" fmla="*/ 13801 w 20879"/>
                <a:gd name="T29" fmla="*/ 17550 h 20683"/>
                <a:gd name="T30" fmla="*/ 9738 w 20879"/>
                <a:gd name="T31" fmla="*/ 20492 h 20683"/>
                <a:gd name="T32" fmla="*/ 7973 w 20879"/>
                <a:gd name="T33" fmla="*/ 18722 h 20683"/>
                <a:gd name="T34" fmla="*/ 2859 w 20879"/>
                <a:gd name="T35" fmla="*/ 16998 h 20683"/>
                <a:gd name="T36" fmla="*/ 2820 w 20879"/>
                <a:gd name="T37" fmla="*/ 16907 h 20683"/>
                <a:gd name="T38" fmla="*/ 485 w 20879"/>
                <a:gd name="T39" fmla="*/ 14424 h 20683"/>
                <a:gd name="T40" fmla="*/ 1038 w 20879"/>
                <a:gd name="T41" fmla="*/ 12159 h 20683"/>
                <a:gd name="T42" fmla="*/ 288 w 20879"/>
                <a:gd name="T43" fmla="*/ 8266 h 20683"/>
                <a:gd name="T44" fmla="*/ 1883 w 20879"/>
                <a:gd name="T45" fmla="*/ 6874 h 20683"/>
                <a:gd name="T46" fmla="*/ 1901 w 20879"/>
                <a:gd name="T47" fmla="*/ 6809 h 20683"/>
                <a:gd name="T48" fmla="*/ 1901 w 20879"/>
                <a:gd name="T49" fmla="*/ 6809 h 20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lnTo>
                    <a:pt x="1901" y="6809"/>
                  </a:lnTo>
                  <a:close/>
                  <a:moveTo>
                    <a:pt x="1901" y="6809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7" name="AutoShape 29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AutoShape 30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AutoShape 31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AutoShape 32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>
                <a:gd name="T0" fmla="*/ 1380 w 21600"/>
                <a:gd name="T1" fmla="*/ 14010 h 21600"/>
                <a:gd name="T2" fmla="*/ 0 w 21600"/>
                <a:gd name="T3" fmla="*/ 13542 h 21600"/>
                <a:gd name="T4" fmla="*/ 2598 w 21600"/>
                <a:gd name="T5" fmla="*/ 19137 h 21600"/>
                <a:gd name="T6" fmla="*/ 1994 w 21600"/>
                <a:gd name="T7" fmla="*/ 19361 h 21600"/>
                <a:gd name="T8" fmla="*/ 7802 w 21600"/>
                <a:gd name="T9" fmla="*/ 21600 h 21600"/>
                <a:gd name="T10" fmla="*/ 7438 w 21600"/>
                <a:gd name="T11" fmla="*/ 20577 h 21600"/>
                <a:gd name="T12" fmla="*/ 14532 w 21600"/>
                <a:gd name="T13" fmla="*/ 19050 h 21600"/>
                <a:gd name="T14" fmla="*/ 14386 w 21600"/>
                <a:gd name="T15" fmla="*/ 20172 h 21600"/>
                <a:gd name="T16" fmla="*/ 17421 w 21600"/>
                <a:gd name="T17" fmla="*/ 12116 h 21600"/>
                <a:gd name="T18" fmla="*/ 19193 w 21600"/>
                <a:gd name="T19" fmla="*/ 16310 h 21600"/>
                <a:gd name="T20" fmla="*/ 21600 w 21600"/>
                <a:gd name="T21" fmla="*/ 7649 h 21600"/>
                <a:gd name="T22" fmla="*/ 20811 w 21600"/>
                <a:gd name="T23" fmla="*/ 9222 h 21600"/>
                <a:gd name="T24" fmla="*/ 19707 w 21600"/>
                <a:gd name="T25" fmla="*/ 1814 h 21600"/>
                <a:gd name="T26" fmla="*/ 19749 w 21600"/>
                <a:gd name="T27" fmla="*/ 2556 h 21600"/>
                <a:gd name="T28" fmla="*/ 14668 w 21600"/>
                <a:gd name="T29" fmla="*/ 947 h 21600"/>
                <a:gd name="T30" fmla="*/ 15073 w 21600"/>
                <a:gd name="T31" fmla="*/ 0 h 21600"/>
                <a:gd name="T32" fmla="*/ 10888 w 21600"/>
                <a:gd name="T33" fmla="*/ 1399 h 21600"/>
                <a:gd name="T34" fmla="*/ 11084 w 21600"/>
                <a:gd name="T35" fmla="*/ 582 h 21600"/>
                <a:gd name="T36" fmla="*/ 6452 w 21600"/>
                <a:gd name="T37" fmla="*/ 1676 h 21600"/>
                <a:gd name="T38" fmla="*/ 7160 w 21600"/>
                <a:gd name="T39" fmla="*/ 2469 h 21600"/>
                <a:gd name="T40" fmla="*/ 1072 w 21600"/>
                <a:gd name="T41" fmla="*/ 7905 h 21600"/>
                <a:gd name="T42" fmla="*/ 948 w 21600"/>
                <a:gd name="T43" fmla="*/ 707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1" name="Rectangle 33"/>
          <p:cNvSpPr>
            <a:spLocks/>
          </p:cNvSpPr>
          <p:nvPr/>
        </p:nvSpPr>
        <p:spPr bwMode="auto">
          <a:xfrm>
            <a:off x="7045189" y="1693998"/>
            <a:ext cx="1752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>
                <a:solidFill>
                  <a:prstClr val="black"/>
                </a:solidFill>
                <a:latin typeface="Gill Sans" charset="0"/>
                <a:sym typeface="Gill Sans" charset="0"/>
              </a:rPr>
              <a:t>3G celltower</a:t>
            </a:r>
          </a:p>
        </p:txBody>
      </p:sp>
      <p:grpSp>
        <p:nvGrpSpPr>
          <p:cNvPr id="32" name="Group 34"/>
          <p:cNvGrpSpPr>
            <a:grpSpLocks/>
          </p:cNvGrpSpPr>
          <p:nvPr/>
        </p:nvGrpSpPr>
        <p:grpSpPr bwMode="auto">
          <a:xfrm rot="1320000">
            <a:off x="3941626" y="4427673"/>
            <a:ext cx="1327150" cy="41275"/>
            <a:chOff x="0" y="0"/>
            <a:chExt cx="922" cy="28"/>
          </a:xfrm>
        </p:grpSpPr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H="1">
              <a:off x="400" y="0"/>
              <a:ext cx="522" cy="13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400" y="13"/>
              <a:ext cx="81" cy="1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0" y="14"/>
              <a:ext cx="481" cy="1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5451339" y="4237173"/>
            <a:ext cx="3211512" cy="503238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rot="10800000">
            <a:off x="3982901" y="4218123"/>
            <a:ext cx="1468438" cy="522288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" name="Rectangle 40"/>
          <p:cNvSpPr>
            <a:spLocks/>
          </p:cNvSpPr>
          <p:nvPr/>
        </p:nvSpPr>
        <p:spPr bwMode="auto">
          <a:xfrm>
            <a:off x="2282689" y="5334136"/>
            <a:ext cx="636746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763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7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sym typeface="Gill Sans" charset="0"/>
              </a:rPr>
              <a:t>When IP addresses change TCP connections</a:t>
            </a:r>
            <a:br>
              <a:rPr kumimoji="0" lang="en-US" altLang="tr-TR" sz="27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sym typeface="Gill Sans" charset="0"/>
              </a:rPr>
            </a:br>
            <a:r>
              <a:rPr kumimoji="0" lang="en-US" altLang="tr-TR" sz="27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sym typeface="Gill Sans" charset="0"/>
              </a:rPr>
              <a:t>have to be re-established !</a:t>
            </a: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089" y="3906973"/>
            <a:ext cx="7556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1"/>
          <p:cNvSpPr>
            <a:spLocks/>
          </p:cNvSpPr>
          <p:nvPr/>
        </p:nvSpPr>
        <p:spPr bwMode="auto">
          <a:xfrm>
            <a:off x="3133589" y="3171961"/>
            <a:ext cx="10604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 sz="2000">
                <a:solidFill>
                  <a:srgbClr val="FF0000"/>
                </a:solidFill>
                <a:latin typeface="Gill Sans" charset="0"/>
                <a:sym typeface="Gill Sans" charset="0"/>
              </a:rPr>
              <a:t>IP 1.2.3.4</a:t>
            </a:r>
          </a:p>
        </p:txBody>
      </p:sp>
      <p:sp>
        <p:nvSpPr>
          <p:cNvPr id="41" name="Rectangle 31"/>
          <p:cNvSpPr>
            <a:spLocks/>
          </p:cNvSpPr>
          <p:nvPr/>
        </p:nvSpPr>
        <p:spPr bwMode="auto">
          <a:xfrm>
            <a:off x="3133589" y="4695961"/>
            <a:ext cx="10588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 sz="2000">
                <a:solidFill>
                  <a:srgbClr val="0000FF"/>
                </a:solidFill>
                <a:latin typeface="Gill Sans" charset="0"/>
                <a:sym typeface="Gill Sans" charset="0"/>
              </a:rPr>
              <a:t>IP 5.6.7.8</a:t>
            </a:r>
          </a:p>
        </p:txBody>
      </p:sp>
      <p:sp>
        <p:nvSpPr>
          <p:cNvPr id="42" name="AutoShape 33"/>
          <p:cNvSpPr>
            <a:spLocks/>
          </p:cNvSpPr>
          <p:nvPr/>
        </p:nvSpPr>
        <p:spPr bwMode="auto">
          <a:xfrm rot="5400000" flipH="1">
            <a:off x="6969782" y="2317093"/>
            <a:ext cx="1692275" cy="182086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H="1">
            <a:off x="4113076" y="2382973"/>
            <a:ext cx="2797175" cy="14827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63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MPTCP allows a single data-connection to use several interfaces simultaneously.</a:t>
            </a:r>
          </a:p>
          <a:p>
            <a:r>
              <a:rPr lang="en-US" dirty="0" smtClean="0"/>
              <a:t>Allows failover from one interface to another</a:t>
            </a:r>
          </a:p>
          <a:p>
            <a:r>
              <a:rPr lang="en-US" dirty="0" smtClean="0"/>
              <a:t>Increase the bandwidth due to resource pooling.</a:t>
            </a:r>
          </a:p>
          <a:p>
            <a:r>
              <a:rPr lang="en-US" dirty="0" smtClean="0"/>
              <a:t>Better load-balancing due to fair coupled congestion control.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Multipath TCP is an evaluation of TCP that can effectively use multiple paths within a single transport connection.</a:t>
            </a:r>
          </a:p>
          <a:p>
            <a:r>
              <a:rPr lang="en-US" dirty="0" smtClean="0"/>
              <a:t>If there is a path that TCP would work, MPTCP should work.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MPTCP solves 2 problems :</a:t>
            </a:r>
          </a:p>
          <a:p>
            <a:r>
              <a:rPr lang="en-US" dirty="0" smtClean="0"/>
              <a:t>Combine 2 connections together, Allows one device to use simultaneously 2 different connections, combine them together at the transport layer into stream that higher level protocols can use them without worrying about details.</a:t>
            </a:r>
          </a:p>
          <a:p>
            <a:r>
              <a:rPr lang="en-US" dirty="0" smtClean="0"/>
              <a:t>Path diversity if one path is slow, MPTCP will try to direct more traffic down to other connection.</a:t>
            </a:r>
          </a:p>
          <a:p>
            <a:r>
              <a:rPr lang="en-US" dirty="0" smtClean="0"/>
              <a:t>Add/remove connection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6330561"/>
            <a:ext cx="10157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Raiciu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Costin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"Opportunistic mobility with multipath TCP."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sixth international workshop on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MobiArch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ACM, 2011.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0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 bwMode="auto">
          <a:xfrm>
            <a:off x="537882" y="926353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fr-FR" altLang="tr-TR" sz="3600" dirty="0" err="1">
                <a:solidFill>
                  <a:schemeClr val="accent1"/>
                </a:solidFill>
                <a:ea typeface="+mj-ea"/>
              </a:rPr>
              <a:t>Multipath</a:t>
            </a:r>
            <a:r>
              <a:rPr lang="fr-FR" altLang="tr-TR" sz="3600" dirty="0">
                <a:solidFill>
                  <a:schemeClr val="accent1"/>
                </a:solidFill>
                <a:ea typeface="+mj-ea"/>
              </a:rPr>
              <a:t> TCP : Design objectives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632012" y="2043112"/>
            <a:ext cx="822960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alt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Design objectives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Support 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unmodified</a:t>
            </a: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applications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Work</a:t>
            </a: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over 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today</a:t>
            </a:r>
            <a:r>
              <a:rPr kumimoji="0" lang="fr-FR" alt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’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s</a:t>
            </a: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networks (IPv4 and IPv6)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Works in all networks 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where</a:t>
            </a: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regular</a:t>
            </a: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TCP 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works</a:t>
            </a:r>
            <a:endParaRPr kumimoji="0" lang="fr-FR" altLang="tr-T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fr-FR" altLang="tr-T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6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87" y="2983647"/>
            <a:ext cx="4549342" cy="3618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Establishment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How do end-points know they both speak MPTCP?</a:t>
            </a:r>
          </a:p>
          <a:p>
            <a:r>
              <a:rPr lang="en-US" sz="2400" dirty="0" smtClean="0"/>
              <a:t>During the 3-way SYN/SYN-ACK/ACK handshake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985" y="3296834"/>
            <a:ext cx="4687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A connection is initiated by the mobile host performing the TCP 3-way handshake with the remote host. A TCP option in the SYN and SYN/ACK signals MPTCP capability of the endpoints as well as other relevant MPTCP information.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Once the MPTCP connection is established, there </a:t>
            </a:r>
            <a:r>
              <a:rPr lang="en-US" dirty="0" smtClean="0">
                <a:latin typeface="Calibri" panose="020F0502020204030204" pitchFamily="34" charset="0"/>
              </a:rPr>
              <a:t>are two </a:t>
            </a:r>
            <a:r>
              <a:rPr lang="en-US" dirty="0" smtClean="0">
                <a:latin typeface="Calibri" panose="020F0502020204030204" pitchFamily="34" charset="0"/>
              </a:rPr>
              <a:t>basic mobility events that can occur: a new interface is available, or an existing interface ceases to be available.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452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Gill Sans</vt:lpstr>
      <vt:lpstr>Helvetica</vt:lpstr>
      <vt:lpstr>Trebuchet MS</vt:lpstr>
      <vt:lpstr>Wingdings 3</vt:lpstr>
      <vt:lpstr>Facet</vt:lpstr>
      <vt:lpstr>Multipath TCP</vt:lpstr>
      <vt:lpstr>Limitations of TCP </vt:lpstr>
      <vt:lpstr>What technology provides today</vt:lpstr>
      <vt:lpstr>PowerPoint Presentation</vt:lpstr>
      <vt:lpstr>PowerPoint Presentation</vt:lpstr>
      <vt:lpstr>Multipath TCP</vt:lpstr>
      <vt:lpstr>Multipath TCP</vt:lpstr>
      <vt:lpstr>PowerPoint Presentation</vt:lpstr>
      <vt:lpstr>Connection Establishment</vt:lpstr>
      <vt:lpstr>PowerPoint Presentation</vt:lpstr>
      <vt:lpstr>The Implementation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Elham</dc:creator>
  <cp:lastModifiedBy>Elham</cp:lastModifiedBy>
  <cp:revision>18</cp:revision>
  <dcterms:created xsi:type="dcterms:W3CDTF">2017-03-13T17:06:38Z</dcterms:created>
  <dcterms:modified xsi:type="dcterms:W3CDTF">2017-03-14T07:24:51Z</dcterms:modified>
</cp:coreProperties>
</file>