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2" r:id="rId2"/>
    <p:sldId id="257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58" r:id="rId12"/>
    <p:sldId id="25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30"/>
    <p:restoredTop sz="94679"/>
  </p:normalViewPr>
  <p:slideViewPr>
    <p:cSldViewPr snapToGrid="0" snapToObjects="1">
      <p:cViewPr varScale="1">
        <p:scale>
          <a:sx n="102" d="100"/>
          <a:sy n="102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868DA-4D92-4646-BE66-87014DFC1017}" type="datetimeFigureOut">
              <a:rPr lang="en-US" smtClean="0"/>
              <a:t>2/28/17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70A41-D974-7C40-8847-B862F22C2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7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 that the mobile</a:t>
            </a:r>
            <a:r>
              <a:rPr lang="en-US" baseline="0" dirty="0" smtClean="0"/>
              <a:t> node is a LISP site, and implements </a:t>
            </a:r>
            <a:r>
              <a:rPr lang="en-US" baseline="0" dirty="0" err="1" smtClean="0"/>
              <a:t>xTR</a:t>
            </a:r>
            <a:r>
              <a:rPr lang="en-US" baseline="0" dirty="0" smtClean="0"/>
              <a:t> functionalities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15994-DEE3-2442-BD9E-63A36650FB5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14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45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1483-198E-AF42-A6DE-FA890A3E3E25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2471-8878-414B-A611-F9F8700F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9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1483-198E-AF42-A6DE-FA890A3E3E25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2471-8878-414B-A611-F9F8700F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1483-198E-AF42-A6DE-FA890A3E3E25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2471-8878-414B-A611-F9F8700F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1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1483-198E-AF42-A6DE-FA890A3E3E25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2471-8878-414B-A611-F9F8700F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5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1483-198E-AF42-A6DE-FA890A3E3E25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2471-8878-414B-A611-F9F8700F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1483-198E-AF42-A6DE-FA890A3E3E25}" type="datetimeFigureOut">
              <a:rPr lang="en-US" smtClean="0"/>
              <a:t>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2471-8878-414B-A611-F9F8700F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0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1483-198E-AF42-A6DE-FA890A3E3E25}" type="datetimeFigureOut">
              <a:rPr lang="en-US" smtClean="0"/>
              <a:t>2/28/17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2471-8878-414B-A611-F9F8700F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6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1483-198E-AF42-A6DE-FA890A3E3E25}" type="datetimeFigureOut">
              <a:rPr lang="en-US" smtClean="0"/>
              <a:t>2/28/17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2471-8878-414B-A611-F9F8700F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1483-198E-AF42-A6DE-FA890A3E3E25}" type="datetimeFigureOut">
              <a:rPr lang="en-US" smtClean="0"/>
              <a:t>2/28/17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2471-8878-414B-A611-F9F8700F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2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1483-198E-AF42-A6DE-FA890A3E3E25}" type="datetimeFigureOut">
              <a:rPr lang="en-US" smtClean="0"/>
              <a:t>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2471-8878-414B-A611-F9F8700F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9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1483-198E-AF42-A6DE-FA890A3E3E25}" type="datetimeFigureOut">
              <a:rPr lang="en-US" smtClean="0"/>
              <a:t>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2471-8878-414B-A611-F9F8700F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1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1483-198E-AF42-A6DE-FA890A3E3E25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62471-8878-414B-A611-F9F8700F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4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4" Type="http://schemas.openxmlformats.org/officeDocument/2006/relationships/image" Target="../media/image12.wmf"/><Relationship Id="rId5" Type="http://schemas.openxmlformats.org/officeDocument/2006/relationships/image" Target="../media/image13.wmf"/><Relationship Id="rId6" Type="http://schemas.openxmlformats.org/officeDocument/2006/relationships/image" Target="../media/image14.w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4" Type="http://schemas.openxmlformats.org/officeDocument/2006/relationships/image" Target="../media/image13.wmf"/><Relationship Id="rId5" Type="http://schemas.openxmlformats.org/officeDocument/2006/relationships/image" Target="../media/image14.w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6.jpe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wmf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531" y="1697624"/>
            <a:ext cx="8966200" cy="2222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84109" y="4521897"/>
            <a:ext cx="3642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various sources on </a:t>
            </a:r>
            <a:r>
              <a:rPr lang="en-US" smtClean="0"/>
              <a:t>the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1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61" y="128249"/>
            <a:ext cx="10058400" cy="641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39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3362" y="3817144"/>
            <a:ext cx="4679950" cy="230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1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3226" y="2339975"/>
            <a:ext cx="2233613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1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34289" y="3887788"/>
            <a:ext cx="2232025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36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7414" y="4429125"/>
            <a:ext cx="5873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34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037639" y="4356101"/>
            <a:ext cx="64928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7237413" y="4789488"/>
            <a:ext cx="57626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s-ES" sz="1400">
                <a:solidFill>
                  <a:srgbClr val="000000"/>
                </a:solidFill>
                <a:latin typeface="Calibri" charset="0"/>
              </a:rPr>
              <a:t>xTR</a:t>
            </a:r>
            <a:endParaRPr lang="en-GB" sz="14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1981201" y="4932364"/>
            <a:ext cx="936625" cy="5556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s-ES" sz="1400" dirty="0">
                <a:solidFill>
                  <a:srgbClr val="000000"/>
                </a:solidFill>
                <a:latin typeface="Calibri" charset="0"/>
              </a:rPr>
              <a:t>PEER</a:t>
            </a:r>
          </a:p>
          <a:p>
            <a:pPr algn="ctr">
              <a:defRPr/>
            </a:pPr>
            <a:r>
              <a:rPr lang="es-ES" sz="1400" dirty="0">
                <a:solidFill>
                  <a:srgbClr val="006600"/>
                </a:solidFill>
                <a:latin typeface="Calibri" charset="0"/>
              </a:rPr>
              <a:t>EID_B</a:t>
            </a:r>
            <a:endParaRPr lang="en-GB" sz="1400" dirty="0">
              <a:solidFill>
                <a:srgbClr val="006600"/>
              </a:solidFill>
              <a:latin typeface="Calibri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7824788" y="4600575"/>
            <a:ext cx="121285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7824789" y="4242263"/>
            <a:ext cx="1212851" cy="258301"/>
          </a:xfrm>
          <a:prstGeom prst="round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s-ES" sz="1100" dirty="0">
                <a:solidFill>
                  <a:srgbClr val="006600"/>
                </a:solidFill>
                <a:ea typeface="Arial" charset="0"/>
                <a:cs typeface="Arial" charset="0"/>
              </a:rPr>
              <a:t>EID_B</a:t>
            </a:r>
            <a:r>
              <a:rPr lang="es-ES" sz="1200" dirty="0">
                <a:solidFill>
                  <a:srgbClr val="000000"/>
                </a:solidFill>
                <a:ea typeface="Arial" charset="0"/>
                <a:cs typeface="Arial" charset="0"/>
              </a:rPr>
              <a:t>, </a:t>
            </a:r>
            <a:r>
              <a:rPr lang="es-ES" sz="1200" dirty="0">
                <a:solidFill>
                  <a:srgbClr val="006600"/>
                </a:solidFill>
                <a:ea typeface="Arial" charset="0"/>
                <a:cs typeface="Arial" charset="0"/>
              </a:rPr>
              <a:t>EID_A</a:t>
            </a:r>
            <a:endParaRPr lang="en-GB" sz="1200" dirty="0">
              <a:solidFill>
                <a:srgbClr val="006600"/>
              </a:solidFill>
              <a:ea typeface="Arial" charset="0"/>
              <a:cs typeface="Arial" charset="0"/>
            </a:endParaRPr>
          </a:p>
        </p:txBody>
      </p:sp>
      <p:pic>
        <p:nvPicPr>
          <p:cNvPr id="20491" name="Picture 36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29351" y="3060700"/>
            <a:ext cx="5873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2" name="Picture 24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110664" y="2268538"/>
            <a:ext cx="617537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ounded Rectangle 31"/>
          <p:cNvSpPr>
            <a:spLocks noChangeArrowheads="1"/>
          </p:cNvSpPr>
          <p:nvPr/>
        </p:nvSpPr>
        <p:spPr bwMode="auto">
          <a:xfrm>
            <a:off x="9155113" y="1981200"/>
            <a:ext cx="57626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s-ES" sz="1400">
                <a:solidFill>
                  <a:srgbClr val="000000"/>
                </a:solidFill>
                <a:latin typeface="Calibri" charset="0"/>
              </a:rPr>
              <a:t>DNS</a:t>
            </a:r>
            <a:endParaRPr lang="en-GB" sz="14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35" name="Rounded Rectangle 34"/>
          <p:cNvSpPr>
            <a:spLocks noChangeArrowheads="1"/>
          </p:cNvSpPr>
          <p:nvPr/>
        </p:nvSpPr>
        <p:spPr bwMode="auto">
          <a:xfrm>
            <a:off x="6086475" y="2411691"/>
            <a:ext cx="935038" cy="57888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s-ES" sz="1400">
                <a:solidFill>
                  <a:srgbClr val="000000"/>
                </a:solidFill>
                <a:latin typeface="Calibri" charset="0"/>
              </a:rPr>
              <a:t>Map-Resolver</a:t>
            </a:r>
            <a:endParaRPr lang="en-GB" sz="1400">
              <a:solidFill>
                <a:srgbClr val="000000"/>
              </a:solidFill>
              <a:latin typeface="Calibri" charset="0"/>
            </a:endParaRPr>
          </a:p>
        </p:txBody>
      </p:sp>
      <p:pic>
        <p:nvPicPr>
          <p:cNvPr id="20495" name="Picture 36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4450" y="3060700"/>
            <a:ext cx="5857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Rounded Rectangle 39"/>
          <p:cNvSpPr>
            <a:spLocks noChangeArrowheads="1"/>
          </p:cNvSpPr>
          <p:nvPr/>
        </p:nvSpPr>
        <p:spPr bwMode="auto">
          <a:xfrm>
            <a:off x="3638550" y="2411691"/>
            <a:ext cx="935038" cy="57888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s-ES" sz="1400" dirty="0">
                <a:solidFill>
                  <a:srgbClr val="000000"/>
                </a:solidFill>
                <a:latin typeface="Calibri" charset="0"/>
              </a:rPr>
              <a:t>Map-Server</a:t>
            </a:r>
            <a:endParaRPr lang="en-GB" sz="14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0497" name="TextBox 59"/>
          <p:cNvSpPr txBox="1">
            <a:spLocks noChangeArrowheads="1"/>
          </p:cNvSpPr>
          <p:nvPr/>
        </p:nvSpPr>
        <p:spPr bwMode="auto">
          <a:xfrm>
            <a:off x="2644776" y="4645025"/>
            <a:ext cx="752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 dirty="0">
                <a:solidFill>
                  <a:srgbClr val="FF0000"/>
                </a:solidFill>
                <a:latin typeface="Calibri" charset="0"/>
              </a:rPr>
              <a:t>RLOC_1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8532813" y="2917826"/>
            <a:ext cx="793750" cy="1368425"/>
            <a:chOff x="7162800" y="2611437"/>
            <a:chExt cx="793750" cy="1368425"/>
          </a:xfrm>
        </p:grpSpPr>
        <p:cxnSp>
          <p:nvCxnSpPr>
            <p:cNvPr id="26" name="Straight Arrow Connector 25"/>
            <p:cNvCxnSpPr/>
            <p:nvPr/>
          </p:nvCxnSpPr>
          <p:spPr>
            <a:xfrm rot="5400000">
              <a:off x="7271543" y="3294856"/>
              <a:ext cx="1368425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ounded Rectangle 72"/>
            <p:cNvSpPr/>
            <p:nvPr/>
          </p:nvSpPr>
          <p:spPr>
            <a:xfrm>
              <a:off x="7162800" y="3186112"/>
              <a:ext cx="722312" cy="215900"/>
            </a:xfrm>
            <a:prstGeom prst="round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r>
                <a:rPr lang="es-ES" sz="1100" dirty="0">
                  <a:solidFill>
                    <a:srgbClr val="006600"/>
                  </a:solidFill>
                  <a:ea typeface="Arial" charset="0"/>
                  <a:cs typeface="Arial" charset="0"/>
                </a:rPr>
                <a:t>EID_B</a:t>
              </a:r>
              <a:endParaRPr lang="en-GB" sz="1100" dirty="0">
                <a:solidFill>
                  <a:srgbClr val="006600"/>
                </a:solidFill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83"/>
          <p:cNvGrpSpPr>
            <a:grpSpLocks/>
          </p:cNvGrpSpPr>
          <p:nvPr/>
        </p:nvGrpSpPr>
        <p:grpSpPr bwMode="auto">
          <a:xfrm>
            <a:off x="9372601" y="2844801"/>
            <a:ext cx="987425" cy="1439863"/>
            <a:chOff x="8002587" y="2538412"/>
            <a:chExt cx="987425" cy="1439863"/>
          </a:xfrm>
        </p:grpSpPr>
        <p:cxnSp>
          <p:nvCxnSpPr>
            <p:cNvPr id="24" name="Straight Arrow Connector 23"/>
            <p:cNvCxnSpPr/>
            <p:nvPr/>
          </p:nvCxnSpPr>
          <p:spPr>
            <a:xfrm rot="16200000" flipV="1">
              <a:off x="7383462" y="3255962"/>
              <a:ext cx="1439863" cy="476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ounded Rectangle 73"/>
            <p:cNvSpPr/>
            <p:nvPr/>
          </p:nvSpPr>
          <p:spPr>
            <a:xfrm>
              <a:off x="8002587" y="3114675"/>
              <a:ext cx="987425" cy="395287"/>
            </a:xfrm>
            <a:prstGeom prst="round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r>
                <a:rPr lang="es-ES" sz="1100" dirty="0">
                  <a:solidFill>
                    <a:srgbClr val="000000"/>
                  </a:solidFill>
                  <a:ea typeface="Arial" charset="0"/>
                  <a:cs typeface="Arial" charset="0"/>
                </a:rPr>
                <a:t>Hostname?</a:t>
              </a:r>
              <a:endParaRPr lang="en-GB" sz="1100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64" name="Rounded Rectangle 63"/>
          <p:cNvSpPr>
            <a:spLocks noChangeArrowheads="1"/>
          </p:cNvSpPr>
          <p:nvPr/>
        </p:nvSpPr>
        <p:spPr bwMode="auto">
          <a:xfrm>
            <a:off x="8966201" y="4860925"/>
            <a:ext cx="7207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s-ES" sz="1400" dirty="0">
                <a:solidFill>
                  <a:srgbClr val="000000"/>
                </a:solidFill>
                <a:latin typeface="Calibri" charset="0"/>
              </a:rPr>
              <a:t>PEER</a:t>
            </a:r>
          </a:p>
          <a:p>
            <a:pPr algn="ctr">
              <a:defRPr/>
            </a:pPr>
            <a:r>
              <a:rPr lang="es-ES" sz="1400" dirty="0">
                <a:solidFill>
                  <a:srgbClr val="006600"/>
                </a:solidFill>
                <a:latin typeface="Calibri" charset="0"/>
              </a:rPr>
              <a:t>EID_A</a:t>
            </a:r>
            <a:endParaRPr lang="en-GB" sz="1400" dirty="0">
              <a:solidFill>
                <a:srgbClr val="006600"/>
              </a:solidFill>
              <a:latin typeface="Calibri" charset="0"/>
            </a:endParaRPr>
          </a:p>
        </p:txBody>
      </p:sp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6662739" y="3421063"/>
            <a:ext cx="1114425" cy="1008062"/>
            <a:chOff x="5292725" y="3114675"/>
            <a:chExt cx="1115219" cy="1008062"/>
          </a:xfrm>
        </p:grpSpPr>
        <p:cxnSp>
          <p:nvCxnSpPr>
            <p:cNvPr id="21" name="Straight Arrow Connector 20"/>
            <p:cNvCxnSpPr/>
            <p:nvPr/>
          </p:nvCxnSpPr>
          <p:spPr>
            <a:xfrm rot="16200000" flipV="1">
              <a:off x="5223184" y="3184216"/>
              <a:ext cx="1008062" cy="86898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ounded Rectangle 60"/>
            <p:cNvSpPr/>
            <p:nvPr/>
          </p:nvSpPr>
          <p:spPr>
            <a:xfrm>
              <a:off x="5615217" y="3294062"/>
              <a:ext cx="792727" cy="215900"/>
            </a:xfrm>
            <a:prstGeom prst="round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r>
                <a:rPr lang="es-ES" sz="1100" dirty="0">
                  <a:solidFill>
                    <a:srgbClr val="006600"/>
                  </a:solidFill>
                  <a:ea typeface="Arial" charset="0"/>
                  <a:cs typeface="Arial" charset="0"/>
                </a:rPr>
                <a:t>EID_B</a:t>
              </a:r>
              <a:r>
                <a:rPr lang="es-ES" sz="1100" dirty="0">
                  <a:solidFill>
                    <a:srgbClr val="000000"/>
                  </a:solidFill>
                  <a:ea typeface="Arial" charset="0"/>
                  <a:cs typeface="Arial" charset="0"/>
                </a:rPr>
                <a:t>?</a:t>
              </a:r>
              <a:endParaRPr lang="en-GB" sz="1100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4440238" y="3059113"/>
            <a:ext cx="1789112" cy="215900"/>
            <a:chOff x="3070225" y="2752943"/>
            <a:chExt cx="1789113" cy="215900"/>
          </a:xfrm>
        </p:grpSpPr>
        <p:cxnSp>
          <p:nvCxnSpPr>
            <p:cNvPr id="41" name="Straight Arrow Connector 40"/>
            <p:cNvCxnSpPr/>
            <p:nvPr/>
          </p:nvCxnSpPr>
          <p:spPr>
            <a:xfrm rot="10800000">
              <a:off x="3070225" y="2925980"/>
              <a:ext cx="1789113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ounded Rectangle 71"/>
            <p:cNvSpPr/>
            <p:nvPr/>
          </p:nvSpPr>
          <p:spPr>
            <a:xfrm>
              <a:off x="3635375" y="2752943"/>
              <a:ext cx="792162" cy="215900"/>
            </a:xfrm>
            <a:prstGeom prst="round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r>
                <a:rPr lang="es-ES" sz="1100" dirty="0">
                  <a:solidFill>
                    <a:srgbClr val="006600"/>
                  </a:solidFill>
                  <a:ea typeface="Arial" charset="0"/>
                  <a:cs typeface="Arial" charset="0"/>
                </a:rPr>
                <a:t>EID_B</a:t>
              </a:r>
              <a:r>
                <a:rPr lang="es-ES" sz="1100" dirty="0">
                  <a:solidFill>
                    <a:srgbClr val="000000"/>
                  </a:solidFill>
                  <a:ea typeface="Arial" charset="0"/>
                  <a:cs typeface="Arial" charset="0"/>
                </a:rPr>
                <a:t>?</a:t>
              </a:r>
              <a:endParaRPr lang="en-GB" sz="1100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</p:grpSp>
      <p:grpSp>
        <p:nvGrpSpPr>
          <p:cNvPr id="6" name="Group 82"/>
          <p:cNvGrpSpPr>
            <a:grpSpLocks/>
          </p:cNvGrpSpPr>
          <p:nvPr/>
        </p:nvGrpSpPr>
        <p:grpSpPr bwMode="auto">
          <a:xfrm>
            <a:off x="4146551" y="3403601"/>
            <a:ext cx="3019425" cy="1196975"/>
            <a:chOff x="2776539" y="3097212"/>
            <a:chExt cx="3019424" cy="1196975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2776539" y="3097212"/>
              <a:ext cx="3019424" cy="119697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ounded Rectangle 76"/>
            <p:cNvSpPr/>
            <p:nvPr/>
          </p:nvSpPr>
          <p:spPr>
            <a:xfrm>
              <a:off x="4030664" y="3509962"/>
              <a:ext cx="792163" cy="215900"/>
            </a:xfrm>
            <a:prstGeom prst="round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r>
                <a:rPr lang="es-ES" sz="1100" dirty="0">
                  <a:solidFill>
                    <a:srgbClr val="FF0000"/>
                  </a:solidFill>
                  <a:ea typeface="Arial" charset="0"/>
                  <a:cs typeface="Arial" charset="0"/>
                </a:rPr>
                <a:t>RLOC_1</a:t>
              </a:r>
              <a:endParaRPr lang="en-GB" sz="1100" dirty="0">
                <a:solidFill>
                  <a:srgbClr val="FF0000"/>
                </a:solidFill>
                <a:ea typeface="Arial" charset="0"/>
                <a:cs typeface="Arial" charset="0"/>
              </a:endParaRPr>
            </a:p>
          </p:txBody>
        </p:sp>
      </p:grpSp>
      <p:grpSp>
        <p:nvGrpSpPr>
          <p:cNvPr id="7" name="Group 78"/>
          <p:cNvGrpSpPr>
            <a:grpSpLocks/>
          </p:cNvGrpSpPr>
          <p:nvPr/>
        </p:nvGrpSpPr>
        <p:grpSpPr bwMode="auto">
          <a:xfrm>
            <a:off x="2201864" y="3348038"/>
            <a:ext cx="1652587" cy="1008062"/>
            <a:chOff x="832643" y="3041650"/>
            <a:chExt cx="1651795" cy="1008062"/>
          </a:xfrm>
        </p:grpSpPr>
        <p:cxnSp>
          <p:nvCxnSpPr>
            <p:cNvPr id="54" name="Straight Arrow Connector 53"/>
            <p:cNvCxnSpPr/>
            <p:nvPr/>
          </p:nvCxnSpPr>
          <p:spPr>
            <a:xfrm flipV="1">
              <a:off x="1259475" y="3041650"/>
              <a:ext cx="1224963" cy="100806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ounded Rectangle 77"/>
            <p:cNvSpPr/>
            <p:nvPr/>
          </p:nvSpPr>
          <p:spPr>
            <a:xfrm>
              <a:off x="832643" y="3186112"/>
              <a:ext cx="1140865" cy="395288"/>
            </a:xfrm>
            <a:prstGeom prst="round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r>
                <a:rPr lang="es-ES" sz="1100" dirty="0">
                  <a:solidFill>
                    <a:srgbClr val="000000"/>
                  </a:solidFill>
                  <a:ea typeface="Arial" charset="0"/>
                  <a:cs typeface="Arial" charset="0"/>
                </a:rPr>
                <a:t>Registration (</a:t>
              </a:r>
              <a:r>
                <a:rPr lang="es-ES" sz="1100" dirty="0">
                  <a:solidFill>
                    <a:srgbClr val="FF0000"/>
                  </a:solidFill>
                  <a:ea typeface="Arial" charset="0"/>
                  <a:cs typeface="Arial" charset="0"/>
                </a:rPr>
                <a:t>RLOC_1</a:t>
              </a:r>
              <a:r>
                <a:rPr lang="es-ES" sz="1100" dirty="0">
                  <a:solidFill>
                    <a:srgbClr val="000000"/>
                  </a:solidFill>
                  <a:ea typeface="Arial" charset="0"/>
                  <a:cs typeface="Arial" charset="0"/>
                </a:rPr>
                <a:t>)</a:t>
              </a:r>
              <a:endParaRPr lang="en-GB" sz="1100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</p:grpSp>
      <p:grpSp>
        <p:nvGrpSpPr>
          <p:cNvPr id="9" name="Group 89"/>
          <p:cNvGrpSpPr>
            <a:grpSpLocks/>
          </p:cNvGrpSpPr>
          <p:nvPr/>
        </p:nvGrpSpPr>
        <p:grpSpPr bwMode="auto">
          <a:xfrm>
            <a:off x="2773364" y="4645025"/>
            <a:ext cx="4454525" cy="323850"/>
            <a:chOff x="1403350" y="4338637"/>
            <a:chExt cx="4454525" cy="323850"/>
          </a:xfrm>
        </p:grpSpPr>
        <p:cxnSp>
          <p:nvCxnSpPr>
            <p:cNvPr id="51" name="Straight Arrow Connector 50"/>
            <p:cNvCxnSpPr/>
            <p:nvPr/>
          </p:nvCxnSpPr>
          <p:spPr>
            <a:xfrm rot="10800000">
              <a:off x="1403350" y="4338637"/>
              <a:ext cx="4454525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ounded Rectangle 87"/>
            <p:cNvSpPr/>
            <p:nvPr/>
          </p:nvSpPr>
          <p:spPr>
            <a:xfrm>
              <a:off x="3351212" y="4465637"/>
              <a:ext cx="1076325" cy="196850"/>
            </a:xfrm>
            <a:prstGeom prst="round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r>
                <a:rPr lang="es-ES" sz="1050" dirty="0">
                  <a:solidFill>
                    <a:srgbClr val="006600"/>
                  </a:solidFill>
                  <a:ea typeface="Arial" charset="0"/>
                  <a:cs typeface="Arial" charset="0"/>
                </a:rPr>
                <a:t>EID_B</a:t>
              </a:r>
              <a:r>
                <a:rPr lang="es-ES" sz="1050" dirty="0">
                  <a:solidFill>
                    <a:srgbClr val="000000"/>
                  </a:solidFill>
                  <a:ea typeface="Arial" charset="0"/>
                  <a:cs typeface="Arial" charset="0"/>
                </a:rPr>
                <a:t>, </a:t>
              </a:r>
              <a:r>
                <a:rPr lang="es-ES" sz="1050" dirty="0">
                  <a:solidFill>
                    <a:srgbClr val="006600"/>
                  </a:solidFill>
                  <a:ea typeface="Arial" charset="0"/>
                  <a:cs typeface="Arial" charset="0"/>
                </a:rPr>
                <a:t>EID_A</a:t>
              </a:r>
              <a:endParaRPr lang="en-GB" sz="1050" dirty="0">
                <a:solidFill>
                  <a:srgbClr val="006600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2027237" y="4465637"/>
              <a:ext cx="1323975" cy="196850"/>
            </a:xfrm>
            <a:prstGeom prst="round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r>
                <a:rPr lang="es-ES" sz="1050" dirty="0">
                  <a:solidFill>
                    <a:srgbClr val="000000"/>
                  </a:solidFill>
                  <a:ea typeface="Arial" charset="0"/>
                  <a:cs typeface="Arial" charset="0"/>
                </a:rPr>
                <a:t>RLOC_1,RLOC_2</a:t>
              </a:r>
              <a:endParaRPr lang="en-GB" sz="1050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91" name="TextBox 59"/>
          <p:cNvSpPr txBox="1">
            <a:spLocks noChangeArrowheads="1"/>
          </p:cNvSpPr>
          <p:nvPr/>
        </p:nvSpPr>
        <p:spPr bwMode="auto">
          <a:xfrm>
            <a:off x="2219326" y="2197101"/>
            <a:ext cx="14192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 dirty="0">
                <a:solidFill>
                  <a:srgbClr val="006600"/>
                </a:solidFill>
                <a:latin typeface="Calibri" charset="0"/>
              </a:rPr>
              <a:t>EID_B </a:t>
            </a:r>
            <a:r>
              <a:rPr lang="es-ES" sz="1400" dirty="0">
                <a:latin typeface="Calibri" charset="0"/>
              </a:rPr>
              <a:t>-&gt; </a:t>
            </a:r>
            <a:r>
              <a:rPr lang="es-ES" sz="1400" dirty="0">
                <a:solidFill>
                  <a:srgbClr val="FF0000"/>
                </a:solidFill>
                <a:latin typeface="Calibri" charset="0"/>
              </a:rPr>
              <a:t>RLOC_1</a:t>
            </a:r>
          </a:p>
        </p:txBody>
      </p:sp>
      <p:sp>
        <p:nvSpPr>
          <p:cNvPr id="20508" name="Title 9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LISP-MN Architecture </a:t>
            </a:r>
          </a:p>
        </p:txBody>
      </p:sp>
      <p:sp>
        <p:nvSpPr>
          <p:cNvPr id="20509" name="Rectangle 92"/>
          <p:cNvSpPr>
            <a:spLocks noChangeArrowheads="1"/>
          </p:cNvSpPr>
          <p:nvPr/>
        </p:nvSpPr>
        <p:spPr bwMode="auto">
          <a:xfrm>
            <a:off x="4603750" y="2414588"/>
            <a:ext cx="1492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solidFill>
                  <a:srgbClr val="000000"/>
                </a:solidFill>
                <a:latin typeface="Calibri" charset="0"/>
              </a:rPr>
              <a:t>LISP Mapping </a:t>
            </a:r>
          </a:p>
          <a:p>
            <a:pPr algn="ctr"/>
            <a:r>
              <a:rPr lang="es-ES">
                <a:solidFill>
                  <a:srgbClr val="000000"/>
                </a:solidFill>
                <a:latin typeface="Calibri" charset="0"/>
              </a:rPr>
              <a:t>System</a:t>
            </a:r>
            <a:endParaRPr lang="en-GB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6" name="TextBox 59"/>
          <p:cNvSpPr txBox="1">
            <a:spLocks noChangeArrowheads="1"/>
          </p:cNvSpPr>
          <p:nvPr/>
        </p:nvSpPr>
        <p:spPr bwMode="auto">
          <a:xfrm>
            <a:off x="6484939" y="4664075"/>
            <a:ext cx="752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 dirty="0">
                <a:solidFill>
                  <a:srgbClr val="FF0000"/>
                </a:solidFill>
                <a:latin typeface="Calibri" charset="0"/>
              </a:rPr>
              <a:t>RLOC_2</a:t>
            </a:r>
            <a:endParaRPr lang="es-ES" sz="1400" dirty="0">
              <a:solidFill>
                <a:srgbClr val="FF0000"/>
              </a:solidFill>
              <a:latin typeface="Calibri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597915" y="3887789"/>
            <a:ext cx="1052457" cy="1165119"/>
            <a:chOff x="73914" y="3887788"/>
            <a:chExt cx="1052457" cy="1165119"/>
          </a:xfrm>
        </p:grpSpPr>
        <p:grpSp>
          <p:nvGrpSpPr>
            <p:cNvPr id="57" name="Group 86"/>
            <p:cNvGrpSpPr/>
            <p:nvPr/>
          </p:nvGrpSpPr>
          <p:grpSpPr>
            <a:xfrm>
              <a:off x="73914" y="3887788"/>
              <a:ext cx="1052457" cy="1165119"/>
              <a:chOff x="852924" y="5131325"/>
              <a:chExt cx="746610" cy="961811"/>
            </a:xfrm>
          </p:grpSpPr>
          <p:grpSp>
            <p:nvGrpSpPr>
              <p:cNvPr id="58" name="Group 42"/>
              <p:cNvGrpSpPr/>
              <p:nvPr/>
            </p:nvGrpSpPr>
            <p:grpSpPr>
              <a:xfrm>
                <a:off x="852924" y="5131325"/>
                <a:ext cx="746610" cy="961811"/>
                <a:chOff x="896628" y="2182891"/>
                <a:chExt cx="746610" cy="961811"/>
              </a:xfrm>
            </p:grpSpPr>
            <p:sp>
              <p:nvSpPr>
                <p:cNvPr id="60" name="Parallelogram 59"/>
                <p:cNvSpPr/>
                <p:nvPr/>
              </p:nvSpPr>
              <p:spPr>
                <a:xfrm>
                  <a:off x="1496413" y="2182891"/>
                  <a:ext cx="45719" cy="252070"/>
                </a:xfrm>
                <a:prstGeom prst="parallelogram">
                  <a:avLst/>
                </a:prstGeom>
                <a:solidFill>
                  <a:srgbClr val="0096D6"/>
                </a:solidFill>
                <a:ln>
                  <a:noFill/>
                </a:ln>
                <a:effectLst>
                  <a:outerShdw blurRad="76200" dist="50800" dir="5400000" algn="ctr" rotWithShape="0">
                    <a:srgbClr val="000000">
                      <a:alpha val="27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" name="Chord 61"/>
                <p:cNvSpPr/>
                <p:nvPr/>
              </p:nvSpPr>
              <p:spPr>
                <a:xfrm rot="6718946">
                  <a:off x="843390" y="2344855"/>
                  <a:ext cx="853085" cy="746610"/>
                </a:xfrm>
                <a:prstGeom prst="chord">
                  <a:avLst/>
                </a:prstGeom>
                <a:gradFill flip="none" rotWithShape="1">
                  <a:gsLst>
                    <a:gs pos="0">
                      <a:srgbClr val="0096D6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76200" dist="50800" dir="5400000" algn="ctr" rotWithShape="0">
                    <a:srgbClr val="000000">
                      <a:alpha val="27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998497" y="2801855"/>
                  <a:ext cx="184188" cy="184188"/>
                </a:xfrm>
                <a:prstGeom prst="ellipse">
                  <a:avLst/>
                </a:prstGeom>
                <a:solidFill>
                  <a:schemeClr val="accent3">
                    <a:lumMod val="10000"/>
                  </a:schemeClr>
                </a:solidFill>
                <a:ln>
                  <a:noFill/>
                </a:ln>
                <a:effectLst>
                  <a:outerShdw blurRad="76200" dist="50800" dir="5400000" algn="ctr" rotWithShape="0">
                    <a:srgbClr val="000000">
                      <a:alpha val="27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1335085" y="2801855"/>
                  <a:ext cx="184188" cy="184188"/>
                </a:xfrm>
                <a:prstGeom prst="ellipse">
                  <a:avLst/>
                </a:prstGeom>
                <a:solidFill>
                  <a:schemeClr val="accent3">
                    <a:lumMod val="10000"/>
                  </a:schemeClr>
                </a:solidFill>
                <a:ln>
                  <a:noFill/>
                </a:ln>
                <a:effectLst>
                  <a:outerShdw blurRad="76200" dist="50800" dir="5400000" algn="ctr" rotWithShape="0">
                    <a:srgbClr val="000000">
                      <a:alpha val="27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" name="Chord 65"/>
                <p:cNvSpPr/>
                <p:nvPr/>
              </p:nvSpPr>
              <p:spPr>
                <a:xfrm rot="6711754">
                  <a:off x="1049764" y="2364118"/>
                  <a:ext cx="341255" cy="341255"/>
                </a:xfrm>
                <a:prstGeom prst="chord">
                  <a:avLst/>
                </a:prstGeom>
                <a:gradFill flip="none" rotWithShape="1">
                  <a:gsLst>
                    <a:gs pos="0">
                      <a:schemeClr val="accent3">
                        <a:lumMod val="10000"/>
                      </a:schemeClr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9" name="TextBox 58"/>
              <p:cNvSpPr txBox="1"/>
              <p:nvPr/>
            </p:nvSpPr>
            <p:spPr>
              <a:xfrm>
                <a:off x="1398582" y="5317433"/>
                <a:ext cx="184666" cy="30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50" name="Group 1455"/>
            <p:cNvGrpSpPr>
              <a:grpSpLocks noChangeAspect="1"/>
            </p:cNvGrpSpPr>
            <p:nvPr/>
          </p:nvGrpSpPr>
          <p:grpSpPr>
            <a:xfrm>
              <a:off x="384840" y="4351627"/>
              <a:ext cx="371775" cy="255146"/>
              <a:chOff x="4485399" y="5424516"/>
              <a:chExt cx="309534" cy="274321"/>
            </a:xfrm>
          </p:grpSpPr>
          <p:sp>
            <p:nvSpPr>
              <p:cNvPr id="52" name="Curved Left Arrow 51"/>
              <p:cNvSpPr/>
              <p:nvPr/>
            </p:nvSpPr>
            <p:spPr>
              <a:xfrm flipH="1">
                <a:off x="4485399" y="5449111"/>
                <a:ext cx="154336" cy="249726"/>
              </a:xfrm>
              <a:prstGeom prst="curvedLeftArrow">
                <a:avLst>
                  <a:gd name="adj1" fmla="val 26974"/>
                  <a:gd name="adj2" fmla="val 48709"/>
                  <a:gd name="adj3" fmla="val 33571"/>
                </a:avLst>
              </a:prstGeom>
              <a:solidFill>
                <a:srgbClr val="C00000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25400" dir="2700000" algn="tl" rotWithShape="0">
                  <a:prstClr val="black">
                    <a:alpha val="7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Curved Left Arrow 52"/>
              <p:cNvSpPr/>
              <p:nvPr/>
            </p:nvSpPr>
            <p:spPr>
              <a:xfrm rot="10800000" flipH="1">
                <a:off x="4642383" y="5424516"/>
                <a:ext cx="152550" cy="249726"/>
              </a:xfrm>
              <a:prstGeom prst="curvedLeftArrow">
                <a:avLst>
                  <a:gd name="adj1" fmla="val 26974"/>
                  <a:gd name="adj2" fmla="val 48709"/>
                  <a:gd name="adj3" fmla="val 33571"/>
                </a:avLst>
              </a:prstGeom>
              <a:solidFill>
                <a:srgbClr val="00B050"/>
              </a:solidFill>
              <a:ln w="1270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25400" dir="2700000" algn="tl" rotWithShape="0">
                  <a:prstClr val="black">
                    <a:alpha val="7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9265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9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1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4537133"/>
            <a:ext cx="4679950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2" name="Picture 1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50" y="2614671"/>
            <a:ext cx="5162550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1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6551" y="1389120"/>
            <a:ext cx="2233613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1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67614" y="2936933"/>
            <a:ext cx="2232025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36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70739" y="3478270"/>
            <a:ext cx="5873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34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970964" y="3405246"/>
            <a:ext cx="64928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7170738" y="3838633"/>
            <a:ext cx="57626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s-ES" sz="1400">
                <a:solidFill>
                  <a:srgbClr val="000000"/>
                </a:solidFill>
                <a:latin typeface="Calibri" charset="0"/>
              </a:rPr>
              <a:t>xTR</a:t>
            </a:r>
            <a:endParaRPr lang="en-GB" sz="1400">
              <a:solidFill>
                <a:srgbClr val="000000"/>
              </a:solidFill>
              <a:latin typeface="Calibri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7758113" y="3649720"/>
            <a:ext cx="121285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7758114" y="3335396"/>
            <a:ext cx="1212850" cy="214312"/>
          </a:xfrm>
          <a:prstGeom prst="round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s-ES" sz="1100" dirty="0">
                <a:solidFill>
                  <a:srgbClr val="006600"/>
                </a:solidFill>
                <a:ea typeface="Arial" charset="0"/>
                <a:cs typeface="Arial" charset="0"/>
              </a:rPr>
              <a:t>EID_B</a:t>
            </a:r>
            <a:r>
              <a:rPr lang="es-ES" sz="1100" dirty="0">
                <a:solidFill>
                  <a:srgbClr val="000000"/>
                </a:solidFill>
                <a:ea typeface="Arial" charset="0"/>
                <a:cs typeface="Arial" charset="0"/>
              </a:rPr>
              <a:t>, </a:t>
            </a:r>
            <a:r>
              <a:rPr lang="es-ES" sz="1100" dirty="0">
                <a:solidFill>
                  <a:srgbClr val="006600"/>
                </a:solidFill>
                <a:ea typeface="Arial" charset="0"/>
                <a:cs typeface="Arial" charset="0"/>
              </a:rPr>
              <a:t>EID_A</a:t>
            </a:r>
            <a:endParaRPr lang="en-GB" sz="1100" dirty="0">
              <a:solidFill>
                <a:srgbClr val="006600"/>
              </a:solidFill>
              <a:ea typeface="Arial" charset="0"/>
              <a:cs typeface="Arial" charset="0"/>
            </a:endParaRPr>
          </a:p>
        </p:txBody>
      </p:sp>
      <p:pic>
        <p:nvPicPr>
          <p:cNvPr id="20491" name="Picture 36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62676" y="2109845"/>
            <a:ext cx="5873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2" name="Picture 24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043989" y="1317683"/>
            <a:ext cx="617537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ounded Rectangle 31"/>
          <p:cNvSpPr>
            <a:spLocks noChangeArrowheads="1"/>
          </p:cNvSpPr>
          <p:nvPr/>
        </p:nvSpPr>
        <p:spPr bwMode="auto">
          <a:xfrm>
            <a:off x="9088438" y="1030345"/>
            <a:ext cx="57626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s-ES" sz="1400">
                <a:solidFill>
                  <a:srgbClr val="000000"/>
                </a:solidFill>
                <a:latin typeface="Calibri" charset="0"/>
              </a:rPr>
              <a:t>DNS</a:t>
            </a:r>
            <a:endParaRPr lang="en-GB" sz="14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35" name="Rounded Rectangle 34"/>
          <p:cNvSpPr>
            <a:spLocks noChangeArrowheads="1"/>
          </p:cNvSpPr>
          <p:nvPr/>
        </p:nvSpPr>
        <p:spPr bwMode="auto">
          <a:xfrm>
            <a:off x="6019800" y="1460836"/>
            <a:ext cx="935038" cy="57888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s-ES" sz="1400">
                <a:solidFill>
                  <a:srgbClr val="000000"/>
                </a:solidFill>
                <a:latin typeface="Calibri" charset="0"/>
              </a:rPr>
              <a:t>Map-Resolver</a:t>
            </a:r>
            <a:endParaRPr lang="en-GB" sz="1400">
              <a:solidFill>
                <a:srgbClr val="000000"/>
              </a:solidFill>
              <a:latin typeface="Calibri" charset="0"/>
            </a:endParaRPr>
          </a:p>
        </p:txBody>
      </p:sp>
      <p:pic>
        <p:nvPicPr>
          <p:cNvPr id="20495" name="Picture 36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7775" y="2109845"/>
            <a:ext cx="5857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Rounded Rectangle 39"/>
          <p:cNvSpPr>
            <a:spLocks noChangeArrowheads="1"/>
          </p:cNvSpPr>
          <p:nvPr/>
        </p:nvSpPr>
        <p:spPr bwMode="auto">
          <a:xfrm>
            <a:off x="3571875" y="1460836"/>
            <a:ext cx="935038" cy="57888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s-ES" sz="1400" dirty="0">
                <a:solidFill>
                  <a:srgbClr val="000000"/>
                </a:solidFill>
                <a:latin typeface="Calibri" charset="0"/>
              </a:rPr>
              <a:t>Map-Server</a:t>
            </a:r>
            <a:endParaRPr lang="en-GB" sz="14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0497" name="TextBox 59"/>
          <p:cNvSpPr txBox="1">
            <a:spLocks noChangeArrowheads="1"/>
          </p:cNvSpPr>
          <p:nvPr/>
        </p:nvSpPr>
        <p:spPr bwMode="auto">
          <a:xfrm>
            <a:off x="2578101" y="3694170"/>
            <a:ext cx="752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 dirty="0">
                <a:solidFill>
                  <a:srgbClr val="FF0000"/>
                </a:solidFill>
                <a:latin typeface="Calibri" charset="0"/>
              </a:rPr>
              <a:t>RLOC_1</a:t>
            </a:r>
          </a:p>
        </p:txBody>
      </p:sp>
      <p:sp>
        <p:nvSpPr>
          <p:cNvPr id="64" name="Rounded Rectangle 63"/>
          <p:cNvSpPr>
            <a:spLocks noChangeArrowheads="1"/>
          </p:cNvSpPr>
          <p:nvPr/>
        </p:nvSpPr>
        <p:spPr bwMode="auto">
          <a:xfrm>
            <a:off x="8899526" y="3910070"/>
            <a:ext cx="7207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s-ES" sz="1400" dirty="0">
                <a:solidFill>
                  <a:srgbClr val="000000"/>
                </a:solidFill>
                <a:latin typeface="Calibri" charset="0"/>
              </a:rPr>
              <a:t>PEER</a:t>
            </a:r>
          </a:p>
          <a:p>
            <a:pPr algn="ctr">
              <a:defRPr/>
            </a:pPr>
            <a:r>
              <a:rPr lang="es-ES" sz="1400" dirty="0">
                <a:solidFill>
                  <a:srgbClr val="006600"/>
                </a:solidFill>
                <a:latin typeface="Calibri" charset="0"/>
              </a:rPr>
              <a:t>EID_A</a:t>
            </a:r>
            <a:endParaRPr lang="en-GB" sz="1400" dirty="0">
              <a:solidFill>
                <a:srgbClr val="006600"/>
              </a:solidFill>
              <a:latin typeface="Calibri" charset="0"/>
            </a:endParaRPr>
          </a:p>
        </p:txBody>
      </p:sp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6596064" y="2470208"/>
            <a:ext cx="1114425" cy="1008062"/>
            <a:chOff x="5292725" y="3114675"/>
            <a:chExt cx="1115219" cy="1008062"/>
          </a:xfrm>
        </p:grpSpPr>
        <p:cxnSp>
          <p:nvCxnSpPr>
            <p:cNvPr id="21" name="Straight Arrow Connector 20"/>
            <p:cNvCxnSpPr/>
            <p:nvPr/>
          </p:nvCxnSpPr>
          <p:spPr>
            <a:xfrm rot="16200000" flipV="1">
              <a:off x="5223184" y="3184216"/>
              <a:ext cx="1008062" cy="86898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ounded Rectangle 60"/>
            <p:cNvSpPr/>
            <p:nvPr/>
          </p:nvSpPr>
          <p:spPr>
            <a:xfrm>
              <a:off x="5615217" y="3294062"/>
              <a:ext cx="792727" cy="215900"/>
            </a:xfrm>
            <a:prstGeom prst="round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r>
                <a:rPr lang="es-ES" sz="1100" dirty="0">
                  <a:solidFill>
                    <a:srgbClr val="006600"/>
                  </a:solidFill>
                  <a:ea typeface="Arial" charset="0"/>
                  <a:cs typeface="Arial" charset="0"/>
                </a:rPr>
                <a:t>EID_B</a:t>
              </a:r>
              <a:r>
                <a:rPr lang="es-ES" sz="1100" dirty="0">
                  <a:solidFill>
                    <a:srgbClr val="000000"/>
                  </a:solidFill>
                  <a:ea typeface="Arial" charset="0"/>
                  <a:cs typeface="Arial" charset="0"/>
                </a:rPr>
                <a:t>?</a:t>
              </a:r>
              <a:endParaRPr lang="en-GB" sz="1100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4373563" y="2108258"/>
            <a:ext cx="1789112" cy="215900"/>
            <a:chOff x="3070225" y="2752943"/>
            <a:chExt cx="1789113" cy="215900"/>
          </a:xfrm>
        </p:grpSpPr>
        <p:cxnSp>
          <p:nvCxnSpPr>
            <p:cNvPr id="41" name="Straight Arrow Connector 40"/>
            <p:cNvCxnSpPr/>
            <p:nvPr/>
          </p:nvCxnSpPr>
          <p:spPr>
            <a:xfrm rot="10800000">
              <a:off x="3070225" y="2925980"/>
              <a:ext cx="1789113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ounded Rectangle 71"/>
            <p:cNvSpPr/>
            <p:nvPr/>
          </p:nvSpPr>
          <p:spPr>
            <a:xfrm>
              <a:off x="3635375" y="2752943"/>
              <a:ext cx="792162" cy="215900"/>
            </a:xfrm>
            <a:prstGeom prst="round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r>
                <a:rPr lang="es-ES" sz="1100" dirty="0">
                  <a:solidFill>
                    <a:srgbClr val="006600"/>
                  </a:solidFill>
                  <a:ea typeface="Arial" charset="0"/>
                  <a:cs typeface="Arial" charset="0"/>
                </a:rPr>
                <a:t>EID_B</a:t>
              </a:r>
              <a:r>
                <a:rPr lang="es-ES" sz="1100" dirty="0">
                  <a:solidFill>
                    <a:srgbClr val="000000"/>
                  </a:solidFill>
                  <a:ea typeface="Arial" charset="0"/>
                  <a:cs typeface="Arial" charset="0"/>
                </a:rPr>
                <a:t>?</a:t>
              </a:r>
              <a:endParaRPr lang="en-GB" sz="1100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</p:grpSp>
      <p:grpSp>
        <p:nvGrpSpPr>
          <p:cNvPr id="6" name="Group 82"/>
          <p:cNvGrpSpPr>
            <a:grpSpLocks/>
          </p:cNvGrpSpPr>
          <p:nvPr/>
        </p:nvGrpSpPr>
        <p:grpSpPr bwMode="auto">
          <a:xfrm>
            <a:off x="4079876" y="2452746"/>
            <a:ext cx="3019425" cy="1196975"/>
            <a:chOff x="2776539" y="3097212"/>
            <a:chExt cx="3019424" cy="1196975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2776539" y="3097212"/>
              <a:ext cx="3019424" cy="119697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ounded Rectangle 76"/>
            <p:cNvSpPr/>
            <p:nvPr/>
          </p:nvSpPr>
          <p:spPr>
            <a:xfrm>
              <a:off x="4030664" y="3509962"/>
              <a:ext cx="792163" cy="215900"/>
            </a:xfrm>
            <a:prstGeom prst="round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r>
                <a:rPr lang="es-ES" sz="1100" dirty="0">
                  <a:solidFill>
                    <a:srgbClr val="FF0000"/>
                  </a:solidFill>
                  <a:ea typeface="Arial" charset="0"/>
                  <a:cs typeface="Arial" charset="0"/>
                </a:rPr>
                <a:t>RLOC_3</a:t>
              </a:r>
              <a:endParaRPr lang="en-GB" sz="1100" dirty="0">
                <a:solidFill>
                  <a:srgbClr val="FF0000"/>
                </a:solidFill>
                <a:ea typeface="Arial" charset="0"/>
                <a:cs typeface="Arial" charset="0"/>
              </a:endParaRPr>
            </a:p>
          </p:txBody>
        </p:sp>
      </p:grpSp>
      <p:grpSp>
        <p:nvGrpSpPr>
          <p:cNvPr id="7" name="Group 78"/>
          <p:cNvGrpSpPr>
            <a:grpSpLocks/>
          </p:cNvGrpSpPr>
          <p:nvPr/>
        </p:nvGrpSpPr>
        <p:grpSpPr bwMode="auto">
          <a:xfrm>
            <a:off x="3035337" y="2397183"/>
            <a:ext cx="1295399" cy="2918533"/>
            <a:chOff x="-1734439" y="3041650"/>
            <a:chExt cx="5834916" cy="1008062"/>
          </a:xfrm>
        </p:grpSpPr>
        <p:cxnSp>
          <p:nvCxnSpPr>
            <p:cNvPr id="54" name="Straight Arrow Connector 53"/>
            <p:cNvCxnSpPr/>
            <p:nvPr/>
          </p:nvCxnSpPr>
          <p:spPr>
            <a:xfrm flipV="1">
              <a:off x="1259475" y="3041650"/>
              <a:ext cx="1224963" cy="100806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ounded Rectangle 77"/>
            <p:cNvSpPr/>
            <p:nvPr/>
          </p:nvSpPr>
          <p:spPr>
            <a:xfrm>
              <a:off x="-1734439" y="3186112"/>
              <a:ext cx="5834916" cy="253621"/>
            </a:xfrm>
            <a:prstGeom prst="round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r>
                <a:rPr lang="es-ES" sz="1100" dirty="0">
                  <a:solidFill>
                    <a:srgbClr val="000000"/>
                  </a:solidFill>
                  <a:ea typeface="Arial" charset="0"/>
                  <a:cs typeface="Arial" charset="0"/>
                </a:rPr>
                <a:t>Registration (</a:t>
              </a:r>
              <a:r>
                <a:rPr lang="es-ES" sz="1100" dirty="0">
                  <a:solidFill>
                    <a:srgbClr val="000000"/>
                  </a:solidFill>
                  <a:ea typeface="Arial" charset="0"/>
                  <a:cs typeface="Arial" charset="0"/>
                </a:rPr>
                <a:t>RLOC_3)</a:t>
              </a:r>
              <a:endParaRPr lang="en-GB" sz="1100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</p:grpSp>
      <p:grpSp>
        <p:nvGrpSpPr>
          <p:cNvPr id="9" name="Group 89"/>
          <p:cNvGrpSpPr>
            <a:grpSpLocks/>
          </p:cNvGrpSpPr>
          <p:nvPr/>
        </p:nvGrpSpPr>
        <p:grpSpPr bwMode="auto">
          <a:xfrm rot="20326836">
            <a:off x="3539420" y="4818658"/>
            <a:ext cx="4057789" cy="323850"/>
            <a:chOff x="1403350" y="4338637"/>
            <a:chExt cx="4454525" cy="323850"/>
          </a:xfrm>
        </p:grpSpPr>
        <p:cxnSp>
          <p:nvCxnSpPr>
            <p:cNvPr id="51" name="Straight Arrow Connector 50"/>
            <p:cNvCxnSpPr/>
            <p:nvPr/>
          </p:nvCxnSpPr>
          <p:spPr>
            <a:xfrm rot="10800000">
              <a:off x="1403350" y="4338637"/>
              <a:ext cx="4454525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ounded Rectangle 87"/>
            <p:cNvSpPr/>
            <p:nvPr/>
          </p:nvSpPr>
          <p:spPr>
            <a:xfrm>
              <a:off x="3351212" y="4442400"/>
              <a:ext cx="1433633" cy="220086"/>
            </a:xfrm>
            <a:prstGeom prst="round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r>
                <a:rPr lang="es-ES" sz="1050" dirty="0">
                  <a:solidFill>
                    <a:srgbClr val="006600"/>
                  </a:solidFill>
                  <a:ea typeface="Arial" charset="0"/>
                  <a:cs typeface="Arial" charset="0"/>
                </a:rPr>
                <a:t>EID_B</a:t>
              </a:r>
              <a:r>
                <a:rPr lang="es-ES" sz="1050" dirty="0">
                  <a:solidFill>
                    <a:srgbClr val="000000"/>
                  </a:solidFill>
                  <a:ea typeface="Arial" charset="0"/>
                  <a:cs typeface="Arial" charset="0"/>
                </a:rPr>
                <a:t>, </a:t>
              </a:r>
              <a:r>
                <a:rPr lang="es-ES" sz="1050" dirty="0">
                  <a:solidFill>
                    <a:srgbClr val="006600"/>
                  </a:solidFill>
                  <a:ea typeface="Arial" charset="0"/>
                  <a:cs typeface="Arial" charset="0"/>
                </a:rPr>
                <a:t>EID_A</a:t>
              </a:r>
              <a:endParaRPr lang="en-GB" sz="1050" dirty="0">
                <a:solidFill>
                  <a:srgbClr val="006600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1585130" y="4426879"/>
              <a:ext cx="1766082" cy="235608"/>
            </a:xfrm>
            <a:prstGeom prst="round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r>
                <a:rPr lang="es-ES" sz="1050" dirty="0">
                  <a:solidFill>
                    <a:srgbClr val="000000"/>
                  </a:solidFill>
                  <a:ea typeface="Arial" charset="0"/>
                  <a:cs typeface="Arial" charset="0"/>
                </a:rPr>
                <a:t>RLOC_3,RLOC_2</a:t>
              </a:r>
              <a:endParaRPr lang="en-GB" sz="1050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91" name="TextBox 59"/>
          <p:cNvSpPr txBox="1">
            <a:spLocks noChangeArrowheads="1"/>
          </p:cNvSpPr>
          <p:nvPr/>
        </p:nvSpPr>
        <p:spPr bwMode="auto">
          <a:xfrm>
            <a:off x="2159919" y="1246246"/>
            <a:ext cx="140468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 dirty="0">
                <a:solidFill>
                  <a:srgbClr val="006600"/>
                </a:solidFill>
                <a:latin typeface="Calibri" charset="0"/>
              </a:rPr>
              <a:t>EID_B </a:t>
            </a:r>
            <a:r>
              <a:rPr lang="es-ES" sz="1400" dirty="0">
                <a:latin typeface="Calibri" charset="0"/>
              </a:rPr>
              <a:t>-&gt; </a:t>
            </a:r>
            <a:r>
              <a:rPr lang="es-ES" sz="1400" dirty="0">
                <a:solidFill>
                  <a:srgbClr val="FF0000"/>
                </a:solidFill>
                <a:latin typeface="Calibri" charset="0"/>
              </a:rPr>
              <a:t>RLOC_3</a:t>
            </a:r>
            <a:endParaRPr lang="es-ES" sz="1400" dirty="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20508" name="Title 91"/>
          <p:cNvSpPr>
            <a:spLocks noGrp="1"/>
          </p:cNvSpPr>
          <p:nvPr>
            <p:ph type="title"/>
          </p:nvPr>
        </p:nvSpPr>
        <p:spPr>
          <a:xfrm>
            <a:off x="1754189" y="317500"/>
            <a:ext cx="8588375" cy="8382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Handoff</a:t>
            </a:r>
          </a:p>
        </p:txBody>
      </p:sp>
      <p:sp>
        <p:nvSpPr>
          <p:cNvPr id="20509" name="Rectangle 92"/>
          <p:cNvSpPr>
            <a:spLocks noChangeArrowheads="1"/>
          </p:cNvSpPr>
          <p:nvPr/>
        </p:nvSpPr>
        <p:spPr bwMode="auto">
          <a:xfrm>
            <a:off x="4537075" y="1463733"/>
            <a:ext cx="1492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solidFill>
                  <a:srgbClr val="000000"/>
                </a:solidFill>
                <a:latin typeface="Calibri" charset="0"/>
              </a:rPr>
              <a:t>LISP Mapping </a:t>
            </a:r>
          </a:p>
          <a:p>
            <a:pPr algn="ctr"/>
            <a:r>
              <a:rPr lang="es-ES">
                <a:solidFill>
                  <a:srgbClr val="000000"/>
                </a:solidFill>
                <a:latin typeface="Calibri" charset="0"/>
              </a:rPr>
              <a:t>System</a:t>
            </a:r>
            <a:endParaRPr lang="en-GB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46" name="TextBox 59"/>
          <p:cNvSpPr txBox="1">
            <a:spLocks noChangeArrowheads="1"/>
          </p:cNvSpPr>
          <p:nvPr/>
        </p:nvSpPr>
        <p:spPr bwMode="auto">
          <a:xfrm>
            <a:off x="6418264" y="3713220"/>
            <a:ext cx="752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 dirty="0">
                <a:solidFill>
                  <a:srgbClr val="FF0000"/>
                </a:solidFill>
                <a:latin typeface="Calibri" charset="0"/>
              </a:rPr>
              <a:t>RLOC_2</a:t>
            </a:r>
            <a:endParaRPr lang="es-ES" sz="1400" dirty="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52" name="TextBox 59"/>
          <p:cNvSpPr txBox="1">
            <a:spLocks noChangeArrowheads="1"/>
          </p:cNvSpPr>
          <p:nvPr/>
        </p:nvSpPr>
        <p:spPr bwMode="auto">
          <a:xfrm>
            <a:off x="3788153" y="4599319"/>
            <a:ext cx="7489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 dirty="0">
                <a:solidFill>
                  <a:srgbClr val="FF0000"/>
                </a:solidFill>
                <a:latin typeface="Calibri" charset="0"/>
              </a:rPr>
              <a:t>RLOC_3</a:t>
            </a:r>
            <a:endParaRPr lang="es-ES" sz="1400" dirty="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53" name="Right Arrow 52"/>
          <p:cNvSpPr/>
          <p:nvPr/>
        </p:nvSpPr>
        <p:spPr>
          <a:xfrm rot="3521569">
            <a:off x="2686323" y="4340623"/>
            <a:ext cx="727075" cy="401638"/>
          </a:xfrm>
          <a:prstGeom prst="rightArrow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9"/>
          <p:cNvSpPr txBox="1">
            <a:spLocks noChangeArrowheads="1"/>
          </p:cNvSpPr>
          <p:nvPr/>
        </p:nvSpPr>
        <p:spPr bwMode="auto">
          <a:xfrm>
            <a:off x="2215379" y="1427731"/>
            <a:ext cx="140468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 dirty="0">
                <a:solidFill>
                  <a:srgbClr val="006600"/>
                </a:solidFill>
                <a:latin typeface="Calibri" charset="0"/>
              </a:rPr>
              <a:t>EID_B </a:t>
            </a:r>
            <a:r>
              <a:rPr lang="es-ES" sz="1400" dirty="0">
                <a:latin typeface="Calibri" charset="0"/>
              </a:rPr>
              <a:t>-&gt; </a:t>
            </a:r>
            <a:r>
              <a:rPr lang="es-ES" sz="1400" dirty="0">
                <a:solidFill>
                  <a:srgbClr val="FF0000"/>
                </a:solidFill>
                <a:latin typeface="Calibri" charset="0"/>
              </a:rPr>
              <a:t>RLOC_1</a:t>
            </a:r>
            <a:endParaRPr lang="es-ES" sz="1400" dirty="0">
              <a:solidFill>
                <a:srgbClr val="FF0000"/>
              </a:solidFill>
              <a:latin typeface="Calibri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1525644" y="2997365"/>
            <a:ext cx="1325507" cy="1539769"/>
            <a:chOff x="1643" y="2997364"/>
            <a:chExt cx="1325507" cy="1539769"/>
          </a:xfrm>
        </p:grpSpPr>
        <p:grpSp>
          <p:nvGrpSpPr>
            <p:cNvPr id="73" name="Group 72"/>
            <p:cNvGrpSpPr/>
            <p:nvPr/>
          </p:nvGrpSpPr>
          <p:grpSpPr>
            <a:xfrm>
              <a:off x="1643" y="2997364"/>
              <a:ext cx="1052457" cy="1165119"/>
              <a:chOff x="73914" y="3887788"/>
              <a:chExt cx="1052457" cy="1165119"/>
            </a:xfrm>
          </p:grpSpPr>
          <p:grpSp>
            <p:nvGrpSpPr>
              <p:cNvPr id="74" name="Group 86"/>
              <p:cNvGrpSpPr/>
              <p:nvPr/>
            </p:nvGrpSpPr>
            <p:grpSpPr>
              <a:xfrm>
                <a:off x="73914" y="3887788"/>
                <a:ext cx="1052457" cy="1165119"/>
                <a:chOff x="852924" y="5131325"/>
                <a:chExt cx="746610" cy="961811"/>
              </a:xfrm>
            </p:grpSpPr>
            <p:grpSp>
              <p:nvGrpSpPr>
                <p:cNvPr id="80" name="Group 42"/>
                <p:cNvGrpSpPr/>
                <p:nvPr/>
              </p:nvGrpSpPr>
              <p:grpSpPr>
                <a:xfrm>
                  <a:off x="852924" y="5131325"/>
                  <a:ext cx="746610" cy="961811"/>
                  <a:chOff x="896628" y="2182891"/>
                  <a:chExt cx="746610" cy="961811"/>
                </a:xfrm>
              </p:grpSpPr>
              <p:sp>
                <p:nvSpPr>
                  <p:cNvPr id="82" name="Parallelogram 81"/>
                  <p:cNvSpPr/>
                  <p:nvPr/>
                </p:nvSpPr>
                <p:spPr>
                  <a:xfrm>
                    <a:off x="1496413" y="2182891"/>
                    <a:ext cx="45719" cy="252070"/>
                  </a:xfrm>
                  <a:prstGeom prst="parallelogram">
                    <a:avLst/>
                  </a:prstGeom>
                  <a:solidFill>
                    <a:srgbClr val="0096D6"/>
                  </a:solidFill>
                  <a:ln>
                    <a:noFill/>
                  </a:ln>
                  <a:effectLst>
                    <a:outerShdw blurRad="76200" dist="50800" dir="5400000" algn="ctr" rotWithShape="0">
                      <a:srgbClr val="000000">
                        <a:alpha val="27000"/>
                      </a:srgb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3" name="Chord 82"/>
                  <p:cNvSpPr/>
                  <p:nvPr/>
                </p:nvSpPr>
                <p:spPr>
                  <a:xfrm rot="6718946">
                    <a:off x="843390" y="2344855"/>
                    <a:ext cx="853085" cy="746610"/>
                  </a:xfrm>
                  <a:prstGeom prst="chord">
                    <a:avLst/>
                  </a:prstGeom>
                  <a:gradFill flip="none" rotWithShape="1">
                    <a:gsLst>
                      <a:gs pos="0">
                        <a:srgbClr val="0096D6"/>
                      </a:gs>
                      <a:gs pos="100000">
                        <a:srgbClr val="FFFFFF"/>
                      </a:gs>
                    </a:gsLst>
                    <a:lin ang="0" scaled="1"/>
                    <a:tileRect/>
                  </a:gradFill>
                  <a:ln>
                    <a:noFill/>
                  </a:ln>
                  <a:effectLst>
                    <a:outerShdw blurRad="76200" dist="50800" dir="5400000" algn="ctr" rotWithShape="0">
                      <a:srgbClr val="000000">
                        <a:alpha val="27000"/>
                      </a:srgb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4" name="Oval 83"/>
                  <p:cNvSpPr/>
                  <p:nvPr/>
                </p:nvSpPr>
                <p:spPr>
                  <a:xfrm>
                    <a:off x="998497" y="2801855"/>
                    <a:ext cx="184188" cy="184188"/>
                  </a:xfrm>
                  <a:prstGeom prst="ellipse">
                    <a:avLst/>
                  </a:prstGeom>
                  <a:solidFill>
                    <a:schemeClr val="accent3">
                      <a:lumMod val="10000"/>
                    </a:schemeClr>
                  </a:solidFill>
                  <a:ln>
                    <a:noFill/>
                  </a:ln>
                  <a:effectLst>
                    <a:outerShdw blurRad="76200" dist="50800" dir="5400000" algn="ctr" rotWithShape="0">
                      <a:srgbClr val="000000">
                        <a:alpha val="27000"/>
                      </a:srgb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>
                    <a:off x="1335085" y="2801855"/>
                    <a:ext cx="184188" cy="184188"/>
                  </a:xfrm>
                  <a:prstGeom prst="ellipse">
                    <a:avLst/>
                  </a:prstGeom>
                  <a:solidFill>
                    <a:schemeClr val="accent3">
                      <a:lumMod val="10000"/>
                    </a:schemeClr>
                  </a:solidFill>
                  <a:ln>
                    <a:noFill/>
                  </a:ln>
                  <a:effectLst>
                    <a:outerShdw blurRad="76200" dist="50800" dir="5400000" algn="ctr" rotWithShape="0">
                      <a:srgbClr val="000000">
                        <a:alpha val="27000"/>
                      </a:srgb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6" name="Chord 85"/>
                  <p:cNvSpPr/>
                  <p:nvPr/>
                </p:nvSpPr>
                <p:spPr>
                  <a:xfrm rot="6711754">
                    <a:off x="1049764" y="2364118"/>
                    <a:ext cx="341255" cy="341255"/>
                  </a:xfrm>
                  <a:prstGeom prst="chord">
                    <a:avLst/>
                  </a:prstGeom>
                  <a:gradFill flip="none" rotWithShape="1">
                    <a:gsLst>
                      <a:gs pos="0">
                        <a:schemeClr val="accent3">
                          <a:lumMod val="10000"/>
                        </a:schemeClr>
                      </a:gs>
                      <a:gs pos="100000">
                        <a:srgbClr val="FFFFFF"/>
                      </a:gs>
                    </a:gsLst>
                    <a:lin ang="0" scaled="1"/>
                    <a:tileRect/>
                  </a:gra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1" name="TextBox 80"/>
                <p:cNvSpPr txBox="1"/>
                <p:nvPr/>
              </p:nvSpPr>
              <p:spPr>
                <a:xfrm>
                  <a:off x="1398582" y="5317433"/>
                  <a:ext cx="184666" cy="304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75" name="Group 1455"/>
              <p:cNvGrpSpPr>
                <a:grpSpLocks noChangeAspect="1"/>
              </p:cNvGrpSpPr>
              <p:nvPr/>
            </p:nvGrpSpPr>
            <p:grpSpPr>
              <a:xfrm>
                <a:off x="384840" y="4351627"/>
                <a:ext cx="371775" cy="255146"/>
                <a:chOff x="4485399" y="5424516"/>
                <a:chExt cx="309534" cy="274321"/>
              </a:xfrm>
            </p:grpSpPr>
            <p:sp>
              <p:nvSpPr>
                <p:cNvPr id="76" name="Curved Left Arrow 75"/>
                <p:cNvSpPr/>
                <p:nvPr/>
              </p:nvSpPr>
              <p:spPr>
                <a:xfrm flipH="1">
                  <a:off x="4485399" y="5449111"/>
                  <a:ext cx="154336" cy="249726"/>
                </a:xfrm>
                <a:prstGeom prst="curvedLeftArrow">
                  <a:avLst>
                    <a:gd name="adj1" fmla="val 26974"/>
                    <a:gd name="adj2" fmla="val 48709"/>
                    <a:gd name="adj3" fmla="val 33571"/>
                  </a:avLst>
                </a:prstGeom>
                <a:solidFill>
                  <a:srgbClr val="C00000"/>
                </a:solidFill>
                <a:ln w="127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25400" dir="2700000" algn="tl" rotWithShape="0">
                    <a:prstClr val="black">
                      <a:alpha val="7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Curved Left Arrow 78"/>
                <p:cNvSpPr/>
                <p:nvPr/>
              </p:nvSpPr>
              <p:spPr>
                <a:xfrm rot="10800000" flipH="1">
                  <a:off x="4642383" y="5424516"/>
                  <a:ext cx="152550" cy="249726"/>
                </a:xfrm>
                <a:prstGeom prst="curvedLeftArrow">
                  <a:avLst>
                    <a:gd name="adj1" fmla="val 26974"/>
                    <a:gd name="adj2" fmla="val 48709"/>
                    <a:gd name="adj3" fmla="val 33571"/>
                  </a:avLst>
                </a:prstGeom>
                <a:solidFill>
                  <a:srgbClr val="00B050"/>
                </a:solidFill>
                <a:ln w="12700" cap="flat" cmpd="sng" algn="ctr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25400" dir="2700000" algn="tl" rotWithShape="0">
                    <a:prstClr val="black">
                      <a:alpha val="7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" name="Rounded Rectangle 9"/>
            <p:cNvSpPr>
              <a:spLocks noChangeArrowheads="1"/>
            </p:cNvSpPr>
            <p:nvPr/>
          </p:nvSpPr>
          <p:spPr bwMode="auto">
            <a:xfrm>
              <a:off x="390525" y="3981508"/>
              <a:ext cx="936625" cy="55562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r>
                <a:rPr lang="es-ES" sz="1400" dirty="0">
                  <a:solidFill>
                    <a:srgbClr val="000000"/>
                  </a:solidFill>
                  <a:latin typeface="Calibri" charset="0"/>
                </a:rPr>
                <a:t>PEER</a:t>
              </a:r>
            </a:p>
            <a:p>
              <a:pPr algn="ctr">
                <a:defRPr/>
              </a:pPr>
              <a:r>
                <a:rPr lang="es-ES" sz="1400" dirty="0">
                  <a:solidFill>
                    <a:srgbClr val="006600"/>
                  </a:solidFill>
                  <a:latin typeface="Calibri" charset="0"/>
                </a:rPr>
                <a:t>EID_B</a:t>
              </a:r>
              <a:endParaRPr lang="en-GB" sz="1400" dirty="0">
                <a:solidFill>
                  <a:srgbClr val="006600"/>
                </a:solidFill>
                <a:latin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8844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44444E-6 L 0.11944 0.237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0" y="1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91" grpId="0"/>
      <p:bldP spid="53" grpId="0" animBg="1"/>
      <p:bldP spid="53" grpId="1" animBg="1"/>
      <p:bldP spid="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ular Callout 170"/>
          <p:cNvSpPr/>
          <p:nvPr/>
        </p:nvSpPr>
        <p:spPr bwMode="auto">
          <a:xfrm>
            <a:off x="7620024" y="4077335"/>
            <a:ext cx="1244552" cy="514914"/>
          </a:xfrm>
          <a:prstGeom prst="wedgeRectCallout">
            <a:avLst>
              <a:gd name="adj1" fmla="val -93555"/>
              <a:gd name="adj2" fmla="val 101838"/>
            </a:avLst>
          </a:prstGeom>
          <a:solidFill>
            <a:srgbClr val="FFB79B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0000"/>
                </a:solidFill>
                <a:latin typeface="Calibri"/>
                <a:cs typeface="Calibri"/>
              </a:rPr>
              <a:t>RLOC from </a:t>
            </a:r>
            <a:r>
              <a:rPr lang="en-US" sz="1200" dirty="0" err="1">
                <a:solidFill>
                  <a:srgbClr val="FF0000"/>
                </a:solidFill>
                <a:latin typeface="Calibri"/>
                <a:cs typeface="Calibri"/>
              </a:rPr>
              <a:t>WiFi</a:t>
            </a:r>
            <a:r>
              <a:rPr lang="en-US" sz="1200" dirty="0">
                <a:solidFill>
                  <a:srgbClr val="FF0000"/>
                </a:solidFill>
                <a:latin typeface="Calibri"/>
                <a:cs typeface="Calibri"/>
              </a:rPr>
              <a:t/>
            </a:r>
            <a:br>
              <a:rPr lang="en-US" sz="1200" dirty="0">
                <a:solidFill>
                  <a:srgbClr val="FF0000"/>
                </a:solidFill>
                <a:latin typeface="Calibri"/>
                <a:cs typeface="Calibri"/>
              </a:rPr>
            </a:br>
            <a:r>
              <a:rPr lang="en-US" sz="1200" dirty="0">
                <a:solidFill>
                  <a:srgbClr val="FF0000"/>
                </a:solidFill>
                <a:latin typeface="Calibri"/>
                <a:cs typeface="Calibri"/>
              </a:rPr>
              <a:t>166.205.136.89</a:t>
            </a:r>
          </a:p>
        </p:txBody>
      </p:sp>
      <p:pic>
        <p:nvPicPr>
          <p:cNvPr id="159" name="Picture 158" descr="Screen shot 2011-06-29 at 10.57.4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465" y="3092510"/>
            <a:ext cx="1148814" cy="461778"/>
          </a:xfrm>
          <a:prstGeom prst="rect">
            <a:avLst/>
          </a:prstGeom>
        </p:spPr>
      </p:pic>
      <p:sp>
        <p:nvSpPr>
          <p:cNvPr id="161" name="Rectangular Callout 160"/>
          <p:cNvSpPr/>
          <p:nvPr/>
        </p:nvSpPr>
        <p:spPr bwMode="auto">
          <a:xfrm>
            <a:off x="5049301" y="4361525"/>
            <a:ext cx="1169444" cy="465115"/>
          </a:xfrm>
          <a:prstGeom prst="wedgeRectCallout">
            <a:avLst>
              <a:gd name="adj1" fmla="val 63069"/>
              <a:gd name="adj2" fmla="val 9738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6600"/>
                </a:solidFill>
                <a:latin typeface="Calibri"/>
                <a:cs typeface="Calibri"/>
              </a:rPr>
              <a:t>LISP EID</a:t>
            </a:r>
            <a:br>
              <a:rPr lang="en-US" sz="1200" dirty="0">
                <a:solidFill>
                  <a:srgbClr val="006600"/>
                </a:solidFill>
                <a:latin typeface="Calibri"/>
                <a:cs typeface="Calibri"/>
              </a:rPr>
            </a:br>
            <a:r>
              <a:rPr lang="en-US" sz="1200" dirty="0">
                <a:solidFill>
                  <a:srgbClr val="006600"/>
                </a:solidFill>
                <a:latin typeface="Calibri"/>
                <a:cs typeface="Calibri"/>
              </a:rPr>
              <a:t>153.16.21.34</a:t>
            </a:r>
          </a:p>
        </p:txBody>
      </p:sp>
      <p:sp>
        <p:nvSpPr>
          <p:cNvPr id="274" name="Cloud 273"/>
          <p:cNvSpPr>
            <a:spLocks noChangeAspect="1"/>
          </p:cNvSpPr>
          <p:nvPr/>
        </p:nvSpPr>
        <p:spPr bwMode="auto">
          <a:xfrm>
            <a:off x="2965487" y="2348098"/>
            <a:ext cx="252564" cy="505724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82124" tIns="41061" rIns="82124" bIns="41061" anchor="ctr">
            <a:prstTxWarp prst="textNoShape">
              <a:avLst/>
            </a:prstTxWarp>
            <a:spAutoFit/>
          </a:bodyPr>
          <a:lstStyle/>
          <a:p>
            <a:pPr algn="ctr" defTabSz="814388" eaLnBrk="0" hangingPunct="0">
              <a:lnSpc>
                <a:spcPct val="90000"/>
              </a:lnSpc>
              <a:defRPr/>
            </a:pPr>
            <a:endParaRPr lang="en-US"/>
          </a:p>
        </p:txBody>
      </p:sp>
      <p:grpSp>
        <p:nvGrpSpPr>
          <p:cNvPr id="2" name="Group 269"/>
          <p:cNvGrpSpPr/>
          <p:nvPr/>
        </p:nvGrpSpPr>
        <p:grpSpPr>
          <a:xfrm>
            <a:off x="5684575" y="3102478"/>
            <a:ext cx="1438873" cy="570342"/>
            <a:chOff x="4141489" y="3534278"/>
            <a:chExt cx="1438873" cy="570342"/>
          </a:xfrm>
        </p:grpSpPr>
        <p:sp>
          <p:nvSpPr>
            <p:cNvPr id="231" name="Cloud 230"/>
            <p:cNvSpPr>
              <a:spLocks noChangeAspect="1"/>
            </p:cNvSpPr>
            <p:nvPr/>
          </p:nvSpPr>
          <p:spPr bwMode="auto">
            <a:xfrm>
              <a:off x="4721558" y="3534278"/>
              <a:ext cx="252564" cy="505724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lIns="82124" tIns="41061" rIns="82124" bIns="41061" anchor="ctr">
              <a:prstTxWarp prst="textNoShape">
                <a:avLst/>
              </a:prstTxWarp>
              <a:spAutoFit/>
            </a:bodyPr>
            <a:lstStyle/>
            <a:p>
              <a:pPr algn="ctr" defTabSz="814388" eaLnBrk="0" hangingPunct="0">
                <a:lnSpc>
                  <a:spcPct val="90000"/>
                </a:lnSpc>
                <a:defRPr/>
              </a:pPr>
              <a:endParaRPr lang="en-US"/>
            </a:p>
          </p:txBody>
        </p:sp>
        <p:grpSp>
          <p:nvGrpSpPr>
            <p:cNvPr id="3" name="Group 256"/>
            <p:cNvGrpSpPr/>
            <p:nvPr/>
          </p:nvGrpSpPr>
          <p:grpSpPr>
            <a:xfrm>
              <a:off x="4141489" y="3641725"/>
              <a:ext cx="691690" cy="457200"/>
              <a:chOff x="5490864" y="4495800"/>
              <a:chExt cx="691690" cy="457200"/>
            </a:xfrm>
          </p:grpSpPr>
          <p:grpSp>
            <p:nvGrpSpPr>
              <p:cNvPr id="4" name="Group 200"/>
              <p:cNvGrpSpPr/>
              <p:nvPr/>
            </p:nvGrpSpPr>
            <p:grpSpPr>
              <a:xfrm>
                <a:off x="5490864" y="4495800"/>
                <a:ext cx="691690" cy="220118"/>
                <a:chOff x="2083036" y="3763449"/>
                <a:chExt cx="691690" cy="220118"/>
              </a:xfrm>
            </p:grpSpPr>
            <p:grpSp>
              <p:nvGrpSpPr>
                <p:cNvPr id="5" name="Group 212"/>
                <p:cNvGrpSpPr/>
                <p:nvPr/>
              </p:nvGrpSpPr>
              <p:grpSpPr>
                <a:xfrm>
                  <a:off x="2083036" y="3763449"/>
                  <a:ext cx="545640" cy="177805"/>
                  <a:chOff x="2083036" y="3763449"/>
                  <a:chExt cx="545640" cy="177805"/>
                </a:xfrm>
              </p:grpSpPr>
              <p:sp>
                <p:nvSpPr>
                  <p:cNvPr id="253" name="Hexagon 252"/>
                  <p:cNvSpPr/>
                  <p:nvPr/>
                </p:nvSpPr>
                <p:spPr bwMode="auto">
                  <a:xfrm>
                    <a:off x="2083036" y="3763449"/>
                    <a:ext cx="545640" cy="88900"/>
                  </a:xfrm>
                  <a:prstGeom prst="hexagon">
                    <a:avLst/>
                  </a:prstGeom>
                  <a:solidFill>
                    <a:srgbClr val="8D5E95"/>
                  </a:solidFill>
                  <a:ln w="9525" cap="flat" cmpd="sng" algn="ctr">
                    <a:solidFill>
                      <a:srgbClr val="4C22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eaVert" wrap="square" lIns="82124" tIns="41061" rIns="82124" bIns="41061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latin typeface="Arial" pitchFamily="34" charset="0"/>
                    </a:endParaRPr>
                  </a:p>
                </p:txBody>
              </p:sp>
              <p:sp>
                <p:nvSpPr>
                  <p:cNvPr id="254" name="Hexagon 253"/>
                  <p:cNvSpPr/>
                  <p:nvPr/>
                </p:nvSpPr>
                <p:spPr bwMode="auto">
                  <a:xfrm>
                    <a:off x="2083036" y="3852354"/>
                    <a:ext cx="545640" cy="88900"/>
                  </a:xfrm>
                  <a:prstGeom prst="hexagon">
                    <a:avLst/>
                  </a:prstGeom>
                  <a:solidFill>
                    <a:srgbClr val="8D5E95"/>
                  </a:solidFill>
                  <a:ln w="9525" cap="flat" cmpd="sng" algn="ctr">
                    <a:solidFill>
                      <a:srgbClr val="4C22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eaVert" wrap="square" lIns="82124" tIns="41061" rIns="82124" bIns="41061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latin typeface="Arial" pitchFamily="34" charset="0"/>
                    </a:endParaRPr>
                  </a:p>
                </p:txBody>
              </p:sp>
            </p:grpSp>
            <p:grpSp>
              <p:nvGrpSpPr>
                <p:cNvPr id="6" name="Group 213"/>
                <p:cNvGrpSpPr/>
                <p:nvPr/>
              </p:nvGrpSpPr>
              <p:grpSpPr>
                <a:xfrm>
                  <a:off x="2154997" y="3763449"/>
                  <a:ext cx="619729" cy="177805"/>
                  <a:chOff x="2005772" y="3763449"/>
                  <a:chExt cx="619729" cy="177805"/>
                </a:xfrm>
              </p:grpSpPr>
              <p:sp>
                <p:nvSpPr>
                  <p:cNvPr id="250" name="Hexagon 249"/>
                  <p:cNvSpPr/>
                  <p:nvPr/>
                </p:nvSpPr>
                <p:spPr bwMode="auto">
                  <a:xfrm>
                    <a:off x="2005772" y="3805767"/>
                    <a:ext cx="545640" cy="88900"/>
                  </a:xfrm>
                  <a:prstGeom prst="hexagon">
                    <a:avLst/>
                  </a:prstGeom>
                  <a:solidFill>
                    <a:srgbClr val="8D5E95"/>
                  </a:solidFill>
                  <a:ln w="9525" cap="flat" cmpd="sng" algn="ctr">
                    <a:solidFill>
                      <a:srgbClr val="4C22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eaVert" wrap="square" lIns="82124" tIns="41061" rIns="82124" bIns="41061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latin typeface="Arial" pitchFamily="34" charset="0"/>
                    </a:endParaRPr>
                  </a:p>
                </p:txBody>
              </p:sp>
              <p:sp>
                <p:nvSpPr>
                  <p:cNvPr id="251" name="Hexagon 250"/>
                  <p:cNvSpPr/>
                  <p:nvPr/>
                </p:nvSpPr>
                <p:spPr bwMode="auto">
                  <a:xfrm>
                    <a:off x="2079861" y="3763449"/>
                    <a:ext cx="545640" cy="88900"/>
                  </a:xfrm>
                  <a:prstGeom prst="hexagon">
                    <a:avLst/>
                  </a:prstGeom>
                  <a:solidFill>
                    <a:srgbClr val="8D5E95"/>
                  </a:solidFill>
                  <a:ln w="9525" cap="flat" cmpd="sng" algn="ctr">
                    <a:solidFill>
                      <a:srgbClr val="4C22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eaVert" wrap="square" lIns="82124" tIns="41061" rIns="82124" bIns="41061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latin typeface="Arial" pitchFamily="34" charset="0"/>
                    </a:endParaRPr>
                  </a:p>
                </p:txBody>
              </p:sp>
              <p:sp>
                <p:nvSpPr>
                  <p:cNvPr id="252" name="Hexagon 251"/>
                  <p:cNvSpPr/>
                  <p:nvPr/>
                </p:nvSpPr>
                <p:spPr bwMode="auto">
                  <a:xfrm>
                    <a:off x="2079861" y="3852354"/>
                    <a:ext cx="545640" cy="88900"/>
                  </a:xfrm>
                  <a:prstGeom prst="hexagon">
                    <a:avLst/>
                  </a:prstGeom>
                  <a:solidFill>
                    <a:srgbClr val="8D5E95"/>
                  </a:solidFill>
                  <a:ln w="9525" cap="flat" cmpd="sng" algn="ctr">
                    <a:solidFill>
                      <a:srgbClr val="4C22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eaVert" wrap="square" lIns="82124" tIns="41061" rIns="82124" bIns="41061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latin typeface="Arial" pitchFamily="34" charset="0"/>
                    </a:endParaRPr>
                  </a:p>
                </p:txBody>
              </p:sp>
            </p:grpSp>
            <p:sp>
              <p:nvSpPr>
                <p:cNvPr id="249" name="Hexagon 248"/>
                <p:cNvSpPr/>
                <p:nvPr/>
              </p:nvSpPr>
              <p:spPr bwMode="auto">
                <a:xfrm>
                  <a:off x="2154997" y="3894667"/>
                  <a:ext cx="545640" cy="88900"/>
                </a:xfrm>
                <a:prstGeom prst="hexagon">
                  <a:avLst/>
                </a:prstGeom>
                <a:solidFill>
                  <a:srgbClr val="8D5E95"/>
                </a:solidFill>
                <a:ln w="9525" cap="flat" cmpd="sng" algn="ctr">
                  <a:solidFill>
                    <a:srgbClr val="4C22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eaVert" wrap="square" lIns="82124" tIns="41061" rIns="82124" bIns="41061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latin typeface="Arial" pitchFamily="34" charset="0"/>
                  </a:endParaRPr>
                </a:p>
              </p:txBody>
            </p:sp>
          </p:grpSp>
          <p:pic>
            <p:nvPicPr>
              <p:cNvPr id="238" name="Picture 237" descr="cell-tower.jpg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alphaModFix/>
              </a:blip>
              <a:stretch>
                <a:fillRect/>
              </a:stretch>
            </p:blipFill>
            <p:spPr>
              <a:xfrm>
                <a:off x="5723673" y="4724401"/>
                <a:ext cx="228599" cy="228599"/>
              </a:xfrm>
              <a:prstGeom prst="rect">
                <a:avLst/>
              </a:prstGeom>
              <a:ln>
                <a:solidFill>
                  <a:srgbClr val="4C2267"/>
                </a:solidFill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</p:pic>
        </p:grpSp>
        <p:grpSp>
          <p:nvGrpSpPr>
            <p:cNvPr id="7" name="Group 257"/>
            <p:cNvGrpSpPr/>
            <p:nvPr/>
          </p:nvGrpSpPr>
          <p:grpSpPr>
            <a:xfrm>
              <a:off x="4888672" y="3641725"/>
              <a:ext cx="691690" cy="457200"/>
              <a:chOff x="5490864" y="4495800"/>
              <a:chExt cx="691690" cy="457200"/>
            </a:xfrm>
          </p:grpSpPr>
          <p:grpSp>
            <p:nvGrpSpPr>
              <p:cNvPr id="8" name="Group 200"/>
              <p:cNvGrpSpPr/>
              <p:nvPr/>
            </p:nvGrpSpPr>
            <p:grpSpPr>
              <a:xfrm>
                <a:off x="5490864" y="4495800"/>
                <a:ext cx="691690" cy="220118"/>
                <a:chOff x="2083036" y="3763449"/>
                <a:chExt cx="691690" cy="220118"/>
              </a:xfrm>
            </p:grpSpPr>
            <p:grpSp>
              <p:nvGrpSpPr>
                <p:cNvPr id="9" name="Group 212"/>
                <p:cNvGrpSpPr/>
                <p:nvPr/>
              </p:nvGrpSpPr>
              <p:grpSpPr>
                <a:xfrm>
                  <a:off x="2083036" y="3763449"/>
                  <a:ext cx="545640" cy="177805"/>
                  <a:chOff x="2083036" y="3763449"/>
                  <a:chExt cx="545640" cy="177805"/>
                </a:xfrm>
              </p:grpSpPr>
              <p:sp>
                <p:nvSpPr>
                  <p:cNvPr id="267" name="Hexagon 266"/>
                  <p:cNvSpPr/>
                  <p:nvPr/>
                </p:nvSpPr>
                <p:spPr bwMode="auto">
                  <a:xfrm>
                    <a:off x="2083036" y="3763449"/>
                    <a:ext cx="545640" cy="88900"/>
                  </a:xfrm>
                  <a:prstGeom prst="hexagon">
                    <a:avLst/>
                  </a:prstGeom>
                  <a:solidFill>
                    <a:srgbClr val="8D5E95"/>
                  </a:solidFill>
                  <a:ln w="9525" cap="flat" cmpd="sng" algn="ctr">
                    <a:solidFill>
                      <a:srgbClr val="4C22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eaVert" wrap="square" lIns="82124" tIns="41061" rIns="82124" bIns="41061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latin typeface="Arial" pitchFamily="34" charset="0"/>
                    </a:endParaRPr>
                  </a:p>
                </p:txBody>
              </p:sp>
              <p:sp>
                <p:nvSpPr>
                  <p:cNvPr id="268" name="Hexagon 267"/>
                  <p:cNvSpPr/>
                  <p:nvPr/>
                </p:nvSpPr>
                <p:spPr bwMode="auto">
                  <a:xfrm>
                    <a:off x="2083036" y="3852354"/>
                    <a:ext cx="545640" cy="88900"/>
                  </a:xfrm>
                  <a:prstGeom prst="hexagon">
                    <a:avLst/>
                  </a:prstGeom>
                  <a:solidFill>
                    <a:srgbClr val="8D5E95"/>
                  </a:solidFill>
                  <a:ln w="9525" cap="flat" cmpd="sng" algn="ctr">
                    <a:solidFill>
                      <a:srgbClr val="4C22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eaVert" wrap="square" lIns="82124" tIns="41061" rIns="82124" bIns="41061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latin typeface="Arial" pitchFamily="34" charset="0"/>
                    </a:endParaRPr>
                  </a:p>
                </p:txBody>
              </p:sp>
            </p:grpSp>
            <p:grpSp>
              <p:nvGrpSpPr>
                <p:cNvPr id="10" name="Group 213"/>
                <p:cNvGrpSpPr/>
                <p:nvPr/>
              </p:nvGrpSpPr>
              <p:grpSpPr>
                <a:xfrm>
                  <a:off x="2154997" y="3763449"/>
                  <a:ext cx="619729" cy="177805"/>
                  <a:chOff x="2005772" y="3763449"/>
                  <a:chExt cx="619729" cy="177805"/>
                </a:xfrm>
              </p:grpSpPr>
              <p:sp>
                <p:nvSpPr>
                  <p:cNvPr id="264" name="Hexagon 263"/>
                  <p:cNvSpPr/>
                  <p:nvPr/>
                </p:nvSpPr>
                <p:spPr bwMode="auto">
                  <a:xfrm>
                    <a:off x="2005772" y="3805767"/>
                    <a:ext cx="545640" cy="88900"/>
                  </a:xfrm>
                  <a:prstGeom prst="hexagon">
                    <a:avLst/>
                  </a:prstGeom>
                  <a:solidFill>
                    <a:srgbClr val="8D5E95"/>
                  </a:solidFill>
                  <a:ln w="9525" cap="flat" cmpd="sng" algn="ctr">
                    <a:solidFill>
                      <a:srgbClr val="4C22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eaVert" wrap="square" lIns="82124" tIns="41061" rIns="82124" bIns="41061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latin typeface="Arial" pitchFamily="34" charset="0"/>
                    </a:endParaRPr>
                  </a:p>
                </p:txBody>
              </p:sp>
              <p:sp>
                <p:nvSpPr>
                  <p:cNvPr id="265" name="Hexagon 264"/>
                  <p:cNvSpPr/>
                  <p:nvPr/>
                </p:nvSpPr>
                <p:spPr bwMode="auto">
                  <a:xfrm>
                    <a:off x="2079861" y="3763449"/>
                    <a:ext cx="545640" cy="88900"/>
                  </a:xfrm>
                  <a:prstGeom prst="hexagon">
                    <a:avLst/>
                  </a:prstGeom>
                  <a:solidFill>
                    <a:srgbClr val="8D5E95"/>
                  </a:solidFill>
                  <a:ln w="9525" cap="flat" cmpd="sng" algn="ctr">
                    <a:solidFill>
                      <a:srgbClr val="4C22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eaVert" wrap="square" lIns="82124" tIns="41061" rIns="82124" bIns="41061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latin typeface="Arial" pitchFamily="34" charset="0"/>
                    </a:endParaRPr>
                  </a:p>
                </p:txBody>
              </p:sp>
              <p:sp>
                <p:nvSpPr>
                  <p:cNvPr id="266" name="Hexagon 265"/>
                  <p:cNvSpPr/>
                  <p:nvPr/>
                </p:nvSpPr>
                <p:spPr bwMode="auto">
                  <a:xfrm>
                    <a:off x="2079861" y="3852354"/>
                    <a:ext cx="545640" cy="88900"/>
                  </a:xfrm>
                  <a:prstGeom prst="hexagon">
                    <a:avLst/>
                  </a:prstGeom>
                  <a:solidFill>
                    <a:srgbClr val="8D5E95"/>
                  </a:solidFill>
                  <a:ln w="9525" cap="flat" cmpd="sng" algn="ctr">
                    <a:solidFill>
                      <a:srgbClr val="4C22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eaVert" wrap="square" lIns="82124" tIns="41061" rIns="82124" bIns="41061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latin typeface="Arial" pitchFamily="34" charset="0"/>
                    </a:endParaRPr>
                  </a:p>
                </p:txBody>
              </p:sp>
            </p:grpSp>
            <p:sp>
              <p:nvSpPr>
                <p:cNvPr id="263" name="Hexagon 262"/>
                <p:cNvSpPr/>
                <p:nvPr/>
              </p:nvSpPr>
              <p:spPr bwMode="auto">
                <a:xfrm>
                  <a:off x="2154997" y="3894667"/>
                  <a:ext cx="545640" cy="88900"/>
                </a:xfrm>
                <a:prstGeom prst="hexagon">
                  <a:avLst/>
                </a:prstGeom>
                <a:solidFill>
                  <a:srgbClr val="8D5E95"/>
                </a:solidFill>
                <a:ln w="9525" cap="flat" cmpd="sng" algn="ctr">
                  <a:solidFill>
                    <a:srgbClr val="4C22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eaVert" wrap="square" lIns="82124" tIns="41061" rIns="82124" bIns="41061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latin typeface="Arial" pitchFamily="34" charset="0"/>
                  </a:endParaRPr>
                </a:p>
              </p:txBody>
            </p:sp>
          </p:grpSp>
          <p:pic>
            <p:nvPicPr>
              <p:cNvPr id="260" name="Picture 259" descr="cell-tower.jpg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alphaModFix/>
              </a:blip>
              <a:stretch>
                <a:fillRect/>
              </a:stretch>
            </p:blipFill>
            <p:spPr>
              <a:xfrm>
                <a:off x="5723673" y="4724401"/>
                <a:ext cx="228599" cy="228599"/>
              </a:xfrm>
              <a:prstGeom prst="rect">
                <a:avLst/>
              </a:prstGeom>
              <a:ln>
                <a:solidFill>
                  <a:srgbClr val="4C2267"/>
                </a:solidFill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</p:pic>
        </p:grpSp>
        <p:sp>
          <p:nvSpPr>
            <p:cNvPr id="269" name="Rectangle 268"/>
            <p:cNvSpPr/>
            <p:nvPr/>
          </p:nvSpPr>
          <p:spPr>
            <a:xfrm>
              <a:off x="4657202" y="3581400"/>
              <a:ext cx="458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</a:rPr>
                <a:t>3G</a:t>
              </a:r>
            </a:p>
            <a:p>
              <a:pPr algn="ctr"/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</a:rPr>
                <a:t>ATT</a:t>
              </a:r>
            </a:p>
          </p:txBody>
        </p:sp>
      </p:grpSp>
      <p:sp>
        <p:nvSpPr>
          <p:cNvPr id="136" name="Rectangle 2"/>
          <p:cNvSpPr txBox="1">
            <a:spLocks/>
          </p:cNvSpPr>
          <p:nvPr/>
        </p:nvSpPr>
        <p:spPr>
          <a:xfrm>
            <a:off x="1874841" y="63500"/>
            <a:ext cx="8610279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en-US" sz="3200" spc="-10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rPr>
              <a:t>Demo Network</a:t>
            </a:r>
          </a:p>
        </p:txBody>
      </p:sp>
      <p:sp>
        <p:nvSpPr>
          <p:cNvPr id="62" name="Text Box 144"/>
          <p:cNvSpPr txBox="1">
            <a:spLocks noChangeArrowheads="1"/>
          </p:cNvSpPr>
          <p:nvPr/>
        </p:nvSpPr>
        <p:spPr bwMode="auto">
          <a:xfrm>
            <a:off x="2240379" y="3289300"/>
            <a:ext cx="9866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effectLst>
                  <a:outerShdw blurRad="25400" dist="38100" dir="2700000">
                    <a:srgbClr val="000000">
                      <a:alpha val="80000"/>
                    </a:srgbClr>
                  </a:outerShdw>
                </a:effectLst>
              </a:rPr>
              <a:t>LISP Site</a:t>
            </a:r>
            <a:endParaRPr lang="en-US" b="1" dirty="0">
              <a:solidFill>
                <a:schemeClr val="tx2"/>
              </a:solidFill>
              <a:effectLst>
                <a:outerShdw blurRad="25400" dist="38100" dir="2700000">
                  <a:srgbClr val="000000">
                    <a:alpha val="80000"/>
                  </a:srgbClr>
                </a:outerShdw>
              </a:effectLst>
            </a:endParaRPr>
          </a:p>
        </p:txBody>
      </p:sp>
      <p:grpSp>
        <p:nvGrpSpPr>
          <p:cNvPr id="11" name="Group 1008"/>
          <p:cNvGrpSpPr/>
          <p:nvPr/>
        </p:nvGrpSpPr>
        <p:grpSpPr>
          <a:xfrm>
            <a:off x="3624902" y="2607871"/>
            <a:ext cx="517099" cy="314325"/>
            <a:chOff x="2297475" y="3151612"/>
            <a:chExt cx="517099" cy="314325"/>
          </a:xfrm>
        </p:grpSpPr>
        <p:pic>
          <p:nvPicPr>
            <p:cNvPr id="68" name="Picture 3" descr="C:\_md\My Dropbox\work\router_icon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297475" y="3151612"/>
              <a:ext cx="509225" cy="314325"/>
            </a:xfrm>
            <a:prstGeom prst="rect">
              <a:avLst/>
            </a:prstGeom>
            <a:noFill/>
          </p:spPr>
        </p:pic>
        <p:grpSp>
          <p:nvGrpSpPr>
            <p:cNvPr id="12" name="Group 1455"/>
            <p:cNvGrpSpPr>
              <a:grpSpLocks noChangeAspect="1"/>
            </p:cNvGrpSpPr>
            <p:nvPr/>
          </p:nvGrpSpPr>
          <p:grpSpPr>
            <a:xfrm>
              <a:off x="2436433" y="3200400"/>
              <a:ext cx="216273" cy="148426"/>
              <a:chOff x="4485390" y="5424516"/>
              <a:chExt cx="309543" cy="274320"/>
            </a:xfrm>
          </p:grpSpPr>
          <p:sp>
            <p:nvSpPr>
              <p:cNvPr id="72" name="Curved Left Arrow 71"/>
              <p:cNvSpPr/>
              <p:nvPr/>
            </p:nvSpPr>
            <p:spPr>
              <a:xfrm flipH="1">
                <a:off x="4485390" y="5449110"/>
                <a:ext cx="154336" cy="249726"/>
              </a:xfrm>
              <a:prstGeom prst="curvedLeftArrow">
                <a:avLst>
                  <a:gd name="adj1" fmla="val 26974"/>
                  <a:gd name="adj2" fmla="val 48709"/>
                  <a:gd name="adj3" fmla="val 33571"/>
                </a:avLst>
              </a:prstGeom>
              <a:solidFill>
                <a:srgbClr val="C00000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25400" dir="2700000" algn="tl" rotWithShape="0">
                  <a:prstClr val="black">
                    <a:alpha val="7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Curved Left Arrow 72"/>
              <p:cNvSpPr/>
              <p:nvPr/>
            </p:nvSpPr>
            <p:spPr>
              <a:xfrm rot="10800000" flipH="1">
                <a:off x="4642383" y="5424516"/>
                <a:ext cx="152550" cy="249726"/>
              </a:xfrm>
              <a:prstGeom prst="curvedLeftArrow">
                <a:avLst>
                  <a:gd name="adj1" fmla="val 26974"/>
                  <a:gd name="adj2" fmla="val 48709"/>
                  <a:gd name="adj3" fmla="val 33571"/>
                </a:avLst>
              </a:prstGeom>
              <a:solidFill>
                <a:srgbClr val="00B050"/>
              </a:solidFill>
              <a:ln w="1270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25400" dir="2700000" algn="tl" rotWithShape="0">
                  <a:prstClr val="black">
                    <a:alpha val="7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0" name="Oval 69"/>
            <p:cNvSpPr/>
            <p:nvPr/>
          </p:nvSpPr>
          <p:spPr>
            <a:xfrm>
              <a:off x="2774950" y="3248025"/>
              <a:ext cx="39624" cy="36574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2774950" y="3340100"/>
              <a:ext cx="39624" cy="36574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03" name="Elbow Connector 1180"/>
          <p:cNvCxnSpPr/>
          <p:nvPr/>
        </p:nvCxnSpPr>
        <p:spPr>
          <a:xfrm flipH="1" flipV="1">
            <a:off x="3180080" y="2463800"/>
            <a:ext cx="502920" cy="321870"/>
          </a:xfrm>
          <a:prstGeom prst="bentConnector2">
            <a:avLst/>
          </a:prstGeom>
          <a:ln w="349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" name="Picture 10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4435" y="2209800"/>
            <a:ext cx="592530" cy="548640"/>
          </a:xfrm>
          <a:prstGeom prst="rect">
            <a:avLst/>
          </a:prstGeom>
        </p:spPr>
      </p:pic>
      <p:sp>
        <p:nvSpPr>
          <p:cNvPr id="105" name="Rectangle 104"/>
          <p:cNvSpPr/>
          <p:nvPr/>
        </p:nvSpPr>
        <p:spPr>
          <a:xfrm>
            <a:off x="2374900" y="2255680"/>
            <a:ext cx="6400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rgbClr val="2C3537"/>
                </a:solidFill>
                <a:latin typeface="Arial"/>
                <a:cs typeface="Arial"/>
              </a:rPr>
              <a:t>Host A</a:t>
            </a:r>
          </a:p>
        </p:txBody>
      </p:sp>
      <p:grpSp>
        <p:nvGrpSpPr>
          <p:cNvPr id="13" name="Group 295"/>
          <p:cNvGrpSpPr/>
          <p:nvPr/>
        </p:nvGrpSpPr>
        <p:grpSpPr>
          <a:xfrm>
            <a:off x="4514885" y="1130301"/>
            <a:ext cx="3657600" cy="1157177"/>
            <a:chOff x="2825785" y="1638300"/>
            <a:chExt cx="3657600" cy="1157177"/>
          </a:xfrm>
        </p:grpSpPr>
        <p:grpSp>
          <p:nvGrpSpPr>
            <p:cNvPr id="14" name="Group 606"/>
            <p:cNvGrpSpPr/>
            <p:nvPr/>
          </p:nvGrpSpPr>
          <p:grpSpPr>
            <a:xfrm>
              <a:off x="2825785" y="1726537"/>
              <a:ext cx="3657600" cy="1068940"/>
              <a:chOff x="2565401" y="3163559"/>
              <a:chExt cx="4445000" cy="1138894"/>
            </a:xfrm>
          </p:grpSpPr>
          <p:sp>
            <p:nvSpPr>
              <p:cNvPr id="132" name="Cloud 131"/>
              <p:cNvSpPr/>
              <p:nvPr/>
            </p:nvSpPr>
            <p:spPr bwMode="auto">
              <a:xfrm>
                <a:off x="2565401" y="3429465"/>
                <a:ext cx="4445000" cy="538819"/>
              </a:xfrm>
              <a:prstGeom prst="cloud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lIns="82124" tIns="41061" rIns="82124" bIns="41061" anchor="ctr">
                <a:prstTxWarp prst="textNoShape">
                  <a:avLst/>
                </a:prstTxWarp>
                <a:spAutoFit/>
              </a:bodyPr>
              <a:lstStyle/>
              <a:p>
                <a:pPr algn="ctr" defTabSz="814388" eaLnBrk="0" hangingPunct="0">
                  <a:lnSpc>
                    <a:spcPct val="90000"/>
                  </a:lnSpc>
                  <a:defRPr/>
                </a:pPr>
                <a:endParaRPr lang="en-US"/>
              </a:p>
            </p:txBody>
          </p:sp>
          <p:sp>
            <p:nvSpPr>
              <p:cNvPr id="133" name="Cloud 132"/>
              <p:cNvSpPr>
                <a:spLocks noChangeAspect="1"/>
              </p:cNvSpPr>
              <p:nvPr/>
            </p:nvSpPr>
            <p:spPr bwMode="auto">
              <a:xfrm>
                <a:off x="4825724" y="3763634"/>
                <a:ext cx="306938" cy="538819"/>
              </a:xfrm>
              <a:prstGeom prst="cloud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82124" tIns="41061" rIns="82124" bIns="41061" anchor="ctr">
                <a:prstTxWarp prst="textNoShape">
                  <a:avLst/>
                </a:prstTxWarp>
                <a:spAutoFit/>
              </a:bodyPr>
              <a:lstStyle/>
              <a:p>
                <a:pPr algn="ctr" defTabSz="814388" eaLnBrk="0" hangingPunct="0">
                  <a:lnSpc>
                    <a:spcPct val="90000"/>
                  </a:lnSpc>
                  <a:defRPr/>
                </a:pPr>
                <a:endParaRPr lang="en-US"/>
              </a:p>
            </p:txBody>
          </p:sp>
          <p:sp>
            <p:nvSpPr>
              <p:cNvPr id="134" name="Cloud 133"/>
              <p:cNvSpPr>
                <a:spLocks noChangeAspect="1"/>
              </p:cNvSpPr>
              <p:nvPr/>
            </p:nvSpPr>
            <p:spPr bwMode="auto">
              <a:xfrm>
                <a:off x="3799406" y="3258810"/>
                <a:ext cx="306938" cy="538820"/>
              </a:xfrm>
              <a:prstGeom prst="cloud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82124" tIns="41061" rIns="82124" bIns="41061" anchor="ctr">
                <a:prstTxWarp prst="textNoShape">
                  <a:avLst/>
                </a:prstTxWarp>
                <a:spAutoFit/>
              </a:bodyPr>
              <a:lstStyle/>
              <a:p>
                <a:pPr algn="ctr" defTabSz="814388" eaLnBrk="0" hangingPunct="0">
                  <a:lnSpc>
                    <a:spcPct val="90000"/>
                  </a:lnSpc>
                  <a:defRPr/>
                </a:pPr>
                <a:endParaRPr lang="en-US"/>
              </a:p>
            </p:txBody>
          </p:sp>
          <p:sp>
            <p:nvSpPr>
              <p:cNvPr id="135" name="Cloud 134"/>
              <p:cNvSpPr>
                <a:spLocks noChangeAspect="1"/>
              </p:cNvSpPr>
              <p:nvPr/>
            </p:nvSpPr>
            <p:spPr bwMode="auto">
              <a:xfrm>
                <a:off x="5889350" y="3163559"/>
                <a:ext cx="306938" cy="538820"/>
              </a:xfrm>
              <a:prstGeom prst="cloud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82124" tIns="41061" rIns="82124" bIns="41061" anchor="ctr">
                <a:prstTxWarp prst="textNoShape">
                  <a:avLst/>
                </a:prstTxWarp>
                <a:spAutoFit/>
              </a:bodyPr>
              <a:lstStyle/>
              <a:p>
                <a:pPr algn="ctr" defTabSz="814388" eaLnBrk="0" hangingPunct="0">
                  <a:lnSpc>
                    <a:spcPct val="90000"/>
                  </a:lnSpc>
                  <a:defRPr/>
                </a:pPr>
                <a:endParaRPr lang="en-US"/>
              </a:p>
            </p:txBody>
          </p:sp>
          <p:sp>
            <p:nvSpPr>
              <p:cNvPr id="137" name="Cloud 136"/>
              <p:cNvSpPr>
                <a:spLocks noChangeAspect="1"/>
              </p:cNvSpPr>
              <p:nvPr/>
            </p:nvSpPr>
            <p:spPr bwMode="auto">
              <a:xfrm>
                <a:off x="5822675" y="3578691"/>
                <a:ext cx="306938" cy="538820"/>
              </a:xfrm>
              <a:prstGeom prst="cloud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82124" tIns="41061" rIns="82124" bIns="41061" anchor="ctr">
                <a:prstTxWarp prst="textNoShape">
                  <a:avLst/>
                </a:prstTxWarp>
                <a:spAutoFit/>
              </a:bodyPr>
              <a:lstStyle/>
              <a:p>
                <a:pPr algn="ctr" defTabSz="814388" eaLnBrk="0" hangingPunct="0">
                  <a:lnSpc>
                    <a:spcPct val="90000"/>
                  </a:lnSpc>
                  <a:defRPr/>
                </a:pPr>
                <a:endParaRPr lang="en-US"/>
              </a:p>
            </p:txBody>
          </p:sp>
          <p:sp>
            <p:nvSpPr>
              <p:cNvPr id="138" name="Cloud 137"/>
              <p:cNvSpPr>
                <a:spLocks noChangeAspect="1"/>
              </p:cNvSpPr>
              <p:nvPr/>
            </p:nvSpPr>
            <p:spPr bwMode="auto">
              <a:xfrm>
                <a:off x="3685899" y="3698546"/>
                <a:ext cx="306938" cy="538820"/>
              </a:xfrm>
              <a:prstGeom prst="cloud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82124" tIns="41061" rIns="82124" bIns="41061" anchor="ctr">
                <a:prstTxWarp prst="textNoShape">
                  <a:avLst/>
                </a:prstTxWarp>
                <a:spAutoFit/>
              </a:bodyPr>
              <a:lstStyle/>
              <a:p>
                <a:pPr algn="ctr" defTabSz="814388" eaLnBrk="0" hangingPunct="0">
                  <a:lnSpc>
                    <a:spcPct val="90000"/>
                  </a:lnSpc>
                  <a:defRPr/>
                </a:pPr>
                <a:endParaRPr lang="en-US"/>
              </a:p>
            </p:txBody>
          </p:sp>
          <p:sp>
            <p:nvSpPr>
              <p:cNvPr id="139" name="Cloud 138"/>
              <p:cNvSpPr>
                <a:spLocks noChangeAspect="1"/>
              </p:cNvSpPr>
              <p:nvPr/>
            </p:nvSpPr>
            <p:spPr bwMode="auto">
              <a:xfrm>
                <a:off x="3090588" y="3492171"/>
                <a:ext cx="306938" cy="538820"/>
              </a:xfrm>
              <a:prstGeom prst="cloud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82124" tIns="41061" rIns="82124" bIns="41061" anchor="ctr">
                <a:prstTxWarp prst="textNoShape">
                  <a:avLst/>
                </a:prstTxWarp>
                <a:spAutoFit/>
              </a:bodyPr>
              <a:lstStyle/>
              <a:p>
                <a:pPr algn="ctr" defTabSz="814388" eaLnBrk="0" hangingPunct="0">
                  <a:lnSpc>
                    <a:spcPct val="90000"/>
                  </a:lnSpc>
                  <a:defRPr/>
                </a:pPr>
                <a:endParaRPr lang="en-US"/>
              </a:p>
            </p:txBody>
          </p:sp>
          <p:sp>
            <p:nvSpPr>
              <p:cNvPr id="140" name="Cloud 139"/>
              <p:cNvSpPr>
                <a:spLocks noChangeAspect="1"/>
              </p:cNvSpPr>
              <p:nvPr/>
            </p:nvSpPr>
            <p:spPr bwMode="auto">
              <a:xfrm>
                <a:off x="4808263" y="3192927"/>
                <a:ext cx="306938" cy="538820"/>
              </a:xfrm>
              <a:prstGeom prst="cloud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82124" tIns="41061" rIns="82124" bIns="41061" anchor="ctr">
                <a:prstTxWarp prst="textNoShape">
                  <a:avLst/>
                </a:prstTxWarp>
                <a:spAutoFit/>
              </a:bodyPr>
              <a:lstStyle/>
              <a:p>
                <a:pPr algn="ctr" defTabSz="814388" eaLnBrk="0" hangingPunct="0">
                  <a:lnSpc>
                    <a:spcPct val="90000"/>
                  </a:lnSpc>
                  <a:defRPr/>
                </a:pPr>
                <a:endParaRPr lang="en-US"/>
              </a:p>
            </p:txBody>
          </p:sp>
          <p:sp>
            <p:nvSpPr>
              <p:cNvPr id="141" name="Text Box 144"/>
              <p:cNvSpPr txBox="1">
                <a:spLocks noChangeArrowheads="1"/>
              </p:cNvSpPr>
              <p:nvPr/>
            </p:nvSpPr>
            <p:spPr bwMode="auto">
              <a:xfrm>
                <a:off x="4401875" y="3565438"/>
                <a:ext cx="910210" cy="4918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1800000" algn="tl" rotWithShape="0">
                  <a:srgbClr val="5FAFFF"/>
                </a:outerShdw>
              </a:effec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1200" b="1" dirty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</a:rPr>
                  <a:t>IPv4</a:t>
                </a:r>
                <a:br>
                  <a:rPr lang="en-US" sz="1200" b="1" dirty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</a:rPr>
                </a:br>
                <a:r>
                  <a:rPr lang="en-US" sz="1200" b="1" dirty="0">
                    <a:solidFill>
                      <a:schemeClr val="accent3">
                        <a:lumMod val="50000"/>
                      </a:schemeClr>
                    </a:solidFill>
                    <a:latin typeface="Arial" pitchFamily="34" charset="0"/>
                  </a:rPr>
                  <a:t>Internet</a:t>
                </a:r>
              </a:p>
            </p:txBody>
          </p:sp>
        </p:grpSp>
        <p:grpSp>
          <p:nvGrpSpPr>
            <p:cNvPr id="15" name="Group 434"/>
            <p:cNvGrpSpPr/>
            <p:nvPr/>
          </p:nvGrpSpPr>
          <p:grpSpPr>
            <a:xfrm>
              <a:off x="5116615" y="1638300"/>
              <a:ext cx="985770" cy="465056"/>
              <a:chOff x="5041388" y="2599878"/>
              <a:chExt cx="985770" cy="465056"/>
            </a:xfrm>
          </p:grpSpPr>
          <p:cxnSp>
            <p:nvCxnSpPr>
              <p:cNvPr id="158" name="Straight Connector 157"/>
              <p:cNvCxnSpPr/>
              <p:nvPr/>
            </p:nvCxnSpPr>
            <p:spPr bwMode="auto">
              <a:xfrm rot="5400000">
                <a:off x="5131890" y="2895092"/>
                <a:ext cx="216382" cy="123302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6" name="Straight Connector 155"/>
              <p:cNvCxnSpPr/>
              <p:nvPr/>
            </p:nvCxnSpPr>
            <p:spPr bwMode="auto">
              <a:xfrm rot="16200000" flipH="1">
                <a:off x="5694886" y="2895092"/>
                <a:ext cx="216382" cy="123302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6" name="Group 137"/>
              <p:cNvGrpSpPr/>
              <p:nvPr/>
            </p:nvGrpSpPr>
            <p:grpSpPr>
              <a:xfrm>
                <a:off x="5041388" y="2599878"/>
                <a:ext cx="985770" cy="368026"/>
                <a:chOff x="4638158" y="2427372"/>
                <a:chExt cx="985770" cy="368026"/>
              </a:xfrm>
            </p:grpSpPr>
            <p:grpSp>
              <p:nvGrpSpPr>
                <p:cNvPr id="17" name="Group 158"/>
                <p:cNvGrpSpPr/>
                <p:nvPr/>
              </p:nvGrpSpPr>
              <p:grpSpPr>
                <a:xfrm>
                  <a:off x="4638158" y="2427372"/>
                  <a:ext cx="549759" cy="278081"/>
                  <a:chOff x="4803245" y="2440071"/>
                  <a:chExt cx="549759" cy="278081"/>
                </a:xfrm>
              </p:grpSpPr>
              <p:pic>
                <p:nvPicPr>
                  <p:cNvPr id="152" name="Picture 137"/>
                  <p:cNvPicPr>
                    <a:picLocks noChangeAspect="1" noChangeArrowheads="1"/>
                  </p:cNvPicPr>
                  <p:nvPr/>
                </p:nvPicPr>
                <p:blipFill>
                  <a:blip r:embed="rId7"/>
                  <a:srcRect/>
                  <a:stretch>
                    <a:fillRect/>
                  </a:stretch>
                </p:blipFill>
                <p:spPr bwMode="auto">
                  <a:xfrm>
                    <a:off x="4803245" y="2440071"/>
                    <a:ext cx="549759" cy="27432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grpSp>
                <p:nvGrpSpPr>
                  <p:cNvPr id="18" name="Group 157"/>
                  <p:cNvGrpSpPr/>
                  <p:nvPr/>
                </p:nvGrpSpPr>
                <p:grpSpPr>
                  <a:xfrm>
                    <a:off x="4831314" y="2502708"/>
                    <a:ext cx="397866" cy="215444"/>
                    <a:chOff x="4297923" y="2917568"/>
                    <a:chExt cx="397866" cy="215444"/>
                  </a:xfrm>
                </p:grpSpPr>
                <p:sp>
                  <p:nvSpPr>
                    <p:cNvPr id="154" name="Rounded 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82639" y="2958583"/>
                      <a:ext cx="289176" cy="139046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FFFF"/>
                    </a:solidFill>
                    <a:ln w="9525">
                      <a:solidFill>
                        <a:schemeClr val="bg2"/>
                      </a:solidFill>
                      <a:round/>
                      <a:headEnd/>
                      <a:tailEnd/>
                    </a:ln>
                  </p:spPr>
                  <p:txBody>
                    <a:bodyPr lIns="82124" tIns="41061" rIns="82124" bIns="41061">
                      <a:prstTxWarp prst="textNoShape">
                        <a:avLst/>
                      </a:prstTxWarp>
                    </a:bodyPr>
                    <a:lstStyle/>
                    <a:p>
                      <a:endParaRPr lang="en-US" sz="800"/>
                    </a:p>
                  </p:txBody>
                </p:sp>
                <p:sp>
                  <p:nvSpPr>
                    <p:cNvPr id="155" name="TextBox 2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97923" y="2917568"/>
                      <a:ext cx="397866" cy="21544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sz="800" b="1" dirty="0">
                          <a:solidFill>
                            <a:srgbClr val="0000FF"/>
                          </a:solidFill>
                          <a:ea typeface="Comic Sans MS" charset="0"/>
                          <a:cs typeface="Comic Sans MS" charset="0"/>
                        </a:rPr>
                        <a:t>PETR</a:t>
                      </a:r>
                      <a:endParaRPr lang="en-US" sz="800" b="1" dirty="0">
                        <a:solidFill>
                          <a:srgbClr val="0000FF"/>
                        </a:solidFill>
                        <a:ea typeface="Comic Sans MS" charset="0"/>
                        <a:cs typeface="Comic Sans MS" charset="0"/>
                      </a:endParaRPr>
                    </a:p>
                  </p:txBody>
                </p:sp>
              </p:grpSp>
            </p:grpSp>
            <p:grpSp>
              <p:nvGrpSpPr>
                <p:cNvPr id="19" name="Group 156"/>
                <p:cNvGrpSpPr/>
                <p:nvPr/>
              </p:nvGrpSpPr>
              <p:grpSpPr>
                <a:xfrm>
                  <a:off x="5074169" y="2516277"/>
                  <a:ext cx="549759" cy="279121"/>
                  <a:chOff x="5006441" y="2406219"/>
                  <a:chExt cx="549759" cy="279121"/>
                </a:xfrm>
              </p:grpSpPr>
              <p:pic>
                <p:nvPicPr>
                  <p:cNvPr id="148" name="Picture 137"/>
                  <p:cNvPicPr>
                    <a:picLocks noChangeAspect="1" noChangeArrowheads="1"/>
                  </p:cNvPicPr>
                  <p:nvPr/>
                </p:nvPicPr>
                <p:blipFill>
                  <a:blip r:embed="rId7"/>
                  <a:srcRect/>
                  <a:stretch>
                    <a:fillRect/>
                  </a:stretch>
                </p:blipFill>
                <p:spPr bwMode="auto">
                  <a:xfrm>
                    <a:off x="5006441" y="2406219"/>
                    <a:ext cx="549759" cy="27432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grpSp>
                <p:nvGrpSpPr>
                  <p:cNvPr id="20" name="Group 155"/>
                  <p:cNvGrpSpPr/>
                  <p:nvPr/>
                </p:nvGrpSpPr>
                <p:grpSpPr>
                  <a:xfrm>
                    <a:off x="5074691" y="2469896"/>
                    <a:ext cx="375424" cy="215444"/>
                    <a:chOff x="5066225" y="2533391"/>
                    <a:chExt cx="375424" cy="215444"/>
                  </a:xfrm>
                </p:grpSpPr>
                <p:sp>
                  <p:nvSpPr>
                    <p:cNvPr id="150" name="Rounded 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25542" y="2574406"/>
                      <a:ext cx="289176" cy="139046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FFFF"/>
                    </a:solidFill>
                    <a:ln w="9525">
                      <a:solidFill>
                        <a:schemeClr val="bg2"/>
                      </a:solidFill>
                      <a:round/>
                      <a:headEnd/>
                      <a:tailEnd/>
                    </a:ln>
                  </p:spPr>
                  <p:txBody>
                    <a:bodyPr lIns="82124" tIns="41061" rIns="82124" bIns="41061">
                      <a:prstTxWarp prst="textNoShape">
                        <a:avLst/>
                      </a:prstTxWarp>
                    </a:bodyPr>
                    <a:lstStyle/>
                    <a:p>
                      <a:endParaRPr lang="en-US" sz="800"/>
                    </a:p>
                  </p:txBody>
                </p:sp>
                <p:sp>
                  <p:nvSpPr>
                    <p:cNvPr id="151" name="TextBox 2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066225" y="2533391"/>
                      <a:ext cx="375424" cy="21544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sz="800" b="1" dirty="0">
                          <a:solidFill>
                            <a:srgbClr val="0000FF"/>
                          </a:solidFill>
                          <a:ea typeface="Comic Sans MS" charset="0"/>
                          <a:cs typeface="Comic Sans MS" charset="0"/>
                        </a:rPr>
                        <a:t>PITR</a:t>
                      </a:r>
                      <a:endParaRPr lang="en-US" sz="800" b="1" dirty="0">
                        <a:solidFill>
                          <a:srgbClr val="0000FF"/>
                        </a:solidFill>
                        <a:ea typeface="Comic Sans MS" charset="0"/>
                        <a:cs typeface="Comic Sans MS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21" name="Group 117"/>
            <p:cNvGrpSpPr/>
            <p:nvPr/>
          </p:nvGrpSpPr>
          <p:grpSpPr>
            <a:xfrm>
              <a:off x="3244885" y="1663700"/>
              <a:ext cx="985770" cy="465056"/>
              <a:chOff x="5041388" y="2599878"/>
              <a:chExt cx="985770" cy="465056"/>
            </a:xfrm>
          </p:grpSpPr>
          <p:cxnSp>
            <p:nvCxnSpPr>
              <p:cNvPr id="176" name="Straight Connector 175"/>
              <p:cNvCxnSpPr/>
              <p:nvPr/>
            </p:nvCxnSpPr>
            <p:spPr bwMode="auto">
              <a:xfrm rot="5400000">
                <a:off x="5131890" y="2895092"/>
                <a:ext cx="216382" cy="123302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4" name="Straight Connector 173"/>
              <p:cNvCxnSpPr/>
              <p:nvPr/>
            </p:nvCxnSpPr>
            <p:spPr bwMode="auto">
              <a:xfrm rot="16200000" flipH="1">
                <a:off x="5694886" y="2895092"/>
                <a:ext cx="216382" cy="123302"/>
              </a:xfrm>
              <a:prstGeom prst="line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2" name="Group 137"/>
              <p:cNvGrpSpPr/>
              <p:nvPr/>
            </p:nvGrpSpPr>
            <p:grpSpPr>
              <a:xfrm>
                <a:off x="5041388" y="2599878"/>
                <a:ext cx="985770" cy="368026"/>
                <a:chOff x="4638158" y="2427372"/>
                <a:chExt cx="985770" cy="368026"/>
              </a:xfrm>
            </p:grpSpPr>
            <p:grpSp>
              <p:nvGrpSpPr>
                <p:cNvPr id="23" name="Group 158"/>
                <p:cNvGrpSpPr/>
                <p:nvPr/>
              </p:nvGrpSpPr>
              <p:grpSpPr>
                <a:xfrm>
                  <a:off x="4638158" y="2427372"/>
                  <a:ext cx="549759" cy="278081"/>
                  <a:chOff x="4803245" y="2440071"/>
                  <a:chExt cx="549759" cy="278081"/>
                </a:xfrm>
              </p:grpSpPr>
              <p:pic>
                <p:nvPicPr>
                  <p:cNvPr id="170" name="Picture 137"/>
                  <p:cNvPicPr>
                    <a:picLocks noChangeAspect="1" noChangeArrowheads="1"/>
                  </p:cNvPicPr>
                  <p:nvPr/>
                </p:nvPicPr>
                <p:blipFill>
                  <a:blip r:embed="rId7"/>
                  <a:srcRect/>
                  <a:stretch>
                    <a:fillRect/>
                  </a:stretch>
                </p:blipFill>
                <p:spPr bwMode="auto">
                  <a:xfrm>
                    <a:off x="4803245" y="2440071"/>
                    <a:ext cx="549759" cy="27432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grpSp>
                <p:nvGrpSpPr>
                  <p:cNvPr id="24" name="Group 157"/>
                  <p:cNvGrpSpPr/>
                  <p:nvPr/>
                </p:nvGrpSpPr>
                <p:grpSpPr>
                  <a:xfrm>
                    <a:off x="4910689" y="2502708"/>
                    <a:ext cx="322524" cy="215444"/>
                    <a:chOff x="4377298" y="2917568"/>
                    <a:chExt cx="322524" cy="215444"/>
                  </a:xfrm>
                </p:grpSpPr>
                <p:sp>
                  <p:nvSpPr>
                    <p:cNvPr id="172" name="Rounded 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58839" y="2958583"/>
                      <a:ext cx="179827" cy="139046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FFFF"/>
                    </a:solidFill>
                    <a:ln w="9525">
                      <a:solidFill>
                        <a:schemeClr val="bg2"/>
                      </a:solidFill>
                      <a:round/>
                      <a:headEnd/>
                      <a:tailEnd/>
                    </a:ln>
                  </p:spPr>
                  <p:txBody>
                    <a:bodyPr lIns="82124" tIns="41061" rIns="82124" bIns="41061">
                      <a:prstTxWarp prst="textNoShape">
                        <a:avLst/>
                      </a:prstTxWarp>
                    </a:bodyPr>
                    <a:lstStyle/>
                    <a:p>
                      <a:endParaRPr lang="en-US" sz="800"/>
                    </a:p>
                  </p:txBody>
                </p:sp>
                <p:sp>
                  <p:nvSpPr>
                    <p:cNvPr id="173" name="TextBox 2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77298" y="2917568"/>
                      <a:ext cx="322524" cy="21544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sz="800" b="1" dirty="0">
                          <a:solidFill>
                            <a:srgbClr val="0000FF"/>
                          </a:solidFill>
                          <a:ea typeface="Comic Sans MS" charset="0"/>
                          <a:cs typeface="Comic Sans MS" charset="0"/>
                        </a:rPr>
                        <a:t>MS</a:t>
                      </a:r>
                      <a:endParaRPr lang="en-US" sz="800" b="1" dirty="0">
                        <a:solidFill>
                          <a:srgbClr val="0000FF"/>
                        </a:solidFill>
                        <a:ea typeface="Comic Sans MS" charset="0"/>
                        <a:cs typeface="Comic Sans MS" charset="0"/>
                      </a:endParaRPr>
                    </a:p>
                  </p:txBody>
                </p:sp>
              </p:grpSp>
            </p:grpSp>
            <p:grpSp>
              <p:nvGrpSpPr>
                <p:cNvPr id="25" name="Group 156"/>
                <p:cNvGrpSpPr/>
                <p:nvPr/>
              </p:nvGrpSpPr>
              <p:grpSpPr>
                <a:xfrm>
                  <a:off x="5074169" y="2516277"/>
                  <a:ext cx="549759" cy="279121"/>
                  <a:chOff x="5006441" y="2406219"/>
                  <a:chExt cx="549759" cy="279121"/>
                </a:xfrm>
              </p:grpSpPr>
              <p:pic>
                <p:nvPicPr>
                  <p:cNvPr id="166" name="Picture 137"/>
                  <p:cNvPicPr>
                    <a:picLocks noChangeAspect="1" noChangeArrowheads="1"/>
                  </p:cNvPicPr>
                  <p:nvPr/>
                </p:nvPicPr>
                <p:blipFill>
                  <a:blip r:embed="rId7"/>
                  <a:srcRect/>
                  <a:stretch>
                    <a:fillRect/>
                  </a:stretch>
                </p:blipFill>
                <p:spPr bwMode="auto">
                  <a:xfrm>
                    <a:off x="5006441" y="2406219"/>
                    <a:ext cx="549759" cy="27432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grpSp>
                <p:nvGrpSpPr>
                  <p:cNvPr id="26" name="Group 155"/>
                  <p:cNvGrpSpPr/>
                  <p:nvPr/>
                </p:nvGrpSpPr>
                <p:grpSpPr>
                  <a:xfrm>
                    <a:off x="5122316" y="2469896"/>
                    <a:ext cx="332142" cy="215444"/>
                    <a:chOff x="5113850" y="2533391"/>
                    <a:chExt cx="332142" cy="215444"/>
                  </a:xfrm>
                </p:grpSpPr>
                <p:sp>
                  <p:nvSpPr>
                    <p:cNvPr id="168" name="Rounded 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73167" y="2574406"/>
                      <a:ext cx="211634" cy="139046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FFFF"/>
                    </a:solidFill>
                    <a:ln w="9525">
                      <a:solidFill>
                        <a:schemeClr val="bg2"/>
                      </a:solidFill>
                      <a:round/>
                      <a:headEnd/>
                      <a:tailEnd/>
                    </a:ln>
                  </p:spPr>
                  <p:txBody>
                    <a:bodyPr lIns="82124" tIns="41061" rIns="82124" bIns="41061">
                      <a:prstTxWarp prst="textNoShape">
                        <a:avLst/>
                      </a:prstTxWarp>
                    </a:bodyPr>
                    <a:lstStyle/>
                    <a:p>
                      <a:endParaRPr lang="en-US" sz="800"/>
                    </a:p>
                  </p:txBody>
                </p:sp>
                <p:sp>
                  <p:nvSpPr>
                    <p:cNvPr id="169" name="TextBox 2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13850" y="2533391"/>
                      <a:ext cx="332142" cy="21544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sz="800" b="1" dirty="0">
                          <a:solidFill>
                            <a:srgbClr val="0000FF"/>
                          </a:solidFill>
                          <a:ea typeface="Comic Sans MS" charset="0"/>
                          <a:cs typeface="Comic Sans MS" charset="0"/>
                        </a:rPr>
                        <a:t>MR</a:t>
                      </a:r>
                      <a:endParaRPr lang="en-US" sz="800" b="1" dirty="0">
                        <a:solidFill>
                          <a:srgbClr val="0000FF"/>
                        </a:solidFill>
                        <a:ea typeface="Comic Sans MS" charset="0"/>
                        <a:cs typeface="Comic Sans MS" charset="0"/>
                      </a:endParaRPr>
                    </a:p>
                  </p:txBody>
                </p:sp>
              </p:grpSp>
            </p:grpSp>
          </p:grpSp>
        </p:grpSp>
      </p:grpSp>
      <p:cxnSp>
        <p:nvCxnSpPr>
          <p:cNvPr id="74" name="Straight Connector 73"/>
          <p:cNvCxnSpPr/>
          <p:nvPr/>
        </p:nvCxnSpPr>
        <p:spPr>
          <a:xfrm flipV="1">
            <a:off x="4032288" y="2006602"/>
            <a:ext cx="723896" cy="673099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olid"/>
            <a:round/>
            <a:headEnd type="oval" w="sm" len="sm"/>
            <a:tailEnd type="oval" w="sm" len="sm"/>
          </a:ln>
          <a:effectLst>
            <a:outerShdw blurRad="25400" dist="25400" dir="600000" rotWithShape="0">
              <a:srgbClr val="000090">
                <a:alpha val="8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Cloud 182"/>
          <p:cNvSpPr>
            <a:spLocks noChangeAspect="1"/>
          </p:cNvSpPr>
          <p:nvPr/>
        </p:nvSpPr>
        <p:spPr bwMode="auto">
          <a:xfrm>
            <a:off x="7708901" y="3277738"/>
            <a:ext cx="1696995" cy="505724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82124" tIns="41061" rIns="82124" bIns="41061" anchor="ctr">
            <a:prstTxWarp prst="textNoShape">
              <a:avLst/>
            </a:prstTxWarp>
            <a:spAutoFit/>
          </a:bodyPr>
          <a:lstStyle/>
          <a:p>
            <a:pPr algn="ctr" defTabSz="814388" eaLnBrk="0" hangingPunct="0">
              <a:lnSpc>
                <a:spcPct val="90000"/>
              </a:lnSpc>
              <a:defRPr/>
            </a:pPr>
            <a:endParaRPr lang="en-US"/>
          </a:p>
        </p:txBody>
      </p:sp>
      <p:grpSp>
        <p:nvGrpSpPr>
          <p:cNvPr id="27" name="Group 229"/>
          <p:cNvGrpSpPr/>
          <p:nvPr/>
        </p:nvGrpSpPr>
        <p:grpSpPr>
          <a:xfrm>
            <a:off x="5670585" y="2133600"/>
            <a:ext cx="1435100" cy="828548"/>
            <a:chOff x="4127500" y="2603500"/>
            <a:chExt cx="1435100" cy="901700"/>
          </a:xfrm>
        </p:grpSpPr>
        <p:cxnSp>
          <p:nvCxnSpPr>
            <p:cNvPr id="225" name="Straight Connector 224"/>
            <p:cNvCxnSpPr/>
            <p:nvPr/>
          </p:nvCxnSpPr>
          <p:spPr>
            <a:xfrm rot="16200000" flipV="1">
              <a:off x="3937000" y="2794000"/>
              <a:ext cx="901700" cy="520700"/>
            </a:xfrm>
            <a:prstGeom prst="line">
              <a:avLst/>
            </a:prstGeom>
            <a:ln w="38100" cap="flat" cmpd="sng" algn="ctr">
              <a:solidFill>
                <a:srgbClr val="4C2267"/>
              </a:solidFill>
              <a:prstDash val="solid"/>
              <a:round/>
              <a:headEnd type="oval" w="sm" len="sm"/>
              <a:tailEnd type="oval" w="sm" len="sm"/>
            </a:ln>
            <a:effectLst>
              <a:outerShdw blurRad="25400" dist="25400" dir="600000" rotWithShape="0">
                <a:srgbClr val="000090">
                  <a:alpha val="80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5400000" flipH="1" flipV="1">
              <a:off x="4851400" y="2794000"/>
              <a:ext cx="901700" cy="520700"/>
            </a:xfrm>
            <a:prstGeom prst="line">
              <a:avLst/>
            </a:prstGeom>
            <a:ln w="38100" cap="flat" cmpd="sng" algn="ctr">
              <a:solidFill>
                <a:srgbClr val="4C2267"/>
              </a:solidFill>
              <a:prstDash val="solid"/>
              <a:round/>
              <a:headEnd type="oval" w="sm" len="sm"/>
              <a:tailEnd type="oval" w="sm" len="sm"/>
            </a:ln>
            <a:effectLst>
              <a:outerShdw blurRad="25400" dist="25400" dir="600000" rotWithShape="0">
                <a:srgbClr val="000090">
                  <a:alpha val="80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2" name="Text Box 144"/>
          <p:cNvSpPr txBox="1">
            <a:spLocks noChangeArrowheads="1"/>
          </p:cNvSpPr>
          <p:nvPr/>
        </p:nvSpPr>
        <p:spPr bwMode="auto">
          <a:xfrm>
            <a:off x="8270855" y="3454400"/>
            <a:ext cx="6126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solidFill>
                  <a:srgbClr val="5B5B5B"/>
                </a:solidFill>
              </a:rPr>
              <a:t>WiFi</a:t>
            </a:r>
            <a:endParaRPr lang="en-US" b="1" dirty="0">
              <a:solidFill>
                <a:srgbClr val="5B5B5B"/>
              </a:solidFill>
            </a:endParaRPr>
          </a:p>
        </p:txBody>
      </p:sp>
      <p:pic>
        <p:nvPicPr>
          <p:cNvPr id="185" name="Picture 18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0901" y="3149600"/>
            <a:ext cx="262559" cy="274320"/>
          </a:xfrm>
          <a:prstGeom prst="rect">
            <a:avLst/>
          </a:prstGeom>
          <a:ln>
            <a:solidFill>
              <a:srgbClr val="0183B7"/>
            </a:solidFill>
          </a:ln>
        </p:spPr>
      </p:pic>
      <p:cxnSp>
        <p:nvCxnSpPr>
          <p:cNvPr id="271" name="Straight Connector 270"/>
          <p:cNvCxnSpPr/>
          <p:nvPr/>
        </p:nvCxnSpPr>
        <p:spPr>
          <a:xfrm rot="16200000" flipV="1">
            <a:off x="7708902" y="2159002"/>
            <a:ext cx="1066798" cy="609599"/>
          </a:xfrm>
          <a:prstGeom prst="line">
            <a:avLst/>
          </a:prstGeom>
          <a:ln w="50800" cap="flat" cmpd="sng" algn="ctr">
            <a:solidFill>
              <a:schemeClr val="accent1"/>
            </a:solidFill>
            <a:prstDash val="solid"/>
            <a:round/>
            <a:headEnd type="oval" w="sm" len="sm"/>
            <a:tailEnd type="oval" w="sm" len="sm"/>
          </a:ln>
          <a:effectLst>
            <a:outerShdw blurRad="25400" dist="25400" dir="600000" rotWithShape="0">
              <a:srgbClr val="000090">
                <a:alpha val="8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3" name="Text Box 144"/>
          <p:cNvSpPr txBox="1">
            <a:spLocks noChangeArrowheads="1"/>
          </p:cNvSpPr>
          <p:nvPr/>
        </p:nvSpPr>
        <p:spPr bwMode="auto">
          <a:xfrm>
            <a:off x="5779741" y="5842000"/>
            <a:ext cx="18902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LISP Mobile-Node</a:t>
            </a:r>
          </a:p>
          <a:p>
            <a:pPr algn="ctr"/>
            <a:r>
              <a:rPr lang="en-US" sz="1000" b="1" dirty="0">
                <a:solidFill>
                  <a:schemeClr val="tx1">
                    <a:lumMod val="75000"/>
                  </a:schemeClr>
                </a:solidFill>
              </a:rPr>
              <a:t>(Android Handset)</a:t>
            </a:r>
            <a:endParaRPr lang="en-US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6369085" y="4668278"/>
            <a:ext cx="768350" cy="577850"/>
            <a:chOff x="7426360" y="5250873"/>
            <a:chExt cx="768350" cy="577850"/>
          </a:xfrm>
        </p:grpSpPr>
        <p:pic>
          <p:nvPicPr>
            <p:cNvPr id="108" name="Picture 107" descr="onstar1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426360" y="5250873"/>
              <a:ext cx="768350" cy="577850"/>
            </a:xfrm>
            <a:prstGeom prst="rect">
              <a:avLst/>
            </a:prstGeom>
          </p:spPr>
        </p:pic>
        <p:grpSp>
          <p:nvGrpSpPr>
            <p:cNvPr id="109" name="Group 1455"/>
            <p:cNvGrpSpPr>
              <a:grpSpLocks noChangeAspect="1"/>
            </p:cNvGrpSpPr>
            <p:nvPr/>
          </p:nvGrpSpPr>
          <p:grpSpPr>
            <a:xfrm>
              <a:off x="7592980" y="5512394"/>
              <a:ext cx="216273" cy="148426"/>
              <a:chOff x="4485390" y="5424516"/>
              <a:chExt cx="309543" cy="274320"/>
            </a:xfrm>
          </p:grpSpPr>
          <p:sp>
            <p:nvSpPr>
              <p:cNvPr id="110" name="Curved Left Arrow 109"/>
              <p:cNvSpPr/>
              <p:nvPr/>
            </p:nvSpPr>
            <p:spPr>
              <a:xfrm flipH="1">
                <a:off x="4485390" y="5449110"/>
                <a:ext cx="154336" cy="249726"/>
              </a:xfrm>
              <a:prstGeom prst="curvedLeftArrow">
                <a:avLst>
                  <a:gd name="adj1" fmla="val 26974"/>
                  <a:gd name="adj2" fmla="val 48709"/>
                  <a:gd name="adj3" fmla="val 33571"/>
                </a:avLst>
              </a:prstGeom>
              <a:solidFill>
                <a:srgbClr val="C00000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25400" dir="2700000" algn="tl" rotWithShape="0">
                  <a:prstClr val="black">
                    <a:alpha val="7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Curved Left Arrow 116"/>
              <p:cNvSpPr/>
              <p:nvPr/>
            </p:nvSpPr>
            <p:spPr>
              <a:xfrm rot="10800000" flipH="1">
                <a:off x="4642383" y="5424516"/>
                <a:ext cx="152550" cy="249726"/>
              </a:xfrm>
              <a:prstGeom prst="curvedLeftArrow">
                <a:avLst>
                  <a:gd name="adj1" fmla="val 26974"/>
                  <a:gd name="adj2" fmla="val 48709"/>
                  <a:gd name="adj3" fmla="val 33571"/>
                </a:avLst>
              </a:prstGeom>
              <a:solidFill>
                <a:srgbClr val="00B050"/>
              </a:solidFill>
              <a:ln w="1270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25400" dir="2700000" algn="tl" rotWithShape="0">
                  <a:prstClr val="black">
                    <a:alpha val="7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3" name="Group 142"/>
          <p:cNvGrpSpPr/>
          <p:nvPr/>
        </p:nvGrpSpPr>
        <p:grpSpPr>
          <a:xfrm>
            <a:off x="5071028" y="1462616"/>
            <a:ext cx="549759" cy="316280"/>
            <a:chOff x="3485459" y="1020952"/>
            <a:chExt cx="549759" cy="316280"/>
          </a:xfrm>
        </p:grpSpPr>
        <p:pic>
          <p:nvPicPr>
            <p:cNvPr id="129" name="Picture 137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485459" y="1020952"/>
              <a:ext cx="549759" cy="27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2" name="Group 141"/>
            <p:cNvGrpSpPr/>
            <p:nvPr/>
          </p:nvGrpSpPr>
          <p:grpSpPr>
            <a:xfrm>
              <a:off x="3559726" y="1121788"/>
              <a:ext cx="360996" cy="215444"/>
              <a:chOff x="4321726" y="1083589"/>
              <a:chExt cx="360996" cy="215444"/>
            </a:xfrm>
          </p:grpSpPr>
          <p:sp>
            <p:nvSpPr>
              <p:cNvPr id="131" name="Rounded Rectangle 25"/>
              <p:cNvSpPr>
                <a:spLocks noChangeArrowheads="1"/>
              </p:cNvSpPr>
              <p:nvPr/>
            </p:nvSpPr>
            <p:spPr bwMode="auto">
              <a:xfrm>
                <a:off x="4417246" y="1121788"/>
                <a:ext cx="211634" cy="139046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lIns="82124" tIns="41061" rIns="82124" bIns="41061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130" name="TextBox 26"/>
              <p:cNvSpPr txBox="1">
                <a:spLocks noChangeArrowheads="1"/>
              </p:cNvSpPr>
              <p:nvPr/>
            </p:nvSpPr>
            <p:spPr bwMode="auto">
              <a:xfrm>
                <a:off x="4321726" y="1083589"/>
                <a:ext cx="360996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800" b="1" dirty="0">
                    <a:solidFill>
                      <a:srgbClr val="0000FF"/>
                    </a:solidFill>
                    <a:ea typeface="Comic Sans MS" charset="0"/>
                    <a:cs typeface="Comic Sans MS" charset="0"/>
                  </a:rPr>
                  <a:t>NTR</a:t>
                </a:r>
                <a:endParaRPr lang="en-US" sz="800" b="1" dirty="0">
                  <a:solidFill>
                    <a:srgbClr val="0000FF"/>
                  </a:solidFill>
                  <a:ea typeface="Comic Sans MS" charset="0"/>
                  <a:cs typeface="Comic Sans MS" charset="0"/>
                </a:endParaRPr>
              </a:p>
            </p:txBody>
          </p:sp>
        </p:grpSp>
      </p:grpSp>
      <p:sp>
        <p:nvSpPr>
          <p:cNvPr id="145" name="TextBox 26"/>
          <p:cNvSpPr txBox="1">
            <a:spLocks noChangeArrowheads="1"/>
          </p:cNvSpPr>
          <p:nvPr/>
        </p:nvSpPr>
        <p:spPr bwMode="auto">
          <a:xfrm>
            <a:off x="4809743" y="940256"/>
            <a:ext cx="103906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" b="1" dirty="0">
                <a:solidFill>
                  <a:srgbClr val="0000FF"/>
                </a:solidFill>
                <a:ea typeface="Comic Sans MS" charset="0"/>
                <a:cs typeface="Comic Sans MS" charset="0"/>
              </a:rPr>
              <a:t>CISCO-SJC-MR-MS-1</a:t>
            </a:r>
            <a:endParaRPr lang="en-US" sz="800" b="1" dirty="0">
              <a:solidFill>
                <a:srgbClr val="0000FF"/>
              </a:solidFill>
              <a:ea typeface="Comic Sans MS" charset="0"/>
              <a:cs typeface="Comic Sans MS" charset="0"/>
            </a:endParaRPr>
          </a:p>
        </p:txBody>
      </p:sp>
      <p:sp>
        <p:nvSpPr>
          <p:cNvPr id="146" name="TextBox 26"/>
          <p:cNvSpPr txBox="1">
            <a:spLocks noChangeArrowheads="1"/>
          </p:cNvSpPr>
          <p:nvPr/>
        </p:nvSpPr>
        <p:spPr bwMode="auto">
          <a:xfrm>
            <a:off x="3517144" y="2922195"/>
            <a:ext cx="63511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800" b="1" dirty="0">
                <a:solidFill>
                  <a:srgbClr val="0000FF"/>
                </a:solidFill>
                <a:ea typeface="Comic Sans MS" charset="0"/>
                <a:cs typeface="Comic Sans MS" charset="0"/>
              </a:rPr>
              <a:t>VAF-XTR-1</a:t>
            </a:r>
            <a:endParaRPr lang="en-US" sz="800" b="1" dirty="0">
              <a:solidFill>
                <a:srgbClr val="0000FF"/>
              </a:solidFill>
              <a:ea typeface="Comic Sans MS" charset="0"/>
              <a:cs typeface="Comic Sans MS" charset="0"/>
            </a:endParaRPr>
          </a:p>
        </p:txBody>
      </p:sp>
      <p:pic>
        <p:nvPicPr>
          <p:cNvPr id="157" name="Picture 156" descr="Screen shot 2011-06-29 at 10.54.55 AM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41166" y="646886"/>
            <a:ext cx="1428057" cy="293370"/>
          </a:xfrm>
          <a:prstGeom prst="rect">
            <a:avLst/>
          </a:prstGeom>
        </p:spPr>
      </p:pic>
      <p:sp>
        <p:nvSpPr>
          <p:cNvPr id="162" name="TextBox 51"/>
          <p:cNvSpPr txBox="1">
            <a:spLocks noChangeArrowheads="1"/>
          </p:cNvSpPr>
          <p:nvPr/>
        </p:nvSpPr>
        <p:spPr bwMode="auto">
          <a:xfrm>
            <a:off x="2374901" y="3899860"/>
            <a:ext cx="12302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noFill/>
                <a:latin typeface="Calibri" charset="0"/>
              </a:rPr>
              <a:t>LISP EID</a:t>
            </a:r>
          </a:p>
          <a:p>
            <a:r>
              <a:rPr lang="en-US" sz="1200" dirty="0">
                <a:solidFill>
                  <a:srgbClr val="006600"/>
                </a:solidFill>
                <a:latin typeface="Calibri" charset="0"/>
              </a:rPr>
              <a:t>153.16.21.34</a:t>
            </a:r>
          </a:p>
        </p:txBody>
      </p:sp>
      <p:sp>
        <p:nvSpPr>
          <p:cNvPr id="163" name="Rectangular Callout 162"/>
          <p:cNvSpPr/>
          <p:nvPr/>
        </p:nvSpPr>
        <p:spPr bwMode="auto">
          <a:xfrm>
            <a:off x="1641244" y="1585388"/>
            <a:ext cx="1169444" cy="465115"/>
          </a:xfrm>
          <a:prstGeom prst="wedgeRectCallout">
            <a:avLst>
              <a:gd name="adj1" fmla="val 70671"/>
              <a:gd name="adj2" fmla="val 11104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6600"/>
                </a:solidFill>
                <a:latin typeface="Calibri"/>
                <a:cs typeface="Calibri"/>
              </a:rPr>
              <a:t>LISP EID</a:t>
            </a:r>
            <a:br>
              <a:rPr lang="en-US" sz="1200" dirty="0">
                <a:solidFill>
                  <a:srgbClr val="006600"/>
                </a:solidFill>
                <a:latin typeface="Calibri"/>
                <a:cs typeface="Calibri"/>
              </a:rPr>
            </a:br>
            <a:r>
              <a:rPr lang="en-US" sz="1200" dirty="0">
                <a:solidFill>
                  <a:srgbClr val="006600"/>
                </a:solidFill>
                <a:latin typeface="Calibri"/>
                <a:cs typeface="Calibri"/>
              </a:rPr>
              <a:t>153.16.10.25</a:t>
            </a:r>
          </a:p>
        </p:txBody>
      </p:sp>
      <p:sp>
        <p:nvSpPr>
          <p:cNvPr id="164" name="Rectangular Callout 163"/>
          <p:cNvSpPr/>
          <p:nvPr/>
        </p:nvSpPr>
        <p:spPr bwMode="auto">
          <a:xfrm>
            <a:off x="3180080" y="1370592"/>
            <a:ext cx="1323438" cy="465115"/>
          </a:xfrm>
          <a:prstGeom prst="wedgeRectCallout">
            <a:avLst>
              <a:gd name="adj1" fmla="val 6376"/>
              <a:gd name="adj2" fmla="val 11650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6600"/>
                </a:solidFill>
                <a:latin typeface="Calibri"/>
                <a:cs typeface="Calibri"/>
              </a:rPr>
              <a:t>Site LISP EID Prefix</a:t>
            </a:r>
            <a:br>
              <a:rPr lang="en-US" sz="1200" dirty="0">
                <a:solidFill>
                  <a:srgbClr val="006600"/>
                </a:solidFill>
                <a:latin typeface="Calibri"/>
                <a:cs typeface="Calibri"/>
              </a:rPr>
            </a:br>
            <a:r>
              <a:rPr lang="en-US" sz="1200" dirty="0">
                <a:solidFill>
                  <a:srgbClr val="006600"/>
                </a:solidFill>
                <a:latin typeface="Calibri"/>
                <a:cs typeface="Calibri"/>
              </a:rPr>
              <a:t>153.16.10.10/24</a:t>
            </a:r>
          </a:p>
        </p:txBody>
      </p:sp>
      <p:sp>
        <p:nvSpPr>
          <p:cNvPr id="165" name="Rectangular Callout 164"/>
          <p:cNvSpPr/>
          <p:nvPr/>
        </p:nvSpPr>
        <p:spPr bwMode="auto">
          <a:xfrm>
            <a:off x="4392460" y="2727633"/>
            <a:ext cx="1059989" cy="524610"/>
          </a:xfrm>
          <a:prstGeom prst="wedgeRectCallout">
            <a:avLst>
              <a:gd name="adj1" fmla="val -73674"/>
              <a:gd name="adj2" fmla="val -49995"/>
            </a:avLst>
          </a:prstGeom>
          <a:solidFill>
            <a:srgbClr val="FFB79B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0000"/>
                </a:solidFill>
                <a:latin typeface="Calibri"/>
                <a:cs typeface="Calibri"/>
              </a:rPr>
              <a:t>Site RLOC</a:t>
            </a:r>
            <a:br>
              <a:rPr lang="en-US" sz="1200" dirty="0">
                <a:solidFill>
                  <a:srgbClr val="FF0000"/>
                </a:solidFill>
                <a:latin typeface="Calibri"/>
                <a:cs typeface="Calibri"/>
              </a:rPr>
            </a:br>
            <a:r>
              <a:rPr lang="en-US" sz="1200" dirty="0">
                <a:solidFill>
                  <a:srgbClr val="FF0000"/>
                </a:solidFill>
                <a:latin typeface="Calibri"/>
                <a:cs typeface="Calibri"/>
              </a:rPr>
              <a:t>173.16.254.162</a:t>
            </a:r>
          </a:p>
        </p:txBody>
      </p:sp>
      <p:sp>
        <p:nvSpPr>
          <p:cNvPr id="167" name="Rectangular Callout 166"/>
          <p:cNvSpPr/>
          <p:nvPr/>
        </p:nvSpPr>
        <p:spPr bwMode="auto">
          <a:xfrm>
            <a:off x="6296224" y="3793208"/>
            <a:ext cx="1244552" cy="541585"/>
          </a:xfrm>
          <a:prstGeom prst="wedgeRectCallout">
            <a:avLst>
              <a:gd name="adj1" fmla="val -20082"/>
              <a:gd name="adj2" fmla="val 127633"/>
            </a:avLst>
          </a:prstGeom>
          <a:solidFill>
            <a:srgbClr val="FFB79B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0000"/>
                </a:solidFill>
                <a:latin typeface="Calibri"/>
                <a:cs typeface="Calibri"/>
              </a:rPr>
              <a:t>RLOC from 3G</a:t>
            </a:r>
            <a:br>
              <a:rPr lang="en-US" sz="1200" dirty="0">
                <a:solidFill>
                  <a:srgbClr val="FF0000"/>
                </a:solidFill>
                <a:latin typeface="Calibri"/>
                <a:cs typeface="Calibri"/>
              </a:rPr>
            </a:br>
            <a:r>
              <a:rPr lang="en-US" sz="1200" dirty="0">
                <a:solidFill>
                  <a:srgbClr val="FF0000"/>
                </a:solidFill>
                <a:latin typeface="Calibri"/>
                <a:cs typeface="Calibri"/>
              </a:rPr>
              <a:t>32.152.119.136</a:t>
            </a:r>
          </a:p>
        </p:txBody>
      </p:sp>
      <p:grpSp>
        <p:nvGrpSpPr>
          <p:cNvPr id="177" name="Group 176"/>
          <p:cNvGrpSpPr/>
          <p:nvPr/>
        </p:nvGrpSpPr>
        <p:grpSpPr>
          <a:xfrm>
            <a:off x="6323288" y="4461718"/>
            <a:ext cx="809132" cy="1380282"/>
            <a:chOff x="4799288" y="4461718"/>
            <a:chExt cx="809132" cy="1380282"/>
          </a:xfrm>
        </p:grpSpPr>
        <p:grpSp>
          <p:nvGrpSpPr>
            <p:cNvPr id="149" name="Group 148"/>
            <p:cNvGrpSpPr/>
            <p:nvPr/>
          </p:nvGrpSpPr>
          <p:grpSpPr>
            <a:xfrm>
              <a:off x="4799288" y="4461718"/>
              <a:ext cx="809132" cy="1380282"/>
              <a:chOff x="1588498" y="4104074"/>
              <a:chExt cx="992023" cy="1692274"/>
            </a:xfrm>
          </p:grpSpPr>
          <p:pic>
            <p:nvPicPr>
              <p:cNvPr id="147" name="Picture 146" descr="Screen shot 2011-06-29 at 10.49.50 AM.png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88498" y="4104074"/>
                <a:ext cx="992023" cy="1692274"/>
              </a:xfrm>
              <a:prstGeom prst="rect">
                <a:avLst/>
              </a:prstGeom>
            </p:spPr>
          </p:pic>
          <p:grpSp>
            <p:nvGrpSpPr>
              <p:cNvPr id="123" name="Group 1455"/>
              <p:cNvGrpSpPr>
                <a:grpSpLocks noChangeAspect="1"/>
              </p:cNvGrpSpPr>
              <p:nvPr/>
            </p:nvGrpSpPr>
            <p:grpSpPr>
              <a:xfrm>
                <a:off x="1765644" y="5274062"/>
                <a:ext cx="531453" cy="364731"/>
                <a:chOff x="4485390" y="5424516"/>
                <a:chExt cx="309543" cy="274320"/>
              </a:xfrm>
            </p:grpSpPr>
            <p:sp>
              <p:nvSpPr>
                <p:cNvPr id="124" name="Curved Left Arrow 123"/>
                <p:cNvSpPr/>
                <p:nvPr/>
              </p:nvSpPr>
              <p:spPr>
                <a:xfrm flipH="1">
                  <a:off x="4485390" y="5449110"/>
                  <a:ext cx="154336" cy="249726"/>
                </a:xfrm>
                <a:prstGeom prst="curvedLeftArrow">
                  <a:avLst>
                    <a:gd name="adj1" fmla="val 26974"/>
                    <a:gd name="adj2" fmla="val 48709"/>
                    <a:gd name="adj3" fmla="val 33571"/>
                  </a:avLst>
                </a:prstGeom>
                <a:solidFill>
                  <a:srgbClr val="C00000"/>
                </a:solidFill>
                <a:ln w="127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25400" dir="2700000" algn="tl" rotWithShape="0">
                    <a:prstClr val="black">
                      <a:alpha val="7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Curved Left Arrow 124"/>
                <p:cNvSpPr/>
                <p:nvPr/>
              </p:nvSpPr>
              <p:spPr>
                <a:xfrm rot="10800000" flipH="1">
                  <a:off x="4642383" y="5424516"/>
                  <a:ext cx="152550" cy="249726"/>
                </a:xfrm>
                <a:prstGeom prst="curvedLeftArrow">
                  <a:avLst>
                    <a:gd name="adj1" fmla="val 26974"/>
                    <a:gd name="adj2" fmla="val 48709"/>
                    <a:gd name="adj3" fmla="val 33571"/>
                  </a:avLst>
                </a:prstGeom>
                <a:solidFill>
                  <a:srgbClr val="00B050"/>
                </a:solidFill>
                <a:ln w="12700" cap="flat" cmpd="sng" algn="ctr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25400" dir="2700000" algn="tl" rotWithShape="0">
                    <a:prstClr val="black">
                      <a:alpha val="7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pic>
          <p:nvPicPr>
            <p:cNvPr id="175" name="Picture 174" descr="Screen shot 2011-06-29 at 4.19.09 PM.png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011705" y="4894408"/>
              <a:ext cx="352023" cy="3410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6923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76200"/>
            <a:ext cx="10058400" cy="578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5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0"/>
            <a:ext cx="10058400" cy="598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1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0"/>
            <a:ext cx="10058400" cy="67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46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0"/>
            <a:ext cx="9402097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625652" y="2353456"/>
            <a:ext cx="3162925" cy="524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615214" y="5261582"/>
            <a:ext cx="3443186" cy="524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25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29" y="0"/>
            <a:ext cx="10058400" cy="668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40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01600"/>
            <a:ext cx="9956800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6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0"/>
            <a:ext cx="10058400" cy="679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46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0"/>
            <a:ext cx="95813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9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137</Words>
  <Application>Microsoft Macintosh PowerPoint</Application>
  <PresentationFormat>Widescreen</PresentationFormat>
  <Paragraphs>73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 Light</vt:lpstr>
      <vt:lpstr>Comic Sans MS</vt:lpstr>
      <vt:lpstr>ＭＳ Ｐゴシック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LISP-MN Architecture </vt:lpstr>
      <vt:lpstr>Handoff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LISP Overview</dc:title>
  <dc:creator>DCM2</dc:creator>
  <cp:lastModifiedBy>DCM2</cp:lastModifiedBy>
  <cp:revision>3</cp:revision>
  <dcterms:created xsi:type="dcterms:W3CDTF">2017-02-27T22:24:58Z</dcterms:created>
  <dcterms:modified xsi:type="dcterms:W3CDTF">2017-02-28T06:21:07Z</dcterms:modified>
</cp:coreProperties>
</file>