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0" r:id="rId2"/>
    <p:sldMasterId id="2147483694" r:id="rId3"/>
    <p:sldMasterId id="2147483710" r:id="rId4"/>
    <p:sldMasterId id="2147483724" r:id="rId5"/>
  </p:sldMasterIdLst>
  <p:notesMasterIdLst>
    <p:notesMasterId r:id="rId42"/>
  </p:notesMasterIdLst>
  <p:handoutMasterIdLst>
    <p:handoutMasterId r:id="rId43"/>
  </p:handoutMasterIdLst>
  <p:sldIdLst>
    <p:sldId id="256" r:id="rId6"/>
    <p:sldId id="357" r:id="rId7"/>
    <p:sldId id="358" r:id="rId8"/>
    <p:sldId id="359" r:id="rId9"/>
    <p:sldId id="462" r:id="rId10"/>
    <p:sldId id="425" r:id="rId11"/>
    <p:sldId id="362" r:id="rId12"/>
    <p:sldId id="363" r:id="rId13"/>
    <p:sldId id="364" r:id="rId14"/>
    <p:sldId id="365" r:id="rId15"/>
    <p:sldId id="366" r:id="rId16"/>
    <p:sldId id="367" r:id="rId17"/>
    <p:sldId id="368" r:id="rId18"/>
    <p:sldId id="371" r:id="rId19"/>
    <p:sldId id="372" r:id="rId20"/>
    <p:sldId id="373" r:id="rId21"/>
    <p:sldId id="375" r:id="rId22"/>
    <p:sldId id="376" r:id="rId23"/>
    <p:sldId id="377" r:id="rId24"/>
    <p:sldId id="452" r:id="rId25"/>
    <p:sldId id="379" r:id="rId26"/>
    <p:sldId id="380" r:id="rId27"/>
    <p:sldId id="381" r:id="rId28"/>
    <p:sldId id="382" r:id="rId29"/>
    <p:sldId id="432" r:id="rId30"/>
    <p:sldId id="384" r:id="rId31"/>
    <p:sldId id="386" r:id="rId32"/>
    <p:sldId id="387" r:id="rId33"/>
    <p:sldId id="390" r:id="rId34"/>
    <p:sldId id="435" r:id="rId35"/>
    <p:sldId id="393" r:id="rId36"/>
    <p:sldId id="442" r:id="rId37"/>
    <p:sldId id="394" r:id="rId38"/>
    <p:sldId id="444" r:id="rId39"/>
    <p:sldId id="450" r:id="rId40"/>
    <p:sldId id="355" r:id="rId41"/>
  </p:sldIdLst>
  <p:sldSz cx="9144000" cy="6858000" type="screen4x3"/>
  <p:notesSz cx="6858000" cy="9144000"/>
  <p:defaultTextStyle>
    <a:defPPr>
      <a:defRPr lang="en-US"/>
    </a:defPPr>
    <a:lvl1pPr marL="0" algn="l" defTabSz="457131" rtl="0" eaLnBrk="1" latinLnBrk="0" hangingPunct="1">
      <a:defRPr sz="1800" kern="1200">
        <a:solidFill>
          <a:schemeClr val="tx1"/>
        </a:solidFill>
        <a:latin typeface="+mn-lt"/>
        <a:ea typeface="+mn-ea"/>
        <a:cs typeface="+mn-cs"/>
      </a:defRPr>
    </a:lvl1pPr>
    <a:lvl2pPr marL="457131" algn="l" defTabSz="457131" rtl="0" eaLnBrk="1" latinLnBrk="0" hangingPunct="1">
      <a:defRPr sz="1800" kern="1200">
        <a:solidFill>
          <a:schemeClr val="tx1"/>
        </a:solidFill>
        <a:latin typeface="+mn-lt"/>
        <a:ea typeface="+mn-ea"/>
        <a:cs typeface="+mn-cs"/>
      </a:defRPr>
    </a:lvl2pPr>
    <a:lvl3pPr marL="914263" algn="l" defTabSz="457131" rtl="0" eaLnBrk="1" latinLnBrk="0" hangingPunct="1">
      <a:defRPr sz="1800" kern="1200">
        <a:solidFill>
          <a:schemeClr val="tx1"/>
        </a:solidFill>
        <a:latin typeface="+mn-lt"/>
        <a:ea typeface="+mn-ea"/>
        <a:cs typeface="+mn-cs"/>
      </a:defRPr>
    </a:lvl3pPr>
    <a:lvl4pPr marL="1371395" algn="l" defTabSz="457131" rtl="0" eaLnBrk="1" latinLnBrk="0" hangingPunct="1">
      <a:defRPr sz="1800" kern="1200">
        <a:solidFill>
          <a:schemeClr val="tx1"/>
        </a:solidFill>
        <a:latin typeface="+mn-lt"/>
        <a:ea typeface="+mn-ea"/>
        <a:cs typeface="+mn-cs"/>
      </a:defRPr>
    </a:lvl4pPr>
    <a:lvl5pPr marL="1828527" algn="l" defTabSz="457131" rtl="0" eaLnBrk="1" latinLnBrk="0" hangingPunct="1">
      <a:defRPr sz="1800" kern="1200">
        <a:solidFill>
          <a:schemeClr val="tx1"/>
        </a:solidFill>
        <a:latin typeface="+mn-lt"/>
        <a:ea typeface="+mn-ea"/>
        <a:cs typeface="+mn-cs"/>
      </a:defRPr>
    </a:lvl5pPr>
    <a:lvl6pPr marL="2285658" algn="l" defTabSz="457131" rtl="0" eaLnBrk="1" latinLnBrk="0" hangingPunct="1">
      <a:defRPr sz="1800" kern="1200">
        <a:solidFill>
          <a:schemeClr val="tx1"/>
        </a:solidFill>
        <a:latin typeface="+mn-lt"/>
        <a:ea typeface="+mn-ea"/>
        <a:cs typeface="+mn-cs"/>
      </a:defRPr>
    </a:lvl6pPr>
    <a:lvl7pPr marL="2742789" algn="l" defTabSz="457131" rtl="0" eaLnBrk="1" latinLnBrk="0" hangingPunct="1">
      <a:defRPr sz="1800" kern="1200">
        <a:solidFill>
          <a:schemeClr val="tx1"/>
        </a:solidFill>
        <a:latin typeface="+mn-lt"/>
        <a:ea typeface="+mn-ea"/>
        <a:cs typeface="+mn-cs"/>
      </a:defRPr>
    </a:lvl7pPr>
    <a:lvl8pPr marL="3199920" algn="l" defTabSz="457131" rtl="0" eaLnBrk="1" latinLnBrk="0" hangingPunct="1">
      <a:defRPr sz="1800" kern="1200">
        <a:solidFill>
          <a:schemeClr val="tx1"/>
        </a:solidFill>
        <a:latin typeface="+mn-lt"/>
        <a:ea typeface="+mn-ea"/>
        <a:cs typeface="+mn-cs"/>
      </a:defRPr>
    </a:lvl8pPr>
    <a:lvl9pPr marL="3657051" algn="l" defTabSz="45713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Zats" initials="" lastIdx="12" clrIdx="0"/>
  <p:cmAuthor id="1" name="Radhika Mittal" initials="" lastIdx="11" clrIdx="1"/>
  <p:cmAuthor id="2" name="Emily Blem"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40E"/>
    <a:srgbClr val="183769"/>
    <a:srgbClr val="0D49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9443" autoAdjust="0"/>
  </p:normalViewPr>
  <p:slideViewPr>
    <p:cSldViewPr snapToGrid="0" snapToObjects="1">
      <p:cViewPr>
        <p:scale>
          <a:sx n="115" d="100"/>
          <a:sy n="115" d="100"/>
        </p:scale>
        <p:origin x="16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commentAuthors" Target="commentAuthors.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65D0C2-6457-0346-AFF0-D2875978021B}" type="datetimeFigureOut">
              <a:rPr lang="en-US" smtClean="0"/>
              <a:t>5/29/17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222C87-F641-F240-B96E-8748DA1233F4}" type="slidenum">
              <a:rPr lang="en-US" smtClean="0"/>
              <a:t>‹#›</a:t>
            </a:fld>
            <a:endParaRPr lang="en-US"/>
          </a:p>
        </p:txBody>
      </p:sp>
    </p:spTree>
    <p:extLst>
      <p:ext uri="{BB962C8B-B14F-4D97-AF65-F5344CB8AC3E}">
        <p14:creationId xmlns:p14="http://schemas.microsoft.com/office/powerpoint/2010/main" val="417132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99B130-F56A-354B-8CEF-901263E7AAAC}" type="datetimeFigureOut">
              <a:rPr lang="en-US" smtClean="0"/>
              <a:t>5/29/17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1691A-0BE3-AD47-9744-C0A743F7AFBB}" type="slidenum">
              <a:rPr lang="en-US" smtClean="0"/>
              <a:t>‹#›</a:t>
            </a:fld>
            <a:endParaRPr lang="en-US"/>
          </a:p>
        </p:txBody>
      </p:sp>
    </p:spTree>
    <p:extLst>
      <p:ext uri="{BB962C8B-B14F-4D97-AF65-F5344CB8AC3E}">
        <p14:creationId xmlns:p14="http://schemas.microsoft.com/office/powerpoint/2010/main" val="539571703"/>
      </p:ext>
    </p:extLst>
  </p:cSld>
  <p:clrMap bg1="lt1" tx1="dk1" bg2="lt2" tx2="dk2" accent1="accent1" accent2="accent2" accent3="accent3" accent4="accent4" accent5="accent5" accent6="accent6" hlink="hlink" folHlink="folHlink"/>
  <p:hf hdr="0" ftr="0" dt="0"/>
  <p:notesStyle>
    <a:lvl1pPr marL="0" algn="l" defTabSz="457131" rtl="0" eaLnBrk="1" latinLnBrk="0" hangingPunct="1">
      <a:defRPr sz="1200" kern="1200">
        <a:solidFill>
          <a:schemeClr val="tx1"/>
        </a:solidFill>
        <a:latin typeface="+mn-lt"/>
        <a:ea typeface="+mn-ea"/>
        <a:cs typeface="+mn-cs"/>
      </a:defRPr>
    </a:lvl1pPr>
    <a:lvl2pPr marL="457131" algn="l" defTabSz="457131" rtl="0" eaLnBrk="1" latinLnBrk="0" hangingPunct="1">
      <a:defRPr sz="1200" kern="1200">
        <a:solidFill>
          <a:schemeClr val="tx1"/>
        </a:solidFill>
        <a:latin typeface="+mn-lt"/>
        <a:ea typeface="+mn-ea"/>
        <a:cs typeface="+mn-cs"/>
      </a:defRPr>
    </a:lvl2pPr>
    <a:lvl3pPr marL="914263" algn="l" defTabSz="457131" rtl="0" eaLnBrk="1" latinLnBrk="0" hangingPunct="1">
      <a:defRPr sz="1200" kern="1200">
        <a:solidFill>
          <a:schemeClr val="tx1"/>
        </a:solidFill>
        <a:latin typeface="+mn-lt"/>
        <a:ea typeface="+mn-ea"/>
        <a:cs typeface="+mn-cs"/>
      </a:defRPr>
    </a:lvl3pPr>
    <a:lvl4pPr marL="1371395" algn="l" defTabSz="457131" rtl="0" eaLnBrk="1" latinLnBrk="0" hangingPunct="1">
      <a:defRPr sz="1200" kern="1200">
        <a:solidFill>
          <a:schemeClr val="tx1"/>
        </a:solidFill>
        <a:latin typeface="+mn-lt"/>
        <a:ea typeface="+mn-ea"/>
        <a:cs typeface="+mn-cs"/>
      </a:defRPr>
    </a:lvl4pPr>
    <a:lvl5pPr marL="1828527" algn="l" defTabSz="457131" rtl="0" eaLnBrk="1" latinLnBrk="0" hangingPunct="1">
      <a:defRPr sz="1200" kern="1200">
        <a:solidFill>
          <a:schemeClr val="tx1"/>
        </a:solidFill>
        <a:latin typeface="+mn-lt"/>
        <a:ea typeface="+mn-ea"/>
        <a:cs typeface="+mn-cs"/>
      </a:defRPr>
    </a:lvl5pPr>
    <a:lvl6pPr marL="2285658" algn="l" defTabSz="457131" rtl="0" eaLnBrk="1" latinLnBrk="0" hangingPunct="1">
      <a:defRPr sz="1200" kern="1200">
        <a:solidFill>
          <a:schemeClr val="tx1"/>
        </a:solidFill>
        <a:latin typeface="+mn-lt"/>
        <a:ea typeface="+mn-ea"/>
        <a:cs typeface="+mn-cs"/>
      </a:defRPr>
    </a:lvl6pPr>
    <a:lvl7pPr marL="2742789" algn="l" defTabSz="457131" rtl="0" eaLnBrk="1" latinLnBrk="0" hangingPunct="1">
      <a:defRPr sz="1200" kern="1200">
        <a:solidFill>
          <a:schemeClr val="tx1"/>
        </a:solidFill>
        <a:latin typeface="+mn-lt"/>
        <a:ea typeface="+mn-ea"/>
        <a:cs typeface="+mn-cs"/>
      </a:defRPr>
    </a:lvl7pPr>
    <a:lvl8pPr marL="3199920" algn="l" defTabSz="457131" rtl="0" eaLnBrk="1" latinLnBrk="0" hangingPunct="1">
      <a:defRPr sz="1200" kern="1200">
        <a:solidFill>
          <a:schemeClr val="tx1"/>
        </a:solidFill>
        <a:latin typeface="+mn-lt"/>
        <a:ea typeface="+mn-ea"/>
        <a:cs typeface="+mn-cs"/>
      </a:defRPr>
    </a:lvl8pPr>
    <a:lvl9pPr marL="3657051" algn="l" defTabSz="45713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latin typeface="Calibri" charset="0"/>
              </a:rPr>
              <a:t>Let’s look at how digital hardware design works. The cost of making any mistakes here is</a:t>
            </a:r>
            <a:r>
              <a:rPr lang="en-US" baseline="0" dirty="0" smtClean="0">
                <a:latin typeface="Calibri" charset="0"/>
              </a:rPr>
              <a:t> </a:t>
            </a:r>
            <a:r>
              <a:rPr lang="en-US" dirty="0" smtClean="0">
                <a:latin typeface="Calibri" charset="0"/>
              </a:rPr>
              <a:t>millions</a:t>
            </a:r>
            <a:r>
              <a:rPr lang="en-US" baseline="0" dirty="0" smtClean="0">
                <a:latin typeface="Calibri" charset="0"/>
              </a:rPr>
              <a:t> of dollars, so we don’t want to make any mistake ever. There is a very well-thought design methodology, starting with specification, leading to functional description along side with test benches and test vectors. Then going through functional verification and compiling it all the way down to physical layout. And then the we test the manufactured hardware against the test bench we created to ensure consistency. Here a 10B$ industry, supports a 250$ chip industry, using a large set of tools and techniques we know about. and that is made possible through a huge amount of intellectual efforts: there are 100s of books and more than 10,000 research papers related to this topic, with 10s of classes taught at academic institutes.</a:t>
            </a:r>
            <a:endParaRPr lang="en-US" dirty="0" smtClean="0">
              <a:latin typeface="Calibri" charset="0"/>
            </a:endParaRPr>
          </a:p>
          <a:p>
            <a:pPr eaLnBrk="1" hangingPunct="1">
              <a:spcBef>
                <a:spcPct val="0"/>
              </a:spcBef>
            </a:pPr>
            <a:endParaRPr lang="en-US" dirty="0">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EAE3A20D-45D3-D941-962A-E24AC9819FB9}" type="slidenum">
              <a:rPr lang="en-US" sz="1200">
                <a:solidFill>
                  <a:prstClr val="black"/>
                </a:solidFill>
              </a:rPr>
              <a:pPr eaLnBrk="1" fontAlgn="base" hangingPunct="1">
                <a:spcBef>
                  <a:spcPct val="0"/>
                </a:spcBef>
                <a:spcAft>
                  <a:spcPct val="0"/>
                </a:spcAft>
              </a:pPr>
              <a:t>2</a:t>
            </a:fld>
            <a:endParaRPr lang="en-US" sz="1200">
              <a:solidFill>
                <a:prstClr val="black"/>
              </a:solidFill>
            </a:endParaRPr>
          </a:p>
        </p:txBody>
      </p:sp>
    </p:spTree>
    <p:extLst>
      <p:ext uri="{BB962C8B-B14F-4D97-AF65-F5344CB8AC3E}">
        <p14:creationId xmlns:p14="http://schemas.microsoft.com/office/powerpoint/2010/main" val="140561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So that instead of looking at different types of boxes, from different vendors, running different protocols distributed over multiple tables…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951559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look at a simple unified representation of packets and networking boxes. I want to exploit the fact that forwarding state of network determines the behavior of network and use it as a foundation for systematic analysis of network.</a:t>
            </a:r>
            <a:endParaRPr lang="en-US" dirty="0" smtClean="0"/>
          </a:p>
          <a:p>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92954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first step is to</a:t>
            </a:r>
            <a:r>
              <a:rPr lang="en-US" baseline="0" dirty="0" smtClean="0"/>
              <a:t> model a packet based on its header as a point in {0,1}L space,  which we call the header space. The idea here is that we look at packet headers a a flat sequence of 0s and 1s, without any protocol specific meaning for those bits. We don’t care whether the 32 bits corresponds to IP source or destination. That’s related to protocols. Then based on value of those bits, we map the packet to a point in the header space. Here we need to choose L large enough to contain all bits in the header. Similarly, a flow that has some wildcard bits in it, will corresponds to a region in the header space. Like Fourier transform in communication systems, the header space representation give us a simple and unified view of all packets.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81814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second step is to model all</a:t>
            </a:r>
            <a:r>
              <a:rPr lang="en-US" baseline="0" dirty="0" smtClean="0"/>
              <a:t> networking boxes as transformer of header space. Here I am showing a simple packet forwarding element consisting of 3 ports, and I also show the header space corresponding to each port. We know that we can represent the forwarding functionality of this box by a set of rules. Each rule consists of a match which tell us which packets match on this rule and an action which tell us how the matching packets are sent to output. The match basically corresponds to a region in the input port header space and the action shows how that region is transformed to output. Similarly if we have more rules, we will have more match regions that is transformed to output header space….</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277866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Tx/>
              <a:buChar char="•"/>
            </a:pPr>
            <a:r>
              <a:rPr lang="en-US" dirty="0" smtClean="0"/>
              <a:t>Mask notation 101…10xxx…xx</a:t>
            </a:r>
          </a:p>
          <a:p>
            <a:pPr marL="171450" indent="-171450">
              <a:buFontTx/>
              <a:buChar char="•"/>
            </a:pPr>
            <a:r>
              <a:rPr lang="en-US" dirty="0" smtClean="0"/>
              <a:t>Explain why we have</a:t>
            </a:r>
            <a:r>
              <a:rPr lang="en-US" baseline="0" dirty="0" smtClean="0"/>
              <a:t> prefixes. Maybe tell each subnet is for a department: </a:t>
            </a:r>
            <a:r>
              <a:rPr lang="en-US" baseline="0" dirty="0" err="1" smtClean="0"/>
              <a:t>chemistery</a:t>
            </a:r>
            <a:r>
              <a:rPr lang="en-US" baseline="0" dirty="0" smtClean="0"/>
              <a:t>, </a:t>
            </a:r>
            <a:r>
              <a:rPr lang="en-US" baseline="0" dirty="0" err="1" smtClean="0"/>
              <a:t>cs</a:t>
            </a:r>
            <a:r>
              <a:rPr lang="en-US" baseline="0" dirty="0" smtClean="0"/>
              <a: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296866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3866730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302025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Encapsulation is wrapping a packet into a new header</a:t>
            </a:r>
          </a:p>
          <a:p>
            <a:r>
              <a:rPr lang="en-US" dirty="0" smtClean="0"/>
              <a:t>* Decapsulation is to remove the outermost header</a:t>
            </a:r>
          </a:p>
          <a:p>
            <a:r>
              <a:rPr lang="en-US" dirty="0" smtClean="0"/>
              <a:t>* Using these action we can model the</a:t>
            </a:r>
            <a:r>
              <a:rPr lang="en-US" baseline="0" dirty="0" smtClean="0"/>
              <a:t> vast majority of networking boxes.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20</a:t>
            </a:fld>
            <a:endParaRPr lang="en-US"/>
          </a:p>
        </p:txBody>
      </p:sp>
    </p:spTree>
    <p:extLst>
      <p:ext uri="{BB962C8B-B14F-4D97-AF65-F5344CB8AC3E}">
        <p14:creationId xmlns:p14="http://schemas.microsoft.com/office/powerpoint/2010/main" val="1479352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 Tell</a:t>
            </a:r>
            <a:r>
              <a:rPr lang="en-US" baseline="0" dirty="0" smtClean="0"/>
              <a:t> them that previously people had to log into boxes, understand different notion, from different protocols and different vendors.</a:t>
            </a:r>
            <a:endParaRPr lang="en-US" dirty="0" smtClean="0"/>
          </a:p>
          <a:p>
            <a:endParaRPr lang="en-US" dirty="0" smtClean="0"/>
          </a:p>
          <a:p>
            <a:r>
              <a:rPr lang="en-US" dirty="0" smtClean="0"/>
              <a:t>By composing transfer</a:t>
            </a:r>
            <a:r>
              <a:rPr lang="en-US" baseline="0" dirty="0" smtClean="0"/>
              <a:t> functions, we can find the end to end behavior of networks and the faith of packets as they traverse in the network. Let’s look at one example. Consider this packet arriving at box R1. by applying the transfer function of R1 to the packet, we can see the packet reaches to R2. we then apply the transfer function of R2 to the result, and see the packet reaching R3. repeating the same process, we can see that applying the transfer functions sequentially to the input packet, which is equivalent to composing those transfer functions, will show the faith of the packet after going through the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Therefore, for packet between these two ports, we can model the forwarding behavior of the network by a black box, withT3T2T1 transfer function. Remember that without this mechanism, we had to log into every box and comprehend the overall behavior from different tables running different protocols and belonging to multiple vendors.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5145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other property of transfer functions is that we can invert</a:t>
            </a:r>
            <a:r>
              <a:rPr lang="en-US" baseline="0" dirty="0" smtClean="0"/>
              <a:t> them, and the inverse tell us all possible input packet that can generate an output. I am not </a:t>
            </a:r>
            <a:r>
              <a:rPr lang="en-US" baseline="0" dirty="0" err="1" smtClean="0"/>
              <a:t>gonna</a:t>
            </a:r>
            <a:r>
              <a:rPr lang="en-US" baseline="0" dirty="0" smtClean="0"/>
              <a:t> give you detail example of how to find inverse, but conceptually it means that if we have these input header space regions that are mapped to the output regions by transfer function, the inverse if of transfer function replace their positions, mapping output regions to input regions. Even it may be the case that a point like this is inverted back to two points, but that is fine, since inverse of transfer function, like the transfer function itself can have a set as output.</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401119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Same goes in software design. We start from specification and drive the functional</a:t>
            </a:r>
            <a:r>
              <a:rPr lang="en-US" baseline="0" dirty="0" smtClean="0"/>
              <a:t> description (the code) along with test benches, and we use a bag of tools and techniques to test and verify our design. Again a 10B$ tool industry supports a 300B$ software industry which is based on many intellectual ideas and principles published in 100s of books, 100s of thousands of papers and thought in 10s of academic classes.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894274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a:t>
            </a:r>
            <a:r>
              <a:rPr lang="en-US" baseline="0" dirty="0" smtClean="0"/>
              <a:t> the 3</a:t>
            </a:r>
            <a:r>
              <a:rPr lang="en-US" baseline="30000" dirty="0" smtClean="0"/>
              <a:t>rd</a:t>
            </a:r>
            <a:r>
              <a:rPr lang="en-US" baseline="0" dirty="0" smtClean="0"/>
              <a:t> step, we want to define set operations on regions of header space or header space objects. We want to find intersection, complementation, difference and check for subset and equality conditions. As you will see when develop algorithms later in the talk, these are important constructs. For example when we check if two slice of networks are isolated or not, we should makes sure that their header space definition does not intersect, so we need a way way for checking that. Also in the loop detection algorithm, when we want to check if the loop is infinite or not, we need to check if two regions are subset of each other or not.</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335193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2185748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first problem we want to look at, is finding reachability between two hosts in the network. We want to find out whether A can talk to B and if so,</a:t>
            </a:r>
            <a:r>
              <a:rPr lang="en-US" baseline="0" dirty="0" smtClean="0"/>
              <a:t> what are all packet header that will reach B. </a:t>
            </a:r>
          </a:p>
          <a:p>
            <a:r>
              <a:rPr lang="en-US" baseline="0" dirty="0" smtClean="0"/>
              <a:t>To do that, we start by injecting test packet with wildcard in all bit positions into this simulated network. An all-x test packet is a packet whose bits are all wildcarded, and it represent the set of all possible packet headers that A can generate.</a:t>
            </a:r>
          </a:p>
          <a:p>
            <a:r>
              <a:rPr lang="en-US" baseline="0" dirty="0" smtClean="0"/>
              <a:t>I want to emphasize that we don’t actually send any packet in the actual network, we get a complete snapshot of network and generate transfer function for each box in the network and use it for our analysis.</a:t>
            </a:r>
          </a:p>
          <a:p>
            <a:r>
              <a:rPr lang="en-US" baseline="0" dirty="0" smtClean="0"/>
              <a:t>We apply the all-x packet to the transfer function of box 1, and gets some header space regions passed through the box, so we get the headers at the output of box1. we then apply the result to second transfer function – get the output header space after 2 hops, and finally to the 3</a:t>
            </a:r>
            <a:r>
              <a:rPr lang="en-US" baseline="30000" dirty="0" smtClean="0"/>
              <a:t>rd</a:t>
            </a:r>
            <a:r>
              <a:rPr lang="en-US" baseline="0" dirty="0" smtClean="0"/>
              <a:t> transfer function giving us the ultimate results….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364313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 Now if we want to see if the</a:t>
            </a:r>
            <a:r>
              <a:rPr lang="en-US" baseline="0" dirty="0" smtClean="0"/>
              <a:t> returned header space region will loop in the next round or not, we should apply the inverse of transfer function to trace the returned header space back to its origin and find out what part of the original all-x test packet could generate the loop. We call this the original header space and the blue region, the returned header space. The idea here is that, from all packet headers, only this orange region can generate loop, and it will come back to injection port in the form of this blue region.</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616457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the answer to this question depends on the situation</a:t>
            </a:r>
            <a:r>
              <a:rPr lang="en-US" baseline="0" dirty="0" smtClean="0"/>
              <a:t> of these two regions – if the two regions don’t intersect, the loop is finite. Consider any point in the orange region. After it goes through the loop, it comes back as a point in the blue region. But the points in the blue region can not loop – therefore the loop is not infinite. </a:t>
            </a:r>
          </a:p>
          <a:p>
            <a:r>
              <a:rPr lang="en-US" baseline="0" dirty="0" smtClean="0"/>
              <a:t>However in the scenario that the returned header space is completely within the original header space, the loop will be infinite. Because now any point in the orange header space will go through the loop and map back to a point in the blue region which is still inside the orange region – so the loop will continue.</a:t>
            </a:r>
          </a:p>
          <a:p>
            <a:r>
              <a:rPr lang="en-US" baseline="0" dirty="0" smtClean="0"/>
              <a:t>Finally, if there is a partial intersection between the two regions, we need to do more work. First, the blue region outside the orange region can not loop, because it falls into the first category. So we focus only on the intersection. For this intersection, we use the inverse transfer function technique to find out what part of the original header space or the orange region, is generating this region. By doing this, we see that the problem is reduced to first scenario, and therefore the loop is finite. However if we ended up in the same scenario again, we just keep repeating this process until, we either end up in one of the first two cases or the regions shrinks to empty. </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251665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a:t>
            </a:r>
            <a:r>
              <a:rPr lang="en-US" baseline="0" dirty="0" smtClean="0"/>
              <a:t> let’s get back to the original question – how to check if two slices are isolated?</a:t>
            </a:r>
          </a:p>
          <a:p>
            <a:r>
              <a:rPr lang="en-US" baseline="0" dirty="0" smtClean="0"/>
              <a:t>Let’s imagine in this example network, we have a red slice defined as shown. The first check, is to make sure that slice definitions don’t intersect. We can use intersection operation of HSA to this check. The red and blue slice pass this check.</a:t>
            </a:r>
          </a:p>
          <a:p>
            <a:r>
              <a:rPr lang="en-US" baseline="0" dirty="0" smtClean="0"/>
              <a:t>The second check is to make sure that packets don’t leak after forwarding. To check for that, we apply the header space definition of each slice to the transfer function of network, to find the image of slice under network transformation, and that image should not intersect with any other slices, because the image shows us how packets in one slice will look like after one hop of forwarding. In this case, they do, and therefore the two slice are not isolated. </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308759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implemented Header space library originally in Python and later</a:t>
            </a:r>
            <a:r>
              <a:rPr lang="en-US" baseline="0" dirty="0" smtClean="0"/>
              <a:t> on, our summer intern, Michael rewrote the library in C. Hassel consists of foundation layer that does implement Header Space and Transfer function objects. Then on top of that, the application layer uses this foundation to check such as reachability check, loop detection check and slide isolation check. The nice thing is that because of the powerful abstraction provided by Header Space and transfer function, these checks are very simple to implement, and take less than 100 line of code.</a:t>
            </a:r>
          </a:p>
          <a:p>
            <a:r>
              <a:rPr lang="en-US" baseline="0" dirty="0" smtClean="0"/>
              <a:t>The library also includes a parser for cisco IOS, Juniper </a:t>
            </a:r>
            <a:r>
              <a:rPr lang="en-US" baseline="0" dirty="0" err="1" smtClean="0"/>
              <a:t>Junos</a:t>
            </a:r>
            <a:r>
              <a:rPr lang="en-US" baseline="0" dirty="0" smtClean="0"/>
              <a:t> and OpenFlow table dump, which is useful for generating transfer function based on actual state of devices.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241994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 we got a complete snapshot of all the state in the network such as IP forwarding table, ARP,</a:t>
            </a:r>
            <a:r>
              <a:rPr lang="en-US" baseline="0" dirty="0" smtClean="0"/>
              <a:t> MAC table, spanning tree state and ACL </a:t>
            </a:r>
            <a:r>
              <a:rPr lang="en-US" baseline="0" dirty="0" err="1" smtClean="0"/>
              <a:t>configs</a:t>
            </a:r>
            <a:r>
              <a:rPr lang="en-US" baseline="0" dirty="0" smtClean="0"/>
              <a:t> </a:t>
            </a:r>
            <a:r>
              <a:rPr lang="en-US" dirty="0" smtClean="0"/>
              <a:t>and used Hassel parser to generate</a:t>
            </a:r>
            <a:r>
              <a:rPr lang="en-US" baseline="0" dirty="0" smtClean="0"/>
              <a:t> the transfer functions for each box and used it to run a loop detection test.</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33</a:t>
            </a:fld>
            <a:endParaRPr lang="en-US">
              <a:solidFill>
                <a:prstClr val="black"/>
              </a:solidFill>
              <a:latin typeface="Calibri"/>
            </a:endParaRPr>
          </a:p>
        </p:txBody>
      </p:sp>
    </p:spTree>
    <p:extLst>
      <p:ext uri="{BB962C8B-B14F-4D97-AF65-F5344CB8AC3E}">
        <p14:creationId xmlns:p14="http://schemas.microsoft.com/office/powerpoint/2010/main" val="2313686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434"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52237A43-2E4D-4D4B-BFE6-DA1FE7BEE2C7}" type="slidenum">
              <a:rPr lang="en-US" sz="1200">
                <a:solidFill>
                  <a:prstClr val="black"/>
                </a:solidFill>
              </a:rPr>
              <a:pPr eaLnBrk="1" fontAlgn="base" hangingPunct="1">
                <a:spcBef>
                  <a:spcPct val="0"/>
                </a:spcBef>
                <a:spcAft>
                  <a:spcPct val="0"/>
                </a:spcAft>
              </a:pPr>
              <a:t>35</a:t>
            </a:fld>
            <a:endParaRPr lang="en-US" sz="1200">
              <a:solidFill>
                <a:prstClr val="black"/>
              </a:solidFill>
            </a:endParaRPr>
          </a:p>
        </p:txBody>
      </p:sp>
    </p:spTree>
    <p:extLst>
      <p:ext uri="{BB962C8B-B14F-4D97-AF65-F5344CB8AC3E}">
        <p14:creationId xmlns:p14="http://schemas.microsoft.com/office/powerpoint/2010/main" val="13707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So how do we do it in networking? How do we make networks work? Well</a:t>
            </a:r>
            <a:r>
              <a:rPr lang="en-US" baseline="0" dirty="0" smtClean="0">
                <a:latin typeface="Calibri" charset="0"/>
              </a:rPr>
              <a:t> we have ping, </a:t>
            </a:r>
            <a:r>
              <a:rPr lang="en-US" baseline="0" dirty="0" err="1" smtClean="0">
                <a:latin typeface="Calibri" charset="0"/>
              </a:rPr>
              <a:t>traceroute</a:t>
            </a:r>
            <a:r>
              <a:rPr lang="en-US" baseline="0" dirty="0" smtClean="0">
                <a:latin typeface="Calibri" charset="0"/>
              </a:rPr>
              <a:t>, </a:t>
            </a:r>
            <a:r>
              <a:rPr lang="en-US" baseline="0" dirty="0" err="1" smtClean="0">
                <a:latin typeface="Calibri" charset="0"/>
              </a:rPr>
              <a:t>tcpdump</a:t>
            </a:r>
            <a:r>
              <a:rPr lang="en-US" baseline="0" dirty="0" smtClean="0">
                <a:latin typeface="Calibri" charset="0"/>
              </a:rPr>
              <a:t>, SNMP, </a:t>
            </a:r>
            <a:r>
              <a:rPr lang="en-US" baseline="0" dirty="0" err="1" smtClean="0">
                <a:latin typeface="Calibri" charset="0"/>
              </a:rPr>
              <a:t>Netflow</a:t>
            </a:r>
            <a:r>
              <a:rPr lang="en-US" baseline="0" dirty="0" smtClean="0">
                <a:latin typeface="Calibri" charset="0"/>
              </a:rPr>
              <a:t>… and that’s about it! Where is that 10B$ tool industry to support it? Where are the intellectual ideas and classes?</a:t>
            </a:r>
          </a:p>
          <a:p>
            <a:pPr eaLnBrk="1" hangingPunct="1">
              <a:spcBef>
                <a:spcPct val="0"/>
              </a:spcBef>
            </a:pPr>
            <a:r>
              <a:rPr lang="en-US" baseline="0" dirty="0" smtClean="0">
                <a:latin typeface="Calibri" charset="0"/>
              </a:rPr>
              <a:t>Networks are made to work today by highly skilled, hard to find and well-paid talented individuals called network administrators. It is debugged through pattern matching by human rather than rigorous and automated tools. It is not surprising that it barely works.</a:t>
            </a:r>
            <a:endParaRPr lang="en-US" dirty="0">
              <a:latin typeface="Calibri" charset="0"/>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6A2334E-3B5E-9349-9E0B-2663864DFF0A}" type="slidenum">
              <a:rPr lang="en-US" sz="1200">
                <a:solidFill>
                  <a:prstClr val="black"/>
                </a:solidFill>
              </a:rPr>
              <a:pPr eaLnBrk="1" fontAlgn="base" hangingPunct="1">
                <a:spcBef>
                  <a:spcPct val="0"/>
                </a:spcBef>
                <a:spcAft>
                  <a:spcPct val="0"/>
                </a:spcAft>
              </a:pPr>
              <a:t>4</a:t>
            </a:fld>
            <a:endParaRPr lang="en-US" sz="1200">
              <a:solidFill>
                <a:prstClr val="black"/>
              </a:solidFill>
            </a:endParaRPr>
          </a:p>
        </p:txBody>
      </p:sp>
    </p:spTree>
    <p:extLst>
      <p:ext uri="{BB962C8B-B14F-4D97-AF65-F5344CB8AC3E}">
        <p14:creationId xmlns:p14="http://schemas.microsoft.com/office/powerpoint/2010/main" val="126518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p>
            <a:pPr>
              <a:defRPr/>
            </a:pPr>
            <a:fld id="{3075678E-47B1-9749-8EB5-7E7E7FC8C4F4}" type="slidenum">
              <a:rPr lang="en-US" smtClean="0"/>
              <a:pPr>
                <a:defRPr/>
              </a:pPr>
              <a:t>6</a:t>
            </a:fld>
            <a:endParaRPr lang="en-US"/>
          </a:p>
        </p:txBody>
      </p:sp>
    </p:spTree>
    <p:extLst>
      <p:ext uri="{BB962C8B-B14F-4D97-AF65-F5344CB8AC3E}">
        <p14:creationId xmlns:p14="http://schemas.microsoft.com/office/powerpoint/2010/main" val="173388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 a result, even simple questions about a network are hard to answer.</a:t>
            </a:r>
            <a:endParaRPr lang="en-US" baseline="0" dirty="0" smtClean="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273125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61958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 another example, let’s look at the field of communication</a:t>
            </a:r>
            <a:r>
              <a:rPr lang="en-US" baseline="0" dirty="0" smtClean="0"/>
              <a:t> systems. There is a similar problem there: given a complex system consisting of many different elements, we are interested to know how an input signal will be received at the receiver. Let’s look at an example system. Consider this system that consists of different components such as amplifier, modulator and demodulator, Antenna and filter. Our goal is to find out how the receiver will receive the signal. To solve the problem we first find the Fourier representation of the input signal. This gives us a simple and common way to represent any signal from voice and video to data. Then we model each component of the system by its transfer functions. The beauty of this approach is that once we have the transfer function of these components, they all look the same: we no longer care about whether it is an antenna, an amplifier or the transmission medium. Then we apply the input signal to the transfer functions one by one and find the signal at the receiving end. </a:t>
            </a:r>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15626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Also, in the digital circuit design, instead of thinking in terms of transistors, we have higher level logical</a:t>
            </a:r>
            <a:r>
              <a:rPr lang="en-US" baseline="0" dirty="0" smtClean="0"/>
              <a:t> Gate abstraction.</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60956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Once we</a:t>
            </a:r>
            <a:r>
              <a:rPr lang="en-US" baseline="0" dirty="0" smtClean="0"/>
              <a:t> have logical gates, then we have </a:t>
            </a:r>
            <a:r>
              <a:rPr lang="en-US" baseline="0" dirty="0" err="1" smtClean="0"/>
              <a:t>boolean</a:t>
            </a:r>
            <a:r>
              <a:rPr lang="en-US" baseline="0" dirty="0" smtClean="0"/>
              <a:t> algebra, </a:t>
            </a:r>
            <a:r>
              <a:rPr lang="en-US" baseline="0" dirty="0" err="1" smtClean="0"/>
              <a:t>karnu</a:t>
            </a:r>
            <a:r>
              <a:rPr lang="en-US" baseline="0" dirty="0" smtClean="0"/>
              <a:t> map, queen-</a:t>
            </a:r>
            <a:r>
              <a:rPr lang="en-US" baseline="0" dirty="0" err="1" smtClean="0"/>
              <a:t>mcklusky</a:t>
            </a:r>
            <a:r>
              <a:rPr lang="en-US" baseline="0" dirty="0" smtClean="0"/>
              <a:t> and a whole bag of higher level tools and techniques to design and verify our system. I am going to tell you how we can do the same thing in networking. </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86386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02719E-2526-2442-AD96-848CB98A437D}" type="datetime1">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858569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03C7C-73FC-C042-BC70-F6E647B6C8A4}" type="datetime1">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649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93B51B-53F9-FE42-9A55-E0445FFFE31C}" type="datetime1">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3501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715763"/>
            <a:ext cx="6858000" cy="1608645"/>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4422171"/>
            <a:ext cx="6858000" cy="1219200"/>
          </a:xfrm>
        </p:spPr>
        <p:txBody>
          <a:bodyPr/>
          <a:lstStyle>
            <a:lvl1pPr marL="0" indent="0" algn="l">
              <a:buNone/>
              <a:defRPr b="0">
                <a:solidFill>
                  <a:srgbClr val="000000"/>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487680"/>
            <a:ext cx="1883664" cy="2511552"/>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9116577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3"/>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8288" y="487686"/>
            <a:ext cx="1064823" cy="1419764"/>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prstClr val="white"/>
                </a:solidFill>
                <a:latin typeface="HP Simplified"/>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14936075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16996"/>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6047232"/>
            <a:ext cx="365760" cy="487680"/>
          </a:xfrm>
          <a:prstGeom prst="rect">
            <a:avLst/>
          </a:prstGeom>
        </p:spPr>
      </p:pic>
    </p:spTree>
    <p:extLst>
      <p:ext uri="{BB962C8B-B14F-4D97-AF65-F5344CB8AC3E}">
        <p14:creationId xmlns:p14="http://schemas.microsoft.com/office/powerpoint/2010/main" val="22671466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21227"/>
            <a:ext cx="7222352" cy="2675604"/>
          </a:xfrm>
          <a:prstGeom prst="rect">
            <a:avLst/>
          </a:prstGeom>
        </p:spPr>
        <p:txBody>
          <a:bodyPr wrap="square" lIns="0" tIns="0" rIns="0" bIns="0" anchor="t" anchorCtr="0">
            <a:noAutofit/>
          </a:bodyPr>
          <a:lstStyle>
            <a:lvl1pPr algn="l" defTabSz="457131"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2013 Hewlett-Packard Development Company, L.P.  The information contained herein is subject to change without notice. HP Confidential.</a:t>
            </a:r>
          </a:p>
        </p:txBody>
      </p:sp>
      <p:sp>
        <p:nvSpPr>
          <p:cNvPr id="5" name="Subtitle 2"/>
          <p:cNvSpPr>
            <a:spLocks noGrp="1"/>
          </p:cNvSpPr>
          <p:nvPr>
            <p:ph type="subTitle" idx="1" hasCustomPrompt="1"/>
          </p:nvPr>
        </p:nvSpPr>
        <p:spPr>
          <a:xfrm>
            <a:off x="325270"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5496005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9129050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5" y="1584963"/>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4054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5" y="1584963"/>
            <a:ext cx="8119872" cy="4305300"/>
          </a:xfrm>
        </p:spPr>
        <p:txBody>
          <a:bodyPr wrap="square">
            <a:noAutofit/>
          </a:bodyPr>
          <a:lstStyle>
            <a:lvl1pPr marL="169837" indent="-169837">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458" indent="-233328">
              <a:lnSpc>
                <a:spcPct val="100000"/>
              </a:lnSpc>
              <a:spcAft>
                <a:spcPts val="40"/>
              </a:spcAft>
              <a:buFont typeface="HP Simplified" pitchFamily="34" charset="0"/>
              <a:buChar char="-"/>
              <a:defRPr sz="1400"/>
            </a:lvl6pPr>
            <a:lvl7pPr marL="914263" indent="-223805">
              <a:lnSpc>
                <a:spcPct val="100000"/>
              </a:lnSpc>
              <a:spcAft>
                <a:spcPts val="40"/>
              </a:spcAft>
              <a:defRPr sz="1400"/>
            </a:lvl7pPr>
          </a:lstStyle>
          <a:p>
            <a:pPr marL="169837" lvl="0" indent="-169837" algn="l" defTabSz="457131" rtl="0" eaLnBrk="1" latinLnBrk="0" hangingPunct="1">
              <a:lnSpc>
                <a:spcPct val="100000"/>
              </a:lnSpc>
              <a:spcBef>
                <a:spcPts val="0"/>
              </a:spcBef>
              <a:spcAft>
                <a:spcPts val="400"/>
              </a:spcAft>
              <a:buFont typeface="Arial"/>
              <a:buChar char="•"/>
            </a:pPr>
            <a:r>
              <a:rPr lang="en-US" smtClean="0"/>
              <a:t>Click to edit Master text styles</a:t>
            </a:r>
          </a:p>
          <a:p>
            <a:pPr marL="169837" lvl="1" indent="-169837" algn="l" defTabSz="457131" rtl="0" eaLnBrk="1" latinLnBrk="0" hangingPunct="1">
              <a:lnSpc>
                <a:spcPct val="100000"/>
              </a:lnSpc>
              <a:spcBef>
                <a:spcPts val="0"/>
              </a:spcBef>
              <a:spcAft>
                <a:spcPts val="400"/>
              </a:spcAft>
              <a:buFont typeface="Arial"/>
              <a:buChar char="•"/>
            </a:pPr>
            <a:r>
              <a:rPr lang="en-US" smtClean="0"/>
              <a:t>Second level</a:t>
            </a:r>
          </a:p>
          <a:p>
            <a:pPr marL="169837" lvl="2" indent="-169837" algn="l" defTabSz="457131" rtl="0" eaLnBrk="1" latinLnBrk="0" hangingPunct="1">
              <a:lnSpc>
                <a:spcPct val="100000"/>
              </a:lnSpc>
              <a:spcBef>
                <a:spcPts val="0"/>
              </a:spcBef>
              <a:spcAft>
                <a:spcPts val="400"/>
              </a:spcAft>
              <a:buFont typeface="Arial"/>
              <a:buChar char="•"/>
            </a:pPr>
            <a:r>
              <a:rPr lang="en-US" smtClean="0"/>
              <a:t>Third level</a:t>
            </a:r>
          </a:p>
          <a:p>
            <a:pPr marL="169837" lvl="3" indent="-169837" algn="l" defTabSz="457131" rtl="0" eaLnBrk="1" latinLnBrk="0" hangingPunct="1">
              <a:lnSpc>
                <a:spcPct val="100000"/>
              </a:lnSpc>
              <a:spcBef>
                <a:spcPts val="0"/>
              </a:spcBef>
              <a:spcAft>
                <a:spcPts val="400"/>
              </a:spcAft>
              <a:buFont typeface="Arial"/>
              <a:buChar char="•"/>
            </a:pPr>
            <a:r>
              <a:rPr lang="en-US" smtClean="0"/>
              <a:t>Fourth level</a:t>
            </a:r>
          </a:p>
          <a:p>
            <a:pPr marL="169837" lvl="4" indent="-169837" algn="l" defTabSz="457131"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293071211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0" y="313425"/>
            <a:ext cx="8117206"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246295"/>
            <a:ext cx="4030662" cy="463169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246296"/>
            <a:ext cx="3878264" cy="463169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045743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56294E-D589-A44C-90B1-31CB522FE2D4}" type="datetime1">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470277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6" y="313424"/>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584964"/>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581152"/>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6"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5057539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35" y="1581399"/>
            <a:ext cx="3878263" cy="4296588"/>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1"/>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6"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91313473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9"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5385"/>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585389"/>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585385"/>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6"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26946930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Half-page text with Imag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89" y="1001869"/>
            <a:ext cx="4116705" cy="276999"/>
          </a:xfrm>
          <a:prstGeom prst="rect">
            <a:avLst/>
          </a:prstGeom>
        </p:spPr>
        <p:txBody>
          <a:bodyPr wrap="square" anchor="t">
            <a:spAutoFit/>
          </a:bodyPr>
          <a:lstStyle>
            <a:lvl1pPr marL="0" indent="0" algn="l">
              <a:lnSpc>
                <a:spcPct val="100000"/>
              </a:lnSpc>
              <a:buNone/>
              <a:defRPr sz="1800" b="0" i="0">
                <a:solidFill>
                  <a:srgbClr val="000000"/>
                </a:solidFill>
                <a:latin typeface="HP Display Beta Regular"/>
                <a:cs typeface="HP Display Beta Regular"/>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89" y="313417"/>
            <a:ext cx="4116705" cy="1149032"/>
          </a:xfrm>
        </p:spPr>
        <p:txBody>
          <a:bodyPr/>
          <a:lstStyle>
            <a:lvl1pPr>
              <a:defRPr b="0" i="0">
                <a:latin typeface="HP Display Beta Bold"/>
                <a:cs typeface="HP Display Beta Bold"/>
              </a:defRPr>
            </a:lvl1pPr>
          </a:lstStyle>
          <a:p>
            <a:r>
              <a:rPr lang="en-US" noProof="0" dirty="0" smtClean="0"/>
              <a:t>Click to edit master title style</a:t>
            </a:r>
            <a:endParaRPr lang="en-US" noProof="0" dirty="0"/>
          </a:p>
        </p:txBody>
      </p:sp>
      <p:sp>
        <p:nvSpPr>
          <p:cNvPr id="5" name="Slide Number Placeholder 4"/>
          <p:cNvSpPr>
            <a:spLocks noGrp="1"/>
          </p:cNvSpPr>
          <p:nvPr>
            <p:ph type="sldNum" sz="quarter" idx="12"/>
          </p:nvPr>
        </p:nvSpPr>
        <p:spPr bwMode="black">
          <a:xfrm>
            <a:off x="348905" y="6280303"/>
            <a:ext cx="182186" cy="143629"/>
          </a:xfrm>
          <a:prstGeom prst="rect">
            <a:avLst/>
          </a:prstGeom>
        </p:spPr>
        <p:txBody>
          <a:bodyPr lIns="91426" tIns="45714" rIns="91426" bIns="45714"/>
          <a:lstStyle/>
          <a:p>
            <a:fld id="{33088DE5-1DDF-C242-AF39-BA25983D68D6}" type="slidenum">
              <a:rPr lang="en-US" smtClean="0">
                <a:solidFill>
                  <a:prstClr val="black"/>
                </a:solidFill>
                <a:latin typeface="HP Simplified"/>
              </a:rPr>
              <a:pPr/>
              <a:t>‹#›</a:t>
            </a:fld>
            <a:endParaRPr lang="en-US" dirty="0">
              <a:solidFill>
                <a:prstClr val="black"/>
              </a:solidFill>
              <a:latin typeface="HP Simplified"/>
            </a:endParaRPr>
          </a:p>
        </p:txBody>
      </p:sp>
      <p:sp>
        <p:nvSpPr>
          <p:cNvPr id="11" name="Text Placeholder 10"/>
          <p:cNvSpPr>
            <a:spLocks noGrp="1"/>
          </p:cNvSpPr>
          <p:nvPr>
            <p:ph type="body" sz="quarter" idx="14"/>
          </p:nvPr>
        </p:nvSpPr>
        <p:spPr bwMode="black">
          <a:xfrm>
            <a:off x="331204" y="1944001"/>
            <a:ext cx="4116975" cy="3718664"/>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7"/>
          <p:cNvSpPr/>
          <p:nvPr userDrawn="1"/>
        </p:nvSpPr>
        <p:spPr>
          <a:xfrm>
            <a:off x="433321" y="6477306"/>
            <a:ext cx="902783" cy="215431"/>
          </a:xfrm>
          <a:prstGeom prst="rect">
            <a:avLst/>
          </a:prstGeom>
        </p:spPr>
        <p:txBody>
          <a:bodyPr wrap="none" lIns="91426" tIns="45714" rIns="91426" bIns="45714">
            <a:spAutoFit/>
          </a:bodyPr>
          <a:lstStyle/>
          <a:p>
            <a:pPr>
              <a:defRPr/>
            </a:pPr>
            <a:r>
              <a:rPr lang="en-US" sz="800" dirty="0" smtClean="0">
                <a:solidFill>
                  <a:prstClr val="white">
                    <a:lumMod val="65000"/>
                  </a:prstClr>
                </a:solidFill>
                <a:latin typeface="HP Text Beta Regular"/>
                <a:cs typeface="HP Text Beta Regular"/>
              </a:rPr>
              <a:t>HP Confidential</a:t>
            </a:r>
          </a:p>
        </p:txBody>
      </p:sp>
    </p:spTree>
    <p:extLst>
      <p:ext uri="{BB962C8B-B14F-4D97-AF65-F5344CB8AC3E}">
        <p14:creationId xmlns:p14="http://schemas.microsoft.com/office/powerpoint/2010/main" val="45976924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715763"/>
            <a:ext cx="6858000" cy="1608645"/>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4422171"/>
            <a:ext cx="6858000" cy="1219200"/>
          </a:xfrm>
        </p:spPr>
        <p:txBody>
          <a:bodyPr/>
          <a:lstStyle>
            <a:lvl1pPr marL="0" indent="0" algn="l">
              <a:buNone/>
              <a:defRPr b="0">
                <a:solidFill>
                  <a:srgbClr val="000000"/>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487680"/>
            <a:ext cx="1883664" cy="2511552"/>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233758499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3"/>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8286" y="487682"/>
            <a:ext cx="1064823" cy="1419764"/>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prstClr val="white"/>
                </a:solidFill>
                <a:latin typeface="HP Simplified"/>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19353595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16996"/>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6047232"/>
            <a:ext cx="365760" cy="487680"/>
          </a:xfrm>
          <a:prstGeom prst="rect">
            <a:avLst/>
          </a:prstGeom>
        </p:spPr>
      </p:pic>
    </p:spTree>
    <p:extLst>
      <p:ext uri="{BB962C8B-B14F-4D97-AF65-F5344CB8AC3E}">
        <p14:creationId xmlns:p14="http://schemas.microsoft.com/office/powerpoint/2010/main" val="299371414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21227"/>
            <a:ext cx="7222352" cy="2675604"/>
          </a:xfrm>
          <a:prstGeom prst="rect">
            <a:avLst/>
          </a:prstGeom>
        </p:spPr>
        <p:txBody>
          <a:bodyPr wrap="square" lIns="0" tIns="0" rIns="0" bIns="0" anchor="t" anchorCtr="0">
            <a:noAutofit/>
          </a:bodyPr>
          <a:lstStyle>
            <a:lvl1pPr algn="l" defTabSz="457131"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9"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2013 Hewlett-Packard Development Company, L.P.  The information contained herein is subject to change without notice. HP Confidential.</a:t>
            </a:r>
          </a:p>
        </p:txBody>
      </p:sp>
      <p:sp>
        <p:nvSpPr>
          <p:cNvPr id="5" name="Subtitle 2"/>
          <p:cNvSpPr>
            <a:spLocks noGrp="1"/>
          </p:cNvSpPr>
          <p:nvPr>
            <p:ph type="subTitle" idx="1" hasCustomPrompt="1"/>
          </p:nvPr>
        </p:nvSpPr>
        <p:spPr>
          <a:xfrm>
            <a:off x="325270"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24512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30919931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5" y="1584963"/>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2556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31" indent="0">
              <a:buNone/>
              <a:defRPr sz="1800">
                <a:solidFill>
                  <a:schemeClr val="tx1">
                    <a:tint val="75000"/>
                  </a:schemeClr>
                </a:solidFill>
              </a:defRPr>
            </a:lvl2pPr>
            <a:lvl3pPr marL="914263" indent="0">
              <a:buNone/>
              <a:defRPr sz="1600">
                <a:solidFill>
                  <a:schemeClr val="tx1">
                    <a:tint val="75000"/>
                  </a:schemeClr>
                </a:solidFill>
              </a:defRPr>
            </a:lvl3pPr>
            <a:lvl4pPr marL="1371395" indent="0">
              <a:buNone/>
              <a:defRPr sz="1400">
                <a:solidFill>
                  <a:schemeClr val="tx1">
                    <a:tint val="75000"/>
                  </a:schemeClr>
                </a:solidFill>
              </a:defRPr>
            </a:lvl4pPr>
            <a:lvl5pPr marL="1828527" indent="0">
              <a:buNone/>
              <a:defRPr sz="1400">
                <a:solidFill>
                  <a:schemeClr val="tx1">
                    <a:tint val="75000"/>
                  </a:schemeClr>
                </a:solidFill>
              </a:defRPr>
            </a:lvl5pPr>
            <a:lvl6pPr marL="2285658" indent="0">
              <a:buNone/>
              <a:defRPr sz="1400">
                <a:solidFill>
                  <a:schemeClr val="tx1">
                    <a:tint val="75000"/>
                  </a:schemeClr>
                </a:solidFill>
              </a:defRPr>
            </a:lvl6pPr>
            <a:lvl7pPr marL="2742789" indent="0">
              <a:buNone/>
              <a:defRPr sz="1400">
                <a:solidFill>
                  <a:schemeClr val="tx1">
                    <a:tint val="75000"/>
                  </a:schemeClr>
                </a:solidFill>
              </a:defRPr>
            </a:lvl7pPr>
            <a:lvl8pPr marL="3199920" indent="0">
              <a:buNone/>
              <a:defRPr sz="1400">
                <a:solidFill>
                  <a:schemeClr val="tx1">
                    <a:tint val="75000"/>
                  </a:schemeClr>
                </a:solidFill>
              </a:defRPr>
            </a:lvl8pPr>
            <a:lvl9pPr marL="3657051"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DEBC8F-53F8-3E40-A6C6-42AAF051CAAC}" type="datetime1">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12097620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5" y="1584963"/>
            <a:ext cx="8119872" cy="4305300"/>
          </a:xfrm>
        </p:spPr>
        <p:txBody>
          <a:bodyPr wrap="square">
            <a:noAutofit/>
          </a:bodyPr>
          <a:lstStyle>
            <a:lvl1pPr marL="169837" indent="-169837">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458" indent="-233328">
              <a:lnSpc>
                <a:spcPct val="100000"/>
              </a:lnSpc>
              <a:spcAft>
                <a:spcPts val="40"/>
              </a:spcAft>
              <a:buFont typeface="HP Simplified" pitchFamily="34" charset="0"/>
              <a:buChar char="-"/>
              <a:defRPr sz="1400"/>
            </a:lvl6pPr>
            <a:lvl7pPr marL="914263" indent="-223805">
              <a:lnSpc>
                <a:spcPct val="100000"/>
              </a:lnSpc>
              <a:spcAft>
                <a:spcPts val="40"/>
              </a:spcAft>
              <a:defRPr sz="1400"/>
            </a:lvl7pPr>
          </a:lstStyle>
          <a:p>
            <a:pPr marL="169837" lvl="0" indent="-169837" algn="l" defTabSz="457131" rtl="0" eaLnBrk="1" latinLnBrk="0" hangingPunct="1">
              <a:lnSpc>
                <a:spcPct val="100000"/>
              </a:lnSpc>
              <a:spcBef>
                <a:spcPts val="0"/>
              </a:spcBef>
              <a:spcAft>
                <a:spcPts val="400"/>
              </a:spcAft>
              <a:buFont typeface="Arial"/>
              <a:buChar char="•"/>
            </a:pPr>
            <a:r>
              <a:rPr lang="en-US" smtClean="0"/>
              <a:t>Click to edit Master text styles</a:t>
            </a:r>
          </a:p>
          <a:p>
            <a:pPr marL="169837" lvl="1" indent="-169837" algn="l" defTabSz="457131" rtl="0" eaLnBrk="1" latinLnBrk="0" hangingPunct="1">
              <a:lnSpc>
                <a:spcPct val="100000"/>
              </a:lnSpc>
              <a:spcBef>
                <a:spcPts val="0"/>
              </a:spcBef>
              <a:spcAft>
                <a:spcPts val="400"/>
              </a:spcAft>
              <a:buFont typeface="Arial"/>
              <a:buChar char="•"/>
            </a:pPr>
            <a:r>
              <a:rPr lang="en-US" smtClean="0"/>
              <a:t>Second level</a:t>
            </a:r>
          </a:p>
          <a:p>
            <a:pPr marL="169837" lvl="2" indent="-169837" algn="l" defTabSz="457131" rtl="0" eaLnBrk="1" latinLnBrk="0" hangingPunct="1">
              <a:lnSpc>
                <a:spcPct val="100000"/>
              </a:lnSpc>
              <a:spcBef>
                <a:spcPts val="0"/>
              </a:spcBef>
              <a:spcAft>
                <a:spcPts val="400"/>
              </a:spcAft>
              <a:buFont typeface="Arial"/>
              <a:buChar char="•"/>
            </a:pPr>
            <a:r>
              <a:rPr lang="en-US" smtClean="0"/>
              <a:t>Third level</a:t>
            </a:r>
          </a:p>
          <a:p>
            <a:pPr marL="169837" lvl="3" indent="-169837" algn="l" defTabSz="457131" rtl="0" eaLnBrk="1" latinLnBrk="0" hangingPunct="1">
              <a:lnSpc>
                <a:spcPct val="100000"/>
              </a:lnSpc>
              <a:spcBef>
                <a:spcPts val="0"/>
              </a:spcBef>
              <a:spcAft>
                <a:spcPts val="400"/>
              </a:spcAft>
              <a:buFont typeface="Arial"/>
              <a:buChar char="•"/>
            </a:pPr>
            <a:r>
              <a:rPr lang="en-US" smtClean="0"/>
              <a:t>Fourth level</a:t>
            </a:r>
          </a:p>
          <a:p>
            <a:pPr marL="169837" lvl="4" indent="-169837" algn="l" defTabSz="457131"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238302134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4" y="313422"/>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584963"/>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581152"/>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4"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762274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33" y="1581398"/>
            <a:ext cx="3878263" cy="4296588"/>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1"/>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4"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09590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6"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5385"/>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585389"/>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585385"/>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4"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68610278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alf-page text with Imag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89" y="1001868"/>
            <a:ext cx="4116705" cy="276999"/>
          </a:xfrm>
          <a:prstGeom prst="rect">
            <a:avLst/>
          </a:prstGeom>
        </p:spPr>
        <p:txBody>
          <a:bodyPr wrap="square" anchor="t">
            <a:spAutoFit/>
          </a:bodyPr>
          <a:lstStyle>
            <a:lvl1pPr marL="0" indent="0" algn="l">
              <a:lnSpc>
                <a:spcPct val="100000"/>
              </a:lnSpc>
              <a:buNone/>
              <a:defRPr sz="1800" b="0" i="0">
                <a:solidFill>
                  <a:srgbClr val="000000"/>
                </a:solidFill>
                <a:latin typeface="HP Display Beta Regular"/>
                <a:cs typeface="HP Display Beta Regular"/>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89" y="313417"/>
            <a:ext cx="4116705" cy="1149032"/>
          </a:xfrm>
        </p:spPr>
        <p:txBody>
          <a:bodyPr/>
          <a:lstStyle>
            <a:lvl1pPr>
              <a:defRPr b="0" i="0">
                <a:latin typeface="HP Display Beta Bold"/>
                <a:cs typeface="HP Display Beta Bold"/>
              </a:defRPr>
            </a:lvl1pPr>
          </a:lstStyle>
          <a:p>
            <a:r>
              <a:rPr lang="en-US" noProof="0" dirty="0" smtClean="0"/>
              <a:t>Click to edit master title style</a:t>
            </a:r>
            <a:endParaRPr lang="en-US" noProof="0" dirty="0"/>
          </a:p>
        </p:txBody>
      </p:sp>
      <p:sp>
        <p:nvSpPr>
          <p:cNvPr id="5" name="Slide Number Placeholder 4"/>
          <p:cNvSpPr>
            <a:spLocks noGrp="1"/>
          </p:cNvSpPr>
          <p:nvPr>
            <p:ph type="sldNum" sz="quarter" idx="12"/>
          </p:nvPr>
        </p:nvSpPr>
        <p:spPr bwMode="black">
          <a:xfrm>
            <a:off x="348905" y="6280302"/>
            <a:ext cx="182186" cy="143629"/>
          </a:xfrm>
          <a:prstGeom prst="rect">
            <a:avLst/>
          </a:prstGeom>
        </p:spPr>
        <p:txBody>
          <a:bodyPr lIns="91426" tIns="45714" rIns="91426" bIns="45714"/>
          <a:lstStyle/>
          <a:p>
            <a:fld id="{33088DE5-1DDF-C242-AF39-BA25983D68D6}" type="slidenum">
              <a:rPr lang="en-US" smtClean="0">
                <a:solidFill>
                  <a:prstClr val="black"/>
                </a:solidFill>
                <a:latin typeface="HP Simplified"/>
              </a:rPr>
              <a:pPr/>
              <a:t>‹#›</a:t>
            </a:fld>
            <a:endParaRPr lang="en-US" dirty="0">
              <a:solidFill>
                <a:prstClr val="black"/>
              </a:solidFill>
              <a:latin typeface="HP Simplified"/>
            </a:endParaRPr>
          </a:p>
        </p:txBody>
      </p:sp>
      <p:sp>
        <p:nvSpPr>
          <p:cNvPr id="11" name="Text Placeholder 10"/>
          <p:cNvSpPr>
            <a:spLocks noGrp="1"/>
          </p:cNvSpPr>
          <p:nvPr>
            <p:ph type="body" sz="quarter" idx="14"/>
          </p:nvPr>
        </p:nvSpPr>
        <p:spPr bwMode="black">
          <a:xfrm>
            <a:off x="331204" y="1944001"/>
            <a:ext cx="4116975" cy="3718664"/>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7"/>
          <p:cNvSpPr/>
          <p:nvPr userDrawn="1"/>
        </p:nvSpPr>
        <p:spPr>
          <a:xfrm>
            <a:off x="433319" y="6477306"/>
            <a:ext cx="902783" cy="215431"/>
          </a:xfrm>
          <a:prstGeom prst="rect">
            <a:avLst/>
          </a:prstGeom>
        </p:spPr>
        <p:txBody>
          <a:bodyPr wrap="none" lIns="91426" tIns="45714" rIns="91426" bIns="45714">
            <a:spAutoFit/>
          </a:bodyPr>
          <a:lstStyle/>
          <a:p>
            <a:pPr>
              <a:defRPr/>
            </a:pPr>
            <a:r>
              <a:rPr lang="en-US" sz="800" dirty="0" smtClean="0">
                <a:solidFill>
                  <a:prstClr val="white">
                    <a:lumMod val="65000"/>
                  </a:prstClr>
                </a:solidFill>
                <a:latin typeface="HP Text Beta Regular"/>
                <a:cs typeface="HP Text Beta Regular"/>
              </a:rPr>
              <a:t>HP Confidential</a:t>
            </a:r>
          </a:p>
        </p:txBody>
      </p:sp>
    </p:spTree>
    <p:extLst>
      <p:ext uri="{BB962C8B-B14F-4D97-AF65-F5344CB8AC3E}">
        <p14:creationId xmlns:p14="http://schemas.microsoft.com/office/powerpoint/2010/main" val="382467068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715763"/>
            <a:ext cx="6858000" cy="1608645"/>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4422171"/>
            <a:ext cx="6858000" cy="1219200"/>
          </a:xfrm>
        </p:spPr>
        <p:txBody>
          <a:bodyPr/>
          <a:lstStyle>
            <a:lvl1pPr marL="0" indent="0" algn="l">
              <a:buNone/>
              <a:defRPr b="0">
                <a:solidFill>
                  <a:srgbClr val="000000"/>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487680"/>
            <a:ext cx="1883664" cy="2511552"/>
          </a:xfrm>
          <a:prstGeom prst="rect">
            <a:avLst/>
          </a:prstGeom>
        </p:spPr>
      </p:pic>
      <p:sp>
        <p:nvSpPr>
          <p:cNvPr id="6" name="TextBox 5"/>
          <p:cNvSpPr txBox="1"/>
          <p:nvPr userDrawn="1"/>
        </p:nvSpPr>
        <p:spPr>
          <a:xfrm>
            <a:off x="329186"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355603859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3"/>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8284" y="487681"/>
            <a:ext cx="1064823" cy="1419764"/>
          </a:xfrm>
          <a:prstGeom prst="rect">
            <a:avLst/>
          </a:prstGeom>
        </p:spPr>
      </p:pic>
      <p:sp>
        <p:nvSpPr>
          <p:cNvPr id="6" name="TextBox 5"/>
          <p:cNvSpPr txBox="1"/>
          <p:nvPr userDrawn="1"/>
        </p:nvSpPr>
        <p:spPr>
          <a:xfrm>
            <a:off x="329186" y="6345071"/>
            <a:ext cx="8012545" cy="304800"/>
          </a:xfrm>
          <a:prstGeom prst="rect">
            <a:avLst/>
          </a:prstGeom>
          <a:noFill/>
        </p:spPr>
        <p:txBody>
          <a:bodyPr wrap="square" lIns="0" tIns="45714" rIns="91426" bIns="45714" rtlCol="0">
            <a:noAutofit/>
          </a:bodyPr>
          <a:lstStyle/>
          <a:p>
            <a:pPr>
              <a:defRPr/>
            </a:pPr>
            <a:r>
              <a:rPr lang="en-US" sz="700" dirty="0" smtClean="0">
                <a:solidFill>
                  <a:prstClr val="white"/>
                </a:solidFill>
                <a:latin typeface="HP Simplified"/>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25342357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16996"/>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6"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6047232"/>
            <a:ext cx="365760" cy="487680"/>
          </a:xfrm>
          <a:prstGeom prst="rect">
            <a:avLst/>
          </a:prstGeom>
        </p:spPr>
      </p:pic>
    </p:spTree>
    <p:extLst>
      <p:ext uri="{BB962C8B-B14F-4D97-AF65-F5344CB8AC3E}">
        <p14:creationId xmlns:p14="http://schemas.microsoft.com/office/powerpoint/2010/main" val="385324248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5" y="321226"/>
            <a:ext cx="7222352" cy="2675604"/>
          </a:xfrm>
          <a:prstGeom prst="rect">
            <a:avLst/>
          </a:prstGeom>
        </p:spPr>
        <p:txBody>
          <a:bodyPr wrap="square" lIns="0" tIns="0" rIns="0" bIns="0" anchor="t" anchorCtr="0">
            <a:noAutofit/>
          </a:bodyPr>
          <a:lstStyle>
            <a:lvl1pPr algn="l" defTabSz="457131"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6" y="6345071"/>
            <a:ext cx="8012545" cy="304800"/>
          </a:xfrm>
          <a:prstGeom prst="rect">
            <a:avLst/>
          </a:prstGeom>
          <a:noFill/>
        </p:spPr>
        <p:txBody>
          <a:bodyPr wrap="square" lIns="0" tIns="45714" rIns="91426" bIns="45714" rtlCol="0">
            <a:noAutofit/>
          </a:bodyPr>
          <a:lstStyle/>
          <a:p>
            <a:pPr>
              <a:defRPr/>
            </a:pPr>
            <a:r>
              <a:rPr lang="en-US" sz="700" dirty="0" smtClean="0">
                <a:solidFill>
                  <a:srgbClr val="B9B8BB"/>
                </a:solidFill>
                <a:latin typeface="HP Simplified"/>
                <a:cs typeface="HP Simplified"/>
              </a:rPr>
              <a:t>© Copyright 2013 Hewlett-Packard Development Company, L.P.  The information contained herein is subject to change without notice. HP Confidential.</a:t>
            </a:r>
          </a:p>
        </p:txBody>
      </p:sp>
      <p:sp>
        <p:nvSpPr>
          <p:cNvPr id="5" name="Subtitle 2"/>
          <p:cNvSpPr>
            <a:spLocks noGrp="1"/>
          </p:cNvSpPr>
          <p:nvPr>
            <p:ph type="subTitle" idx="1" hasCustomPrompt="1"/>
          </p:nvPr>
        </p:nvSpPr>
        <p:spPr>
          <a:xfrm>
            <a:off x="325270"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9712934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2771185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FF0534-AFAD-354F-82AF-F95599362453}" type="datetime1">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0939315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5"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8943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20"/>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5" y="1584962"/>
            <a:ext cx="8119872" cy="4305300"/>
          </a:xfrm>
        </p:spPr>
        <p:txBody>
          <a:bodyPr wrap="square">
            <a:noAutofit/>
          </a:bodyPr>
          <a:lstStyle>
            <a:lvl1pPr marL="169837" indent="-169837">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458" indent="-233328">
              <a:lnSpc>
                <a:spcPct val="100000"/>
              </a:lnSpc>
              <a:spcAft>
                <a:spcPts val="40"/>
              </a:spcAft>
              <a:buFont typeface="HP Simplified" pitchFamily="34" charset="0"/>
              <a:buChar char="-"/>
              <a:defRPr sz="1400"/>
            </a:lvl6pPr>
            <a:lvl7pPr marL="914263" indent="-223805">
              <a:lnSpc>
                <a:spcPct val="100000"/>
              </a:lnSpc>
              <a:spcAft>
                <a:spcPts val="40"/>
              </a:spcAft>
              <a:defRPr sz="1400"/>
            </a:lvl7pPr>
          </a:lstStyle>
          <a:p>
            <a:pPr marL="169837" lvl="0" indent="-169837" algn="l" defTabSz="457131" rtl="0" eaLnBrk="1" latinLnBrk="0" hangingPunct="1">
              <a:lnSpc>
                <a:spcPct val="100000"/>
              </a:lnSpc>
              <a:spcBef>
                <a:spcPts val="0"/>
              </a:spcBef>
              <a:spcAft>
                <a:spcPts val="400"/>
              </a:spcAft>
              <a:buFont typeface="Arial"/>
              <a:buChar char="•"/>
            </a:pPr>
            <a:r>
              <a:rPr lang="en-US" smtClean="0"/>
              <a:t>Click to edit Master text styles</a:t>
            </a:r>
          </a:p>
          <a:p>
            <a:pPr marL="169837" lvl="1" indent="-169837" algn="l" defTabSz="457131" rtl="0" eaLnBrk="1" latinLnBrk="0" hangingPunct="1">
              <a:lnSpc>
                <a:spcPct val="100000"/>
              </a:lnSpc>
              <a:spcBef>
                <a:spcPts val="0"/>
              </a:spcBef>
              <a:spcAft>
                <a:spcPts val="400"/>
              </a:spcAft>
              <a:buFont typeface="Arial"/>
              <a:buChar char="•"/>
            </a:pPr>
            <a:r>
              <a:rPr lang="en-US" smtClean="0"/>
              <a:t>Second level</a:t>
            </a:r>
          </a:p>
          <a:p>
            <a:pPr marL="169837" lvl="2" indent="-169837" algn="l" defTabSz="457131" rtl="0" eaLnBrk="1" latinLnBrk="0" hangingPunct="1">
              <a:lnSpc>
                <a:spcPct val="100000"/>
              </a:lnSpc>
              <a:spcBef>
                <a:spcPts val="0"/>
              </a:spcBef>
              <a:spcAft>
                <a:spcPts val="400"/>
              </a:spcAft>
              <a:buFont typeface="Arial"/>
              <a:buChar char="•"/>
            </a:pPr>
            <a:r>
              <a:rPr lang="en-US" smtClean="0"/>
              <a:t>Third level</a:t>
            </a:r>
          </a:p>
          <a:p>
            <a:pPr marL="169837" lvl="3" indent="-169837" algn="l" defTabSz="457131" rtl="0" eaLnBrk="1" latinLnBrk="0" hangingPunct="1">
              <a:lnSpc>
                <a:spcPct val="100000"/>
              </a:lnSpc>
              <a:spcBef>
                <a:spcPts val="0"/>
              </a:spcBef>
              <a:spcAft>
                <a:spcPts val="400"/>
              </a:spcAft>
              <a:buFont typeface="Arial"/>
              <a:buChar char="•"/>
            </a:pPr>
            <a:r>
              <a:rPr lang="en-US" smtClean="0"/>
              <a:t>Fourth level</a:t>
            </a:r>
          </a:p>
          <a:p>
            <a:pPr marL="169837" lvl="4" indent="-169837" algn="l" defTabSz="457131"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228440980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0" y="313422"/>
            <a:ext cx="8117206"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246294"/>
            <a:ext cx="4030662" cy="463169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246296"/>
            <a:ext cx="3878264" cy="463169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870194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4" y="313421"/>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584963"/>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581152"/>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4"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6219996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31" y="1581397"/>
            <a:ext cx="3878263" cy="4296588"/>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1"/>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4"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622838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4"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5385"/>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585389"/>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585385"/>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4"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9743694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Half-page text with Imag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89" y="1001868"/>
            <a:ext cx="4116705" cy="276999"/>
          </a:xfrm>
          <a:prstGeom prst="rect">
            <a:avLst/>
          </a:prstGeom>
        </p:spPr>
        <p:txBody>
          <a:bodyPr wrap="square" anchor="t">
            <a:spAutoFit/>
          </a:bodyPr>
          <a:lstStyle>
            <a:lvl1pPr marL="0" indent="0" algn="l">
              <a:lnSpc>
                <a:spcPct val="100000"/>
              </a:lnSpc>
              <a:buNone/>
              <a:defRPr sz="1800" b="0" i="0">
                <a:solidFill>
                  <a:srgbClr val="000000"/>
                </a:solidFill>
                <a:latin typeface="HP Display Beta Regular"/>
                <a:cs typeface="HP Display Beta Regular"/>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89" y="313417"/>
            <a:ext cx="4116705" cy="1149032"/>
          </a:xfrm>
        </p:spPr>
        <p:txBody>
          <a:bodyPr/>
          <a:lstStyle>
            <a:lvl1pPr>
              <a:defRPr b="0" i="0">
                <a:latin typeface="HP Display Beta Bold"/>
                <a:cs typeface="HP Display Beta Bold"/>
              </a:defRPr>
            </a:lvl1pPr>
          </a:lstStyle>
          <a:p>
            <a:r>
              <a:rPr lang="en-US" noProof="0" dirty="0" smtClean="0"/>
              <a:t>Click to edit master title style</a:t>
            </a:r>
            <a:endParaRPr lang="en-US" noProof="0" dirty="0"/>
          </a:p>
        </p:txBody>
      </p:sp>
      <p:sp>
        <p:nvSpPr>
          <p:cNvPr id="5" name="Slide Number Placeholder 4"/>
          <p:cNvSpPr>
            <a:spLocks noGrp="1"/>
          </p:cNvSpPr>
          <p:nvPr>
            <p:ph type="sldNum" sz="quarter" idx="12"/>
          </p:nvPr>
        </p:nvSpPr>
        <p:spPr bwMode="black">
          <a:xfrm>
            <a:off x="348905" y="6280301"/>
            <a:ext cx="182186" cy="143629"/>
          </a:xfrm>
          <a:prstGeom prst="rect">
            <a:avLst/>
          </a:prstGeom>
        </p:spPr>
        <p:txBody>
          <a:bodyPr lIns="91426" tIns="45714" rIns="91426" bIns="45714"/>
          <a:lstStyle/>
          <a:p>
            <a:fld id="{33088DE5-1DDF-C242-AF39-BA25983D68D6}" type="slidenum">
              <a:rPr lang="en-US" smtClean="0">
                <a:solidFill>
                  <a:prstClr val="black"/>
                </a:solidFill>
                <a:latin typeface="HP Simplified"/>
              </a:rPr>
              <a:pPr/>
              <a:t>‹#›</a:t>
            </a:fld>
            <a:endParaRPr lang="en-US" dirty="0">
              <a:solidFill>
                <a:prstClr val="black"/>
              </a:solidFill>
              <a:latin typeface="HP Simplified"/>
            </a:endParaRPr>
          </a:p>
        </p:txBody>
      </p:sp>
      <p:sp>
        <p:nvSpPr>
          <p:cNvPr id="11" name="Text Placeholder 10"/>
          <p:cNvSpPr>
            <a:spLocks noGrp="1"/>
          </p:cNvSpPr>
          <p:nvPr>
            <p:ph type="body" sz="quarter" idx="14"/>
          </p:nvPr>
        </p:nvSpPr>
        <p:spPr bwMode="black">
          <a:xfrm>
            <a:off x="331204" y="1944001"/>
            <a:ext cx="4116975" cy="3718664"/>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7"/>
          <p:cNvSpPr/>
          <p:nvPr userDrawn="1"/>
        </p:nvSpPr>
        <p:spPr>
          <a:xfrm>
            <a:off x="433318" y="6477306"/>
            <a:ext cx="902783" cy="215431"/>
          </a:xfrm>
          <a:prstGeom prst="rect">
            <a:avLst/>
          </a:prstGeom>
        </p:spPr>
        <p:txBody>
          <a:bodyPr wrap="none" lIns="91426" tIns="45714" rIns="91426" bIns="45714">
            <a:spAutoFit/>
          </a:bodyPr>
          <a:lstStyle/>
          <a:p>
            <a:pPr>
              <a:defRPr/>
            </a:pPr>
            <a:r>
              <a:rPr lang="en-US" sz="800" dirty="0" smtClean="0">
                <a:solidFill>
                  <a:prstClr val="white">
                    <a:lumMod val="65000"/>
                  </a:prstClr>
                </a:solidFill>
                <a:latin typeface="HP Text Beta Regular"/>
                <a:cs typeface="HP Text Beta Regular"/>
              </a:rPr>
              <a:t>HP Confidential</a:t>
            </a:r>
          </a:p>
        </p:txBody>
      </p:sp>
    </p:spTree>
    <p:extLst>
      <p:ext uri="{BB962C8B-B14F-4D97-AF65-F5344CB8AC3E}">
        <p14:creationId xmlns:p14="http://schemas.microsoft.com/office/powerpoint/2010/main" val="367054472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3"/>
            <a:ext cx="2133600" cy="365125"/>
          </a:xfrm>
          <a:prstGeom prst="rect">
            <a:avLst/>
          </a:prstGeom>
        </p:spPr>
        <p:txBody>
          <a:bodyPr lIns="91426" tIns="45714" rIns="91426" bIns="45714"/>
          <a:lstStyle/>
          <a:p>
            <a:fld id="{CC126C81-EAEA-D943-A5C8-1D4B64B0DD49}" type="datetime1">
              <a:rPr lang="en-US" smtClean="0">
                <a:solidFill>
                  <a:prstClr val="black"/>
                </a:solidFill>
                <a:latin typeface="Calibri"/>
              </a:rPr>
              <a:pPr/>
              <a:t>5/29/17</a:t>
            </a:fld>
            <a:endParaRPr lang="en-US">
              <a:solidFill>
                <a:prstClr val="black"/>
              </a:solidFill>
              <a:latin typeface="Calibri"/>
            </a:endParaRPr>
          </a:p>
        </p:txBody>
      </p:sp>
      <p:sp>
        <p:nvSpPr>
          <p:cNvPr id="5" name="Footer Placeholder 4"/>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41846030"/>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3"/>
            <a:ext cx="2133600" cy="365125"/>
          </a:xfrm>
          <a:prstGeom prst="rect">
            <a:avLst/>
          </a:prstGeom>
        </p:spPr>
        <p:txBody>
          <a:bodyPr lIns="91426" tIns="45714" rIns="91426" bIns="45714"/>
          <a:lstStyle/>
          <a:p>
            <a:fld id="{5ABC066B-A675-3145-BF53-12C8780F3347}" type="datetime1">
              <a:rPr lang="en-US" smtClean="0">
                <a:solidFill>
                  <a:prstClr val="black"/>
                </a:solidFill>
                <a:latin typeface="Calibri"/>
              </a:rPr>
              <a:pPr/>
              <a:t>5/29/17</a:t>
            </a:fld>
            <a:endParaRPr lang="en-US">
              <a:solidFill>
                <a:prstClr val="black"/>
              </a:solidFill>
              <a:latin typeface="Calibri"/>
            </a:endParaRPr>
          </a:p>
        </p:txBody>
      </p:sp>
      <p:sp>
        <p:nvSpPr>
          <p:cNvPr id="5" name="Footer Placeholder 4"/>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35924768"/>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31" indent="0">
              <a:buNone/>
              <a:defRPr sz="1800">
                <a:solidFill>
                  <a:schemeClr val="tx1">
                    <a:tint val="75000"/>
                  </a:schemeClr>
                </a:solidFill>
              </a:defRPr>
            </a:lvl2pPr>
            <a:lvl3pPr marL="914263" indent="0">
              <a:buNone/>
              <a:defRPr sz="1600">
                <a:solidFill>
                  <a:schemeClr val="tx1">
                    <a:tint val="75000"/>
                  </a:schemeClr>
                </a:solidFill>
              </a:defRPr>
            </a:lvl3pPr>
            <a:lvl4pPr marL="1371395" indent="0">
              <a:buNone/>
              <a:defRPr sz="1400">
                <a:solidFill>
                  <a:schemeClr val="tx1">
                    <a:tint val="75000"/>
                  </a:schemeClr>
                </a:solidFill>
              </a:defRPr>
            </a:lvl4pPr>
            <a:lvl5pPr marL="1828527" indent="0">
              <a:buNone/>
              <a:defRPr sz="1400">
                <a:solidFill>
                  <a:schemeClr val="tx1">
                    <a:tint val="75000"/>
                  </a:schemeClr>
                </a:solidFill>
              </a:defRPr>
            </a:lvl5pPr>
            <a:lvl6pPr marL="2285658" indent="0">
              <a:buNone/>
              <a:defRPr sz="1400">
                <a:solidFill>
                  <a:schemeClr val="tx1">
                    <a:tint val="75000"/>
                  </a:schemeClr>
                </a:solidFill>
              </a:defRPr>
            </a:lvl6pPr>
            <a:lvl7pPr marL="2742789" indent="0">
              <a:buNone/>
              <a:defRPr sz="1400">
                <a:solidFill>
                  <a:schemeClr val="tx1">
                    <a:tint val="75000"/>
                  </a:schemeClr>
                </a:solidFill>
              </a:defRPr>
            </a:lvl7pPr>
            <a:lvl8pPr marL="3199920" indent="0">
              <a:buNone/>
              <a:defRPr sz="1400">
                <a:solidFill>
                  <a:schemeClr val="tx1">
                    <a:tint val="75000"/>
                  </a:schemeClr>
                </a:solidFill>
              </a:defRPr>
            </a:lvl8pPr>
            <a:lvl9pPr marL="3657051"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3"/>
            <a:ext cx="2133600" cy="365125"/>
          </a:xfrm>
          <a:prstGeom prst="rect">
            <a:avLst/>
          </a:prstGeom>
        </p:spPr>
        <p:txBody>
          <a:bodyPr lIns="91426" tIns="45714" rIns="91426" bIns="45714"/>
          <a:lstStyle/>
          <a:p>
            <a:fld id="{19A12108-2223-3548-95BE-E1E89ED94660}" type="datetime1">
              <a:rPr lang="en-US" smtClean="0">
                <a:solidFill>
                  <a:prstClr val="black"/>
                </a:solidFill>
                <a:latin typeface="Calibri"/>
              </a:rPr>
              <a:pPr/>
              <a:t>5/29/17</a:t>
            </a:fld>
            <a:endParaRPr lang="en-US">
              <a:solidFill>
                <a:prstClr val="black"/>
              </a:solidFill>
              <a:latin typeface="Calibri"/>
            </a:endParaRPr>
          </a:p>
        </p:txBody>
      </p:sp>
      <p:sp>
        <p:nvSpPr>
          <p:cNvPr id="5" name="Footer Placeholder 4"/>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673756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3"/>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4"/>
            <a:ext cx="4041775" cy="639763"/>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CEA0E-9121-E14B-B668-AB58F06C677A}" type="datetime1">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25313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3"/>
            <a:ext cx="2133600" cy="365125"/>
          </a:xfrm>
          <a:prstGeom prst="rect">
            <a:avLst/>
          </a:prstGeom>
        </p:spPr>
        <p:txBody>
          <a:bodyPr lIns="91426" tIns="45714" rIns="91426" bIns="45714"/>
          <a:lstStyle/>
          <a:p>
            <a:fld id="{14E0B5BF-4CE1-A04E-B7C4-B58C7A481761}" type="datetime1">
              <a:rPr lang="en-US" smtClean="0">
                <a:solidFill>
                  <a:prstClr val="black"/>
                </a:solidFill>
                <a:latin typeface="Calibri"/>
              </a:rPr>
              <a:pPr/>
              <a:t>5/29/17</a:t>
            </a:fld>
            <a:endParaRPr lang="en-US">
              <a:solidFill>
                <a:prstClr val="black"/>
              </a:solidFill>
              <a:latin typeface="Calibri"/>
            </a:endParaRPr>
          </a:p>
        </p:txBody>
      </p:sp>
      <p:sp>
        <p:nvSpPr>
          <p:cNvPr id="6" name="Footer Placeholder 5"/>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7" name="Slide Number Placeholder 6"/>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10945530"/>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3"/>
            <a:ext cx="2133600" cy="365125"/>
          </a:xfrm>
          <a:prstGeom prst="rect">
            <a:avLst/>
          </a:prstGeom>
        </p:spPr>
        <p:txBody>
          <a:bodyPr lIns="91426" tIns="45714" rIns="91426" bIns="45714"/>
          <a:lstStyle/>
          <a:p>
            <a:fld id="{46ED0ECF-FB37-154D-8547-F3870DC867D7}" type="datetime1">
              <a:rPr lang="en-US" smtClean="0">
                <a:solidFill>
                  <a:prstClr val="black"/>
                </a:solidFill>
                <a:latin typeface="Calibri"/>
              </a:rPr>
              <a:pPr/>
              <a:t>5/29/17</a:t>
            </a:fld>
            <a:endParaRPr lang="en-US">
              <a:solidFill>
                <a:prstClr val="black"/>
              </a:solidFill>
              <a:latin typeface="Calibri"/>
            </a:endParaRPr>
          </a:p>
        </p:txBody>
      </p:sp>
      <p:sp>
        <p:nvSpPr>
          <p:cNvPr id="8" name="Footer Placeholder 7"/>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9" name="Slide Number Placeholder 8"/>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70615919"/>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3"/>
            <a:ext cx="2133600" cy="365125"/>
          </a:xfrm>
          <a:prstGeom prst="rect">
            <a:avLst/>
          </a:prstGeom>
        </p:spPr>
        <p:txBody>
          <a:bodyPr lIns="91426" tIns="45714" rIns="91426" bIns="45714"/>
          <a:lstStyle/>
          <a:p>
            <a:fld id="{BCA81ECB-D26E-B849-AA41-77797E2E6DFF}" type="datetime1">
              <a:rPr lang="en-US" smtClean="0">
                <a:solidFill>
                  <a:prstClr val="black"/>
                </a:solidFill>
                <a:latin typeface="Calibri"/>
              </a:rPr>
              <a:pPr/>
              <a:t>5/29/17</a:t>
            </a:fld>
            <a:endParaRPr lang="en-US">
              <a:solidFill>
                <a:prstClr val="black"/>
              </a:solidFill>
              <a:latin typeface="Calibri"/>
            </a:endParaRPr>
          </a:p>
        </p:txBody>
      </p:sp>
      <p:sp>
        <p:nvSpPr>
          <p:cNvPr id="4" name="Footer Placeholder 3"/>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13561448"/>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3"/>
            <a:ext cx="2133600" cy="365125"/>
          </a:xfrm>
          <a:prstGeom prst="rect">
            <a:avLst/>
          </a:prstGeom>
        </p:spPr>
        <p:txBody>
          <a:bodyPr lIns="91426" tIns="45714" rIns="91426" bIns="45714"/>
          <a:lstStyle/>
          <a:p>
            <a:fld id="{395CD0F7-B292-CF4F-9F69-C3C8759F54CC}" type="datetime1">
              <a:rPr lang="en-US" smtClean="0">
                <a:solidFill>
                  <a:prstClr val="black"/>
                </a:solidFill>
                <a:latin typeface="Calibri"/>
              </a:rPr>
              <a:pPr/>
              <a:t>5/29/17</a:t>
            </a:fld>
            <a:endParaRPr lang="en-US">
              <a:solidFill>
                <a:prstClr val="black"/>
              </a:solidFill>
              <a:latin typeface="Calibri"/>
            </a:endParaRPr>
          </a:p>
        </p:txBody>
      </p:sp>
      <p:sp>
        <p:nvSpPr>
          <p:cNvPr id="3" name="Footer Placeholder 2"/>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4" name="Slide Number Placeholder 3"/>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69282063"/>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3"/>
            <a:ext cx="2133600" cy="365125"/>
          </a:xfrm>
          <a:prstGeom prst="rect">
            <a:avLst/>
          </a:prstGeom>
        </p:spPr>
        <p:txBody>
          <a:bodyPr lIns="91426" tIns="45714" rIns="91426" bIns="45714"/>
          <a:lstStyle/>
          <a:p>
            <a:fld id="{BE00F9AA-822E-C247-89D9-29088DF1F571}" type="datetime1">
              <a:rPr lang="en-US" smtClean="0">
                <a:solidFill>
                  <a:prstClr val="black"/>
                </a:solidFill>
                <a:latin typeface="Calibri"/>
              </a:rPr>
              <a:pPr/>
              <a:t>5/29/17</a:t>
            </a:fld>
            <a:endParaRPr lang="en-US">
              <a:solidFill>
                <a:prstClr val="black"/>
              </a:solidFill>
              <a:latin typeface="Calibri"/>
            </a:endParaRPr>
          </a:p>
        </p:txBody>
      </p:sp>
      <p:sp>
        <p:nvSpPr>
          <p:cNvPr id="6" name="Footer Placeholder 5"/>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7" name="Slide Number Placeholder 6"/>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0419488"/>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3"/>
            <a:ext cx="2133600" cy="365125"/>
          </a:xfrm>
          <a:prstGeom prst="rect">
            <a:avLst/>
          </a:prstGeom>
        </p:spPr>
        <p:txBody>
          <a:bodyPr lIns="91426" tIns="45714" rIns="91426" bIns="45714"/>
          <a:lstStyle/>
          <a:p>
            <a:fld id="{BDD23F96-9A5E-FC4C-A0BF-F1E3071FFC24}" type="datetime1">
              <a:rPr lang="en-US" smtClean="0">
                <a:solidFill>
                  <a:prstClr val="black"/>
                </a:solidFill>
                <a:latin typeface="Calibri"/>
              </a:rPr>
              <a:pPr/>
              <a:t>5/29/17</a:t>
            </a:fld>
            <a:endParaRPr lang="en-US">
              <a:solidFill>
                <a:prstClr val="black"/>
              </a:solidFill>
              <a:latin typeface="Calibri"/>
            </a:endParaRPr>
          </a:p>
        </p:txBody>
      </p:sp>
      <p:sp>
        <p:nvSpPr>
          <p:cNvPr id="6" name="Footer Placeholder 5"/>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7" name="Slide Number Placeholder 6"/>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8979929"/>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3"/>
            <a:ext cx="2133600" cy="365125"/>
          </a:xfrm>
          <a:prstGeom prst="rect">
            <a:avLst/>
          </a:prstGeom>
        </p:spPr>
        <p:txBody>
          <a:bodyPr lIns="91426" tIns="45714" rIns="91426" bIns="45714"/>
          <a:lstStyle/>
          <a:p>
            <a:fld id="{53B30BFB-51CA-E446-90DC-80D847BA53D1}" type="datetime1">
              <a:rPr lang="en-US" smtClean="0">
                <a:solidFill>
                  <a:prstClr val="black"/>
                </a:solidFill>
                <a:latin typeface="Calibri"/>
              </a:rPr>
              <a:pPr/>
              <a:t>5/29/17</a:t>
            </a:fld>
            <a:endParaRPr lang="en-US">
              <a:solidFill>
                <a:prstClr val="black"/>
              </a:solidFill>
              <a:latin typeface="Calibri"/>
            </a:endParaRPr>
          </a:p>
        </p:txBody>
      </p:sp>
      <p:sp>
        <p:nvSpPr>
          <p:cNvPr id="5" name="Footer Placeholder 4"/>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23997008"/>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3"/>
            <a:ext cx="2133600" cy="365125"/>
          </a:xfrm>
          <a:prstGeom prst="rect">
            <a:avLst/>
          </a:prstGeom>
        </p:spPr>
        <p:txBody>
          <a:bodyPr lIns="91426" tIns="45714" rIns="91426" bIns="45714"/>
          <a:lstStyle/>
          <a:p>
            <a:fld id="{87C05C06-D84C-444B-8866-5B83EF3363EE}" type="datetime1">
              <a:rPr lang="en-US" smtClean="0">
                <a:solidFill>
                  <a:prstClr val="black"/>
                </a:solidFill>
                <a:latin typeface="Calibri"/>
              </a:rPr>
              <a:pPr/>
              <a:t>5/29/17</a:t>
            </a:fld>
            <a:endParaRPr lang="en-US">
              <a:solidFill>
                <a:prstClr val="black"/>
              </a:solidFill>
              <a:latin typeface="Calibri"/>
            </a:endParaRPr>
          </a:p>
        </p:txBody>
      </p:sp>
      <p:sp>
        <p:nvSpPr>
          <p:cNvPr id="5" name="Footer Placeholder 4"/>
          <p:cNvSpPr>
            <a:spLocks noGrp="1"/>
          </p:cNvSpPr>
          <p:nvPr>
            <p:ph type="ftr" sz="quarter" idx="11"/>
          </p:nvPr>
        </p:nvSpPr>
        <p:spPr>
          <a:xfrm>
            <a:off x="3124200" y="6310673"/>
            <a:ext cx="2895600" cy="365125"/>
          </a:xfrm>
          <a:prstGeom prst="rect">
            <a:avLst/>
          </a:prstGeom>
        </p:spPr>
        <p:txBody>
          <a:bodyPr lIns="91426" tIns="45714" rIns="91426" bIns="45714"/>
          <a:lstStyle/>
          <a:p>
            <a:r>
              <a:rPr lang="en-US" smtClean="0">
                <a:solidFill>
                  <a:prstClr val="black"/>
                </a:solidFill>
                <a:latin typeface="Calibri"/>
              </a:rPr>
              <a:t>Stanford University Oral Exam</a:t>
            </a:r>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9223862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995D5-4D41-0445-8521-178D41FC877A}" type="datetime1">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26209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10026-E218-FC4E-A438-279E923C8A51}" type="datetime1">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85886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5" y="273052"/>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5" y="1435104"/>
            <a:ext cx="3008313" cy="4691063"/>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170D-F78C-9346-BB03-33B22E9A7296}" type="datetime1">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62726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4"/>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endParaRPr lang="en-US"/>
          </a:p>
        </p:txBody>
      </p:sp>
      <p:sp>
        <p:nvSpPr>
          <p:cNvPr id="4" name="Text Placeholder 3"/>
          <p:cNvSpPr>
            <a:spLocks noGrp="1"/>
          </p:cNvSpPr>
          <p:nvPr>
            <p:ph type="body" sz="half" idx="2"/>
          </p:nvPr>
        </p:nvSpPr>
        <p:spPr>
          <a:xfrm>
            <a:off x="1792288" y="5367345"/>
            <a:ext cx="5486400" cy="804863"/>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B2A3E-FC3F-154F-ACEB-8848ACCA9A53}" type="datetime1">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100163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theme" Target="../theme/theme5.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26" tIns="45714" rIns="91426" bIns="4571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4"/>
            <a:ext cx="8229600" cy="4525963"/>
          </a:xfrm>
          <a:prstGeom prst="rect">
            <a:avLst/>
          </a:prstGeom>
        </p:spPr>
        <p:txBody>
          <a:bodyPr vert="horz" lIns="91426" tIns="45714" rIns="91426" bIns="4571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3"/>
            <a:ext cx="2133600" cy="365125"/>
          </a:xfrm>
          <a:prstGeom prst="rect">
            <a:avLst/>
          </a:prstGeom>
        </p:spPr>
        <p:txBody>
          <a:bodyPr vert="horz" lIns="91426" tIns="45714" rIns="91426" bIns="45714" rtlCol="0" anchor="ctr"/>
          <a:lstStyle>
            <a:lvl1pPr algn="l">
              <a:defRPr sz="1200">
                <a:solidFill>
                  <a:schemeClr val="tx1">
                    <a:tint val="75000"/>
                  </a:schemeClr>
                </a:solidFill>
                <a:latin typeface="Arial"/>
                <a:cs typeface="Arial"/>
              </a:defRPr>
            </a:lvl1pPr>
          </a:lstStyle>
          <a:p>
            <a:fld id="{0BDA5DC6-A77F-6540-9F65-3453F8EFC5F1}" type="datetime1">
              <a:rPr lang="en-US" smtClean="0"/>
              <a:t>5/29/17</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26" tIns="45714" rIns="91426" bIns="45714"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26" tIns="45714" rIns="91426" bIns="45714" rtlCol="0" anchor="ctr"/>
          <a:lstStyle>
            <a:lvl1pPr algn="r">
              <a:defRPr sz="1200">
                <a:solidFill>
                  <a:schemeClr val="tx1">
                    <a:tint val="75000"/>
                  </a:schemeClr>
                </a:solidFill>
                <a:latin typeface="Arial"/>
                <a:cs typeface="Arial"/>
              </a:defRPr>
            </a:lvl1pPr>
          </a:lstStyle>
          <a:p>
            <a:fld id="{AC913800-9833-F549-80FC-C3497A40B0B4}" type="slidenum">
              <a:rPr lang="en-US" smtClean="0"/>
              <a:pPr/>
              <a:t>‹#›</a:t>
            </a:fld>
            <a:endParaRPr lang="en-US"/>
          </a:p>
        </p:txBody>
      </p:sp>
    </p:spTree>
    <p:extLst>
      <p:ext uri="{BB962C8B-B14F-4D97-AF65-F5344CB8AC3E}">
        <p14:creationId xmlns:p14="http://schemas.microsoft.com/office/powerpoint/2010/main" val="1416080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31" rtl="0" eaLnBrk="1" latinLnBrk="0" hangingPunct="1">
        <a:spcBef>
          <a:spcPct val="0"/>
        </a:spcBef>
        <a:buNone/>
        <a:defRPr sz="4400" kern="1200">
          <a:solidFill>
            <a:srgbClr val="0D49E1"/>
          </a:solidFill>
          <a:latin typeface="Arial"/>
          <a:ea typeface="+mj-ea"/>
          <a:cs typeface="Arial"/>
        </a:defRPr>
      </a:lvl1pPr>
    </p:titleStyle>
    <p:bodyStyle>
      <a:lvl1pPr marL="0" indent="0" algn="l" defTabSz="457131" rtl="0" eaLnBrk="1" latinLnBrk="0" hangingPunct="1">
        <a:spcBef>
          <a:spcPct val="20000"/>
        </a:spcBef>
        <a:buFont typeface="Arial"/>
        <a:buNone/>
        <a:defRPr sz="3200" kern="1200">
          <a:solidFill>
            <a:schemeClr val="tx1"/>
          </a:solidFill>
          <a:latin typeface="Arial"/>
          <a:ea typeface="+mn-ea"/>
          <a:cs typeface="Arial"/>
        </a:defRPr>
      </a:lvl1pPr>
      <a:lvl2pPr marL="742839" indent="-285708" algn="l" defTabSz="457131" rtl="0" eaLnBrk="1" latinLnBrk="0" hangingPunct="1">
        <a:spcBef>
          <a:spcPct val="20000"/>
        </a:spcBef>
        <a:buFont typeface="Arial"/>
        <a:buChar char="–"/>
        <a:defRPr sz="2800" kern="1200">
          <a:solidFill>
            <a:schemeClr val="tx1"/>
          </a:solidFill>
          <a:latin typeface="Arial"/>
          <a:ea typeface="+mn-ea"/>
          <a:cs typeface="Arial"/>
        </a:defRPr>
      </a:lvl2pPr>
      <a:lvl3pPr marL="1142829" indent="-228565" algn="l" defTabSz="457131" rtl="0" eaLnBrk="1" latinLnBrk="0" hangingPunct="1">
        <a:spcBef>
          <a:spcPct val="20000"/>
        </a:spcBef>
        <a:buFont typeface="Arial"/>
        <a:buChar char="•"/>
        <a:defRPr sz="2400" kern="1200">
          <a:solidFill>
            <a:schemeClr val="tx1"/>
          </a:solidFill>
          <a:latin typeface="Arial"/>
          <a:ea typeface="+mn-ea"/>
          <a:cs typeface="Arial"/>
        </a:defRPr>
      </a:lvl3pPr>
      <a:lvl4pPr marL="1599960" indent="-228565" algn="l" defTabSz="457131" rtl="0" eaLnBrk="1" latinLnBrk="0" hangingPunct="1">
        <a:spcBef>
          <a:spcPct val="20000"/>
        </a:spcBef>
        <a:buFont typeface="Arial"/>
        <a:buChar char="–"/>
        <a:defRPr sz="2000" kern="1200">
          <a:solidFill>
            <a:schemeClr val="tx1"/>
          </a:solidFill>
          <a:latin typeface="Arial"/>
          <a:ea typeface="+mn-ea"/>
          <a:cs typeface="Arial"/>
        </a:defRPr>
      </a:lvl4pPr>
      <a:lvl5pPr marL="2057091" indent="-228565" algn="l" defTabSz="457131" rtl="0" eaLnBrk="1" latinLnBrk="0" hangingPunct="1">
        <a:spcBef>
          <a:spcPct val="20000"/>
        </a:spcBef>
        <a:buFont typeface="Arial"/>
        <a:buChar char="»"/>
        <a:defRPr sz="2000" kern="1200">
          <a:solidFill>
            <a:schemeClr val="tx1"/>
          </a:solidFill>
          <a:latin typeface="Arial"/>
          <a:ea typeface="+mn-ea"/>
          <a:cs typeface="Arial"/>
        </a:defRPr>
      </a:lvl5pPr>
      <a:lvl6pPr marL="2514222" indent="-228565" algn="l" defTabSz="457131" rtl="0" eaLnBrk="1" latinLnBrk="0" hangingPunct="1">
        <a:spcBef>
          <a:spcPct val="20000"/>
        </a:spcBef>
        <a:buFont typeface="Arial"/>
        <a:buChar char="•"/>
        <a:defRPr sz="2000" kern="1200">
          <a:solidFill>
            <a:schemeClr val="tx1"/>
          </a:solidFill>
          <a:latin typeface="+mn-lt"/>
          <a:ea typeface="+mn-ea"/>
          <a:cs typeface="+mn-cs"/>
        </a:defRPr>
      </a:lvl6pPr>
      <a:lvl7pPr marL="2971354" indent="-228565" algn="l" defTabSz="457131" rtl="0" eaLnBrk="1" latinLnBrk="0" hangingPunct="1">
        <a:spcBef>
          <a:spcPct val="20000"/>
        </a:spcBef>
        <a:buFont typeface="Arial"/>
        <a:buChar char="•"/>
        <a:defRPr sz="2000" kern="1200">
          <a:solidFill>
            <a:schemeClr val="tx1"/>
          </a:solidFill>
          <a:latin typeface="+mn-lt"/>
          <a:ea typeface="+mn-ea"/>
          <a:cs typeface="+mn-cs"/>
        </a:defRPr>
      </a:lvl7pPr>
      <a:lvl8pPr marL="3428486" indent="-228565" algn="l" defTabSz="457131" rtl="0" eaLnBrk="1" latinLnBrk="0" hangingPunct="1">
        <a:spcBef>
          <a:spcPct val="20000"/>
        </a:spcBef>
        <a:buFont typeface="Arial"/>
        <a:buChar char="•"/>
        <a:defRPr sz="2000" kern="1200">
          <a:solidFill>
            <a:schemeClr val="tx1"/>
          </a:solidFill>
          <a:latin typeface="+mn-lt"/>
          <a:ea typeface="+mn-ea"/>
          <a:cs typeface="+mn-cs"/>
        </a:defRPr>
      </a:lvl8pPr>
      <a:lvl9pPr marL="3885617" indent="-228565" algn="l" defTabSz="45713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1" rtl="0" eaLnBrk="1" latinLnBrk="0" hangingPunct="1">
        <a:defRPr sz="1800" kern="1200">
          <a:solidFill>
            <a:schemeClr val="tx1"/>
          </a:solidFill>
          <a:latin typeface="+mn-lt"/>
          <a:ea typeface="+mn-ea"/>
          <a:cs typeface="+mn-cs"/>
        </a:defRPr>
      </a:lvl1pPr>
      <a:lvl2pPr marL="457131" algn="l" defTabSz="457131" rtl="0" eaLnBrk="1" latinLnBrk="0" hangingPunct="1">
        <a:defRPr sz="1800" kern="1200">
          <a:solidFill>
            <a:schemeClr val="tx1"/>
          </a:solidFill>
          <a:latin typeface="+mn-lt"/>
          <a:ea typeface="+mn-ea"/>
          <a:cs typeface="+mn-cs"/>
        </a:defRPr>
      </a:lvl2pPr>
      <a:lvl3pPr marL="914263" algn="l" defTabSz="457131" rtl="0" eaLnBrk="1" latinLnBrk="0" hangingPunct="1">
        <a:defRPr sz="1800" kern="1200">
          <a:solidFill>
            <a:schemeClr val="tx1"/>
          </a:solidFill>
          <a:latin typeface="+mn-lt"/>
          <a:ea typeface="+mn-ea"/>
          <a:cs typeface="+mn-cs"/>
        </a:defRPr>
      </a:lvl3pPr>
      <a:lvl4pPr marL="1371395" algn="l" defTabSz="457131" rtl="0" eaLnBrk="1" latinLnBrk="0" hangingPunct="1">
        <a:defRPr sz="1800" kern="1200">
          <a:solidFill>
            <a:schemeClr val="tx1"/>
          </a:solidFill>
          <a:latin typeface="+mn-lt"/>
          <a:ea typeface="+mn-ea"/>
          <a:cs typeface="+mn-cs"/>
        </a:defRPr>
      </a:lvl4pPr>
      <a:lvl5pPr marL="1828527" algn="l" defTabSz="457131" rtl="0" eaLnBrk="1" latinLnBrk="0" hangingPunct="1">
        <a:defRPr sz="1800" kern="1200">
          <a:solidFill>
            <a:schemeClr val="tx1"/>
          </a:solidFill>
          <a:latin typeface="+mn-lt"/>
          <a:ea typeface="+mn-ea"/>
          <a:cs typeface="+mn-cs"/>
        </a:defRPr>
      </a:lvl5pPr>
      <a:lvl6pPr marL="2285658" algn="l" defTabSz="457131" rtl="0" eaLnBrk="1" latinLnBrk="0" hangingPunct="1">
        <a:defRPr sz="1800" kern="1200">
          <a:solidFill>
            <a:schemeClr val="tx1"/>
          </a:solidFill>
          <a:latin typeface="+mn-lt"/>
          <a:ea typeface="+mn-ea"/>
          <a:cs typeface="+mn-cs"/>
        </a:defRPr>
      </a:lvl6pPr>
      <a:lvl7pPr marL="2742789" algn="l" defTabSz="457131" rtl="0" eaLnBrk="1" latinLnBrk="0" hangingPunct="1">
        <a:defRPr sz="1800" kern="1200">
          <a:solidFill>
            <a:schemeClr val="tx1"/>
          </a:solidFill>
          <a:latin typeface="+mn-lt"/>
          <a:ea typeface="+mn-ea"/>
          <a:cs typeface="+mn-cs"/>
        </a:defRPr>
      </a:lvl7pPr>
      <a:lvl8pPr marL="3199920" algn="l" defTabSz="457131" rtl="0" eaLnBrk="1" latinLnBrk="0" hangingPunct="1">
        <a:defRPr sz="1800" kern="1200">
          <a:solidFill>
            <a:schemeClr val="tx1"/>
          </a:solidFill>
          <a:latin typeface="+mn-lt"/>
          <a:ea typeface="+mn-ea"/>
          <a:cs typeface="+mn-cs"/>
        </a:defRPr>
      </a:lvl8pPr>
      <a:lvl9pPr marL="3657051" algn="l" defTabSz="4571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313420"/>
            <a:ext cx="8123236"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584961"/>
            <a:ext cx="8119872"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6" y="6345071"/>
            <a:ext cx="8012545" cy="304800"/>
          </a:xfrm>
          <a:prstGeom prst="rect">
            <a:avLst/>
          </a:prstGeom>
          <a:noFill/>
        </p:spPr>
        <p:txBody>
          <a:bodyPr wrap="square" lIns="91426" tIns="45714" rIns="91426" bIns="45714" rtlCol="0">
            <a:noAutofit/>
          </a:bodyPr>
          <a:lstStyle/>
          <a:p>
            <a:pPr>
              <a:defRPr/>
            </a:pPr>
            <a:r>
              <a:rPr lang="en-US" sz="700" dirty="0" smtClean="0">
                <a:solidFill>
                  <a:srgbClr val="B9B8BB"/>
                </a:solidFill>
                <a:latin typeface="HP Simplified"/>
                <a:cs typeface="HP Simplified"/>
              </a:rPr>
              <a:t>© Copyright 2014 Hewlett-Packard Development Company, L.P.  The information contained herein is subject to change without notice. </a:t>
            </a:r>
          </a:p>
        </p:txBody>
      </p:sp>
      <p:sp>
        <p:nvSpPr>
          <p:cNvPr id="8" name="TextBox 7"/>
          <p:cNvSpPr txBox="1"/>
          <p:nvPr/>
        </p:nvSpPr>
        <p:spPr bwMode="gray">
          <a:xfrm>
            <a:off x="329189" y="6384651"/>
            <a:ext cx="323009" cy="199109"/>
          </a:xfrm>
          <a:prstGeom prst="rect">
            <a:avLst/>
          </a:prstGeom>
        </p:spPr>
        <p:txBody>
          <a:bodyPr vert="horz" wrap="none" lIns="0" tIns="45714" rIns="91426" bIns="45714" rtlCol="0" anchor="ctr">
            <a:noAutofit/>
          </a:bodyPr>
          <a:lstStyle/>
          <a:p>
            <a:pPr defTabSz="914263"/>
            <a:fld id="{6C5AF65D-6854-49AF-ABC5-48B5BA0EA842}" type="slidenum">
              <a:rPr lang="en-US" sz="700" smtClean="0">
                <a:solidFill>
                  <a:srgbClr val="B9B8BB"/>
                </a:solidFill>
                <a:latin typeface="HP Simplified"/>
                <a:cs typeface="HP Simplified"/>
              </a:rPr>
              <a:pPr defTabSz="914263"/>
              <a:t>‹#›</a:t>
            </a:fld>
            <a:endParaRPr lang="en-US" sz="700" dirty="0" smtClean="0">
              <a:solidFill>
                <a:srgbClr val="B9B8BB"/>
              </a:solidFill>
              <a:latin typeface="HP Simplified"/>
              <a:cs typeface="HP Simplified"/>
            </a:endParaRPr>
          </a:p>
        </p:txBody>
      </p:sp>
      <p:pic>
        <p:nvPicPr>
          <p:cNvPr id="4" name="Picture 3" descr="HP_Blue_RGB_150_S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03920" y="6047232"/>
            <a:ext cx="365760" cy="487680"/>
          </a:xfrm>
          <a:prstGeom prst="rect">
            <a:avLst/>
          </a:prstGeom>
        </p:spPr>
      </p:pic>
    </p:spTree>
    <p:extLst>
      <p:ext uri="{BB962C8B-B14F-4D97-AF65-F5344CB8AC3E}">
        <p14:creationId xmlns:p14="http://schemas.microsoft.com/office/powerpoint/2010/main" val="404271977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457131"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131"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149"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37" indent="-169837" algn="l" defTabSz="457131"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262" indent="-180948" algn="l" defTabSz="457131"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830" indent="-150791" algn="l" defTabSz="457131"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5658" indent="0" algn="l" defTabSz="457131"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354" indent="-228565" algn="l" defTabSz="457131" rtl="0" eaLnBrk="1" latinLnBrk="0" hangingPunct="1">
        <a:spcBef>
          <a:spcPct val="20000"/>
        </a:spcBef>
        <a:buFont typeface="Arial"/>
        <a:buChar char="•"/>
        <a:defRPr sz="2000" kern="1200">
          <a:solidFill>
            <a:schemeClr val="tx1"/>
          </a:solidFill>
          <a:latin typeface="+mn-lt"/>
          <a:ea typeface="+mn-ea"/>
          <a:cs typeface="+mn-cs"/>
        </a:defRPr>
      </a:lvl7pPr>
      <a:lvl8pPr marL="3428486" indent="-228565" algn="l" defTabSz="457131" rtl="0" eaLnBrk="1" latinLnBrk="0" hangingPunct="1">
        <a:spcBef>
          <a:spcPct val="20000"/>
        </a:spcBef>
        <a:buFont typeface="Arial"/>
        <a:buChar char="•"/>
        <a:defRPr sz="2000" kern="1200">
          <a:solidFill>
            <a:schemeClr val="tx1"/>
          </a:solidFill>
          <a:latin typeface="+mn-lt"/>
          <a:ea typeface="+mn-ea"/>
          <a:cs typeface="+mn-cs"/>
        </a:defRPr>
      </a:lvl8pPr>
      <a:lvl9pPr marL="3885617" indent="-228565" algn="l" defTabSz="45713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1" rtl="0" eaLnBrk="1" latinLnBrk="0" hangingPunct="1">
        <a:defRPr sz="1800" kern="1200">
          <a:solidFill>
            <a:schemeClr val="tx1"/>
          </a:solidFill>
          <a:latin typeface="+mn-lt"/>
          <a:ea typeface="+mn-ea"/>
          <a:cs typeface="+mn-cs"/>
        </a:defRPr>
      </a:lvl1pPr>
      <a:lvl2pPr marL="457131" algn="l" defTabSz="457131" rtl="0" eaLnBrk="1" latinLnBrk="0" hangingPunct="1">
        <a:defRPr sz="1800" kern="1200">
          <a:solidFill>
            <a:schemeClr val="tx1"/>
          </a:solidFill>
          <a:latin typeface="+mn-lt"/>
          <a:ea typeface="+mn-ea"/>
          <a:cs typeface="+mn-cs"/>
        </a:defRPr>
      </a:lvl2pPr>
      <a:lvl3pPr marL="914263" algn="l" defTabSz="457131" rtl="0" eaLnBrk="1" latinLnBrk="0" hangingPunct="1">
        <a:defRPr sz="1800" kern="1200">
          <a:solidFill>
            <a:schemeClr val="tx1"/>
          </a:solidFill>
          <a:latin typeface="+mn-lt"/>
          <a:ea typeface="+mn-ea"/>
          <a:cs typeface="+mn-cs"/>
        </a:defRPr>
      </a:lvl3pPr>
      <a:lvl4pPr marL="1371395" algn="l" defTabSz="457131" rtl="0" eaLnBrk="1" latinLnBrk="0" hangingPunct="1">
        <a:defRPr sz="1800" kern="1200">
          <a:solidFill>
            <a:schemeClr val="tx1"/>
          </a:solidFill>
          <a:latin typeface="+mn-lt"/>
          <a:ea typeface="+mn-ea"/>
          <a:cs typeface="+mn-cs"/>
        </a:defRPr>
      </a:lvl4pPr>
      <a:lvl5pPr marL="1828527" algn="l" defTabSz="457131" rtl="0" eaLnBrk="1" latinLnBrk="0" hangingPunct="1">
        <a:defRPr sz="1800" kern="1200">
          <a:solidFill>
            <a:schemeClr val="tx1"/>
          </a:solidFill>
          <a:latin typeface="+mn-lt"/>
          <a:ea typeface="+mn-ea"/>
          <a:cs typeface="+mn-cs"/>
        </a:defRPr>
      </a:lvl5pPr>
      <a:lvl6pPr marL="2285658" algn="l" defTabSz="457131" rtl="0" eaLnBrk="1" latinLnBrk="0" hangingPunct="1">
        <a:defRPr sz="1800" kern="1200">
          <a:solidFill>
            <a:schemeClr val="tx1"/>
          </a:solidFill>
          <a:latin typeface="+mn-lt"/>
          <a:ea typeface="+mn-ea"/>
          <a:cs typeface="+mn-cs"/>
        </a:defRPr>
      </a:lvl6pPr>
      <a:lvl7pPr marL="2742789" algn="l" defTabSz="457131" rtl="0" eaLnBrk="1" latinLnBrk="0" hangingPunct="1">
        <a:defRPr sz="1800" kern="1200">
          <a:solidFill>
            <a:schemeClr val="tx1"/>
          </a:solidFill>
          <a:latin typeface="+mn-lt"/>
          <a:ea typeface="+mn-ea"/>
          <a:cs typeface="+mn-cs"/>
        </a:defRPr>
      </a:lvl7pPr>
      <a:lvl8pPr marL="3199920" algn="l" defTabSz="457131" rtl="0" eaLnBrk="1" latinLnBrk="0" hangingPunct="1">
        <a:defRPr sz="1800" kern="1200">
          <a:solidFill>
            <a:schemeClr val="tx1"/>
          </a:solidFill>
          <a:latin typeface="+mn-lt"/>
          <a:ea typeface="+mn-ea"/>
          <a:cs typeface="+mn-cs"/>
        </a:defRPr>
      </a:lvl8pPr>
      <a:lvl9pPr marL="3657051" algn="l" defTabSz="4571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313420"/>
            <a:ext cx="8123236"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584961"/>
            <a:ext cx="8119872"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4" y="6345071"/>
            <a:ext cx="8012545" cy="304800"/>
          </a:xfrm>
          <a:prstGeom prst="rect">
            <a:avLst/>
          </a:prstGeom>
          <a:noFill/>
        </p:spPr>
        <p:txBody>
          <a:bodyPr wrap="square" lIns="91426" tIns="45714" rIns="91426" bIns="45714" rtlCol="0">
            <a:noAutofit/>
          </a:bodyPr>
          <a:lstStyle/>
          <a:p>
            <a:pPr>
              <a:defRPr/>
            </a:pPr>
            <a:r>
              <a:rPr lang="en-US" sz="700" dirty="0" smtClean="0">
                <a:solidFill>
                  <a:srgbClr val="B9B8BB"/>
                </a:solidFill>
                <a:latin typeface="HP Simplified"/>
                <a:cs typeface="HP Simplified"/>
              </a:rPr>
              <a:t>© Copyright 2014 Hewlett-Packard Development Company, L.P.  The information contained herein is subject to change without notice. </a:t>
            </a:r>
          </a:p>
        </p:txBody>
      </p:sp>
      <p:sp>
        <p:nvSpPr>
          <p:cNvPr id="8" name="TextBox 7"/>
          <p:cNvSpPr txBox="1"/>
          <p:nvPr/>
        </p:nvSpPr>
        <p:spPr bwMode="gray">
          <a:xfrm>
            <a:off x="329187" y="6384651"/>
            <a:ext cx="323009" cy="199109"/>
          </a:xfrm>
          <a:prstGeom prst="rect">
            <a:avLst/>
          </a:prstGeom>
        </p:spPr>
        <p:txBody>
          <a:bodyPr vert="horz" wrap="none" lIns="0" tIns="45714" rIns="91426" bIns="45714" rtlCol="0" anchor="ctr">
            <a:noAutofit/>
          </a:bodyPr>
          <a:lstStyle/>
          <a:p>
            <a:pPr defTabSz="914263"/>
            <a:fld id="{6C5AF65D-6854-49AF-ABC5-48B5BA0EA842}" type="slidenum">
              <a:rPr lang="en-US" sz="700" smtClean="0">
                <a:solidFill>
                  <a:srgbClr val="B9B8BB"/>
                </a:solidFill>
                <a:latin typeface="HP Simplified"/>
                <a:cs typeface="HP Simplified"/>
              </a:rPr>
              <a:pPr defTabSz="914263"/>
              <a:t>‹#›</a:t>
            </a:fld>
            <a:endParaRPr lang="en-US" sz="700" dirty="0" smtClean="0">
              <a:solidFill>
                <a:srgbClr val="B9B8BB"/>
              </a:solidFill>
              <a:latin typeface="HP Simplified"/>
              <a:cs typeface="HP Simplified"/>
            </a:endParaRPr>
          </a:p>
        </p:txBody>
      </p:sp>
      <p:pic>
        <p:nvPicPr>
          <p:cNvPr id="4" name="Picture 3" descr="HP_Blue_RGB_150_S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03920" y="6047232"/>
            <a:ext cx="365760" cy="487680"/>
          </a:xfrm>
          <a:prstGeom prst="rect">
            <a:avLst/>
          </a:prstGeom>
        </p:spPr>
      </p:pic>
    </p:spTree>
    <p:extLst>
      <p:ext uri="{BB962C8B-B14F-4D97-AF65-F5344CB8AC3E}">
        <p14:creationId xmlns:p14="http://schemas.microsoft.com/office/powerpoint/2010/main" val="7064212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1" r:id="rId6"/>
    <p:sldLayoutId id="2147483702"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l" defTabSz="457131"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131"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149"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37" indent="-169837" algn="l" defTabSz="457131"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262" indent="-180948" algn="l" defTabSz="457131"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830" indent="-150791" algn="l" defTabSz="457131"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5658" indent="0" algn="l" defTabSz="457131"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354" indent="-228565" algn="l" defTabSz="457131" rtl="0" eaLnBrk="1" latinLnBrk="0" hangingPunct="1">
        <a:spcBef>
          <a:spcPct val="20000"/>
        </a:spcBef>
        <a:buFont typeface="Arial"/>
        <a:buChar char="•"/>
        <a:defRPr sz="2000" kern="1200">
          <a:solidFill>
            <a:schemeClr val="tx1"/>
          </a:solidFill>
          <a:latin typeface="+mn-lt"/>
          <a:ea typeface="+mn-ea"/>
          <a:cs typeface="+mn-cs"/>
        </a:defRPr>
      </a:lvl7pPr>
      <a:lvl8pPr marL="3428486" indent="-228565" algn="l" defTabSz="457131" rtl="0" eaLnBrk="1" latinLnBrk="0" hangingPunct="1">
        <a:spcBef>
          <a:spcPct val="20000"/>
        </a:spcBef>
        <a:buFont typeface="Arial"/>
        <a:buChar char="•"/>
        <a:defRPr sz="2000" kern="1200">
          <a:solidFill>
            <a:schemeClr val="tx1"/>
          </a:solidFill>
          <a:latin typeface="+mn-lt"/>
          <a:ea typeface="+mn-ea"/>
          <a:cs typeface="+mn-cs"/>
        </a:defRPr>
      </a:lvl8pPr>
      <a:lvl9pPr marL="3885617" indent="-228565" algn="l" defTabSz="45713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1" rtl="0" eaLnBrk="1" latinLnBrk="0" hangingPunct="1">
        <a:defRPr sz="1800" kern="1200">
          <a:solidFill>
            <a:schemeClr val="tx1"/>
          </a:solidFill>
          <a:latin typeface="+mn-lt"/>
          <a:ea typeface="+mn-ea"/>
          <a:cs typeface="+mn-cs"/>
        </a:defRPr>
      </a:lvl1pPr>
      <a:lvl2pPr marL="457131" algn="l" defTabSz="457131" rtl="0" eaLnBrk="1" latinLnBrk="0" hangingPunct="1">
        <a:defRPr sz="1800" kern="1200">
          <a:solidFill>
            <a:schemeClr val="tx1"/>
          </a:solidFill>
          <a:latin typeface="+mn-lt"/>
          <a:ea typeface="+mn-ea"/>
          <a:cs typeface="+mn-cs"/>
        </a:defRPr>
      </a:lvl2pPr>
      <a:lvl3pPr marL="914263" algn="l" defTabSz="457131" rtl="0" eaLnBrk="1" latinLnBrk="0" hangingPunct="1">
        <a:defRPr sz="1800" kern="1200">
          <a:solidFill>
            <a:schemeClr val="tx1"/>
          </a:solidFill>
          <a:latin typeface="+mn-lt"/>
          <a:ea typeface="+mn-ea"/>
          <a:cs typeface="+mn-cs"/>
        </a:defRPr>
      </a:lvl3pPr>
      <a:lvl4pPr marL="1371395" algn="l" defTabSz="457131" rtl="0" eaLnBrk="1" latinLnBrk="0" hangingPunct="1">
        <a:defRPr sz="1800" kern="1200">
          <a:solidFill>
            <a:schemeClr val="tx1"/>
          </a:solidFill>
          <a:latin typeface="+mn-lt"/>
          <a:ea typeface="+mn-ea"/>
          <a:cs typeface="+mn-cs"/>
        </a:defRPr>
      </a:lvl4pPr>
      <a:lvl5pPr marL="1828527" algn="l" defTabSz="457131" rtl="0" eaLnBrk="1" latinLnBrk="0" hangingPunct="1">
        <a:defRPr sz="1800" kern="1200">
          <a:solidFill>
            <a:schemeClr val="tx1"/>
          </a:solidFill>
          <a:latin typeface="+mn-lt"/>
          <a:ea typeface="+mn-ea"/>
          <a:cs typeface="+mn-cs"/>
        </a:defRPr>
      </a:lvl5pPr>
      <a:lvl6pPr marL="2285658" algn="l" defTabSz="457131" rtl="0" eaLnBrk="1" latinLnBrk="0" hangingPunct="1">
        <a:defRPr sz="1800" kern="1200">
          <a:solidFill>
            <a:schemeClr val="tx1"/>
          </a:solidFill>
          <a:latin typeface="+mn-lt"/>
          <a:ea typeface="+mn-ea"/>
          <a:cs typeface="+mn-cs"/>
        </a:defRPr>
      </a:lvl6pPr>
      <a:lvl7pPr marL="2742789" algn="l" defTabSz="457131" rtl="0" eaLnBrk="1" latinLnBrk="0" hangingPunct="1">
        <a:defRPr sz="1800" kern="1200">
          <a:solidFill>
            <a:schemeClr val="tx1"/>
          </a:solidFill>
          <a:latin typeface="+mn-lt"/>
          <a:ea typeface="+mn-ea"/>
          <a:cs typeface="+mn-cs"/>
        </a:defRPr>
      </a:lvl7pPr>
      <a:lvl8pPr marL="3199920" algn="l" defTabSz="457131" rtl="0" eaLnBrk="1" latinLnBrk="0" hangingPunct="1">
        <a:defRPr sz="1800" kern="1200">
          <a:solidFill>
            <a:schemeClr val="tx1"/>
          </a:solidFill>
          <a:latin typeface="+mn-lt"/>
          <a:ea typeface="+mn-ea"/>
          <a:cs typeface="+mn-cs"/>
        </a:defRPr>
      </a:lvl8pPr>
      <a:lvl9pPr marL="3657051" algn="l" defTabSz="45713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313420"/>
            <a:ext cx="8123236"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584961"/>
            <a:ext cx="8119872"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4" y="6345071"/>
            <a:ext cx="8012545" cy="304800"/>
          </a:xfrm>
          <a:prstGeom prst="rect">
            <a:avLst/>
          </a:prstGeom>
          <a:noFill/>
        </p:spPr>
        <p:txBody>
          <a:bodyPr wrap="square" lIns="91426" tIns="45714" rIns="91426" bIns="45714" rtlCol="0">
            <a:noAutofit/>
          </a:bodyPr>
          <a:lstStyle/>
          <a:p>
            <a:pPr>
              <a:defRPr/>
            </a:pPr>
            <a:r>
              <a:rPr lang="en-US" sz="700" dirty="0" smtClean="0">
                <a:solidFill>
                  <a:srgbClr val="B9B8BB"/>
                </a:solidFill>
                <a:latin typeface="HP Simplified"/>
                <a:cs typeface="HP Simplified"/>
              </a:rPr>
              <a:t>© Copyright 2014 Hewlett-Packard Development Company, L.P.  The information contained herein is subject to change without notice. </a:t>
            </a:r>
          </a:p>
        </p:txBody>
      </p:sp>
      <p:sp>
        <p:nvSpPr>
          <p:cNvPr id="8" name="TextBox 7"/>
          <p:cNvSpPr txBox="1"/>
          <p:nvPr/>
        </p:nvSpPr>
        <p:spPr bwMode="gray">
          <a:xfrm>
            <a:off x="329187" y="6384650"/>
            <a:ext cx="323009" cy="199109"/>
          </a:xfrm>
          <a:prstGeom prst="rect">
            <a:avLst/>
          </a:prstGeom>
        </p:spPr>
        <p:txBody>
          <a:bodyPr vert="horz" wrap="none" lIns="0" tIns="45714" rIns="91426" bIns="45714" rtlCol="0" anchor="ctr">
            <a:noAutofit/>
          </a:bodyPr>
          <a:lstStyle/>
          <a:p>
            <a:pPr defTabSz="914263"/>
            <a:fld id="{6C5AF65D-6854-49AF-ABC5-48B5BA0EA842}" type="slidenum">
              <a:rPr lang="en-US" sz="700" smtClean="0">
                <a:solidFill>
                  <a:srgbClr val="B9B8BB"/>
                </a:solidFill>
                <a:latin typeface="HP Simplified"/>
                <a:cs typeface="HP Simplified"/>
              </a:rPr>
              <a:pPr defTabSz="914263"/>
              <a:t>‹#›</a:t>
            </a:fld>
            <a:endParaRPr lang="en-US" sz="700" dirty="0" smtClean="0">
              <a:solidFill>
                <a:srgbClr val="B9B8BB"/>
              </a:solidFill>
              <a:latin typeface="HP Simplified"/>
              <a:cs typeface="HP Simplified"/>
            </a:endParaRPr>
          </a:p>
        </p:txBody>
      </p:sp>
      <p:pic>
        <p:nvPicPr>
          <p:cNvPr id="4" name="Picture 3" descr="HP_Blue_RGB_150_S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03920" y="6047232"/>
            <a:ext cx="365760" cy="487680"/>
          </a:xfrm>
          <a:prstGeom prst="rect">
            <a:avLst/>
          </a:prstGeom>
        </p:spPr>
      </p:pic>
    </p:spTree>
    <p:extLst>
      <p:ext uri="{BB962C8B-B14F-4D97-AF65-F5344CB8AC3E}">
        <p14:creationId xmlns:p14="http://schemas.microsoft.com/office/powerpoint/2010/main" val="942464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7" r:id="rId6"/>
    <p:sldLayoutId id="2147483718" r:id="rId7"/>
    <p:sldLayoutId id="2147483719" r:id="rId8"/>
    <p:sldLayoutId id="2147483720" r:id="rId9"/>
    <p:sldLayoutId id="2147483721" r:id="rId10"/>
    <p:sldLayoutId id="2147483722" r:id="rId11"/>
    <p:sldLayoutId id="2147483723" r:id="rId12"/>
  </p:sldLayoutIdLst>
  <p:timing>
    <p:tnLst>
      <p:par>
        <p:cTn id="1" dur="indefinite" restart="never" nodeType="tmRoot"/>
      </p:par>
    </p:tnLst>
  </p:timing>
  <p:hf hdr="0" ftr="0" dt="0"/>
  <p:txStyles>
    <p:titleStyle>
      <a:lvl1pPr algn="l" defTabSz="457131"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131"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149"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37" indent="-169837" algn="l" defTabSz="457131"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262" indent="-180948" algn="l" defTabSz="457131"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830" indent="-150791" algn="l" defTabSz="457131"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5658" indent="0" algn="l" defTabSz="457131"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354" indent="-228565" algn="l" defTabSz="457131" rtl="0" eaLnBrk="1" latinLnBrk="0" hangingPunct="1">
        <a:spcBef>
          <a:spcPct val="20000"/>
        </a:spcBef>
        <a:buFont typeface="Arial"/>
        <a:buChar char="•"/>
        <a:defRPr sz="2000" kern="1200">
          <a:solidFill>
            <a:schemeClr val="tx1"/>
          </a:solidFill>
          <a:latin typeface="+mn-lt"/>
          <a:ea typeface="+mn-ea"/>
          <a:cs typeface="+mn-cs"/>
        </a:defRPr>
      </a:lvl7pPr>
      <a:lvl8pPr marL="3428486" indent="-228565" algn="l" defTabSz="457131" rtl="0" eaLnBrk="1" latinLnBrk="0" hangingPunct="1">
        <a:spcBef>
          <a:spcPct val="20000"/>
        </a:spcBef>
        <a:buFont typeface="Arial"/>
        <a:buChar char="•"/>
        <a:defRPr sz="2000" kern="1200">
          <a:solidFill>
            <a:schemeClr val="tx1"/>
          </a:solidFill>
          <a:latin typeface="+mn-lt"/>
          <a:ea typeface="+mn-ea"/>
          <a:cs typeface="+mn-cs"/>
        </a:defRPr>
      </a:lvl8pPr>
      <a:lvl9pPr marL="3885617" indent="-228565" algn="l" defTabSz="45713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1" rtl="0" eaLnBrk="1" latinLnBrk="0" hangingPunct="1">
        <a:defRPr sz="1800" kern="1200">
          <a:solidFill>
            <a:schemeClr val="tx1"/>
          </a:solidFill>
          <a:latin typeface="+mn-lt"/>
          <a:ea typeface="+mn-ea"/>
          <a:cs typeface="+mn-cs"/>
        </a:defRPr>
      </a:lvl1pPr>
      <a:lvl2pPr marL="457131" algn="l" defTabSz="457131" rtl="0" eaLnBrk="1" latinLnBrk="0" hangingPunct="1">
        <a:defRPr sz="1800" kern="1200">
          <a:solidFill>
            <a:schemeClr val="tx1"/>
          </a:solidFill>
          <a:latin typeface="+mn-lt"/>
          <a:ea typeface="+mn-ea"/>
          <a:cs typeface="+mn-cs"/>
        </a:defRPr>
      </a:lvl2pPr>
      <a:lvl3pPr marL="914263" algn="l" defTabSz="457131" rtl="0" eaLnBrk="1" latinLnBrk="0" hangingPunct="1">
        <a:defRPr sz="1800" kern="1200">
          <a:solidFill>
            <a:schemeClr val="tx1"/>
          </a:solidFill>
          <a:latin typeface="+mn-lt"/>
          <a:ea typeface="+mn-ea"/>
          <a:cs typeface="+mn-cs"/>
        </a:defRPr>
      </a:lvl3pPr>
      <a:lvl4pPr marL="1371395" algn="l" defTabSz="457131" rtl="0" eaLnBrk="1" latinLnBrk="0" hangingPunct="1">
        <a:defRPr sz="1800" kern="1200">
          <a:solidFill>
            <a:schemeClr val="tx1"/>
          </a:solidFill>
          <a:latin typeface="+mn-lt"/>
          <a:ea typeface="+mn-ea"/>
          <a:cs typeface="+mn-cs"/>
        </a:defRPr>
      </a:lvl4pPr>
      <a:lvl5pPr marL="1828527" algn="l" defTabSz="457131" rtl="0" eaLnBrk="1" latinLnBrk="0" hangingPunct="1">
        <a:defRPr sz="1800" kern="1200">
          <a:solidFill>
            <a:schemeClr val="tx1"/>
          </a:solidFill>
          <a:latin typeface="+mn-lt"/>
          <a:ea typeface="+mn-ea"/>
          <a:cs typeface="+mn-cs"/>
        </a:defRPr>
      </a:lvl5pPr>
      <a:lvl6pPr marL="2285658" algn="l" defTabSz="457131" rtl="0" eaLnBrk="1" latinLnBrk="0" hangingPunct="1">
        <a:defRPr sz="1800" kern="1200">
          <a:solidFill>
            <a:schemeClr val="tx1"/>
          </a:solidFill>
          <a:latin typeface="+mn-lt"/>
          <a:ea typeface="+mn-ea"/>
          <a:cs typeface="+mn-cs"/>
        </a:defRPr>
      </a:lvl6pPr>
      <a:lvl7pPr marL="2742789" algn="l" defTabSz="457131" rtl="0" eaLnBrk="1" latinLnBrk="0" hangingPunct="1">
        <a:defRPr sz="1800" kern="1200">
          <a:solidFill>
            <a:schemeClr val="tx1"/>
          </a:solidFill>
          <a:latin typeface="+mn-lt"/>
          <a:ea typeface="+mn-ea"/>
          <a:cs typeface="+mn-cs"/>
        </a:defRPr>
      </a:lvl7pPr>
      <a:lvl8pPr marL="3199920" algn="l" defTabSz="457131" rtl="0" eaLnBrk="1" latinLnBrk="0" hangingPunct="1">
        <a:defRPr sz="1800" kern="1200">
          <a:solidFill>
            <a:schemeClr val="tx1"/>
          </a:solidFill>
          <a:latin typeface="+mn-lt"/>
          <a:ea typeface="+mn-ea"/>
          <a:cs typeface="+mn-cs"/>
        </a:defRPr>
      </a:lvl8pPr>
      <a:lvl9pPr marL="3657051" algn="l" defTabSz="45713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976" y="274638"/>
            <a:ext cx="8074824" cy="1143000"/>
          </a:xfrm>
          <a:prstGeom prst="rect">
            <a:avLst/>
          </a:prstGeom>
        </p:spPr>
        <p:txBody>
          <a:bodyPr vert="horz" lIns="91426" tIns="45714" rIns="91426" bIns="4571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11976" y="1600200"/>
            <a:ext cx="8074824" cy="4525963"/>
          </a:xfrm>
          <a:prstGeom prst="rect">
            <a:avLst/>
          </a:prstGeom>
        </p:spPr>
        <p:txBody>
          <a:bodyPr vert="horz" lIns="91426" tIns="45714" rIns="91426" bIns="4571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10673"/>
            <a:ext cx="2133600" cy="365125"/>
          </a:xfrm>
          <a:prstGeom prst="rect">
            <a:avLst/>
          </a:prstGeom>
        </p:spPr>
        <p:txBody>
          <a:bodyPr vert="horz" lIns="91426" tIns="45714" rIns="91426" bIns="45714" rtlCol="0" anchor="ctr"/>
          <a:lstStyle>
            <a:lvl1pPr algn="r">
              <a:defRPr sz="1200">
                <a:solidFill>
                  <a:schemeClr val="tx1">
                    <a:tint val="75000"/>
                  </a:schemeClr>
                </a:solidFill>
              </a:defRPr>
            </a:lvl1pPr>
          </a:lstStyle>
          <a:p>
            <a:fld id="{57D92C16-8AE8-1B4F-9331-F4A89351A68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5405476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slow">
    <p:push dir="u"/>
  </p:transition>
  <p:timing>
    <p:tnLst>
      <p:par>
        <p:cTn id="1" dur="indefinite" restart="never" nodeType="tmRoot"/>
      </p:par>
    </p:tnLst>
  </p:timing>
  <p:hf hdr="0" dt="0"/>
  <p:txStyles>
    <p:titleStyle>
      <a:lvl1pPr algn="l" defTabSz="457131" rtl="0" eaLnBrk="1" latinLnBrk="0" hangingPunct="1">
        <a:spcBef>
          <a:spcPct val="0"/>
        </a:spcBef>
        <a:buNone/>
        <a:defRPr sz="4000" kern="1200">
          <a:solidFill>
            <a:schemeClr val="tx1"/>
          </a:solidFill>
          <a:latin typeface="+mj-lt"/>
          <a:ea typeface="+mj-ea"/>
          <a:cs typeface="+mj-cs"/>
        </a:defRPr>
      </a:lvl1pPr>
    </p:titleStyle>
    <p:bodyStyle>
      <a:lvl1pPr marL="342849" indent="-342849" algn="l" defTabSz="457131" rtl="0" eaLnBrk="1" latinLnBrk="0" hangingPunct="1">
        <a:spcBef>
          <a:spcPct val="20000"/>
        </a:spcBef>
        <a:buSzPct val="100000"/>
        <a:buFont typeface="Arial"/>
        <a:buChar char="•"/>
        <a:defRPr sz="3200" kern="1200">
          <a:solidFill>
            <a:schemeClr val="tx1"/>
          </a:solidFill>
          <a:latin typeface="+mj-lt"/>
          <a:ea typeface="+mn-ea"/>
          <a:cs typeface="+mn-cs"/>
        </a:defRPr>
      </a:lvl1pPr>
      <a:lvl2pPr marL="742839" indent="-285708" algn="l" defTabSz="457131" rtl="0" eaLnBrk="1" latinLnBrk="0" hangingPunct="1">
        <a:spcBef>
          <a:spcPct val="20000"/>
        </a:spcBef>
        <a:buSzPct val="63000"/>
        <a:buFont typeface="Courier New"/>
        <a:buChar char="o"/>
        <a:defRPr sz="2800" kern="1200">
          <a:solidFill>
            <a:schemeClr val="tx1"/>
          </a:solidFill>
          <a:latin typeface="+mj-lt"/>
          <a:ea typeface="+mn-ea"/>
          <a:cs typeface="+mn-cs"/>
        </a:defRPr>
      </a:lvl2pPr>
      <a:lvl3pPr marL="1142829" indent="-228565" algn="l" defTabSz="457131" rtl="0" eaLnBrk="1" latinLnBrk="0" hangingPunct="1">
        <a:spcBef>
          <a:spcPct val="20000"/>
        </a:spcBef>
        <a:buFont typeface="Arial"/>
        <a:buChar char="•"/>
        <a:defRPr sz="2400" kern="1200">
          <a:solidFill>
            <a:schemeClr val="tx1"/>
          </a:solidFill>
          <a:latin typeface="+mj-lt"/>
          <a:ea typeface="+mn-ea"/>
          <a:cs typeface="+mn-cs"/>
        </a:defRPr>
      </a:lvl3pPr>
      <a:lvl4pPr marL="1599960" indent="-228565" algn="l" defTabSz="457131" rtl="0" eaLnBrk="1" latinLnBrk="0" hangingPunct="1">
        <a:spcBef>
          <a:spcPct val="20000"/>
        </a:spcBef>
        <a:buFont typeface="Arial"/>
        <a:buChar char="–"/>
        <a:defRPr sz="2000" kern="1200">
          <a:solidFill>
            <a:schemeClr val="tx1"/>
          </a:solidFill>
          <a:latin typeface="+mj-lt"/>
          <a:ea typeface="+mn-ea"/>
          <a:cs typeface="+mn-cs"/>
        </a:defRPr>
      </a:lvl4pPr>
      <a:lvl5pPr marL="2057091" indent="-228565" algn="l" defTabSz="457131" rtl="0" eaLnBrk="1" latinLnBrk="0" hangingPunct="1">
        <a:spcBef>
          <a:spcPct val="20000"/>
        </a:spcBef>
        <a:buFont typeface="Arial"/>
        <a:buChar char="»"/>
        <a:defRPr sz="2000" kern="1200">
          <a:solidFill>
            <a:schemeClr val="tx1"/>
          </a:solidFill>
          <a:latin typeface="+mj-lt"/>
          <a:ea typeface="+mn-ea"/>
          <a:cs typeface="+mn-cs"/>
        </a:defRPr>
      </a:lvl5pPr>
      <a:lvl6pPr marL="2514222" indent="-228565" algn="l" defTabSz="457131" rtl="0" eaLnBrk="1" latinLnBrk="0" hangingPunct="1">
        <a:spcBef>
          <a:spcPct val="20000"/>
        </a:spcBef>
        <a:buFont typeface="Arial"/>
        <a:buChar char="•"/>
        <a:defRPr sz="2000" kern="1200">
          <a:solidFill>
            <a:schemeClr val="tx1"/>
          </a:solidFill>
          <a:latin typeface="+mn-lt"/>
          <a:ea typeface="+mn-ea"/>
          <a:cs typeface="+mn-cs"/>
        </a:defRPr>
      </a:lvl6pPr>
      <a:lvl7pPr marL="2971354" indent="-228565" algn="l" defTabSz="457131" rtl="0" eaLnBrk="1" latinLnBrk="0" hangingPunct="1">
        <a:spcBef>
          <a:spcPct val="20000"/>
        </a:spcBef>
        <a:buFont typeface="Arial"/>
        <a:buChar char="•"/>
        <a:defRPr sz="2000" kern="1200">
          <a:solidFill>
            <a:schemeClr val="tx1"/>
          </a:solidFill>
          <a:latin typeface="+mn-lt"/>
          <a:ea typeface="+mn-ea"/>
          <a:cs typeface="+mn-cs"/>
        </a:defRPr>
      </a:lvl7pPr>
      <a:lvl8pPr marL="3428486" indent="-228565" algn="l" defTabSz="457131" rtl="0" eaLnBrk="1" latinLnBrk="0" hangingPunct="1">
        <a:spcBef>
          <a:spcPct val="20000"/>
        </a:spcBef>
        <a:buFont typeface="Arial"/>
        <a:buChar char="•"/>
        <a:defRPr sz="2000" kern="1200">
          <a:solidFill>
            <a:schemeClr val="tx1"/>
          </a:solidFill>
          <a:latin typeface="+mn-lt"/>
          <a:ea typeface="+mn-ea"/>
          <a:cs typeface="+mn-cs"/>
        </a:defRPr>
      </a:lvl8pPr>
      <a:lvl9pPr marL="3885617" indent="-228565" algn="l" defTabSz="45713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1" rtl="0" eaLnBrk="1" latinLnBrk="0" hangingPunct="1">
        <a:defRPr sz="1800" kern="1200">
          <a:solidFill>
            <a:schemeClr val="tx1"/>
          </a:solidFill>
          <a:latin typeface="+mn-lt"/>
          <a:ea typeface="+mn-ea"/>
          <a:cs typeface="+mn-cs"/>
        </a:defRPr>
      </a:lvl1pPr>
      <a:lvl2pPr marL="457131" algn="l" defTabSz="457131" rtl="0" eaLnBrk="1" latinLnBrk="0" hangingPunct="1">
        <a:defRPr sz="1800" kern="1200">
          <a:solidFill>
            <a:schemeClr val="tx1"/>
          </a:solidFill>
          <a:latin typeface="+mn-lt"/>
          <a:ea typeface="+mn-ea"/>
          <a:cs typeface="+mn-cs"/>
        </a:defRPr>
      </a:lvl2pPr>
      <a:lvl3pPr marL="914263" algn="l" defTabSz="457131" rtl="0" eaLnBrk="1" latinLnBrk="0" hangingPunct="1">
        <a:defRPr sz="1800" kern="1200">
          <a:solidFill>
            <a:schemeClr val="tx1"/>
          </a:solidFill>
          <a:latin typeface="+mn-lt"/>
          <a:ea typeface="+mn-ea"/>
          <a:cs typeface="+mn-cs"/>
        </a:defRPr>
      </a:lvl3pPr>
      <a:lvl4pPr marL="1371395" algn="l" defTabSz="457131" rtl="0" eaLnBrk="1" latinLnBrk="0" hangingPunct="1">
        <a:defRPr sz="1800" kern="1200">
          <a:solidFill>
            <a:schemeClr val="tx1"/>
          </a:solidFill>
          <a:latin typeface="+mn-lt"/>
          <a:ea typeface="+mn-ea"/>
          <a:cs typeface="+mn-cs"/>
        </a:defRPr>
      </a:lvl4pPr>
      <a:lvl5pPr marL="1828527" algn="l" defTabSz="457131" rtl="0" eaLnBrk="1" latinLnBrk="0" hangingPunct="1">
        <a:defRPr sz="1800" kern="1200">
          <a:solidFill>
            <a:schemeClr val="tx1"/>
          </a:solidFill>
          <a:latin typeface="+mn-lt"/>
          <a:ea typeface="+mn-ea"/>
          <a:cs typeface="+mn-cs"/>
        </a:defRPr>
      </a:lvl5pPr>
      <a:lvl6pPr marL="2285658" algn="l" defTabSz="457131" rtl="0" eaLnBrk="1" latinLnBrk="0" hangingPunct="1">
        <a:defRPr sz="1800" kern="1200">
          <a:solidFill>
            <a:schemeClr val="tx1"/>
          </a:solidFill>
          <a:latin typeface="+mn-lt"/>
          <a:ea typeface="+mn-ea"/>
          <a:cs typeface="+mn-cs"/>
        </a:defRPr>
      </a:lvl6pPr>
      <a:lvl7pPr marL="2742789" algn="l" defTabSz="457131" rtl="0" eaLnBrk="1" latinLnBrk="0" hangingPunct="1">
        <a:defRPr sz="1800" kern="1200">
          <a:solidFill>
            <a:schemeClr val="tx1"/>
          </a:solidFill>
          <a:latin typeface="+mn-lt"/>
          <a:ea typeface="+mn-ea"/>
          <a:cs typeface="+mn-cs"/>
        </a:defRPr>
      </a:lvl7pPr>
      <a:lvl8pPr marL="3199920" algn="l" defTabSz="457131" rtl="0" eaLnBrk="1" latinLnBrk="0" hangingPunct="1">
        <a:defRPr sz="1800" kern="1200">
          <a:solidFill>
            <a:schemeClr val="tx1"/>
          </a:solidFill>
          <a:latin typeface="+mn-lt"/>
          <a:ea typeface="+mn-ea"/>
          <a:cs typeface="+mn-cs"/>
        </a:defRPr>
      </a:lvl8pPr>
      <a:lvl9pPr marL="3657051" algn="l" defTabSz="4571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 Id="rId3" Type="http://schemas.openxmlformats.org/officeDocument/2006/relationships/image" Target="../media/image9.gi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microsoft.com/office/2007/relationships/hdphoto" Target="../media/hdphoto1.wdp"/><Relationship Id="rId6" Type="http://schemas.openxmlformats.org/officeDocument/2006/relationships/image" Target="../media/image12.png"/><Relationship Id="rId1" Type="http://schemas.openxmlformats.org/officeDocument/2006/relationships/slideLayout" Target="../slideLayouts/slideLayout5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microsoft.com/office/2007/relationships/hdphoto" Target="../media/hdphoto2.wdp"/><Relationship Id="rId6" Type="http://schemas.openxmlformats.org/officeDocument/2006/relationships/image" Target="../media/image12.png"/><Relationship Id="rId7" Type="http://schemas.openxmlformats.org/officeDocument/2006/relationships/image" Target="../media/image13.emf"/><Relationship Id="rId8" Type="http://schemas.openxmlformats.org/officeDocument/2006/relationships/image" Target="../media/image14.emf"/><Relationship Id="rId9" Type="http://schemas.openxmlformats.org/officeDocument/2006/relationships/image" Target="../media/image15.emf"/><Relationship Id="rId10" Type="http://schemas.openxmlformats.org/officeDocument/2006/relationships/image" Target="../media/image16.emf"/><Relationship Id="rId1" Type="http://schemas.openxmlformats.org/officeDocument/2006/relationships/slideLayout" Target="../slideLayouts/slideLayout5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48.xml"/><Relationship Id="rId3"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7.emf"/><Relationship Id="rId1" Type="http://schemas.openxmlformats.org/officeDocument/2006/relationships/tags" Target="../tags/tag7.xml"/><Relationship Id="rId2"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8.xml"/><Relationship Id="rId3"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6.emf"/><Relationship Id="rId1" Type="http://schemas.openxmlformats.org/officeDocument/2006/relationships/tags" Target="../tags/tag1.xml"/><Relationship Id="rId2"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8.xml"/><Relationship Id="rId3"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8.emf"/><Relationship Id="rId5" Type="http://schemas.openxmlformats.org/officeDocument/2006/relationships/image" Target="../media/image19.emf"/><Relationship Id="rId1" Type="http://schemas.openxmlformats.org/officeDocument/2006/relationships/tags" Target="../tags/tag10.xml"/><Relationship Id="rId2"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8.xml"/><Relationship Id="rId3"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48.xml"/><Relationship Id="rId3"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0.png"/><Relationship Id="rId5" Type="http://schemas.openxmlformats.org/officeDocument/2006/relationships/image" Target="../media/image21.emf"/><Relationship Id="rId6" Type="http://schemas.openxmlformats.org/officeDocument/2006/relationships/image" Target="../media/image22.emf"/><Relationship Id="rId1" Type="http://schemas.openxmlformats.org/officeDocument/2006/relationships/tags" Target="../tags/tag13.xml"/><Relationship Id="rId2"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23.png"/><Relationship Id="rId1" Type="http://schemas.openxmlformats.org/officeDocument/2006/relationships/tags" Target="../tags/tag14.xml"/><Relationship Id="rId2"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48.xml"/><Relationship Id="rId3"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48.xml"/><Relationship Id="rId3"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0.png"/><Relationship Id="rId1" Type="http://schemas.openxmlformats.org/officeDocument/2006/relationships/tags" Target="../tags/tag17.xml"/><Relationship Id="rId2"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7.emf"/><Relationship Id="rId1" Type="http://schemas.openxmlformats.org/officeDocument/2006/relationships/tags" Target="../tags/tag2.xml"/><Relationship Id="rId2"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hyperlink" Target="https://bitbucket.org/peymank/hassel-public.git" TargetMode="External"/><Relationship Id="rId1" Type="http://schemas.openxmlformats.org/officeDocument/2006/relationships/tags" Target="../tags/tag18.xml"/><Relationship Id="rId2"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0.png"/><Relationship Id="rId5" Type="http://schemas.openxmlformats.org/officeDocument/2006/relationships/image" Target="../media/image12.png"/><Relationship Id="rId1" Type="http://schemas.openxmlformats.org/officeDocument/2006/relationships/tags" Target="../tags/tag19.xml"/><Relationship Id="rId2"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8.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8.xml"/><Relationship Id="rId3"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09" y="1273944"/>
            <a:ext cx="9011478" cy="2580233"/>
          </a:xfrm>
        </p:spPr>
        <p:txBody>
          <a:bodyPr>
            <a:normAutofit/>
          </a:bodyPr>
          <a:lstStyle/>
          <a:p>
            <a:pPr algn="ctr"/>
            <a:r>
              <a:rPr lang="en-US" dirty="0" smtClean="0"/>
              <a:t>6.888</a:t>
            </a:r>
            <a:br>
              <a:rPr lang="en-US" dirty="0" smtClean="0"/>
            </a:br>
            <a:r>
              <a:rPr lang="en-US" dirty="0" smtClean="0"/>
              <a:t> Lecture 16:</a:t>
            </a:r>
            <a:br>
              <a:rPr lang="en-US" dirty="0" smtClean="0"/>
            </a:br>
            <a:r>
              <a:rPr lang="en-US" dirty="0" smtClean="0"/>
              <a:t>Header Space Analysis</a:t>
            </a:r>
            <a:endParaRPr lang="en-US" dirty="0"/>
          </a:p>
        </p:txBody>
      </p:sp>
      <p:sp>
        <p:nvSpPr>
          <p:cNvPr id="4" name="Subtitle 3"/>
          <p:cNvSpPr>
            <a:spLocks noGrp="1"/>
          </p:cNvSpPr>
          <p:nvPr>
            <p:ph type="subTitle" idx="1"/>
          </p:nvPr>
        </p:nvSpPr>
        <p:spPr>
          <a:xfrm>
            <a:off x="1371600" y="3114273"/>
            <a:ext cx="6400800" cy="3489727"/>
          </a:xfrm>
        </p:spPr>
        <p:txBody>
          <a:bodyPr>
            <a:normAutofit fontScale="77500" lnSpcReduction="20000"/>
          </a:bodyPr>
          <a:lstStyle/>
          <a:p>
            <a:endParaRPr lang="en-US" sz="1000" dirty="0"/>
          </a:p>
          <a:p>
            <a:endParaRPr lang="en-US" dirty="0"/>
          </a:p>
          <a:p>
            <a:endParaRPr lang="en-US" sz="2800" dirty="0"/>
          </a:p>
          <a:p>
            <a:r>
              <a:rPr lang="en-US" sz="2800" dirty="0"/>
              <a:t>Mohammad Alizadeh</a:t>
            </a:r>
          </a:p>
          <a:p>
            <a:endParaRPr lang="en-US" sz="2400" dirty="0"/>
          </a:p>
          <a:p>
            <a:endParaRPr lang="en-US" sz="2400" dirty="0"/>
          </a:p>
          <a:p>
            <a:endParaRPr lang="en-US" sz="2400" dirty="0"/>
          </a:p>
          <a:p>
            <a:endParaRPr lang="en-US" sz="2400" dirty="0"/>
          </a:p>
          <a:p>
            <a:endParaRPr lang="en-US" sz="2400" dirty="0"/>
          </a:p>
          <a:p>
            <a:endParaRPr lang="en-US" sz="2600" dirty="0"/>
          </a:p>
          <a:p>
            <a:r>
              <a:rPr lang="en-US" sz="2600" dirty="0"/>
              <a:t>Spring 2016</a:t>
            </a:r>
          </a:p>
        </p:txBody>
      </p:sp>
      <p:pic>
        <p:nvPicPr>
          <p:cNvPr id="5" name="Picture 4"/>
          <p:cNvPicPr>
            <a:picLocks noChangeAspect="1"/>
          </p:cNvPicPr>
          <p:nvPr/>
        </p:nvPicPr>
        <p:blipFill>
          <a:blip r:embed="rId2"/>
          <a:stretch>
            <a:fillRect/>
          </a:stretch>
        </p:blipFill>
        <p:spPr>
          <a:xfrm>
            <a:off x="403596" y="402834"/>
            <a:ext cx="1149121" cy="594095"/>
          </a:xfrm>
          <a:prstGeom prst="rect">
            <a:avLst/>
          </a:prstGeom>
        </p:spPr>
      </p:pic>
      <p:sp>
        <p:nvSpPr>
          <p:cNvPr id="7" name="TextBox 6"/>
          <p:cNvSpPr txBox="1"/>
          <p:nvPr/>
        </p:nvSpPr>
        <p:spPr>
          <a:xfrm>
            <a:off x="242954" y="5430857"/>
            <a:ext cx="8757478" cy="400097"/>
          </a:xfrm>
          <a:prstGeom prst="rect">
            <a:avLst/>
          </a:prstGeom>
          <a:noFill/>
        </p:spPr>
        <p:txBody>
          <a:bodyPr wrap="square" lIns="91426" tIns="45714" rIns="91426" bIns="45714" rtlCol="0">
            <a:spAutoFit/>
          </a:bodyPr>
          <a:lstStyle/>
          <a:p>
            <a:pPr marL="342849" indent="-342849">
              <a:buFont typeface="Wingdings" charset="2"/>
              <a:buChar char="²"/>
            </a:pPr>
            <a:r>
              <a:rPr lang="en-US" sz="2000" dirty="0" smtClean="0">
                <a:solidFill>
                  <a:schemeClr val="bg1">
                    <a:lumMod val="50000"/>
                  </a:schemeClr>
                </a:solidFill>
              </a:rPr>
              <a:t>Slides courtesy of </a:t>
            </a:r>
            <a:r>
              <a:rPr lang="en-US" sz="2000" dirty="0" err="1" smtClean="0">
                <a:solidFill>
                  <a:schemeClr val="bg1">
                    <a:lumMod val="50000"/>
                  </a:schemeClr>
                </a:solidFill>
              </a:rPr>
              <a:t>Peyman</a:t>
            </a:r>
            <a:r>
              <a:rPr lang="en-US" sz="2000" dirty="0" smtClean="0">
                <a:solidFill>
                  <a:schemeClr val="bg1">
                    <a:lumMod val="50000"/>
                  </a:schemeClr>
                </a:solidFill>
              </a:rPr>
              <a:t> </a:t>
            </a:r>
            <a:r>
              <a:rPr lang="en-US" sz="2000" dirty="0" err="1" smtClean="0">
                <a:solidFill>
                  <a:schemeClr val="bg1">
                    <a:lumMod val="50000"/>
                  </a:schemeClr>
                </a:solidFill>
              </a:rPr>
              <a:t>Kazemian</a:t>
            </a:r>
            <a:r>
              <a:rPr lang="en-US" sz="2000" dirty="0" smtClean="0">
                <a:solidFill>
                  <a:schemeClr val="bg1">
                    <a:lumMod val="50000"/>
                  </a:schemeClr>
                </a:solidFill>
              </a:rPr>
              <a:t> (Stanford)</a:t>
            </a:r>
            <a:endParaRPr lang="en-US" sz="2000" dirty="0">
              <a:solidFill>
                <a:schemeClr val="bg1">
                  <a:lumMod val="50000"/>
                </a:schemeClr>
              </a:solidFill>
            </a:endParaRPr>
          </a:p>
        </p:txBody>
      </p:sp>
      <p:sp>
        <p:nvSpPr>
          <p:cNvPr id="6" name="Slide Number Placeholder 5"/>
          <p:cNvSpPr>
            <a:spLocks noGrp="1"/>
          </p:cNvSpPr>
          <p:nvPr>
            <p:ph type="sldNum" sz="quarter" idx="12"/>
          </p:nvPr>
        </p:nvSpPr>
        <p:spPr/>
        <p:txBody>
          <a:bodyPr/>
          <a:lstStyle/>
          <a:p>
            <a:fld id="{AC913800-9833-F549-80FC-C3497A40B0B4}" type="slidenum">
              <a:rPr lang="en-US" smtClean="0"/>
              <a:t>1</a:t>
            </a:fld>
            <a:endParaRPr lang="en-US"/>
          </a:p>
        </p:txBody>
      </p:sp>
    </p:spTree>
    <p:extLst>
      <p:ext uri="{BB962C8B-B14F-4D97-AF65-F5344CB8AC3E}">
        <p14:creationId xmlns:p14="http://schemas.microsoft.com/office/powerpoint/2010/main" val="17202814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Hardware Design</a:t>
            </a:r>
            <a:endParaRPr lang="en-US" dirty="0"/>
          </a:p>
        </p:txBody>
      </p:sp>
      <p:sp>
        <p:nvSpPr>
          <p:cNvPr id="4" name="Slide Number Placeholder 3"/>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pic>
        <p:nvPicPr>
          <p:cNvPr id="6" name="Picture 5"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101363" y="5765939"/>
            <a:ext cx="398820" cy="551755"/>
          </a:xfrm>
          <a:prstGeom prst="rect">
            <a:avLst/>
          </a:prstGeom>
        </p:spPr>
      </p:pic>
      <p:pic>
        <p:nvPicPr>
          <p:cNvPr id="7" name="Picture 6"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631594" y="5782388"/>
            <a:ext cx="398820" cy="551755"/>
          </a:xfrm>
          <a:prstGeom prst="rect">
            <a:avLst/>
          </a:prstGeom>
        </p:spPr>
      </p:pic>
      <p:pic>
        <p:nvPicPr>
          <p:cNvPr id="8" name="Picture 7"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374679" y="4969128"/>
            <a:ext cx="398820" cy="551755"/>
          </a:xfrm>
          <a:prstGeom prst="rect">
            <a:avLst/>
          </a:prstGeom>
        </p:spPr>
      </p:pic>
      <p:pic>
        <p:nvPicPr>
          <p:cNvPr id="9" name="Picture 8"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374679" y="4427868"/>
            <a:ext cx="398820" cy="551755"/>
          </a:xfrm>
          <a:prstGeom prst="rect">
            <a:avLst/>
          </a:prstGeom>
        </p:spPr>
      </p:pic>
      <p:cxnSp>
        <p:nvCxnSpPr>
          <p:cNvPr id="11" name="Straight Connector 10"/>
          <p:cNvCxnSpPr/>
          <p:nvPr/>
        </p:nvCxnSpPr>
        <p:spPr>
          <a:xfrm>
            <a:off x="5469134" y="563908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42014" y="490615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998929" y="566007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469134" y="5649575"/>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37427" y="545790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458639" y="6387641"/>
            <a:ext cx="540290"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469134" y="6233272"/>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98929" y="6234177"/>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647996" y="5765941"/>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901952" y="5776437"/>
            <a:ext cx="74057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901952" y="4684827"/>
            <a:ext cx="0" cy="10975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901954" y="4684824"/>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545114" y="5217161"/>
            <a:ext cx="840060" cy="842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545115" y="6018751"/>
            <a:ext cx="57265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545114" y="5217159"/>
            <a:ext cx="0" cy="8015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3542822" y="5376679"/>
            <a:ext cx="991799" cy="166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100598" y="4969129"/>
            <a:ext cx="811852" cy="1504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737427" y="4290511"/>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pic>
        <p:nvPicPr>
          <p:cNvPr id="55" name="Picture 54"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139192" y="3340803"/>
            <a:ext cx="398820" cy="551755"/>
          </a:xfrm>
          <a:prstGeom prst="rect">
            <a:avLst/>
          </a:prstGeom>
        </p:spPr>
      </p:pic>
      <p:pic>
        <p:nvPicPr>
          <p:cNvPr id="56" name="Picture 55"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669423" y="3357248"/>
            <a:ext cx="398820" cy="551755"/>
          </a:xfrm>
          <a:prstGeom prst="rect">
            <a:avLst/>
          </a:prstGeom>
        </p:spPr>
      </p:pic>
      <p:pic>
        <p:nvPicPr>
          <p:cNvPr id="57" name="Picture 56"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412508" y="2543989"/>
            <a:ext cx="398820" cy="551755"/>
          </a:xfrm>
          <a:prstGeom prst="rect">
            <a:avLst/>
          </a:prstGeom>
        </p:spPr>
      </p:pic>
      <p:pic>
        <p:nvPicPr>
          <p:cNvPr id="58" name="Picture 57"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412508" y="2002733"/>
            <a:ext cx="398820" cy="551755"/>
          </a:xfrm>
          <a:prstGeom prst="rect">
            <a:avLst/>
          </a:prstGeom>
        </p:spPr>
      </p:pic>
      <p:cxnSp>
        <p:nvCxnSpPr>
          <p:cNvPr id="59" name="Straight Connector 58"/>
          <p:cNvCxnSpPr/>
          <p:nvPr/>
        </p:nvCxnSpPr>
        <p:spPr>
          <a:xfrm>
            <a:off x="5506963" y="3213942"/>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779843" y="248101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6036758" y="3234936"/>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506964" y="3224438"/>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775256" y="303277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496468" y="3962504"/>
            <a:ext cx="540290"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506963" y="380813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036758" y="380904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685825" y="3340802"/>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939782" y="3351300"/>
            <a:ext cx="74057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939781" y="2259690"/>
            <a:ext cx="0" cy="10975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939781" y="2259687"/>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582943" y="2792024"/>
            <a:ext cx="840060" cy="842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582943" y="3593614"/>
            <a:ext cx="57265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582943" y="2792024"/>
            <a:ext cx="0" cy="8015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215607" y="3234934"/>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882819" y="2559032"/>
            <a:ext cx="1067463"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5775256" y="1865375"/>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77" name="Picture 76"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184879" y="5329003"/>
            <a:ext cx="398820" cy="551755"/>
          </a:xfrm>
          <a:prstGeom prst="rect">
            <a:avLst/>
          </a:prstGeom>
        </p:spPr>
      </p:pic>
      <p:pic>
        <p:nvPicPr>
          <p:cNvPr id="78" name="Picture 77"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185980" y="5907233"/>
            <a:ext cx="398820" cy="551755"/>
          </a:xfrm>
          <a:prstGeom prst="rect">
            <a:avLst/>
          </a:prstGeom>
        </p:spPr>
      </p:pic>
      <p:pic>
        <p:nvPicPr>
          <p:cNvPr id="79" name="Picture 78"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468908" y="4442263"/>
            <a:ext cx="398820" cy="551755"/>
          </a:xfrm>
          <a:prstGeom prst="rect">
            <a:avLst/>
          </a:prstGeom>
        </p:spPr>
      </p:pic>
      <p:pic>
        <p:nvPicPr>
          <p:cNvPr id="80" name="Picture 79"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2939118" y="4436843"/>
            <a:ext cx="398820" cy="551755"/>
          </a:xfrm>
          <a:prstGeom prst="rect">
            <a:avLst/>
          </a:prstGeom>
        </p:spPr>
      </p:pic>
      <p:cxnSp>
        <p:nvCxnSpPr>
          <p:cNvPr id="81" name="Straight Connector 80"/>
          <p:cNvCxnSpPr/>
          <p:nvPr/>
        </p:nvCxnSpPr>
        <p:spPr>
          <a:xfrm>
            <a:off x="3553315" y="5790837"/>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306453" y="492562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836243" y="491922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V="1">
            <a:off x="1007324" y="5231020"/>
            <a:ext cx="2461589" cy="1049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endCxn id="78" idx="1"/>
          </p:cNvCxnSpPr>
          <p:nvPr/>
        </p:nvCxnSpPr>
        <p:spPr>
          <a:xfrm>
            <a:off x="3184881" y="5241514"/>
            <a:ext cx="1101" cy="94159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850773" y="6387644"/>
            <a:ext cx="324474" cy="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302303" y="432868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553315" y="4153156"/>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553315" y="5104537"/>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2455897" y="5585981"/>
            <a:ext cx="81404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2455896" y="4693799"/>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455896" y="4693799"/>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316288" y="4333714"/>
            <a:ext cx="50946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305574" y="5094465"/>
            <a:ext cx="520177"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468909" y="4694085"/>
            <a:ext cx="0" cy="52307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348658" y="6403021"/>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778297" y="5066616"/>
            <a:ext cx="688099"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839199" y="432276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5766941" y="1696530"/>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pic>
        <p:nvPicPr>
          <p:cNvPr id="113" name="Picture 112"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231452" y="2889843"/>
            <a:ext cx="398820" cy="551755"/>
          </a:xfrm>
          <a:prstGeom prst="rect">
            <a:avLst/>
          </a:prstGeom>
        </p:spPr>
      </p:pic>
      <p:pic>
        <p:nvPicPr>
          <p:cNvPr id="114" name="Picture 113"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232553" y="3468073"/>
            <a:ext cx="398820" cy="551755"/>
          </a:xfrm>
          <a:prstGeom prst="rect">
            <a:avLst/>
          </a:prstGeom>
        </p:spPr>
      </p:pic>
      <p:pic>
        <p:nvPicPr>
          <p:cNvPr id="115" name="Picture 114"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515481" y="2003103"/>
            <a:ext cx="398820" cy="551755"/>
          </a:xfrm>
          <a:prstGeom prst="rect">
            <a:avLst/>
          </a:prstGeom>
        </p:spPr>
      </p:pic>
      <p:pic>
        <p:nvPicPr>
          <p:cNvPr id="116" name="Picture 115"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2985691" y="1997683"/>
            <a:ext cx="398820" cy="551755"/>
          </a:xfrm>
          <a:prstGeom prst="rect">
            <a:avLst/>
          </a:prstGeom>
        </p:spPr>
      </p:pic>
      <p:cxnSp>
        <p:nvCxnSpPr>
          <p:cNvPr id="117" name="Straight Connector 116"/>
          <p:cNvCxnSpPr/>
          <p:nvPr/>
        </p:nvCxnSpPr>
        <p:spPr>
          <a:xfrm>
            <a:off x="3599888" y="3351676"/>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3353026" y="248646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882816" y="2480057"/>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29872" y="2791857"/>
            <a:ext cx="308561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endCxn id="114" idx="1"/>
          </p:cNvCxnSpPr>
          <p:nvPr/>
        </p:nvCxnSpPr>
        <p:spPr>
          <a:xfrm>
            <a:off x="3231453" y="2802353"/>
            <a:ext cx="1101" cy="94159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348876" y="188952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3599888" y="1713995"/>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3599888" y="2665376"/>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2502470" y="3146820"/>
            <a:ext cx="81404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2502469" y="2254638"/>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2502469" y="2254638"/>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362861" y="1894553"/>
            <a:ext cx="50946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3352147" y="2655304"/>
            <a:ext cx="520177"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515482" y="2254924"/>
            <a:ext cx="0" cy="52307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395231" y="3963860"/>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1778295" y="2627455"/>
            <a:ext cx="73467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885772" y="188360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4" name="Picture 133"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639989" y="4294173"/>
            <a:ext cx="398820" cy="551755"/>
          </a:xfrm>
          <a:prstGeom prst="rect">
            <a:avLst/>
          </a:prstGeom>
        </p:spPr>
      </p:pic>
      <p:pic>
        <p:nvPicPr>
          <p:cNvPr id="135" name="Picture 134"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639989" y="5604879"/>
            <a:ext cx="398820" cy="551755"/>
          </a:xfrm>
          <a:prstGeom prst="rect">
            <a:avLst/>
          </a:prstGeom>
        </p:spPr>
      </p:pic>
      <p:cxnSp>
        <p:nvCxnSpPr>
          <p:cNvPr id="139" name="Straight Connector 138"/>
          <p:cNvCxnSpPr/>
          <p:nvPr/>
        </p:nvCxnSpPr>
        <p:spPr>
          <a:xfrm>
            <a:off x="1007324" y="4760571"/>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07548" y="6072212"/>
            <a:ext cx="0" cy="31543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007772" y="4167311"/>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39989" y="4549059"/>
            <a:ext cx="0" cy="131615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56383" y="5227657"/>
            <a:ext cx="592546" cy="856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778295" y="2627458"/>
            <a:ext cx="0" cy="24391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56383" y="3307482"/>
            <a:ext cx="173719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429872" y="2802356"/>
            <a:ext cx="0" cy="24391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6383100" y="4294173"/>
            <a:ext cx="0" cy="122671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745730" y="5516666"/>
            <a:ext cx="637373"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383100" y="3053763"/>
            <a:ext cx="0" cy="98393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5773502" y="3032768"/>
            <a:ext cx="637373"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4072825" y="4061809"/>
            <a:ext cx="231027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flipH="1" flipV="1">
            <a:off x="4242504" y="4290514"/>
            <a:ext cx="2123759" cy="365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4090103" y="4044971"/>
            <a:ext cx="0" cy="94904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232008" y="3234937"/>
            <a:ext cx="0" cy="105557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pic>
        <p:nvPicPr>
          <p:cNvPr id="180" name="Picture 179"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503900" y="4280743"/>
            <a:ext cx="398820" cy="551755"/>
          </a:xfrm>
          <a:prstGeom prst="rect">
            <a:avLst/>
          </a:prstGeom>
        </p:spPr>
      </p:pic>
      <p:pic>
        <p:nvPicPr>
          <p:cNvPr id="181" name="Picture 180"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505001" y="4858973"/>
            <a:ext cx="398820" cy="551755"/>
          </a:xfrm>
          <a:prstGeom prst="rect">
            <a:avLst/>
          </a:prstGeom>
        </p:spPr>
      </p:pic>
      <p:pic>
        <p:nvPicPr>
          <p:cNvPr id="182" name="Picture 181"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787929" y="3394003"/>
            <a:ext cx="398820" cy="551755"/>
          </a:xfrm>
          <a:prstGeom prst="rect">
            <a:avLst/>
          </a:prstGeom>
        </p:spPr>
      </p:pic>
      <p:pic>
        <p:nvPicPr>
          <p:cNvPr id="183" name="Picture 182"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258139" y="3388583"/>
            <a:ext cx="398820" cy="551755"/>
          </a:xfrm>
          <a:prstGeom prst="rect">
            <a:avLst/>
          </a:prstGeom>
        </p:spPr>
      </p:pic>
      <p:cxnSp>
        <p:nvCxnSpPr>
          <p:cNvPr id="184" name="Straight Connector 183"/>
          <p:cNvCxnSpPr/>
          <p:nvPr/>
        </p:nvCxnSpPr>
        <p:spPr>
          <a:xfrm>
            <a:off x="7872336" y="4742577"/>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7625474" y="387736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155264" y="387096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a:endCxn id="181" idx="1"/>
          </p:cNvCxnSpPr>
          <p:nvPr/>
        </p:nvCxnSpPr>
        <p:spPr>
          <a:xfrm>
            <a:off x="7503901" y="4193254"/>
            <a:ext cx="1101" cy="94159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7621324" y="328042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7872336" y="3104896"/>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872336" y="4056277"/>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6774917" y="4537721"/>
            <a:ext cx="81404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774917" y="3032769"/>
            <a:ext cx="0" cy="150495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774919" y="3645539"/>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7635308" y="3285454"/>
            <a:ext cx="50946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7624595" y="4046205"/>
            <a:ext cx="520177"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7787930" y="3645825"/>
            <a:ext cx="0" cy="52307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7667679" y="5354761"/>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158220" y="327450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59764" y="5367290"/>
            <a:ext cx="324474" cy="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200" name="Picture 199"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8348980" y="3273817"/>
            <a:ext cx="398820" cy="551755"/>
          </a:xfrm>
          <a:prstGeom prst="rect">
            <a:avLst/>
          </a:prstGeom>
        </p:spPr>
      </p:pic>
      <p:pic>
        <p:nvPicPr>
          <p:cNvPr id="201" name="Picture 200"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8348980" y="4584528"/>
            <a:ext cx="398820" cy="551755"/>
          </a:xfrm>
          <a:prstGeom prst="rect">
            <a:avLst/>
          </a:prstGeom>
        </p:spPr>
      </p:pic>
      <p:cxnSp>
        <p:nvCxnSpPr>
          <p:cNvPr id="202" name="Straight Connector 201"/>
          <p:cNvCxnSpPr/>
          <p:nvPr/>
        </p:nvCxnSpPr>
        <p:spPr>
          <a:xfrm>
            <a:off x="8716315" y="3740217"/>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8716539" y="5051858"/>
            <a:ext cx="0" cy="31543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8716763" y="3146956"/>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8348980" y="3528705"/>
            <a:ext cx="0" cy="131615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flipV="1">
            <a:off x="6410874" y="3032768"/>
            <a:ext cx="364045" cy="33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V="1">
            <a:off x="7147280" y="4177410"/>
            <a:ext cx="640650" cy="1049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7168708" y="2351164"/>
            <a:ext cx="0" cy="182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102610" y="2939181"/>
            <a:ext cx="659490" cy="369320"/>
          </a:xfrm>
          <a:prstGeom prst="rect">
            <a:avLst/>
          </a:prstGeom>
          <a:noFill/>
        </p:spPr>
        <p:txBody>
          <a:bodyPr wrap="none" lIns="91426" tIns="45714" rIns="91426" bIns="45714" rtlCol="0">
            <a:spAutoFit/>
          </a:bodyPr>
          <a:lstStyle/>
          <a:p>
            <a:r>
              <a:rPr lang="en-US" dirty="0" smtClean="0">
                <a:solidFill>
                  <a:prstClr val="black"/>
                </a:solidFill>
                <a:latin typeface="Calibri"/>
              </a:rPr>
              <a:t>clock</a:t>
            </a:r>
            <a:endParaRPr lang="en-US" dirty="0">
              <a:solidFill>
                <a:prstClr val="black"/>
              </a:solidFill>
              <a:latin typeface="Calibri"/>
            </a:endParaRPr>
          </a:p>
        </p:txBody>
      </p:sp>
      <p:sp>
        <p:nvSpPr>
          <p:cNvPr id="221" name="TextBox 220"/>
          <p:cNvSpPr txBox="1"/>
          <p:nvPr/>
        </p:nvSpPr>
        <p:spPr>
          <a:xfrm>
            <a:off x="43289" y="4841771"/>
            <a:ext cx="318200" cy="369320"/>
          </a:xfrm>
          <a:prstGeom prst="rect">
            <a:avLst/>
          </a:prstGeom>
          <a:noFill/>
        </p:spPr>
        <p:txBody>
          <a:bodyPr wrap="none" lIns="91426" tIns="45714" rIns="91426" bIns="45714" rtlCol="0">
            <a:spAutoFit/>
          </a:bodyPr>
          <a:lstStyle/>
          <a:p>
            <a:r>
              <a:rPr lang="en-US" dirty="0" smtClean="0">
                <a:solidFill>
                  <a:prstClr val="black"/>
                </a:solidFill>
                <a:latin typeface="Calibri"/>
              </a:rPr>
              <a:t>A</a:t>
            </a:r>
            <a:endParaRPr lang="en-US" dirty="0">
              <a:solidFill>
                <a:prstClr val="black"/>
              </a:solidFill>
              <a:latin typeface="Calibri"/>
            </a:endParaRPr>
          </a:p>
        </p:txBody>
      </p:sp>
      <p:sp>
        <p:nvSpPr>
          <p:cNvPr id="222" name="TextBox 221"/>
          <p:cNvSpPr txBox="1"/>
          <p:nvPr/>
        </p:nvSpPr>
        <p:spPr>
          <a:xfrm>
            <a:off x="7029122" y="2002731"/>
            <a:ext cx="312878" cy="369320"/>
          </a:xfrm>
          <a:prstGeom prst="rect">
            <a:avLst/>
          </a:prstGeom>
          <a:noFill/>
        </p:spPr>
        <p:txBody>
          <a:bodyPr wrap="none" lIns="91426" tIns="45714" rIns="91426" bIns="45714" rtlCol="0">
            <a:spAutoFit/>
          </a:bodyPr>
          <a:lstStyle/>
          <a:p>
            <a:r>
              <a:rPr lang="en-US" dirty="0" smtClean="0">
                <a:solidFill>
                  <a:prstClr val="black"/>
                </a:solidFill>
                <a:latin typeface="Calibri"/>
              </a:rPr>
              <a:t>B</a:t>
            </a:r>
            <a:endParaRPr lang="en-US" dirty="0">
              <a:solidFill>
                <a:prstClr val="black"/>
              </a:solidFill>
              <a:latin typeface="Calibri"/>
            </a:endParaRPr>
          </a:p>
        </p:txBody>
      </p:sp>
      <p:cxnSp>
        <p:nvCxnSpPr>
          <p:cNvPr id="223" name="Straight Connector 222"/>
          <p:cNvCxnSpPr/>
          <p:nvPr/>
        </p:nvCxnSpPr>
        <p:spPr>
          <a:xfrm>
            <a:off x="7872336" y="4202039"/>
            <a:ext cx="47664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8716764" y="4186394"/>
            <a:ext cx="288175" cy="151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8686802" y="4137336"/>
            <a:ext cx="505238" cy="369320"/>
          </a:xfrm>
          <a:prstGeom prst="rect">
            <a:avLst/>
          </a:prstGeom>
          <a:noFill/>
        </p:spPr>
        <p:txBody>
          <a:bodyPr wrap="none" lIns="91426" tIns="45714" rIns="91426" bIns="45714" rtlCol="0">
            <a:spAutoFit/>
          </a:bodyPr>
          <a:lstStyle/>
          <a:p>
            <a:r>
              <a:rPr lang="en-US" dirty="0" smtClean="0">
                <a:solidFill>
                  <a:prstClr val="black"/>
                </a:solidFill>
                <a:latin typeface="Calibri"/>
              </a:rPr>
              <a:t>out</a:t>
            </a:r>
            <a:endParaRPr lang="en-US" dirty="0">
              <a:solidFill>
                <a:prstClr val="black"/>
              </a:solidFill>
              <a:latin typeface="Calibri"/>
            </a:endParaRPr>
          </a:p>
        </p:txBody>
      </p:sp>
      <p:sp>
        <p:nvSpPr>
          <p:cNvPr id="5" name="PB"/>
          <p:cNvSpPr/>
          <p:nvPr/>
        </p:nvSpPr>
        <p:spPr>
          <a:xfrm>
            <a:off x="0" y="6705600"/>
            <a:ext cx="1397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345761964"/>
      </p:ext>
    </p:extLst>
  </p:cSld>
  <p:clrMapOvr>
    <a:masterClrMapping/>
  </p:clrMapOvr>
  <p:transition spd="slow" advTm="5834">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p:nvPr/>
        </p:nvCxnSpPr>
        <p:spPr>
          <a:xfrm flipV="1">
            <a:off x="1007324" y="5231020"/>
            <a:ext cx="2461589" cy="1049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455896" y="4693799"/>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553315" y="5104537"/>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Digital Hardware Design</a:t>
            </a:r>
            <a:endParaRPr lang="en-US" dirty="0"/>
          </a:p>
        </p:txBody>
      </p:sp>
      <p:sp>
        <p:nvSpPr>
          <p:cNvPr id="4" name="Slide Number Placeholder 3"/>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11</a:t>
            </a:fld>
            <a:endParaRPr lang="en-US">
              <a:solidFill>
                <a:prstClr val="black">
                  <a:tint val="75000"/>
                </a:prstClr>
              </a:solidFill>
              <a:latin typeface="Calibri"/>
            </a:endParaRPr>
          </a:p>
        </p:txBody>
      </p:sp>
      <p:pic>
        <p:nvPicPr>
          <p:cNvPr id="6" name="Picture 5"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101363" y="5765939"/>
            <a:ext cx="398820" cy="551755"/>
          </a:xfrm>
          <a:prstGeom prst="rect">
            <a:avLst/>
          </a:prstGeom>
        </p:spPr>
      </p:pic>
      <p:pic>
        <p:nvPicPr>
          <p:cNvPr id="7" name="Picture 6"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631594" y="5782388"/>
            <a:ext cx="398820" cy="551755"/>
          </a:xfrm>
          <a:prstGeom prst="rect">
            <a:avLst/>
          </a:prstGeom>
        </p:spPr>
      </p:pic>
      <p:pic>
        <p:nvPicPr>
          <p:cNvPr id="8" name="Picture 7"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374679" y="4969128"/>
            <a:ext cx="398820" cy="551755"/>
          </a:xfrm>
          <a:prstGeom prst="rect">
            <a:avLst/>
          </a:prstGeom>
        </p:spPr>
      </p:pic>
      <p:pic>
        <p:nvPicPr>
          <p:cNvPr id="9" name="Picture 8"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374679" y="4427868"/>
            <a:ext cx="398820" cy="551755"/>
          </a:xfrm>
          <a:prstGeom prst="rect">
            <a:avLst/>
          </a:prstGeom>
        </p:spPr>
      </p:pic>
      <p:cxnSp>
        <p:nvCxnSpPr>
          <p:cNvPr id="11" name="Straight Connector 10"/>
          <p:cNvCxnSpPr/>
          <p:nvPr/>
        </p:nvCxnSpPr>
        <p:spPr>
          <a:xfrm>
            <a:off x="5469134" y="563908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42014" y="490615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998929" y="566007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469134" y="5649575"/>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37427" y="545790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458639" y="6387641"/>
            <a:ext cx="540290"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469134" y="6233272"/>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98929" y="6234177"/>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647996" y="5765941"/>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901952" y="5776437"/>
            <a:ext cx="74057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901952" y="4684827"/>
            <a:ext cx="0" cy="10975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901954" y="4684824"/>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545114" y="5217161"/>
            <a:ext cx="840060" cy="842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545115" y="6018751"/>
            <a:ext cx="57265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545114" y="5217159"/>
            <a:ext cx="0" cy="8015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737427" y="4290511"/>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pic>
        <p:nvPicPr>
          <p:cNvPr id="55" name="Picture 54"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139192" y="3340803"/>
            <a:ext cx="398820" cy="551755"/>
          </a:xfrm>
          <a:prstGeom prst="rect">
            <a:avLst/>
          </a:prstGeom>
        </p:spPr>
      </p:pic>
      <p:pic>
        <p:nvPicPr>
          <p:cNvPr id="56" name="Picture 55"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669423" y="3357248"/>
            <a:ext cx="398820" cy="551755"/>
          </a:xfrm>
          <a:prstGeom prst="rect">
            <a:avLst/>
          </a:prstGeom>
        </p:spPr>
      </p:pic>
      <p:pic>
        <p:nvPicPr>
          <p:cNvPr id="57" name="Picture 56"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412508" y="2543989"/>
            <a:ext cx="398820" cy="551755"/>
          </a:xfrm>
          <a:prstGeom prst="rect">
            <a:avLst/>
          </a:prstGeom>
        </p:spPr>
      </p:pic>
      <p:pic>
        <p:nvPicPr>
          <p:cNvPr id="58" name="Picture 57"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5412508" y="2002733"/>
            <a:ext cx="398820" cy="551755"/>
          </a:xfrm>
          <a:prstGeom prst="rect">
            <a:avLst/>
          </a:prstGeom>
        </p:spPr>
      </p:pic>
      <p:cxnSp>
        <p:nvCxnSpPr>
          <p:cNvPr id="59" name="Straight Connector 58"/>
          <p:cNvCxnSpPr/>
          <p:nvPr/>
        </p:nvCxnSpPr>
        <p:spPr>
          <a:xfrm>
            <a:off x="5506963" y="3213942"/>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779843" y="248101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6036758" y="3234936"/>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506964" y="3224438"/>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775256" y="303277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496468" y="3962504"/>
            <a:ext cx="540290"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506963" y="380813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036758" y="380904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685825" y="3340802"/>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939782" y="3351300"/>
            <a:ext cx="74057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939781" y="2259690"/>
            <a:ext cx="0" cy="10975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939781" y="2259687"/>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582943" y="2792024"/>
            <a:ext cx="840060" cy="842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582943" y="3593614"/>
            <a:ext cx="57265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582943" y="2792024"/>
            <a:ext cx="0" cy="8015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5775256" y="1865375"/>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77" name="Picture 76"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184879" y="5329003"/>
            <a:ext cx="398820" cy="551755"/>
          </a:xfrm>
          <a:prstGeom prst="rect">
            <a:avLst/>
          </a:prstGeom>
        </p:spPr>
      </p:pic>
      <p:pic>
        <p:nvPicPr>
          <p:cNvPr id="78" name="Picture 77"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185980" y="5907233"/>
            <a:ext cx="398820" cy="551755"/>
          </a:xfrm>
          <a:prstGeom prst="rect">
            <a:avLst/>
          </a:prstGeom>
        </p:spPr>
      </p:pic>
      <p:pic>
        <p:nvPicPr>
          <p:cNvPr id="79" name="Picture 78"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468908" y="4442263"/>
            <a:ext cx="398820" cy="551755"/>
          </a:xfrm>
          <a:prstGeom prst="rect">
            <a:avLst/>
          </a:prstGeom>
        </p:spPr>
      </p:pic>
      <p:pic>
        <p:nvPicPr>
          <p:cNvPr id="80" name="Picture 79"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2939118" y="4436843"/>
            <a:ext cx="398820" cy="551755"/>
          </a:xfrm>
          <a:prstGeom prst="rect">
            <a:avLst/>
          </a:prstGeom>
        </p:spPr>
      </p:pic>
      <p:cxnSp>
        <p:nvCxnSpPr>
          <p:cNvPr id="81" name="Straight Connector 80"/>
          <p:cNvCxnSpPr/>
          <p:nvPr/>
        </p:nvCxnSpPr>
        <p:spPr>
          <a:xfrm>
            <a:off x="3553315" y="5790837"/>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306453" y="492562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836243" y="491922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endCxn id="78" idx="1"/>
          </p:cNvCxnSpPr>
          <p:nvPr/>
        </p:nvCxnSpPr>
        <p:spPr>
          <a:xfrm>
            <a:off x="3184881" y="5241514"/>
            <a:ext cx="1101" cy="94159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850773" y="6387644"/>
            <a:ext cx="324474" cy="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302303" y="432868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553315" y="4153156"/>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2455897" y="5585981"/>
            <a:ext cx="81404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2455896" y="4693799"/>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316288" y="4333714"/>
            <a:ext cx="50946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305574" y="5094465"/>
            <a:ext cx="520177"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468909" y="4694085"/>
            <a:ext cx="0" cy="52307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348658" y="6403021"/>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778297" y="5066616"/>
            <a:ext cx="688099"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839199" y="432276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5766941" y="1696530"/>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pic>
        <p:nvPicPr>
          <p:cNvPr id="113" name="Picture 112"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231452" y="2889843"/>
            <a:ext cx="398820" cy="551755"/>
          </a:xfrm>
          <a:prstGeom prst="rect">
            <a:avLst/>
          </a:prstGeom>
        </p:spPr>
      </p:pic>
      <p:pic>
        <p:nvPicPr>
          <p:cNvPr id="114" name="Picture 113"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232553" y="3468073"/>
            <a:ext cx="398820" cy="551755"/>
          </a:xfrm>
          <a:prstGeom prst="rect">
            <a:avLst/>
          </a:prstGeom>
        </p:spPr>
      </p:pic>
      <p:pic>
        <p:nvPicPr>
          <p:cNvPr id="115" name="Picture 114"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3515481" y="2003103"/>
            <a:ext cx="398820" cy="551755"/>
          </a:xfrm>
          <a:prstGeom prst="rect">
            <a:avLst/>
          </a:prstGeom>
        </p:spPr>
      </p:pic>
      <p:pic>
        <p:nvPicPr>
          <p:cNvPr id="116" name="Picture 115"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2985691" y="1997683"/>
            <a:ext cx="398820" cy="551755"/>
          </a:xfrm>
          <a:prstGeom prst="rect">
            <a:avLst/>
          </a:prstGeom>
        </p:spPr>
      </p:pic>
      <p:cxnSp>
        <p:nvCxnSpPr>
          <p:cNvPr id="117" name="Straight Connector 116"/>
          <p:cNvCxnSpPr/>
          <p:nvPr/>
        </p:nvCxnSpPr>
        <p:spPr>
          <a:xfrm>
            <a:off x="3599888" y="3351676"/>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3353026" y="248646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882816" y="2480057"/>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29872" y="2791857"/>
            <a:ext cx="308561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endCxn id="114" idx="1"/>
          </p:cNvCxnSpPr>
          <p:nvPr/>
        </p:nvCxnSpPr>
        <p:spPr>
          <a:xfrm>
            <a:off x="3231453" y="2802353"/>
            <a:ext cx="1101" cy="94159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348876" y="188952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3599888" y="1713995"/>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3599888" y="2665376"/>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2502470" y="3146820"/>
            <a:ext cx="81404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2502469" y="2254638"/>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2502469" y="2254638"/>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362861" y="1894553"/>
            <a:ext cx="50946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3352147" y="2655304"/>
            <a:ext cx="520177"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515482" y="2254924"/>
            <a:ext cx="0" cy="52307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395231" y="3963860"/>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1778295" y="2627455"/>
            <a:ext cx="73467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885772" y="188360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4" name="Picture 133"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639989" y="4294173"/>
            <a:ext cx="398820" cy="551755"/>
          </a:xfrm>
          <a:prstGeom prst="rect">
            <a:avLst/>
          </a:prstGeom>
        </p:spPr>
      </p:pic>
      <p:pic>
        <p:nvPicPr>
          <p:cNvPr id="135" name="Picture 134"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639989" y="5604879"/>
            <a:ext cx="398820" cy="551755"/>
          </a:xfrm>
          <a:prstGeom prst="rect">
            <a:avLst/>
          </a:prstGeom>
        </p:spPr>
      </p:pic>
      <p:cxnSp>
        <p:nvCxnSpPr>
          <p:cNvPr id="139" name="Straight Connector 138"/>
          <p:cNvCxnSpPr/>
          <p:nvPr/>
        </p:nvCxnSpPr>
        <p:spPr>
          <a:xfrm>
            <a:off x="1007324" y="4760571"/>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07548" y="6072212"/>
            <a:ext cx="0" cy="31543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007772" y="4167311"/>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39989" y="4549059"/>
            <a:ext cx="0" cy="131615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778295" y="2627458"/>
            <a:ext cx="0" cy="24391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56383" y="3307482"/>
            <a:ext cx="173719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pic>
        <p:nvPicPr>
          <p:cNvPr id="180" name="Picture 179"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503900" y="4280743"/>
            <a:ext cx="398820" cy="551755"/>
          </a:xfrm>
          <a:prstGeom prst="rect">
            <a:avLst/>
          </a:prstGeom>
        </p:spPr>
      </p:pic>
      <p:pic>
        <p:nvPicPr>
          <p:cNvPr id="181" name="Picture 180"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505001" y="4858973"/>
            <a:ext cx="398820" cy="551755"/>
          </a:xfrm>
          <a:prstGeom prst="rect">
            <a:avLst/>
          </a:prstGeom>
        </p:spPr>
      </p:pic>
      <p:pic>
        <p:nvPicPr>
          <p:cNvPr id="182" name="Picture 181"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787929" y="3394003"/>
            <a:ext cx="398820" cy="551755"/>
          </a:xfrm>
          <a:prstGeom prst="rect">
            <a:avLst/>
          </a:prstGeom>
        </p:spPr>
      </p:pic>
      <p:pic>
        <p:nvPicPr>
          <p:cNvPr id="183" name="Picture 182"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7258139" y="3388583"/>
            <a:ext cx="398820" cy="551755"/>
          </a:xfrm>
          <a:prstGeom prst="rect">
            <a:avLst/>
          </a:prstGeom>
        </p:spPr>
      </p:pic>
      <p:cxnSp>
        <p:nvCxnSpPr>
          <p:cNvPr id="184" name="Straight Connector 183"/>
          <p:cNvCxnSpPr/>
          <p:nvPr/>
        </p:nvCxnSpPr>
        <p:spPr>
          <a:xfrm>
            <a:off x="7872336" y="4742577"/>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7625474" y="387736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155264" y="3870961"/>
            <a:ext cx="0" cy="16884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a:endCxn id="181" idx="1"/>
          </p:cNvCxnSpPr>
          <p:nvPr/>
        </p:nvCxnSpPr>
        <p:spPr>
          <a:xfrm>
            <a:off x="7503901" y="4193254"/>
            <a:ext cx="1101" cy="94159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7621324" y="3280421"/>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7872336" y="3104896"/>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872336" y="4056277"/>
            <a:ext cx="0" cy="2738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6774917" y="4537721"/>
            <a:ext cx="814042"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774917" y="3645825"/>
            <a:ext cx="0" cy="89189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7635308" y="3285454"/>
            <a:ext cx="509461"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7624595" y="4046205"/>
            <a:ext cx="520177"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7787930" y="3645825"/>
            <a:ext cx="0" cy="52307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7667679" y="5354761"/>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158220" y="3274506"/>
            <a:ext cx="0" cy="16884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59764" y="5367290"/>
            <a:ext cx="324474" cy="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200" name="Picture 199"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8348980" y="3273817"/>
            <a:ext cx="398820" cy="551755"/>
          </a:xfrm>
          <a:prstGeom prst="rect">
            <a:avLst/>
          </a:prstGeom>
        </p:spPr>
      </p:pic>
      <p:pic>
        <p:nvPicPr>
          <p:cNvPr id="201" name="Picture 200" descr="fet-sym.gif"/>
          <p:cNvPicPr>
            <a:picLocks noChangeAspect="1"/>
          </p:cNvPicPr>
          <p:nvPr/>
        </p:nvPicPr>
        <p:blipFill rotWithShape="1">
          <a:blip r:embed="rId3">
            <a:extLst>
              <a:ext uri="{28A0092B-C50C-407E-A947-70E740481C1C}">
                <a14:useLocalDpi xmlns:a14="http://schemas.microsoft.com/office/drawing/2010/main" val="0"/>
              </a:ext>
            </a:extLst>
          </a:blip>
          <a:srcRect l="64109" t="27590" r="14937" b="10451"/>
          <a:stretch/>
        </p:blipFill>
        <p:spPr>
          <a:xfrm>
            <a:off x="8348980" y="4584528"/>
            <a:ext cx="398820" cy="551755"/>
          </a:xfrm>
          <a:prstGeom prst="rect">
            <a:avLst/>
          </a:prstGeom>
        </p:spPr>
      </p:pic>
      <p:cxnSp>
        <p:nvCxnSpPr>
          <p:cNvPr id="202" name="Straight Connector 201"/>
          <p:cNvCxnSpPr/>
          <p:nvPr/>
        </p:nvCxnSpPr>
        <p:spPr>
          <a:xfrm>
            <a:off x="8716315" y="3740217"/>
            <a:ext cx="0" cy="89218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8716539" y="5051858"/>
            <a:ext cx="0" cy="31543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8716763" y="3146956"/>
            <a:ext cx="0" cy="168844"/>
          </a:xfrm>
          <a:prstGeom prst="line">
            <a:avLst/>
          </a:prstGeom>
          <a:ln w="12700">
            <a:solidFill>
              <a:schemeClr val="tx1"/>
            </a:solidFill>
            <a:headEnd type="arrow"/>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8348980" y="3528705"/>
            <a:ext cx="0" cy="131615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102610" y="2939181"/>
            <a:ext cx="659490" cy="369320"/>
          </a:xfrm>
          <a:prstGeom prst="rect">
            <a:avLst/>
          </a:prstGeom>
          <a:noFill/>
        </p:spPr>
        <p:txBody>
          <a:bodyPr wrap="none" lIns="91426" tIns="45714" rIns="91426" bIns="45714" rtlCol="0">
            <a:spAutoFit/>
          </a:bodyPr>
          <a:lstStyle/>
          <a:p>
            <a:r>
              <a:rPr lang="en-US" dirty="0" smtClean="0">
                <a:solidFill>
                  <a:prstClr val="black"/>
                </a:solidFill>
                <a:latin typeface="Calibri"/>
              </a:rPr>
              <a:t>clock</a:t>
            </a:r>
            <a:endParaRPr lang="en-US" dirty="0">
              <a:solidFill>
                <a:prstClr val="black"/>
              </a:solidFill>
              <a:latin typeface="Calibri"/>
            </a:endParaRPr>
          </a:p>
        </p:txBody>
      </p:sp>
      <p:sp>
        <p:nvSpPr>
          <p:cNvPr id="221" name="TextBox 220"/>
          <p:cNvSpPr txBox="1"/>
          <p:nvPr/>
        </p:nvSpPr>
        <p:spPr>
          <a:xfrm>
            <a:off x="43289" y="4841771"/>
            <a:ext cx="318200" cy="369320"/>
          </a:xfrm>
          <a:prstGeom prst="rect">
            <a:avLst/>
          </a:prstGeom>
          <a:noFill/>
        </p:spPr>
        <p:txBody>
          <a:bodyPr wrap="none" lIns="91426" tIns="45714" rIns="91426" bIns="45714" rtlCol="0">
            <a:spAutoFit/>
          </a:bodyPr>
          <a:lstStyle/>
          <a:p>
            <a:r>
              <a:rPr lang="en-US" dirty="0" smtClean="0">
                <a:solidFill>
                  <a:prstClr val="black"/>
                </a:solidFill>
                <a:latin typeface="Calibri"/>
              </a:rPr>
              <a:t>A</a:t>
            </a:r>
            <a:endParaRPr lang="en-US" dirty="0">
              <a:solidFill>
                <a:prstClr val="black"/>
              </a:solidFill>
              <a:latin typeface="Calibri"/>
            </a:endParaRPr>
          </a:p>
        </p:txBody>
      </p:sp>
      <p:cxnSp>
        <p:nvCxnSpPr>
          <p:cNvPr id="223" name="Straight Connector 222"/>
          <p:cNvCxnSpPr/>
          <p:nvPr/>
        </p:nvCxnSpPr>
        <p:spPr>
          <a:xfrm>
            <a:off x="7872336" y="4202039"/>
            <a:ext cx="476644"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032266" y="1687280"/>
            <a:ext cx="1040561" cy="2311599"/>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5" name="Chord 4"/>
          <p:cNvSpPr/>
          <p:nvPr/>
        </p:nvSpPr>
        <p:spPr>
          <a:xfrm rot="10800000">
            <a:off x="1175249" y="1912027"/>
            <a:ext cx="2671545" cy="1311827"/>
          </a:xfrm>
          <a:prstGeom prst="chord">
            <a:avLst>
              <a:gd name="adj1" fmla="val 5092861"/>
              <a:gd name="adj2" fmla="val 16545906"/>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54" name="Rectangle 153"/>
          <p:cNvSpPr/>
          <p:nvPr/>
        </p:nvSpPr>
        <p:spPr>
          <a:xfrm>
            <a:off x="2361436" y="4149969"/>
            <a:ext cx="1573436" cy="2311599"/>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57" name="Rectangle 156"/>
          <p:cNvSpPr/>
          <p:nvPr/>
        </p:nvSpPr>
        <p:spPr>
          <a:xfrm>
            <a:off x="361516" y="4170840"/>
            <a:ext cx="813731" cy="2311599"/>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56" name="Oval 155"/>
          <p:cNvSpPr/>
          <p:nvPr/>
        </p:nvSpPr>
        <p:spPr>
          <a:xfrm>
            <a:off x="1028202" y="5176942"/>
            <a:ext cx="110006" cy="118562"/>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147" name="Straight Connector 146"/>
          <p:cNvCxnSpPr/>
          <p:nvPr/>
        </p:nvCxnSpPr>
        <p:spPr>
          <a:xfrm>
            <a:off x="56383" y="5227657"/>
            <a:ext cx="592546" cy="856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rot="5400000">
            <a:off x="487290" y="5016354"/>
            <a:ext cx="640211" cy="441618"/>
          </a:xfrm>
          <a:prstGeom prst="triangl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153" name="Straight Connector 152"/>
          <p:cNvCxnSpPr/>
          <p:nvPr/>
        </p:nvCxnSpPr>
        <p:spPr>
          <a:xfrm>
            <a:off x="429872" y="2802356"/>
            <a:ext cx="0" cy="243916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78319" y="1478202"/>
            <a:ext cx="2618328" cy="504134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46" name="Straight Connector 45"/>
          <p:cNvCxnSpPr/>
          <p:nvPr/>
        </p:nvCxnSpPr>
        <p:spPr>
          <a:xfrm flipV="1">
            <a:off x="3542822" y="5376679"/>
            <a:ext cx="991799" cy="166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100598" y="4969129"/>
            <a:ext cx="811852" cy="1504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215607" y="3234934"/>
            <a:ext cx="36733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6383100" y="4294173"/>
            <a:ext cx="0" cy="122671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745730" y="5516666"/>
            <a:ext cx="637373"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383100" y="3053763"/>
            <a:ext cx="0" cy="98393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5773502" y="3032768"/>
            <a:ext cx="637373"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4079304" y="4055329"/>
            <a:ext cx="2310276"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flipH="1" flipV="1">
            <a:off x="4242504" y="4290514"/>
            <a:ext cx="2123759" cy="365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4090103" y="4044971"/>
            <a:ext cx="0" cy="94904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232008" y="3234937"/>
            <a:ext cx="0" cy="105557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882819" y="2559032"/>
            <a:ext cx="1067463"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Stored Data 18"/>
          <p:cNvSpPr/>
          <p:nvPr/>
        </p:nvSpPr>
        <p:spPr>
          <a:xfrm rot="10800000">
            <a:off x="4295967" y="2405314"/>
            <a:ext cx="1389858" cy="1254913"/>
          </a:xfrm>
          <a:prstGeom prst="flowChartOnlineStorag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61" name="Stored Data 160"/>
          <p:cNvSpPr/>
          <p:nvPr/>
        </p:nvSpPr>
        <p:spPr>
          <a:xfrm rot="10800000">
            <a:off x="4300992" y="4801454"/>
            <a:ext cx="1510336" cy="1254913"/>
          </a:xfrm>
          <a:prstGeom prst="flowChartOnlineStorag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5" name="Oval 14"/>
          <p:cNvSpPr/>
          <p:nvPr/>
        </p:nvSpPr>
        <p:spPr>
          <a:xfrm>
            <a:off x="3824865" y="2498088"/>
            <a:ext cx="110006" cy="118562"/>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63" name="Oval 162"/>
          <p:cNvSpPr/>
          <p:nvPr/>
        </p:nvSpPr>
        <p:spPr>
          <a:xfrm>
            <a:off x="5669423" y="2973487"/>
            <a:ext cx="110006" cy="118562"/>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64" name="Oval 163"/>
          <p:cNvSpPr/>
          <p:nvPr/>
        </p:nvSpPr>
        <p:spPr>
          <a:xfrm>
            <a:off x="5811328" y="5461600"/>
            <a:ext cx="110006" cy="118562"/>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68" name="Rectangle 167"/>
          <p:cNvSpPr/>
          <p:nvPr/>
        </p:nvSpPr>
        <p:spPr>
          <a:xfrm>
            <a:off x="6698057" y="2036398"/>
            <a:ext cx="2186182" cy="3790375"/>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193" name="Straight Connector 192"/>
          <p:cNvCxnSpPr/>
          <p:nvPr/>
        </p:nvCxnSpPr>
        <p:spPr>
          <a:xfrm>
            <a:off x="6774919" y="3645539"/>
            <a:ext cx="529795"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flipV="1">
            <a:off x="6410874" y="3032768"/>
            <a:ext cx="364045" cy="33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6774917" y="3036078"/>
            <a:ext cx="0" cy="60974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V="1">
            <a:off x="7147280" y="4177410"/>
            <a:ext cx="640650" cy="1049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7168708" y="2351164"/>
            <a:ext cx="0" cy="182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2" name="TextBox 221"/>
          <p:cNvSpPr txBox="1"/>
          <p:nvPr/>
        </p:nvSpPr>
        <p:spPr>
          <a:xfrm>
            <a:off x="7029122" y="2002731"/>
            <a:ext cx="312878" cy="369320"/>
          </a:xfrm>
          <a:prstGeom prst="rect">
            <a:avLst/>
          </a:prstGeom>
          <a:noFill/>
        </p:spPr>
        <p:txBody>
          <a:bodyPr wrap="none" lIns="91426" tIns="45714" rIns="91426" bIns="45714" rtlCol="0">
            <a:spAutoFit/>
          </a:bodyPr>
          <a:lstStyle/>
          <a:p>
            <a:r>
              <a:rPr lang="en-US" dirty="0" smtClean="0">
                <a:solidFill>
                  <a:prstClr val="black"/>
                </a:solidFill>
                <a:latin typeface="Calibri"/>
              </a:rPr>
              <a:t>B</a:t>
            </a:r>
            <a:endParaRPr lang="en-US" dirty="0">
              <a:solidFill>
                <a:prstClr val="black"/>
              </a:solidFill>
              <a:latin typeface="Calibri"/>
            </a:endParaRPr>
          </a:p>
        </p:txBody>
      </p:sp>
      <p:sp>
        <p:nvSpPr>
          <p:cNvPr id="169" name="Chord 168"/>
          <p:cNvSpPr/>
          <p:nvPr/>
        </p:nvSpPr>
        <p:spPr>
          <a:xfrm rot="10800000">
            <a:off x="6031899" y="3513087"/>
            <a:ext cx="2671545" cy="1311827"/>
          </a:xfrm>
          <a:prstGeom prst="chord">
            <a:avLst>
              <a:gd name="adj1" fmla="val 5092861"/>
              <a:gd name="adj2" fmla="val 16545906"/>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226" name="Straight Connector 225"/>
          <p:cNvCxnSpPr/>
          <p:nvPr/>
        </p:nvCxnSpPr>
        <p:spPr>
          <a:xfrm>
            <a:off x="8716764" y="4186394"/>
            <a:ext cx="288175" cy="151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8686802" y="4137336"/>
            <a:ext cx="505238" cy="369320"/>
          </a:xfrm>
          <a:prstGeom prst="rect">
            <a:avLst/>
          </a:prstGeom>
          <a:noFill/>
        </p:spPr>
        <p:txBody>
          <a:bodyPr wrap="none" lIns="91426" tIns="45714" rIns="91426" bIns="45714" rtlCol="0">
            <a:spAutoFit/>
          </a:bodyPr>
          <a:lstStyle/>
          <a:p>
            <a:r>
              <a:rPr lang="en-US" dirty="0" smtClean="0">
                <a:solidFill>
                  <a:prstClr val="black"/>
                </a:solidFill>
                <a:latin typeface="Calibri"/>
              </a:rPr>
              <a:t>out</a:t>
            </a:r>
            <a:endParaRPr lang="en-US" dirty="0">
              <a:solidFill>
                <a:prstClr val="black"/>
              </a:solidFill>
              <a:latin typeface="Calibri"/>
            </a:endParaRPr>
          </a:p>
        </p:txBody>
      </p:sp>
      <p:sp>
        <p:nvSpPr>
          <p:cNvPr id="150" name="Chord 149"/>
          <p:cNvSpPr/>
          <p:nvPr/>
        </p:nvSpPr>
        <p:spPr>
          <a:xfrm rot="10800000">
            <a:off x="912154" y="4740577"/>
            <a:ext cx="2671545" cy="1311827"/>
          </a:xfrm>
          <a:prstGeom prst="chord">
            <a:avLst>
              <a:gd name="adj1" fmla="val 5092861"/>
              <a:gd name="adj2" fmla="val 16545906"/>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51" name="Oval 150"/>
          <p:cNvSpPr/>
          <p:nvPr/>
        </p:nvSpPr>
        <p:spPr>
          <a:xfrm>
            <a:off x="3561772" y="5326637"/>
            <a:ext cx="110006" cy="118562"/>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7" name="PB"/>
          <p:cNvSpPr/>
          <p:nvPr/>
        </p:nvSpPr>
        <p:spPr>
          <a:xfrm>
            <a:off x="0" y="6705600"/>
            <a:ext cx="1524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3007726100"/>
      </p:ext>
    </p:extLst>
  </p:cSld>
  <p:clrMapOvr>
    <a:masterClrMapping/>
  </p:clrMapOvr>
  <mc:AlternateContent xmlns:mc="http://schemas.openxmlformats.org/markup-compatibility/2006" xmlns:p14="http://schemas.microsoft.com/office/powerpoint/2010/main">
    <mc:Choice Requires="p14">
      <p:transition p14:dur="0" advTm="2505"/>
    </mc:Choice>
    <mc:Fallback xmlns="">
      <p:transition xmlns:p14="http://schemas.microsoft.com/office/powerpoint/2010/main" advTm="25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4"/>
                                        </p:tgtEl>
                                        <p:attrNameLst>
                                          <p:attrName>style.visibility</p:attrName>
                                        </p:attrNameLst>
                                      </p:cBhvr>
                                      <p:to>
                                        <p:strVal val="visible"/>
                                      </p:to>
                                    </p:set>
                                    <p:animEffect transition="in" filter="fade">
                                      <p:cBhvr>
                                        <p:cTn id="20" dur="500"/>
                                        <p:tgtEl>
                                          <p:spTgt spid="15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fade">
                                      <p:cBhvr>
                                        <p:cTn id="27" dur="500"/>
                                        <p:tgtEl>
                                          <p:spTgt spid="1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7"/>
                                        </p:tgtEl>
                                        <p:attrNameLst>
                                          <p:attrName>style.visibility</p:attrName>
                                        </p:attrNameLst>
                                      </p:cBhvr>
                                      <p:to>
                                        <p:strVal val="visible"/>
                                      </p:to>
                                    </p:set>
                                    <p:animEffect transition="in" filter="fade">
                                      <p:cBhvr>
                                        <p:cTn id="30" dur="500"/>
                                        <p:tgtEl>
                                          <p:spTgt spid="1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60"/>
                                        </p:tgtEl>
                                        <p:attrNameLst>
                                          <p:attrName>style.visibility</p:attrName>
                                        </p:attrNameLst>
                                      </p:cBhvr>
                                      <p:to>
                                        <p:strVal val="visible"/>
                                      </p:to>
                                    </p:set>
                                    <p:animEffect transition="in" filter="fade">
                                      <p:cBhvr>
                                        <p:cTn id="37" dur="500"/>
                                        <p:tgtEl>
                                          <p:spTgt spid="1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3"/>
                                        </p:tgtEl>
                                        <p:attrNameLst>
                                          <p:attrName>style.visibility</p:attrName>
                                        </p:attrNameLst>
                                      </p:cBhvr>
                                      <p:to>
                                        <p:strVal val="visible"/>
                                      </p:to>
                                    </p:set>
                                    <p:animEffect transition="in" filter="fade">
                                      <p:cBhvr>
                                        <p:cTn id="40" dur="500"/>
                                        <p:tgtEl>
                                          <p:spTgt spid="1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4"/>
                                        </p:tgtEl>
                                        <p:attrNameLst>
                                          <p:attrName>style.visibility</p:attrName>
                                        </p:attrNameLst>
                                      </p:cBhvr>
                                      <p:to>
                                        <p:strVal val="visible"/>
                                      </p:to>
                                    </p:set>
                                    <p:animEffect transition="in" filter="fade">
                                      <p:cBhvr>
                                        <p:cTn id="43" dur="500"/>
                                        <p:tgtEl>
                                          <p:spTgt spid="1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fade">
                                      <p:cBhvr>
                                        <p:cTn id="46" dur="500"/>
                                        <p:tgtEl>
                                          <p:spTgt spid="16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68"/>
                                        </p:tgtEl>
                                        <p:attrNameLst>
                                          <p:attrName>style.visibility</p:attrName>
                                        </p:attrNameLst>
                                      </p:cBhvr>
                                      <p:to>
                                        <p:strVal val="visible"/>
                                      </p:to>
                                    </p:set>
                                    <p:animEffect transition="in" filter="fade">
                                      <p:cBhvr>
                                        <p:cTn id="53" dur="500"/>
                                        <p:tgtEl>
                                          <p:spTgt spid="16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fade">
                                      <p:cBhvr>
                                        <p:cTn id="56"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154" grpId="0" animBg="1"/>
      <p:bldP spid="157" grpId="0" animBg="1"/>
      <p:bldP spid="156" grpId="0" animBg="1"/>
      <p:bldP spid="16" grpId="0" animBg="1"/>
      <p:bldP spid="160" grpId="0" animBg="1"/>
      <p:bldP spid="19" grpId="0" animBg="1"/>
      <p:bldP spid="161" grpId="0" animBg="1"/>
      <p:bldP spid="15" grpId="0" animBg="1"/>
      <p:bldP spid="163" grpId="0" animBg="1"/>
      <p:bldP spid="164" grpId="0" animBg="1"/>
      <p:bldP spid="168" grpId="0" animBg="1"/>
      <p:bldP spid="169" grpId="0" animBg="1"/>
      <p:bldP spid="150" grpId="0" animBg="1"/>
      <p:bldP spid="1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a:off x="1721224" y="3414494"/>
            <a:ext cx="919099" cy="19833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30457" y="3316228"/>
            <a:ext cx="2047269" cy="635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928166" y="3678256"/>
            <a:ext cx="1722775" cy="2730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6553201" y="3678259"/>
            <a:ext cx="250141" cy="20633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3137956" y="4294868"/>
            <a:ext cx="1307146" cy="12366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137958" y="5683922"/>
            <a:ext cx="3117623" cy="1985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255580" y="2549515"/>
            <a:ext cx="1169712" cy="765876"/>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 name="Title 1"/>
          <p:cNvSpPr>
            <a:spLocks noGrp="1"/>
          </p:cNvSpPr>
          <p:nvPr>
            <p:ph type="title"/>
          </p:nvPr>
        </p:nvSpPr>
        <p:spPr>
          <a:xfrm>
            <a:off x="479459" y="274638"/>
            <a:ext cx="8207341" cy="1143000"/>
          </a:xfrm>
        </p:spPr>
        <p:txBody>
          <a:bodyPr>
            <a:normAutofit/>
          </a:bodyPr>
          <a:lstStyle/>
          <a:p>
            <a:r>
              <a:rPr lang="en-US" dirty="0" smtClean="0"/>
              <a:t>“Systems” Framework for Networks</a:t>
            </a:r>
            <a:endParaRPr lang="en-US" dirty="0"/>
          </a:p>
        </p:txBody>
      </p:sp>
      <p:sp>
        <p:nvSpPr>
          <p:cNvPr id="4" name="Slide Number Placeholder 3"/>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pic>
        <p:nvPicPr>
          <p:cNvPr id="7" name="Picture 6" descr="router.png"/>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130457" y="4977959"/>
            <a:ext cx="1304398" cy="1332713"/>
          </a:xfrm>
          <a:prstGeom prst="rect">
            <a:avLst/>
          </a:prstGeom>
        </p:spPr>
      </p:pic>
      <p:sp>
        <p:nvSpPr>
          <p:cNvPr id="10" name="Rectangle 9"/>
          <p:cNvSpPr/>
          <p:nvPr/>
        </p:nvSpPr>
        <p:spPr>
          <a:xfrm>
            <a:off x="3375605" y="2114787"/>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1" name="Rectangle 10"/>
          <p:cNvSpPr/>
          <p:nvPr/>
        </p:nvSpPr>
        <p:spPr>
          <a:xfrm>
            <a:off x="3424724" y="2191230"/>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Input ACL</a:t>
            </a:r>
            <a:endParaRPr lang="en-US" dirty="0">
              <a:solidFill>
                <a:prstClr val="black"/>
              </a:solidFill>
              <a:latin typeface="Calibri"/>
            </a:endParaRPr>
          </a:p>
        </p:txBody>
      </p:sp>
      <p:sp>
        <p:nvSpPr>
          <p:cNvPr id="13" name="Rectangle 12"/>
          <p:cNvSpPr/>
          <p:nvPr/>
        </p:nvSpPr>
        <p:spPr>
          <a:xfrm>
            <a:off x="4177725" y="2191230"/>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IP table</a:t>
            </a:r>
            <a:endParaRPr lang="en-US" dirty="0">
              <a:solidFill>
                <a:prstClr val="black"/>
              </a:solidFill>
              <a:latin typeface="Calibri"/>
            </a:endParaRPr>
          </a:p>
        </p:txBody>
      </p:sp>
      <p:sp>
        <p:nvSpPr>
          <p:cNvPr id="14" name="Rectangle 13"/>
          <p:cNvSpPr/>
          <p:nvPr/>
        </p:nvSpPr>
        <p:spPr>
          <a:xfrm>
            <a:off x="4930730" y="2191230"/>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Output ACL</a:t>
            </a:r>
            <a:endParaRPr lang="en-US" dirty="0">
              <a:solidFill>
                <a:prstClr val="black"/>
              </a:solidFill>
              <a:latin typeface="Calibri"/>
            </a:endParaRPr>
          </a:p>
        </p:txBody>
      </p:sp>
      <p:sp>
        <p:nvSpPr>
          <p:cNvPr id="15" name="Rectangle 14"/>
          <p:cNvSpPr/>
          <p:nvPr/>
        </p:nvSpPr>
        <p:spPr>
          <a:xfrm>
            <a:off x="3426737" y="2969085"/>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ARP</a:t>
            </a:r>
          </a:p>
          <a:p>
            <a:pPr algn="ctr"/>
            <a:r>
              <a:rPr lang="en-US" dirty="0" smtClean="0">
                <a:solidFill>
                  <a:prstClr val="black"/>
                </a:solidFill>
                <a:latin typeface="Calibri"/>
              </a:rPr>
              <a:t>Table</a:t>
            </a:r>
            <a:endParaRPr lang="en-US" dirty="0">
              <a:solidFill>
                <a:prstClr val="black"/>
              </a:solidFill>
              <a:latin typeface="Calibri"/>
            </a:endParaRPr>
          </a:p>
        </p:txBody>
      </p:sp>
      <p:sp>
        <p:nvSpPr>
          <p:cNvPr id="16" name="Rectangle 15"/>
          <p:cNvSpPr/>
          <p:nvPr/>
        </p:nvSpPr>
        <p:spPr>
          <a:xfrm>
            <a:off x="4177725" y="2969085"/>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sp>
        <p:nvSpPr>
          <p:cNvPr id="17" name="Rectangle 16"/>
          <p:cNvSpPr/>
          <p:nvPr/>
        </p:nvSpPr>
        <p:spPr>
          <a:xfrm>
            <a:off x="4928166" y="2969085"/>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sz="1400" dirty="0">
                <a:solidFill>
                  <a:prstClr val="black"/>
                </a:solidFill>
                <a:latin typeface="Calibri"/>
              </a:rPr>
              <a:t>Spanning</a:t>
            </a:r>
          </a:p>
          <a:p>
            <a:pPr algn="ctr"/>
            <a:r>
              <a:rPr lang="en-US" sz="1600" dirty="0">
                <a:solidFill>
                  <a:prstClr val="black"/>
                </a:solidFill>
                <a:latin typeface="Calibri"/>
              </a:rPr>
              <a:t>Tree</a:t>
            </a:r>
          </a:p>
        </p:txBody>
      </p:sp>
      <p:sp>
        <p:nvSpPr>
          <p:cNvPr id="18" name="Rectangle 17"/>
          <p:cNvSpPr/>
          <p:nvPr/>
        </p:nvSpPr>
        <p:spPr>
          <a:xfrm>
            <a:off x="1585359" y="4459002"/>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9" name="Rectangle 18"/>
          <p:cNvSpPr/>
          <p:nvPr/>
        </p:nvSpPr>
        <p:spPr>
          <a:xfrm>
            <a:off x="2386472" y="4504535"/>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MPLS</a:t>
            </a:r>
          </a:p>
          <a:p>
            <a:pPr algn="ctr"/>
            <a:r>
              <a:rPr lang="en-US" dirty="0" smtClean="0">
                <a:solidFill>
                  <a:prstClr val="black"/>
                </a:solidFill>
                <a:latin typeface="Calibri"/>
              </a:rPr>
              <a:t>Mappings</a:t>
            </a:r>
            <a:endParaRPr lang="en-US" dirty="0">
              <a:solidFill>
                <a:prstClr val="black"/>
              </a:solidFill>
              <a:latin typeface="Calibri"/>
            </a:endParaRPr>
          </a:p>
        </p:txBody>
      </p:sp>
      <p:sp>
        <p:nvSpPr>
          <p:cNvPr id="20" name="Rectangle 19"/>
          <p:cNvSpPr/>
          <p:nvPr/>
        </p:nvSpPr>
        <p:spPr>
          <a:xfrm>
            <a:off x="6305709" y="2566230"/>
            <a:ext cx="107215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Filtering Rules</a:t>
            </a:r>
            <a:endParaRPr lang="en-US" dirty="0">
              <a:solidFill>
                <a:prstClr val="black"/>
              </a:solidFill>
              <a:latin typeface="Calibri"/>
            </a:endParaRPr>
          </a:p>
        </p:txBody>
      </p:sp>
      <p:sp>
        <p:nvSpPr>
          <p:cNvPr id="22" name="Rectangle 21"/>
          <p:cNvSpPr/>
          <p:nvPr/>
        </p:nvSpPr>
        <p:spPr>
          <a:xfrm>
            <a:off x="1628137" y="4509141"/>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IP Table</a:t>
            </a:r>
            <a:endParaRPr lang="en-US" dirty="0">
              <a:solidFill>
                <a:prstClr val="black"/>
              </a:solidFill>
              <a:latin typeface="Calibri"/>
            </a:endParaRPr>
          </a:p>
        </p:txBody>
      </p:sp>
      <p:sp>
        <p:nvSpPr>
          <p:cNvPr id="27" name="Rectangle 26"/>
          <p:cNvSpPr/>
          <p:nvPr/>
        </p:nvSpPr>
        <p:spPr>
          <a:xfrm>
            <a:off x="3575961" y="449242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sp>
        <p:nvSpPr>
          <p:cNvPr id="28" name="Rectangle 27"/>
          <p:cNvSpPr/>
          <p:nvPr/>
        </p:nvSpPr>
        <p:spPr>
          <a:xfrm>
            <a:off x="5433048" y="4004411"/>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9" name="Rectangle 28"/>
          <p:cNvSpPr/>
          <p:nvPr/>
        </p:nvSpPr>
        <p:spPr>
          <a:xfrm>
            <a:off x="5482168" y="4080854"/>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Input ACL</a:t>
            </a:r>
            <a:endParaRPr lang="en-US" dirty="0">
              <a:solidFill>
                <a:prstClr val="black"/>
              </a:solidFill>
              <a:latin typeface="Calibri"/>
            </a:endParaRPr>
          </a:p>
        </p:txBody>
      </p:sp>
      <p:sp>
        <p:nvSpPr>
          <p:cNvPr id="30" name="Rectangle 29"/>
          <p:cNvSpPr/>
          <p:nvPr/>
        </p:nvSpPr>
        <p:spPr>
          <a:xfrm>
            <a:off x="6235169" y="4080854"/>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IP table</a:t>
            </a:r>
            <a:endParaRPr lang="en-US" dirty="0">
              <a:solidFill>
                <a:prstClr val="black"/>
              </a:solidFill>
              <a:latin typeface="Calibri"/>
            </a:endParaRPr>
          </a:p>
        </p:txBody>
      </p:sp>
      <p:sp>
        <p:nvSpPr>
          <p:cNvPr id="31" name="Rectangle 30"/>
          <p:cNvSpPr/>
          <p:nvPr/>
        </p:nvSpPr>
        <p:spPr>
          <a:xfrm>
            <a:off x="6988173" y="4080854"/>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Output ACL</a:t>
            </a:r>
            <a:endParaRPr lang="en-US" dirty="0">
              <a:solidFill>
                <a:prstClr val="black"/>
              </a:solidFill>
              <a:latin typeface="Calibri"/>
            </a:endParaRPr>
          </a:p>
        </p:txBody>
      </p:sp>
      <p:sp>
        <p:nvSpPr>
          <p:cNvPr id="32" name="Rectangle 31"/>
          <p:cNvSpPr/>
          <p:nvPr/>
        </p:nvSpPr>
        <p:spPr>
          <a:xfrm>
            <a:off x="5484181" y="485870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ARP</a:t>
            </a:r>
          </a:p>
          <a:p>
            <a:pPr algn="ctr"/>
            <a:r>
              <a:rPr lang="en-US" dirty="0" smtClean="0">
                <a:solidFill>
                  <a:prstClr val="black"/>
                </a:solidFill>
                <a:latin typeface="Calibri"/>
              </a:rPr>
              <a:t>Table</a:t>
            </a:r>
            <a:endParaRPr lang="en-US" dirty="0">
              <a:solidFill>
                <a:prstClr val="black"/>
              </a:solidFill>
              <a:latin typeface="Calibri"/>
            </a:endParaRPr>
          </a:p>
        </p:txBody>
      </p:sp>
      <p:sp>
        <p:nvSpPr>
          <p:cNvPr id="33" name="Rectangle 32"/>
          <p:cNvSpPr/>
          <p:nvPr/>
        </p:nvSpPr>
        <p:spPr>
          <a:xfrm>
            <a:off x="6235169" y="485870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sp>
        <p:nvSpPr>
          <p:cNvPr id="34" name="Rectangle 33"/>
          <p:cNvSpPr/>
          <p:nvPr/>
        </p:nvSpPr>
        <p:spPr>
          <a:xfrm>
            <a:off x="6985610" y="4858709"/>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sz="1400" dirty="0">
                <a:solidFill>
                  <a:prstClr val="black"/>
                </a:solidFill>
                <a:latin typeface="Calibri"/>
              </a:rPr>
              <a:t>Spanning</a:t>
            </a:r>
          </a:p>
          <a:p>
            <a:pPr algn="ctr"/>
            <a:r>
              <a:rPr lang="en-US" sz="1600" dirty="0">
                <a:solidFill>
                  <a:prstClr val="black"/>
                </a:solidFill>
                <a:latin typeface="Calibri"/>
              </a:rPr>
              <a:t>Tree</a:t>
            </a:r>
          </a:p>
        </p:txBody>
      </p:sp>
      <p:pic>
        <p:nvPicPr>
          <p:cNvPr id="9" name="Picture 8"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12" y="5266729"/>
            <a:ext cx="1304398" cy="1332713"/>
          </a:xfrm>
          <a:prstGeom prst="rect">
            <a:avLst/>
          </a:prstGeom>
        </p:spPr>
      </p:pic>
      <p:pic>
        <p:nvPicPr>
          <p:cNvPr id="5" name="Picture 4"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295" y="3414494"/>
            <a:ext cx="1304398" cy="1332713"/>
          </a:xfrm>
          <a:prstGeom prst="rect">
            <a:avLst/>
          </a:prstGeom>
        </p:spPr>
      </p:pic>
      <p:pic>
        <p:nvPicPr>
          <p:cNvPr id="12" name="Picture 11" descr="firewall.png"/>
          <p:cNvPicPr>
            <a:picLocks noChangeAspect="1"/>
          </p:cNvPicPr>
          <p:nvPr/>
        </p:nvPicPr>
        <p:blipFill>
          <a:blip r:embed="rId4">
            <a:extLst>
              <a:ext uri="{BEBA8EAE-BF5A-486C-A8C5-ECC9F3942E4B}">
                <a14:imgProps xmlns:a14="http://schemas.microsoft.com/office/drawing/2010/main">
                  <a14:imgLayer r:embed="rId5">
                    <a14:imgEffect>
                      <a14:backgroundRemoval t="0" b="88955" l="10000" r="92667"/>
                    </a14:imgEffect>
                  </a14:imgLayer>
                </a14:imgProps>
              </a:ext>
              <a:ext uri="{28A0092B-C50C-407E-A947-70E740481C1C}">
                <a14:useLocalDpi xmlns:a14="http://schemas.microsoft.com/office/drawing/2010/main" val="0"/>
              </a:ext>
            </a:extLst>
          </a:blip>
          <a:stretch>
            <a:fillRect/>
          </a:stretch>
        </p:blipFill>
        <p:spPr>
          <a:xfrm>
            <a:off x="6198420" y="3227075"/>
            <a:ext cx="1297050" cy="724186"/>
          </a:xfrm>
          <a:prstGeom prst="rect">
            <a:avLst/>
          </a:prstGeom>
        </p:spPr>
      </p:pic>
      <p:sp>
        <p:nvSpPr>
          <p:cNvPr id="35" name="Rectangle 34"/>
          <p:cNvSpPr/>
          <p:nvPr/>
        </p:nvSpPr>
        <p:spPr>
          <a:xfrm>
            <a:off x="372295" y="2318921"/>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6" name="Rectangle 35"/>
          <p:cNvSpPr/>
          <p:nvPr/>
        </p:nvSpPr>
        <p:spPr>
          <a:xfrm>
            <a:off x="1173407" y="2364453"/>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Spanning</a:t>
            </a:r>
          </a:p>
          <a:p>
            <a:pPr algn="ctr"/>
            <a:r>
              <a:rPr lang="en-US" dirty="0" smtClean="0">
                <a:solidFill>
                  <a:prstClr val="black"/>
                </a:solidFill>
                <a:latin typeface="Calibri"/>
              </a:rPr>
              <a:t>Tree</a:t>
            </a:r>
            <a:endParaRPr lang="en-US" dirty="0">
              <a:solidFill>
                <a:prstClr val="black"/>
              </a:solidFill>
              <a:latin typeface="Calibri"/>
            </a:endParaRPr>
          </a:p>
        </p:txBody>
      </p:sp>
      <p:sp>
        <p:nvSpPr>
          <p:cNvPr id="37" name="Rectangle 36"/>
          <p:cNvSpPr/>
          <p:nvPr/>
        </p:nvSpPr>
        <p:spPr>
          <a:xfrm>
            <a:off x="415073" y="236905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VLAN</a:t>
            </a:r>
          </a:p>
          <a:p>
            <a:pPr algn="ctr"/>
            <a:r>
              <a:rPr lang="en-US" dirty="0" smtClean="0">
                <a:solidFill>
                  <a:prstClr val="black"/>
                </a:solidFill>
                <a:latin typeface="Calibri"/>
              </a:rPr>
              <a:t>Table</a:t>
            </a:r>
            <a:endParaRPr lang="en-US" dirty="0">
              <a:solidFill>
                <a:prstClr val="black"/>
              </a:solidFill>
              <a:latin typeface="Calibri"/>
            </a:endParaRPr>
          </a:p>
        </p:txBody>
      </p:sp>
      <p:sp>
        <p:nvSpPr>
          <p:cNvPr id="38" name="Rectangle 37"/>
          <p:cNvSpPr/>
          <p:nvPr/>
        </p:nvSpPr>
        <p:spPr>
          <a:xfrm>
            <a:off x="2362897" y="235234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pic>
        <p:nvPicPr>
          <p:cNvPr id="25" name="Picture 24" descr="switch.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6802" y="2941228"/>
            <a:ext cx="1176108" cy="737028"/>
          </a:xfrm>
          <a:prstGeom prst="rect">
            <a:avLst/>
          </a:prstGeom>
        </p:spPr>
      </p:pic>
      <p:sp>
        <p:nvSpPr>
          <p:cNvPr id="3" name="PB"/>
          <p:cNvSpPr/>
          <p:nvPr/>
        </p:nvSpPr>
        <p:spPr>
          <a:xfrm>
            <a:off x="0" y="6705600"/>
            <a:ext cx="1651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2386828176"/>
      </p:ext>
    </p:extLst>
  </p:cSld>
  <p:clrMapOvr>
    <a:masterClrMapping/>
  </p:clrMapOvr>
  <mc:AlternateContent xmlns:mc="http://schemas.openxmlformats.org/markup-compatibility/2006" xmlns:p14="http://schemas.microsoft.com/office/powerpoint/2010/main">
    <mc:Choice Requires="p14">
      <p:transition p14:dur="0" advTm="13149"/>
    </mc:Choice>
    <mc:Fallback xmlns="">
      <p:transition xmlns:p14="http://schemas.microsoft.com/office/powerpoint/2010/main" advTm="131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a:off x="1721224" y="3414494"/>
            <a:ext cx="919099" cy="19833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30457" y="3316228"/>
            <a:ext cx="2047269" cy="635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928166" y="3678256"/>
            <a:ext cx="1722775" cy="2730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6553201" y="3678259"/>
            <a:ext cx="250141" cy="20633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3137956" y="4294868"/>
            <a:ext cx="1307146" cy="12366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137958" y="5683922"/>
            <a:ext cx="3117623" cy="1985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255580" y="2549515"/>
            <a:ext cx="1169712" cy="765876"/>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13</a:t>
            </a:fld>
            <a:endParaRPr lang="en-US">
              <a:solidFill>
                <a:prstClr val="black">
                  <a:tint val="75000"/>
                </a:prstClr>
              </a:solidFill>
              <a:latin typeface="Calibri"/>
            </a:endParaRPr>
          </a:p>
        </p:txBody>
      </p:sp>
      <p:pic>
        <p:nvPicPr>
          <p:cNvPr id="7" name="Picture 6" descr="router.png"/>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130457" y="4977959"/>
            <a:ext cx="1304398" cy="1332713"/>
          </a:xfrm>
          <a:prstGeom prst="rect">
            <a:avLst/>
          </a:prstGeom>
        </p:spPr>
      </p:pic>
      <p:sp>
        <p:nvSpPr>
          <p:cNvPr id="10" name="Rectangle 9"/>
          <p:cNvSpPr/>
          <p:nvPr/>
        </p:nvSpPr>
        <p:spPr>
          <a:xfrm>
            <a:off x="3375605" y="2114787"/>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1" name="Rectangle 10"/>
          <p:cNvSpPr/>
          <p:nvPr/>
        </p:nvSpPr>
        <p:spPr>
          <a:xfrm>
            <a:off x="3424724" y="2191230"/>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Input ACL</a:t>
            </a:r>
            <a:endParaRPr lang="en-US" dirty="0">
              <a:solidFill>
                <a:prstClr val="black"/>
              </a:solidFill>
              <a:latin typeface="Calibri"/>
            </a:endParaRPr>
          </a:p>
        </p:txBody>
      </p:sp>
      <p:sp>
        <p:nvSpPr>
          <p:cNvPr id="13" name="Rectangle 12"/>
          <p:cNvSpPr/>
          <p:nvPr/>
        </p:nvSpPr>
        <p:spPr>
          <a:xfrm>
            <a:off x="4177725" y="2191230"/>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IP table</a:t>
            </a:r>
            <a:endParaRPr lang="en-US" dirty="0">
              <a:solidFill>
                <a:prstClr val="black"/>
              </a:solidFill>
              <a:latin typeface="Calibri"/>
            </a:endParaRPr>
          </a:p>
        </p:txBody>
      </p:sp>
      <p:sp>
        <p:nvSpPr>
          <p:cNvPr id="14" name="Rectangle 13"/>
          <p:cNvSpPr/>
          <p:nvPr/>
        </p:nvSpPr>
        <p:spPr>
          <a:xfrm>
            <a:off x="4930730" y="2191230"/>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Output ACL</a:t>
            </a:r>
            <a:endParaRPr lang="en-US" dirty="0">
              <a:solidFill>
                <a:prstClr val="black"/>
              </a:solidFill>
              <a:latin typeface="Calibri"/>
            </a:endParaRPr>
          </a:p>
        </p:txBody>
      </p:sp>
      <p:sp>
        <p:nvSpPr>
          <p:cNvPr id="15" name="Rectangle 14"/>
          <p:cNvSpPr/>
          <p:nvPr/>
        </p:nvSpPr>
        <p:spPr>
          <a:xfrm>
            <a:off x="3426737" y="2969085"/>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ARP</a:t>
            </a:r>
          </a:p>
          <a:p>
            <a:pPr algn="ctr"/>
            <a:r>
              <a:rPr lang="en-US" dirty="0" smtClean="0">
                <a:solidFill>
                  <a:prstClr val="black"/>
                </a:solidFill>
                <a:latin typeface="Calibri"/>
              </a:rPr>
              <a:t>Table</a:t>
            </a:r>
            <a:endParaRPr lang="en-US" dirty="0">
              <a:solidFill>
                <a:prstClr val="black"/>
              </a:solidFill>
              <a:latin typeface="Calibri"/>
            </a:endParaRPr>
          </a:p>
        </p:txBody>
      </p:sp>
      <p:sp>
        <p:nvSpPr>
          <p:cNvPr id="16" name="Rectangle 15"/>
          <p:cNvSpPr/>
          <p:nvPr/>
        </p:nvSpPr>
        <p:spPr>
          <a:xfrm>
            <a:off x="4177725" y="2969085"/>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sp>
        <p:nvSpPr>
          <p:cNvPr id="17" name="Rectangle 16"/>
          <p:cNvSpPr/>
          <p:nvPr/>
        </p:nvSpPr>
        <p:spPr>
          <a:xfrm>
            <a:off x="4928166" y="2969085"/>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sz="1400" dirty="0">
                <a:solidFill>
                  <a:prstClr val="black"/>
                </a:solidFill>
                <a:latin typeface="Calibri"/>
              </a:rPr>
              <a:t>Spanning</a:t>
            </a:r>
          </a:p>
          <a:p>
            <a:pPr algn="ctr"/>
            <a:r>
              <a:rPr lang="en-US" sz="1600" dirty="0">
                <a:solidFill>
                  <a:prstClr val="black"/>
                </a:solidFill>
                <a:latin typeface="Calibri"/>
              </a:rPr>
              <a:t>Tree</a:t>
            </a:r>
          </a:p>
        </p:txBody>
      </p:sp>
      <p:sp>
        <p:nvSpPr>
          <p:cNvPr id="18" name="Rectangle 17"/>
          <p:cNvSpPr/>
          <p:nvPr/>
        </p:nvSpPr>
        <p:spPr>
          <a:xfrm>
            <a:off x="1585359" y="4459002"/>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9" name="Rectangle 18"/>
          <p:cNvSpPr/>
          <p:nvPr/>
        </p:nvSpPr>
        <p:spPr>
          <a:xfrm>
            <a:off x="2386472" y="4504535"/>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MPLS</a:t>
            </a:r>
          </a:p>
          <a:p>
            <a:pPr algn="ctr"/>
            <a:r>
              <a:rPr lang="en-US" dirty="0" smtClean="0">
                <a:solidFill>
                  <a:prstClr val="black"/>
                </a:solidFill>
                <a:latin typeface="Calibri"/>
              </a:rPr>
              <a:t>Mappings</a:t>
            </a:r>
            <a:endParaRPr lang="en-US" dirty="0">
              <a:solidFill>
                <a:prstClr val="black"/>
              </a:solidFill>
              <a:latin typeface="Calibri"/>
            </a:endParaRPr>
          </a:p>
        </p:txBody>
      </p:sp>
      <p:sp>
        <p:nvSpPr>
          <p:cNvPr id="20" name="Rectangle 19"/>
          <p:cNvSpPr/>
          <p:nvPr/>
        </p:nvSpPr>
        <p:spPr>
          <a:xfrm>
            <a:off x="6305709" y="2566230"/>
            <a:ext cx="107215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Filtering Rules</a:t>
            </a:r>
            <a:endParaRPr lang="en-US" dirty="0">
              <a:solidFill>
                <a:prstClr val="black"/>
              </a:solidFill>
              <a:latin typeface="Calibri"/>
            </a:endParaRPr>
          </a:p>
        </p:txBody>
      </p:sp>
      <p:sp>
        <p:nvSpPr>
          <p:cNvPr id="22" name="Rectangle 21"/>
          <p:cNvSpPr/>
          <p:nvPr/>
        </p:nvSpPr>
        <p:spPr>
          <a:xfrm>
            <a:off x="1628137" y="4509141"/>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IP Table</a:t>
            </a:r>
            <a:endParaRPr lang="en-US" dirty="0">
              <a:solidFill>
                <a:prstClr val="black"/>
              </a:solidFill>
              <a:latin typeface="Calibri"/>
            </a:endParaRPr>
          </a:p>
        </p:txBody>
      </p:sp>
      <p:sp>
        <p:nvSpPr>
          <p:cNvPr id="27" name="Rectangle 26"/>
          <p:cNvSpPr/>
          <p:nvPr/>
        </p:nvSpPr>
        <p:spPr>
          <a:xfrm>
            <a:off x="3575961" y="449242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sp>
        <p:nvSpPr>
          <p:cNvPr id="28" name="Rectangle 27"/>
          <p:cNvSpPr/>
          <p:nvPr/>
        </p:nvSpPr>
        <p:spPr>
          <a:xfrm>
            <a:off x="5433048" y="4004411"/>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9" name="Rectangle 28"/>
          <p:cNvSpPr/>
          <p:nvPr/>
        </p:nvSpPr>
        <p:spPr>
          <a:xfrm>
            <a:off x="5482168" y="4080854"/>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Input ACL</a:t>
            </a:r>
            <a:endParaRPr lang="en-US" dirty="0">
              <a:solidFill>
                <a:prstClr val="black"/>
              </a:solidFill>
              <a:latin typeface="Calibri"/>
            </a:endParaRPr>
          </a:p>
        </p:txBody>
      </p:sp>
      <p:sp>
        <p:nvSpPr>
          <p:cNvPr id="30" name="Rectangle 29"/>
          <p:cNvSpPr/>
          <p:nvPr/>
        </p:nvSpPr>
        <p:spPr>
          <a:xfrm>
            <a:off x="6235169" y="4080854"/>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IP table</a:t>
            </a:r>
            <a:endParaRPr lang="en-US" dirty="0">
              <a:solidFill>
                <a:prstClr val="black"/>
              </a:solidFill>
              <a:latin typeface="Calibri"/>
            </a:endParaRPr>
          </a:p>
        </p:txBody>
      </p:sp>
      <p:sp>
        <p:nvSpPr>
          <p:cNvPr id="31" name="Rectangle 30"/>
          <p:cNvSpPr/>
          <p:nvPr/>
        </p:nvSpPr>
        <p:spPr>
          <a:xfrm>
            <a:off x="6988173" y="4080854"/>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Output ACL</a:t>
            </a:r>
            <a:endParaRPr lang="en-US" dirty="0">
              <a:solidFill>
                <a:prstClr val="black"/>
              </a:solidFill>
              <a:latin typeface="Calibri"/>
            </a:endParaRPr>
          </a:p>
        </p:txBody>
      </p:sp>
      <p:sp>
        <p:nvSpPr>
          <p:cNvPr id="32" name="Rectangle 31"/>
          <p:cNvSpPr/>
          <p:nvPr/>
        </p:nvSpPr>
        <p:spPr>
          <a:xfrm>
            <a:off x="5484181" y="485870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ARP</a:t>
            </a:r>
          </a:p>
          <a:p>
            <a:pPr algn="ctr"/>
            <a:r>
              <a:rPr lang="en-US" dirty="0" smtClean="0">
                <a:solidFill>
                  <a:prstClr val="black"/>
                </a:solidFill>
                <a:latin typeface="Calibri"/>
              </a:rPr>
              <a:t>Table</a:t>
            </a:r>
            <a:endParaRPr lang="en-US" dirty="0">
              <a:solidFill>
                <a:prstClr val="black"/>
              </a:solidFill>
              <a:latin typeface="Calibri"/>
            </a:endParaRPr>
          </a:p>
        </p:txBody>
      </p:sp>
      <p:sp>
        <p:nvSpPr>
          <p:cNvPr id="33" name="Rectangle 32"/>
          <p:cNvSpPr/>
          <p:nvPr/>
        </p:nvSpPr>
        <p:spPr>
          <a:xfrm>
            <a:off x="6235169" y="485870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sp>
        <p:nvSpPr>
          <p:cNvPr id="34" name="Rectangle 33"/>
          <p:cNvSpPr/>
          <p:nvPr/>
        </p:nvSpPr>
        <p:spPr>
          <a:xfrm>
            <a:off x="6985610" y="4858709"/>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sz="1400" dirty="0">
                <a:solidFill>
                  <a:prstClr val="black"/>
                </a:solidFill>
                <a:latin typeface="Calibri"/>
              </a:rPr>
              <a:t>Spanning</a:t>
            </a:r>
          </a:p>
          <a:p>
            <a:pPr algn="ctr"/>
            <a:r>
              <a:rPr lang="en-US" sz="1600" dirty="0">
                <a:solidFill>
                  <a:prstClr val="black"/>
                </a:solidFill>
                <a:latin typeface="Calibri"/>
              </a:rPr>
              <a:t>Tree</a:t>
            </a:r>
          </a:p>
        </p:txBody>
      </p:sp>
      <p:pic>
        <p:nvPicPr>
          <p:cNvPr id="9" name="Picture 8"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12" y="5266729"/>
            <a:ext cx="1304398" cy="1332713"/>
          </a:xfrm>
          <a:prstGeom prst="rect">
            <a:avLst/>
          </a:prstGeom>
        </p:spPr>
      </p:pic>
      <p:pic>
        <p:nvPicPr>
          <p:cNvPr id="5" name="Picture 4"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295" y="3414494"/>
            <a:ext cx="1304398" cy="1332713"/>
          </a:xfrm>
          <a:prstGeom prst="rect">
            <a:avLst/>
          </a:prstGeom>
        </p:spPr>
      </p:pic>
      <p:pic>
        <p:nvPicPr>
          <p:cNvPr id="12" name="Picture 11" descr="firewall.png"/>
          <p:cNvPicPr>
            <a:picLocks noChangeAspect="1"/>
          </p:cNvPicPr>
          <p:nvPr/>
        </p:nvPicPr>
        <p:blipFill>
          <a:blip r:embed="rId4">
            <a:extLst>
              <a:ext uri="{BEBA8EAE-BF5A-486C-A8C5-ECC9F3942E4B}">
                <a14:imgProps xmlns:a14="http://schemas.microsoft.com/office/drawing/2010/main">
                  <a14:imgLayer r:embed="rId5">
                    <a14:imgEffect>
                      <a14:backgroundRemoval t="0" b="88955" l="10000" r="92667"/>
                    </a14:imgEffect>
                  </a14:imgLayer>
                </a14:imgProps>
              </a:ext>
              <a:ext uri="{28A0092B-C50C-407E-A947-70E740481C1C}">
                <a14:useLocalDpi xmlns:a14="http://schemas.microsoft.com/office/drawing/2010/main" val="0"/>
              </a:ext>
            </a:extLst>
          </a:blip>
          <a:stretch>
            <a:fillRect/>
          </a:stretch>
        </p:blipFill>
        <p:spPr>
          <a:xfrm>
            <a:off x="6198420" y="3227075"/>
            <a:ext cx="1297050" cy="724186"/>
          </a:xfrm>
          <a:prstGeom prst="rect">
            <a:avLst/>
          </a:prstGeom>
        </p:spPr>
      </p:pic>
      <p:sp>
        <p:nvSpPr>
          <p:cNvPr id="35" name="Rectangle 34"/>
          <p:cNvSpPr/>
          <p:nvPr/>
        </p:nvSpPr>
        <p:spPr>
          <a:xfrm>
            <a:off x="372295" y="2318921"/>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6" name="Rectangle 35"/>
          <p:cNvSpPr/>
          <p:nvPr/>
        </p:nvSpPr>
        <p:spPr>
          <a:xfrm>
            <a:off x="1173407" y="2364453"/>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Spanning</a:t>
            </a:r>
          </a:p>
          <a:p>
            <a:pPr algn="ctr"/>
            <a:r>
              <a:rPr lang="en-US" dirty="0" smtClean="0">
                <a:solidFill>
                  <a:prstClr val="black"/>
                </a:solidFill>
                <a:latin typeface="Calibri"/>
              </a:rPr>
              <a:t>Tree</a:t>
            </a:r>
            <a:endParaRPr lang="en-US" dirty="0">
              <a:solidFill>
                <a:prstClr val="black"/>
              </a:solidFill>
              <a:latin typeface="Calibri"/>
            </a:endParaRPr>
          </a:p>
        </p:txBody>
      </p:sp>
      <p:sp>
        <p:nvSpPr>
          <p:cNvPr id="37" name="Rectangle 36"/>
          <p:cNvSpPr/>
          <p:nvPr/>
        </p:nvSpPr>
        <p:spPr>
          <a:xfrm>
            <a:off x="415073" y="236905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VLAN</a:t>
            </a:r>
          </a:p>
          <a:p>
            <a:pPr algn="ctr"/>
            <a:r>
              <a:rPr lang="en-US" dirty="0" smtClean="0">
                <a:solidFill>
                  <a:prstClr val="black"/>
                </a:solidFill>
                <a:latin typeface="Calibri"/>
              </a:rPr>
              <a:t>Table</a:t>
            </a:r>
            <a:endParaRPr lang="en-US" dirty="0">
              <a:solidFill>
                <a:prstClr val="black"/>
              </a:solidFill>
              <a:latin typeface="Calibri"/>
            </a:endParaRPr>
          </a:p>
        </p:txBody>
      </p:sp>
      <p:sp>
        <p:nvSpPr>
          <p:cNvPr id="38" name="Rectangle 37"/>
          <p:cNvSpPr/>
          <p:nvPr/>
        </p:nvSpPr>
        <p:spPr>
          <a:xfrm>
            <a:off x="2362897" y="235234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black"/>
                </a:solidFill>
                <a:latin typeface="Calibri"/>
              </a:rPr>
              <a:t>MAC</a:t>
            </a:r>
          </a:p>
          <a:p>
            <a:pPr algn="ctr"/>
            <a:r>
              <a:rPr lang="en-US" dirty="0" smtClean="0">
                <a:solidFill>
                  <a:prstClr val="black"/>
                </a:solidFill>
                <a:latin typeface="Calibri"/>
              </a:rPr>
              <a:t>Table</a:t>
            </a:r>
            <a:endParaRPr lang="en-US" dirty="0">
              <a:solidFill>
                <a:prstClr val="black"/>
              </a:solidFill>
              <a:latin typeface="Calibri"/>
            </a:endParaRPr>
          </a:p>
        </p:txBody>
      </p:sp>
      <p:pic>
        <p:nvPicPr>
          <p:cNvPr id="25" name="Picture 24" descr="switch.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6802" y="2941228"/>
            <a:ext cx="1176108" cy="737028"/>
          </a:xfrm>
          <a:prstGeom prst="rect">
            <a:avLst/>
          </a:prstGeom>
        </p:spPr>
      </p:pic>
      <p:sp>
        <p:nvSpPr>
          <p:cNvPr id="3" name="Rounded Rectangle 2"/>
          <p:cNvSpPr/>
          <p:nvPr/>
        </p:nvSpPr>
        <p:spPr>
          <a:xfrm>
            <a:off x="975411" y="2703613"/>
            <a:ext cx="1219896"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pic>
        <p:nvPicPr>
          <p:cNvPr id="6" name="Picture 5"/>
          <p:cNvPicPr>
            <a:picLocks noChangeAspect="1"/>
          </p:cNvPicPr>
          <p:nvPr/>
        </p:nvPicPr>
        <p:blipFill>
          <a:blip r:embed="rId7"/>
          <a:stretch>
            <a:fillRect/>
          </a:stretch>
        </p:blipFill>
        <p:spPr>
          <a:xfrm>
            <a:off x="1094891" y="3041322"/>
            <a:ext cx="1018855" cy="297967"/>
          </a:xfrm>
          <a:prstGeom prst="rect">
            <a:avLst/>
          </a:prstGeom>
        </p:spPr>
      </p:pic>
      <p:sp>
        <p:nvSpPr>
          <p:cNvPr id="42" name="Rounded Rectangle 41"/>
          <p:cNvSpPr/>
          <p:nvPr/>
        </p:nvSpPr>
        <p:spPr>
          <a:xfrm>
            <a:off x="4038797" y="3484358"/>
            <a:ext cx="1219896"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pic>
        <p:nvPicPr>
          <p:cNvPr id="8" name="Picture 7"/>
          <p:cNvPicPr>
            <a:picLocks noChangeAspect="1"/>
          </p:cNvPicPr>
          <p:nvPr/>
        </p:nvPicPr>
        <p:blipFill>
          <a:blip r:embed="rId8"/>
          <a:stretch>
            <a:fillRect/>
          </a:stretch>
        </p:blipFill>
        <p:spPr>
          <a:xfrm>
            <a:off x="4099884" y="3809216"/>
            <a:ext cx="1080498" cy="325199"/>
          </a:xfrm>
          <a:prstGeom prst="rect">
            <a:avLst/>
          </a:prstGeom>
        </p:spPr>
      </p:pic>
      <p:sp>
        <p:nvSpPr>
          <p:cNvPr id="43" name="Rounded Rectangle 42"/>
          <p:cNvSpPr/>
          <p:nvPr/>
        </p:nvSpPr>
        <p:spPr>
          <a:xfrm>
            <a:off x="6255580" y="2969083"/>
            <a:ext cx="1314462"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pic>
        <p:nvPicPr>
          <p:cNvPr id="21" name="Picture 20"/>
          <p:cNvPicPr>
            <a:picLocks noChangeAspect="1"/>
          </p:cNvPicPr>
          <p:nvPr/>
        </p:nvPicPr>
        <p:blipFill>
          <a:blip r:embed="rId9"/>
          <a:stretch>
            <a:fillRect/>
          </a:stretch>
        </p:blipFill>
        <p:spPr>
          <a:xfrm>
            <a:off x="6305711" y="3322577"/>
            <a:ext cx="1203821" cy="335950"/>
          </a:xfrm>
          <a:prstGeom prst="rect">
            <a:avLst/>
          </a:prstGeom>
        </p:spPr>
      </p:pic>
      <p:sp>
        <p:nvSpPr>
          <p:cNvPr id="45" name="Rounded Rectangle 44"/>
          <p:cNvSpPr/>
          <p:nvPr/>
        </p:nvSpPr>
        <p:spPr>
          <a:xfrm>
            <a:off x="2113747" y="5121384"/>
            <a:ext cx="1261858"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pic>
        <p:nvPicPr>
          <p:cNvPr id="23" name="Picture 22"/>
          <p:cNvPicPr>
            <a:picLocks noChangeAspect="1"/>
          </p:cNvPicPr>
          <p:nvPr/>
        </p:nvPicPr>
        <p:blipFill>
          <a:blip r:embed="rId10"/>
          <a:stretch>
            <a:fillRect/>
          </a:stretch>
        </p:blipFill>
        <p:spPr>
          <a:xfrm>
            <a:off x="2191326" y="5465411"/>
            <a:ext cx="1084010" cy="302742"/>
          </a:xfrm>
          <a:prstGeom prst="rect">
            <a:avLst/>
          </a:prstGeom>
        </p:spPr>
      </p:pic>
      <p:sp>
        <p:nvSpPr>
          <p:cNvPr id="48" name="Rounded Rectangle 47"/>
          <p:cNvSpPr/>
          <p:nvPr/>
        </p:nvSpPr>
        <p:spPr>
          <a:xfrm>
            <a:off x="6053514" y="5336028"/>
            <a:ext cx="1219896"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pic>
        <p:nvPicPr>
          <p:cNvPr id="49" name="Picture 48"/>
          <p:cNvPicPr>
            <a:picLocks noChangeAspect="1"/>
          </p:cNvPicPr>
          <p:nvPr/>
        </p:nvPicPr>
        <p:blipFill>
          <a:blip r:embed="rId8"/>
          <a:stretch>
            <a:fillRect/>
          </a:stretch>
        </p:blipFill>
        <p:spPr>
          <a:xfrm>
            <a:off x="6114600" y="5660883"/>
            <a:ext cx="1080498" cy="325199"/>
          </a:xfrm>
          <a:prstGeom prst="rect">
            <a:avLst/>
          </a:prstGeom>
        </p:spPr>
      </p:pic>
      <p:sp>
        <p:nvSpPr>
          <p:cNvPr id="24" name="PB"/>
          <p:cNvSpPr/>
          <p:nvPr/>
        </p:nvSpPr>
        <p:spPr>
          <a:xfrm>
            <a:off x="0" y="6705600"/>
            <a:ext cx="1778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58" name="Title 1"/>
          <p:cNvSpPr>
            <a:spLocks noGrp="1"/>
          </p:cNvSpPr>
          <p:nvPr>
            <p:ph type="title"/>
          </p:nvPr>
        </p:nvSpPr>
        <p:spPr/>
        <p:txBody>
          <a:bodyPr>
            <a:normAutofit/>
          </a:bodyPr>
          <a:lstStyle/>
          <a:p>
            <a:r>
              <a:rPr lang="en-US" dirty="0" smtClean="0"/>
              <a:t>“Systems” Framework for Networks</a:t>
            </a:r>
            <a:endParaRPr lang="en-US" dirty="0"/>
          </a:p>
        </p:txBody>
      </p:sp>
    </p:spTree>
    <p:extLst>
      <p:ext uri="{BB962C8B-B14F-4D97-AF65-F5344CB8AC3E}">
        <p14:creationId xmlns:p14="http://schemas.microsoft.com/office/powerpoint/2010/main" val="1102037660"/>
      </p:ext>
    </p:extLst>
  </p:cSld>
  <p:clrMapOvr>
    <a:masterClrMapping/>
  </p:clrMapOvr>
  <mc:AlternateContent xmlns:mc="http://schemas.openxmlformats.org/markup-compatibility/2006" xmlns:p14="http://schemas.microsoft.com/office/powerpoint/2010/main">
    <mc:Choice Requires="p14">
      <p:transition p14:dur="0" advTm="14649"/>
    </mc:Choice>
    <mc:Fallback xmlns="">
      <p:transition xmlns:p14="http://schemas.microsoft.com/office/powerpoint/2010/main" advTm="146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 presetClass="exit"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500"/>
                            </p:stCondLst>
                            <p:childTnLst>
                              <p:par>
                                <p:cTn id="61" presetID="1" presetClass="exit"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hidden"/>
                                      </p:to>
                                    </p:se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par>
                          <p:cTn id="76" fill="hold">
                            <p:stCondLst>
                              <p:cond delay="2000"/>
                            </p:stCondLst>
                            <p:childTnLst>
                              <p:par>
                                <p:cTn id="77" presetID="1" presetClass="exit"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hidden"/>
                                      </p:to>
                                    </p:se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 grpId="0" animBg="1"/>
      <p:bldP spid="42" grpId="0" animBg="1"/>
      <p:bldP spid="43" grpId="0" animBg="1"/>
      <p:bldP spid="45"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976" y="2998621"/>
            <a:ext cx="8074824" cy="1143000"/>
          </a:xfrm>
        </p:spPr>
        <p:txBody>
          <a:bodyPr/>
          <a:lstStyle/>
          <a:p>
            <a:r>
              <a:rPr lang="en-US" dirty="0" smtClean="0"/>
              <a:t>Header Space Analysis</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
        <p:nvSpPr>
          <p:cNvPr id="2" name="PB"/>
          <p:cNvSpPr/>
          <p:nvPr/>
        </p:nvSpPr>
        <p:spPr>
          <a:xfrm>
            <a:off x="0" y="6705600"/>
            <a:ext cx="2159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134029166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Framework</a:t>
            </a:r>
            <a:endParaRPr lang="en-US" dirty="0"/>
          </a:p>
        </p:txBody>
      </p:sp>
      <p:sp>
        <p:nvSpPr>
          <p:cNvPr id="20482" name="Content Placeholder 2"/>
          <p:cNvSpPr>
            <a:spLocks noGrp="1"/>
          </p:cNvSpPr>
          <p:nvPr>
            <p:ph sz="quarter" idx="1"/>
          </p:nvPr>
        </p:nvSpPr>
        <p:spPr>
          <a:xfrm>
            <a:off x="457203" y="1600200"/>
            <a:ext cx="7468077" cy="1832080"/>
          </a:xfrm>
        </p:spPr>
        <p:txBody>
          <a:bodyPr>
            <a:normAutofit fontScale="85000" lnSpcReduction="20000"/>
          </a:bodyPr>
          <a:lstStyle/>
          <a:p>
            <a:r>
              <a:rPr lang="en-US" dirty="0">
                <a:latin typeface="Century Schoolbook" charset="0"/>
                <a:ea typeface="ＭＳ Ｐゴシック" charset="0"/>
                <a:cs typeface="ＭＳ Ｐゴシック" charset="0"/>
              </a:rPr>
              <a:t>Step </a:t>
            </a:r>
            <a:r>
              <a:rPr lang="en-US" dirty="0" smtClean="0">
                <a:latin typeface="Century Schoolbook" charset="0"/>
                <a:ea typeface="ＭＳ Ｐゴシック" charset="0"/>
                <a:cs typeface="ＭＳ Ｐゴシック" charset="0"/>
              </a:rPr>
              <a:t>1:</a:t>
            </a:r>
          </a:p>
          <a:p>
            <a:pPr lvl="1"/>
            <a:r>
              <a:rPr lang="en-US" dirty="0" smtClean="0">
                <a:latin typeface="Century Schoolbook" charset="0"/>
                <a:ea typeface="ＭＳ Ｐゴシック" charset="0"/>
                <a:cs typeface="ＭＳ Ｐゴシック" charset="0"/>
              </a:rPr>
              <a:t>Ignore protocol dependent meaning of header bits and see it as a flat sequence of 0s and 1s.</a:t>
            </a:r>
          </a:p>
          <a:p>
            <a:pPr lvl="1"/>
            <a:r>
              <a:rPr lang="en-US" dirty="0">
                <a:latin typeface="Century Schoolbook" charset="0"/>
                <a:ea typeface="ＭＳ Ｐゴシック" charset="0"/>
                <a:cs typeface="ＭＳ Ｐゴシック" charset="0"/>
              </a:rPr>
              <a:t>M</a:t>
            </a:r>
            <a:r>
              <a:rPr lang="en-US" dirty="0" smtClean="0">
                <a:latin typeface="Century Schoolbook" charset="0"/>
                <a:ea typeface="ＭＳ Ｐゴシック" charset="0"/>
                <a:cs typeface="ＭＳ Ｐゴシック" charset="0"/>
              </a:rPr>
              <a:t>odel a packet as </a:t>
            </a:r>
            <a:r>
              <a:rPr lang="en-US" dirty="0">
                <a:latin typeface="Century Schoolbook" charset="0"/>
                <a:ea typeface="ＭＳ Ｐゴシック" charset="0"/>
                <a:cs typeface="ＭＳ Ｐゴシック" charset="0"/>
              </a:rPr>
              <a:t>a point in {0,1}</a:t>
            </a:r>
            <a:r>
              <a:rPr lang="en-US" baseline="30000" dirty="0">
                <a:latin typeface="Century Schoolbook" charset="0"/>
                <a:ea typeface="ＭＳ Ｐゴシック" charset="0"/>
                <a:cs typeface="ＭＳ Ｐゴシック" charset="0"/>
              </a:rPr>
              <a:t>L</a:t>
            </a:r>
            <a:r>
              <a:rPr lang="en-US" dirty="0">
                <a:latin typeface="Century Schoolbook" charset="0"/>
                <a:ea typeface="ＭＳ Ｐゴシック" charset="0"/>
                <a:cs typeface="ＭＳ Ｐゴシック" charset="0"/>
              </a:rPr>
              <a:t> space – The Header Space</a:t>
            </a:r>
          </a:p>
        </p:txBody>
      </p:sp>
      <p:cxnSp>
        <p:nvCxnSpPr>
          <p:cNvPr id="23" name="Straight Arrow Connector 22"/>
          <p:cNvCxnSpPr/>
          <p:nvPr/>
        </p:nvCxnSpPr>
        <p:spPr>
          <a:xfrm flipV="1">
            <a:off x="2940381" y="5908925"/>
            <a:ext cx="754380" cy="538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2940381" y="5418758"/>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940381" y="6447458"/>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a:xfrm>
            <a:off x="3592635" y="6042755"/>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cxnSp>
        <p:nvCxnSpPr>
          <p:cNvPr id="33" name="Curved Connector 32"/>
          <p:cNvCxnSpPr>
            <a:stCxn id="41" idx="2"/>
            <a:endCxn id="31" idx="2"/>
          </p:cNvCxnSpPr>
          <p:nvPr/>
        </p:nvCxnSpPr>
        <p:spPr>
          <a:xfrm rot="5400000">
            <a:off x="3147668" y="5526109"/>
            <a:ext cx="995907" cy="105968"/>
          </a:xfrm>
          <a:prstGeom prst="curvedConnector4">
            <a:avLst>
              <a:gd name="adj1" fmla="val 48278"/>
              <a:gd name="adj2" fmla="val 315726"/>
            </a:avLst>
          </a:prstGeom>
          <a:ln>
            <a:solidFill>
              <a:schemeClr val="accent3">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9" name="Cube 18"/>
          <p:cNvSpPr/>
          <p:nvPr/>
        </p:nvSpPr>
        <p:spPr>
          <a:xfrm>
            <a:off x="3543664" y="5983202"/>
            <a:ext cx="500855" cy="327471"/>
          </a:xfrm>
          <a:prstGeom prst="cube">
            <a:avLst/>
          </a:prstGeom>
        </p:spPr>
        <p:style>
          <a:lnRef idx="1">
            <a:schemeClr val="accent1"/>
          </a:lnRef>
          <a:fillRef idx="3">
            <a:schemeClr val="accent1"/>
          </a:fillRef>
          <a:effectRef idx="2">
            <a:schemeClr val="accent1"/>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27"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
        <p:nvSpPr>
          <p:cNvPr id="8" name="PB"/>
          <p:cNvSpPr/>
          <p:nvPr/>
        </p:nvSpPr>
        <p:spPr>
          <a:xfrm>
            <a:off x="0" y="6705600"/>
            <a:ext cx="2286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5" name="Rectangle 24"/>
          <p:cNvSpPr/>
          <p:nvPr/>
        </p:nvSpPr>
        <p:spPr>
          <a:xfrm>
            <a:off x="1377446" y="3795802"/>
            <a:ext cx="1164514"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0101..1</a:t>
            </a:r>
          </a:p>
        </p:txBody>
      </p:sp>
      <p:sp>
        <p:nvSpPr>
          <p:cNvPr id="29" name="Rectangle 28"/>
          <p:cNvSpPr/>
          <p:nvPr/>
        </p:nvSpPr>
        <p:spPr>
          <a:xfrm>
            <a:off x="6025010" y="3797944"/>
            <a:ext cx="1317993"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32" name="Rectangle 31"/>
          <p:cNvSpPr/>
          <p:nvPr/>
        </p:nvSpPr>
        <p:spPr>
          <a:xfrm>
            <a:off x="2541960" y="3797256"/>
            <a:ext cx="1164514"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1010..1</a:t>
            </a:r>
          </a:p>
        </p:txBody>
      </p:sp>
      <p:sp>
        <p:nvSpPr>
          <p:cNvPr id="34" name="Rectangle 33"/>
          <p:cNvSpPr/>
          <p:nvPr/>
        </p:nvSpPr>
        <p:spPr>
          <a:xfrm>
            <a:off x="3706474" y="3797944"/>
            <a:ext cx="1164514"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0010..0</a:t>
            </a:r>
          </a:p>
        </p:txBody>
      </p:sp>
      <p:sp>
        <p:nvSpPr>
          <p:cNvPr id="35" name="Rectangle 34"/>
          <p:cNvSpPr/>
          <p:nvPr/>
        </p:nvSpPr>
        <p:spPr>
          <a:xfrm>
            <a:off x="4860493" y="3797256"/>
            <a:ext cx="1164514"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0010..0</a:t>
            </a:r>
          </a:p>
        </p:txBody>
      </p:sp>
      <p:sp>
        <p:nvSpPr>
          <p:cNvPr id="36" name="TextBox 35"/>
          <p:cNvSpPr txBox="1">
            <a:spLocks noChangeArrowheads="1"/>
          </p:cNvSpPr>
          <p:nvPr/>
        </p:nvSpPr>
        <p:spPr bwMode="auto">
          <a:xfrm>
            <a:off x="6376943" y="3464359"/>
            <a:ext cx="553501"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Data</a:t>
            </a:r>
          </a:p>
        </p:txBody>
      </p:sp>
      <p:sp>
        <p:nvSpPr>
          <p:cNvPr id="37" name="TextBox 36"/>
          <p:cNvSpPr txBox="1">
            <a:spLocks noChangeArrowheads="1"/>
          </p:cNvSpPr>
          <p:nvPr/>
        </p:nvSpPr>
        <p:spPr bwMode="auto">
          <a:xfrm>
            <a:off x="1452027" y="3450049"/>
            <a:ext cx="1072773"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SRC MAC</a:t>
            </a:r>
          </a:p>
        </p:txBody>
      </p:sp>
      <p:sp>
        <p:nvSpPr>
          <p:cNvPr id="38" name="TextBox 37"/>
          <p:cNvSpPr txBox="1">
            <a:spLocks noChangeArrowheads="1"/>
          </p:cNvSpPr>
          <p:nvPr/>
        </p:nvSpPr>
        <p:spPr bwMode="auto">
          <a:xfrm>
            <a:off x="2634370" y="3456215"/>
            <a:ext cx="1068866"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DST MAC</a:t>
            </a:r>
          </a:p>
        </p:txBody>
      </p:sp>
      <p:sp>
        <p:nvSpPr>
          <p:cNvPr id="39" name="TextBox 38"/>
          <p:cNvSpPr txBox="1">
            <a:spLocks noChangeArrowheads="1"/>
          </p:cNvSpPr>
          <p:nvPr/>
        </p:nvSpPr>
        <p:spPr bwMode="auto">
          <a:xfrm>
            <a:off x="5111862" y="3468625"/>
            <a:ext cx="776218"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DST IP</a:t>
            </a:r>
          </a:p>
        </p:txBody>
      </p:sp>
      <p:sp>
        <p:nvSpPr>
          <p:cNvPr id="40" name="TextBox 39"/>
          <p:cNvSpPr txBox="1">
            <a:spLocks noChangeArrowheads="1"/>
          </p:cNvSpPr>
          <p:nvPr/>
        </p:nvSpPr>
        <p:spPr bwMode="auto">
          <a:xfrm>
            <a:off x="3972555" y="3464360"/>
            <a:ext cx="781728"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SRC IP</a:t>
            </a:r>
          </a:p>
        </p:txBody>
      </p:sp>
      <p:sp>
        <p:nvSpPr>
          <p:cNvPr id="41" name="Rectangle 40"/>
          <p:cNvSpPr/>
          <p:nvPr/>
        </p:nvSpPr>
        <p:spPr>
          <a:xfrm>
            <a:off x="1375159" y="4806818"/>
            <a:ext cx="4646888"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0101..11010..10010..00010..0</a:t>
            </a:r>
          </a:p>
        </p:txBody>
      </p:sp>
      <p:sp>
        <p:nvSpPr>
          <p:cNvPr id="42" name="Rectangle 41"/>
          <p:cNvSpPr/>
          <p:nvPr/>
        </p:nvSpPr>
        <p:spPr>
          <a:xfrm>
            <a:off x="6022723" y="4808960"/>
            <a:ext cx="1317993"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46" name="TextBox 45"/>
          <p:cNvSpPr txBox="1">
            <a:spLocks noChangeArrowheads="1"/>
          </p:cNvSpPr>
          <p:nvPr/>
        </p:nvSpPr>
        <p:spPr bwMode="auto">
          <a:xfrm>
            <a:off x="3387498" y="4473922"/>
            <a:ext cx="758485"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Header</a:t>
            </a:r>
          </a:p>
        </p:txBody>
      </p:sp>
      <p:sp>
        <p:nvSpPr>
          <p:cNvPr id="47" name="TextBox 46"/>
          <p:cNvSpPr txBox="1">
            <a:spLocks noChangeArrowheads="1"/>
          </p:cNvSpPr>
          <p:nvPr/>
        </p:nvSpPr>
        <p:spPr bwMode="auto">
          <a:xfrm>
            <a:off x="6420382" y="4477967"/>
            <a:ext cx="553501"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Data</a:t>
            </a:r>
          </a:p>
        </p:txBody>
      </p:sp>
      <p:sp>
        <p:nvSpPr>
          <p:cNvPr id="48" name="TextBox 47"/>
          <p:cNvSpPr txBox="1">
            <a:spLocks noChangeArrowheads="1"/>
          </p:cNvSpPr>
          <p:nvPr/>
        </p:nvSpPr>
        <p:spPr bwMode="auto">
          <a:xfrm>
            <a:off x="3387498" y="5083283"/>
            <a:ext cx="307239" cy="360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solidFill>
                  <a:prstClr val="black"/>
                </a:solidFill>
              </a:rPr>
              <a:t>L</a:t>
            </a:r>
          </a:p>
        </p:txBody>
      </p:sp>
      <p:cxnSp>
        <p:nvCxnSpPr>
          <p:cNvPr id="49" name="Straight Arrow Connector 48"/>
          <p:cNvCxnSpPr/>
          <p:nvPr/>
        </p:nvCxnSpPr>
        <p:spPr>
          <a:xfrm>
            <a:off x="3752186" y="5297467"/>
            <a:ext cx="2264950" cy="0"/>
          </a:xfrm>
          <a:prstGeom prst="straightConnector1">
            <a:avLst/>
          </a:prstGeom>
          <a:ln>
            <a:solidFill>
              <a:schemeClr val="accent2">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1369576" y="5297467"/>
            <a:ext cx="2017921" cy="0"/>
          </a:xfrm>
          <a:prstGeom prst="straightConnector1">
            <a:avLst/>
          </a:prstGeom>
          <a:ln>
            <a:solidFill>
              <a:schemeClr val="accent2">
                <a:lumMod val="75000"/>
              </a:schemeClr>
            </a:solidFill>
            <a:tailEnd type="arrow"/>
          </a:ln>
        </p:spPr>
        <p:style>
          <a:lnRef idx="2">
            <a:schemeClr val="dk1"/>
          </a:lnRef>
          <a:fillRef idx="0">
            <a:schemeClr val="dk1"/>
          </a:fillRef>
          <a:effectRef idx="1">
            <a:schemeClr val="dk1"/>
          </a:effectRef>
          <a:fontRef idx="minor">
            <a:schemeClr val="tx1"/>
          </a:fontRef>
        </p:style>
      </p:cxnSp>
      <p:sp>
        <p:nvSpPr>
          <p:cNvPr id="11" name="Down Arrow 10"/>
          <p:cNvSpPr/>
          <p:nvPr/>
        </p:nvSpPr>
        <p:spPr>
          <a:xfrm>
            <a:off x="4391876" y="4196162"/>
            <a:ext cx="277014" cy="429667"/>
          </a:xfrm>
          <a:prstGeom prst="downArrow">
            <a:avLst/>
          </a:prstGeom>
        </p:spPr>
        <p:style>
          <a:lnRef idx="1">
            <a:schemeClr val="accent2"/>
          </a:lnRef>
          <a:fillRef idx="3">
            <a:schemeClr val="accent2"/>
          </a:fillRef>
          <a:effectRef idx="2">
            <a:schemeClr val="accent2"/>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52" name="Rectangle 51"/>
          <p:cNvSpPr/>
          <p:nvPr/>
        </p:nvSpPr>
        <p:spPr>
          <a:xfrm>
            <a:off x="1369577" y="4810863"/>
            <a:ext cx="4646888"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010xxx011..x001xxxxx01110</a:t>
            </a:r>
          </a:p>
        </p:txBody>
      </p:sp>
    </p:spTree>
    <p:custDataLst>
      <p:tags r:id="rId1"/>
    </p:custDataLst>
    <p:extLst>
      <p:ext uri="{BB962C8B-B14F-4D97-AF65-F5344CB8AC3E}">
        <p14:creationId xmlns:p14="http://schemas.microsoft.com/office/powerpoint/2010/main" val="3968812852"/>
      </p:ext>
    </p:extLst>
  </p:cSld>
  <p:clrMapOvr>
    <a:masterClrMapping/>
  </p:clrMapOvr>
  <mc:AlternateContent xmlns:mc="http://schemas.openxmlformats.org/markup-compatibility/2006" xmlns:p14="http://schemas.microsoft.com/office/powerpoint/2010/main">
    <mc:Choice Requires="p14">
      <p:transition p14:dur="0" advTm="45149"/>
    </mc:Choice>
    <mc:Fallback xmlns="">
      <p:transition xmlns:p14="http://schemas.microsoft.com/office/powerpoint/2010/main" advTm="451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482">
                                            <p:txEl>
                                              <p:pRg st="2" end="2"/>
                                            </p:txEl>
                                          </p:spTgt>
                                        </p:tgtEl>
                                        <p:attrNameLst>
                                          <p:attrName>style.visibility</p:attrName>
                                        </p:attrNameLst>
                                      </p:cBhvr>
                                      <p:to>
                                        <p:strVal val="visible"/>
                                      </p:to>
                                    </p:set>
                                    <p:animEffect transition="in" filter="fade">
                                      <p:cBhvr>
                                        <p:cTn id="33" dur="500"/>
                                        <p:tgtEl>
                                          <p:spTgt spid="20482">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9" grpId="0" animBg="1"/>
      <p:bldP spid="41" grpId="0" animBg="1"/>
      <p:bldP spid="42" grpId="0" animBg="1"/>
      <p:bldP spid="46" grpId="0"/>
      <p:bldP spid="47" grpId="0"/>
      <p:bldP spid="48" grpId="0"/>
      <p:bldP spid="11" grpId="0" animBg="1"/>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Framework</a:t>
            </a:r>
            <a:endParaRPr lang="en-US" dirty="0"/>
          </a:p>
        </p:txBody>
      </p:sp>
      <p:sp>
        <p:nvSpPr>
          <p:cNvPr id="21506" name="Content Placeholder 2"/>
          <p:cNvSpPr>
            <a:spLocks noGrp="1"/>
          </p:cNvSpPr>
          <p:nvPr>
            <p:ph sz="quarter" idx="1"/>
          </p:nvPr>
        </p:nvSpPr>
        <p:spPr>
          <a:xfrm>
            <a:off x="457203" y="1600200"/>
            <a:ext cx="7468077" cy="868680"/>
          </a:xfrm>
        </p:spPr>
        <p:txBody>
          <a:bodyPr/>
          <a:lstStyle/>
          <a:p>
            <a:r>
              <a:rPr lang="en-US" sz="2200" dirty="0">
                <a:latin typeface="Century Schoolbook" charset="0"/>
                <a:ea typeface="ＭＳ Ｐゴシック" charset="0"/>
                <a:cs typeface="ＭＳ Ｐゴシック" charset="0"/>
              </a:rPr>
              <a:t>Step 2 – Model all networking boxes as </a:t>
            </a:r>
            <a:r>
              <a:rPr lang="en-US" sz="2200" dirty="0" smtClean="0">
                <a:latin typeface="Century Schoolbook" charset="0"/>
                <a:ea typeface="ＭＳ Ｐゴシック" charset="0"/>
                <a:cs typeface="ＭＳ Ｐゴシック" charset="0"/>
              </a:rPr>
              <a:t>transformers </a:t>
            </a:r>
            <a:r>
              <a:rPr lang="en-US" sz="2200" dirty="0">
                <a:latin typeface="Century Schoolbook" charset="0"/>
                <a:ea typeface="ＭＳ Ｐゴシック" charset="0"/>
                <a:cs typeface="ＭＳ Ｐゴシック" charset="0"/>
              </a:rPr>
              <a:t>of header space</a:t>
            </a:r>
          </a:p>
        </p:txBody>
      </p:sp>
      <p:cxnSp>
        <p:nvCxnSpPr>
          <p:cNvPr id="23" name="Straight Arrow Connector 22"/>
          <p:cNvCxnSpPr/>
          <p:nvPr/>
        </p:nvCxnSpPr>
        <p:spPr>
          <a:xfrm flipV="1">
            <a:off x="1245396" y="3633496"/>
            <a:ext cx="891540" cy="4080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1245396" y="3218632"/>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1245396" y="4044561"/>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Can 31"/>
          <p:cNvSpPr/>
          <p:nvPr/>
        </p:nvSpPr>
        <p:spPr>
          <a:xfrm>
            <a:off x="3200400" y="3360420"/>
            <a:ext cx="1440180" cy="75438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dirty="0">
                <a:solidFill>
                  <a:prstClr val="white"/>
                </a:solidFill>
                <a:latin typeface="Calibri"/>
              </a:rPr>
              <a:t>Packet</a:t>
            </a:r>
          </a:p>
          <a:p>
            <a:pPr algn="ctr">
              <a:defRPr/>
            </a:pPr>
            <a:r>
              <a:rPr lang="en-US" dirty="0">
                <a:solidFill>
                  <a:prstClr val="white"/>
                </a:solidFill>
                <a:latin typeface="Calibri"/>
              </a:rPr>
              <a:t>Forwarding</a:t>
            </a:r>
          </a:p>
        </p:txBody>
      </p:sp>
      <p:cxnSp>
        <p:nvCxnSpPr>
          <p:cNvPr id="36" name="Straight Arrow Connector 35"/>
          <p:cNvCxnSpPr/>
          <p:nvPr/>
        </p:nvCxnSpPr>
        <p:spPr>
          <a:xfrm flipV="1">
            <a:off x="5939192" y="4553448"/>
            <a:ext cx="740727" cy="4114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V="1">
            <a:off x="5939189" y="4141968"/>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5939189" y="4964928"/>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240280" y="3840480"/>
            <a:ext cx="960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V="1">
            <a:off x="4709160" y="3017520"/>
            <a:ext cx="754380" cy="6172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4709160" y="3909060"/>
            <a:ext cx="685800" cy="6172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497" name="TextBox 96"/>
          <p:cNvSpPr txBox="1">
            <a:spLocks noChangeArrowheads="1"/>
          </p:cNvSpPr>
          <p:nvPr/>
        </p:nvSpPr>
        <p:spPr bwMode="auto">
          <a:xfrm>
            <a:off x="2788921" y="3429003"/>
            <a:ext cx="281591" cy="360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solidFill>
                  <a:prstClr val="black"/>
                </a:solidFill>
              </a:rPr>
              <a:t>1</a:t>
            </a:r>
          </a:p>
        </p:txBody>
      </p:sp>
      <p:sp>
        <p:nvSpPr>
          <p:cNvPr id="19498" name="TextBox 97"/>
          <p:cNvSpPr txBox="1">
            <a:spLocks noChangeArrowheads="1"/>
          </p:cNvSpPr>
          <p:nvPr/>
        </p:nvSpPr>
        <p:spPr bwMode="auto">
          <a:xfrm>
            <a:off x="4702019" y="4029078"/>
            <a:ext cx="281591" cy="360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solidFill>
                  <a:prstClr val="black"/>
                </a:solidFill>
              </a:rPr>
              <a:t>2</a:t>
            </a:r>
          </a:p>
        </p:txBody>
      </p:sp>
      <p:sp>
        <p:nvSpPr>
          <p:cNvPr id="19499" name="TextBox 98"/>
          <p:cNvSpPr txBox="1">
            <a:spLocks noChangeArrowheads="1"/>
          </p:cNvSpPr>
          <p:nvPr/>
        </p:nvSpPr>
        <p:spPr bwMode="auto">
          <a:xfrm>
            <a:off x="4709161" y="3154683"/>
            <a:ext cx="281591" cy="360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solidFill>
                  <a:prstClr val="black"/>
                </a:solidFill>
              </a:rPr>
              <a:t>3</a:t>
            </a:r>
          </a:p>
        </p:txBody>
      </p:sp>
      <p:cxnSp>
        <p:nvCxnSpPr>
          <p:cNvPr id="49" name="Straight Arrow Connector 48"/>
          <p:cNvCxnSpPr/>
          <p:nvPr/>
        </p:nvCxnSpPr>
        <p:spPr>
          <a:xfrm flipV="1">
            <a:off x="5998527" y="2743200"/>
            <a:ext cx="832202" cy="4342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5998527" y="2354500"/>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5998527" y="3177460"/>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Cube 70"/>
          <p:cNvSpPr/>
          <p:nvPr/>
        </p:nvSpPr>
        <p:spPr>
          <a:xfrm>
            <a:off x="1623060" y="3291840"/>
            <a:ext cx="342900" cy="48006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2" name="Cube 71"/>
          <p:cNvSpPr/>
          <p:nvPr/>
        </p:nvSpPr>
        <p:spPr>
          <a:xfrm>
            <a:off x="6149340" y="4663440"/>
            <a:ext cx="480060" cy="205740"/>
          </a:xfrm>
          <a:prstGeom prst="cube">
            <a:avLst/>
          </a:prstGeom>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3" name="Cube 72"/>
          <p:cNvSpPr/>
          <p:nvPr/>
        </p:nvSpPr>
        <p:spPr>
          <a:xfrm>
            <a:off x="6149340" y="2743200"/>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4" name="Cube 73"/>
          <p:cNvSpPr/>
          <p:nvPr/>
        </p:nvSpPr>
        <p:spPr>
          <a:xfrm>
            <a:off x="1828800" y="3497580"/>
            <a:ext cx="274320" cy="411480"/>
          </a:xfrm>
          <a:prstGeom prst="cube">
            <a:avLst/>
          </a:prstGeom>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5" name="Rectangle 74"/>
          <p:cNvSpPr/>
          <p:nvPr/>
        </p:nvSpPr>
        <p:spPr>
          <a:xfrm>
            <a:off x="1485900" y="4526280"/>
            <a:ext cx="891540" cy="205740"/>
          </a:xfrm>
          <a:prstGeom prst="rect">
            <a:avLst/>
          </a:prstGeom>
          <a:solidFill>
            <a:schemeClr val="accent2">
              <a:lumMod val="40000"/>
              <a:lumOff val="60000"/>
              <a:alpha val="86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0xx1..x1</a:t>
            </a:r>
          </a:p>
        </p:txBody>
      </p:sp>
      <p:sp>
        <p:nvSpPr>
          <p:cNvPr id="76" name="TextBox 75"/>
          <p:cNvSpPr txBox="1">
            <a:spLocks noChangeArrowheads="1"/>
          </p:cNvSpPr>
          <p:nvPr/>
        </p:nvSpPr>
        <p:spPr bwMode="auto">
          <a:xfrm>
            <a:off x="1554481" y="4183383"/>
            <a:ext cx="690357"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solidFill>
                  <a:prstClr val="black"/>
                </a:solidFill>
              </a:rPr>
              <a:t>Match</a:t>
            </a:r>
          </a:p>
        </p:txBody>
      </p:sp>
      <p:sp>
        <p:nvSpPr>
          <p:cNvPr id="77" name="TextBox 76"/>
          <p:cNvSpPr txBox="1">
            <a:spLocks noChangeArrowheads="1"/>
          </p:cNvSpPr>
          <p:nvPr/>
        </p:nvSpPr>
        <p:spPr bwMode="auto">
          <a:xfrm>
            <a:off x="2377442" y="4457703"/>
            <a:ext cx="283094"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b="1">
                <a:solidFill>
                  <a:prstClr val="black"/>
                </a:solidFill>
              </a:rPr>
              <a:t>+</a:t>
            </a:r>
          </a:p>
        </p:txBody>
      </p:sp>
      <p:sp>
        <p:nvSpPr>
          <p:cNvPr id="78" name="Rectangle 77"/>
          <p:cNvSpPr/>
          <p:nvPr/>
        </p:nvSpPr>
        <p:spPr>
          <a:xfrm>
            <a:off x="2651760" y="4526280"/>
            <a:ext cx="2057400" cy="548640"/>
          </a:xfrm>
          <a:prstGeom prst="rect">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300" dirty="0">
                <a:solidFill>
                  <a:prstClr val="black"/>
                </a:solidFill>
                <a:latin typeface="Calibri"/>
              </a:rPr>
              <a:t>Send to port 3</a:t>
            </a:r>
          </a:p>
          <a:p>
            <a:pPr algn="ctr">
              <a:defRPr/>
            </a:pPr>
            <a:r>
              <a:rPr lang="en-US" sz="1300" dirty="0">
                <a:solidFill>
                  <a:prstClr val="black"/>
                </a:solidFill>
                <a:latin typeface="Calibri"/>
              </a:rPr>
              <a:t>Rewrite with 1xx011..x1</a:t>
            </a:r>
          </a:p>
        </p:txBody>
      </p:sp>
      <p:sp>
        <p:nvSpPr>
          <p:cNvPr id="79" name="TextBox 78"/>
          <p:cNvSpPr txBox="1">
            <a:spLocks noChangeArrowheads="1"/>
          </p:cNvSpPr>
          <p:nvPr/>
        </p:nvSpPr>
        <p:spPr bwMode="auto">
          <a:xfrm>
            <a:off x="3268982" y="4193384"/>
            <a:ext cx="724621"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solidFill>
                  <a:prstClr val="black"/>
                </a:solidFill>
              </a:rPr>
              <a:t>Action</a:t>
            </a:r>
          </a:p>
        </p:txBody>
      </p:sp>
      <p:cxnSp>
        <p:nvCxnSpPr>
          <p:cNvPr id="80" name="Curved Connector 79"/>
          <p:cNvCxnSpPr>
            <a:stCxn id="71" idx="0"/>
            <a:endCxn id="73" idx="2"/>
          </p:cNvCxnSpPr>
          <p:nvPr/>
        </p:nvCxnSpPr>
        <p:spPr>
          <a:xfrm rot="5400000" flipH="1" flipV="1">
            <a:off x="3804761" y="947264"/>
            <a:ext cx="377190" cy="4311968"/>
          </a:xfrm>
          <a:prstGeom prst="curvedConnector2">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82" name="Rectangle 81"/>
          <p:cNvSpPr/>
          <p:nvPr/>
        </p:nvSpPr>
        <p:spPr>
          <a:xfrm>
            <a:off x="1485900" y="4526280"/>
            <a:ext cx="891540" cy="205740"/>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11xx..0x</a:t>
            </a:r>
          </a:p>
        </p:txBody>
      </p:sp>
      <p:sp>
        <p:nvSpPr>
          <p:cNvPr id="83" name="TextBox 82"/>
          <p:cNvSpPr txBox="1">
            <a:spLocks noChangeArrowheads="1"/>
          </p:cNvSpPr>
          <p:nvPr/>
        </p:nvSpPr>
        <p:spPr bwMode="auto">
          <a:xfrm>
            <a:off x="2377442" y="4457703"/>
            <a:ext cx="283094"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b="1">
                <a:solidFill>
                  <a:prstClr val="black"/>
                </a:solidFill>
              </a:rPr>
              <a:t>+</a:t>
            </a:r>
          </a:p>
        </p:txBody>
      </p:sp>
      <p:sp>
        <p:nvSpPr>
          <p:cNvPr id="85" name="Rectangle 84"/>
          <p:cNvSpPr/>
          <p:nvPr/>
        </p:nvSpPr>
        <p:spPr>
          <a:xfrm>
            <a:off x="2651760" y="4526280"/>
            <a:ext cx="2057400" cy="548640"/>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300" dirty="0">
                <a:solidFill>
                  <a:prstClr val="black"/>
                </a:solidFill>
                <a:latin typeface="Calibri"/>
              </a:rPr>
              <a:t>Send to port 2</a:t>
            </a:r>
          </a:p>
          <a:p>
            <a:pPr algn="ctr">
              <a:defRPr/>
            </a:pPr>
            <a:r>
              <a:rPr lang="en-US" sz="1300" dirty="0">
                <a:solidFill>
                  <a:prstClr val="black"/>
                </a:solidFill>
                <a:latin typeface="Calibri"/>
              </a:rPr>
              <a:t>Rewrite with 1x01xx..x1</a:t>
            </a:r>
          </a:p>
        </p:txBody>
      </p:sp>
      <p:cxnSp>
        <p:nvCxnSpPr>
          <p:cNvPr id="87" name="Curved Connector 86"/>
          <p:cNvCxnSpPr>
            <a:stCxn id="74" idx="5"/>
            <a:endCxn id="72" idx="2"/>
          </p:cNvCxnSpPr>
          <p:nvPr/>
        </p:nvCxnSpPr>
        <p:spPr>
          <a:xfrm>
            <a:off x="2103120" y="3669030"/>
            <a:ext cx="4046220" cy="1122998"/>
          </a:xfrm>
          <a:prstGeom prst="curvedConnector3">
            <a:avLst>
              <a:gd name="adj1" fmla="val 50000"/>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251460" y="3977640"/>
            <a:ext cx="891540"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1110..00</a:t>
            </a:r>
          </a:p>
        </p:txBody>
      </p:sp>
      <p:sp>
        <p:nvSpPr>
          <p:cNvPr id="97" name="Rectangle 96"/>
          <p:cNvSpPr/>
          <p:nvPr/>
        </p:nvSpPr>
        <p:spPr>
          <a:xfrm>
            <a:off x="1143000" y="3977640"/>
            <a:ext cx="891540"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98" name="Oval 97"/>
          <p:cNvSpPr/>
          <p:nvPr/>
        </p:nvSpPr>
        <p:spPr>
          <a:xfrm>
            <a:off x="1760220" y="3463637"/>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cxnSp>
        <p:nvCxnSpPr>
          <p:cNvPr id="99" name="Curved Connector 98"/>
          <p:cNvCxnSpPr/>
          <p:nvPr/>
        </p:nvCxnSpPr>
        <p:spPr>
          <a:xfrm rot="16200000" flipV="1">
            <a:off x="1623060" y="3634740"/>
            <a:ext cx="617220" cy="342900"/>
          </a:xfrm>
          <a:prstGeom prst="curved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4160520" y="3086100"/>
            <a:ext cx="891540"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400" dirty="0">
                <a:solidFill>
                  <a:prstClr val="black"/>
                </a:solidFill>
                <a:latin typeface="Calibri"/>
              </a:rPr>
              <a:t>1101..00</a:t>
            </a:r>
          </a:p>
        </p:txBody>
      </p:sp>
      <p:sp>
        <p:nvSpPr>
          <p:cNvPr id="102" name="Rectangle 101"/>
          <p:cNvSpPr/>
          <p:nvPr/>
        </p:nvSpPr>
        <p:spPr>
          <a:xfrm>
            <a:off x="5052060" y="3086100"/>
            <a:ext cx="891540"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24" name="Rectangle 23"/>
          <p:cNvSpPr/>
          <p:nvPr/>
        </p:nvSpPr>
        <p:spPr>
          <a:xfrm>
            <a:off x="895440" y="3113268"/>
            <a:ext cx="7384959" cy="1440180"/>
          </a:xfrm>
          <a:prstGeom prst="rect">
            <a:avLst/>
          </a:prstGeom>
        </p:spPr>
        <p:style>
          <a:lnRef idx="1">
            <a:schemeClr val="accent2"/>
          </a:lnRef>
          <a:fillRef idx="2">
            <a:schemeClr val="accent2"/>
          </a:fillRef>
          <a:effectRef idx="1">
            <a:schemeClr val="accent2"/>
          </a:effectRef>
          <a:fontRef idx="minor">
            <a:schemeClr val="dk1"/>
          </a:fontRef>
        </p:style>
        <p:txBody>
          <a:bodyPr lIns="82284" tIns="41142" rIns="82284" bIns="41142" rtlCol="0" anchor="ctr"/>
          <a:lstStyle/>
          <a:p>
            <a:r>
              <a:rPr lang="en-US" dirty="0" smtClean="0">
                <a:solidFill>
                  <a:prstClr val="black"/>
                </a:solidFill>
                <a:latin typeface="Calibri"/>
              </a:rPr>
              <a:t>Transfer Function:</a:t>
            </a:r>
          </a:p>
          <a:p>
            <a:endParaRPr lang="en-US" dirty="0" smtClean="0">
              <a:solidFill>
                <a:prstClr val="black"/>
              </a:solidFill>
              <a:latin typeface="Calibri"/>
            </a:endParaRPr>
          </a:p>
          <a:p>
            <a:r>
              <a:rPr lang="en-US" dirty="0" smtClean="0">
                <a:solidFill>
                  <a:prstClr val="black"/>
                </a:solidFill>
                <a:latin typeface="Calibri"/>
              </a:rPr>
              <a:t> </a:t>
            </a:r>
            <a:endParaRPr lang="en-US" dirty="0">
              <a:solidFill>
                <a:prstClr val="black"/>
              </a:solidFill>
              <a:latin typeface="Calibri"/>
            </a:endParaRPr>
          </a:p>
        </p:txBody>
      </p:sp>
      <p:sp>
        <p:nvSpPr>
          <p:cNvPr id="47"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16</a:t>
            </a:fld>
            <a:endParaRPr lang="en-US">
              <a:solidFill>
                <a:prstClr val="black">
                  <a:tint val="75000"/>
                </a:prstClr>
              </a:solidFill>
              <a:latin typeface="Calibri"/>
            </a:endParaRPr>
          </a:p>
        </p:txBody>
      </p:sp>
      <p:pic>
        <p:nvPicPr>
          <p:cNvPr id="3" name="Picture 2"/>
          <p:cNvPicPr>
            <a:picLocks noChangeAspect="1"/>
          </p:cNvPicPr>
          <p:nvPr/>
        </p:nvPicPr>
        <p:blipFill>
          <a:blip r:embed="rId4"/>
          <a:stretch>
            <a:fillRect/>
          </a:stretch>
        </p:blipFill>
        <p:spPr>
          <a:xfrm>
            <a:off x="1389238" y="3823072"/>
            <a:ext cx="6164621" cy="420057"/>
          </a:xfrm>
          <a:prstGeom prst="rect">
            <a:avLst/>
          </a:prstGeom>
        </p:spPr>
      </p:pic>
      <p:sp>
        <p:nvSpPr>
          <p:cNvPr id="4" name="PB"/>
          <p:cNvSpPr/>
          <p:nvPr/>
        </p:nvSpPr>
        <p:spPr>
          <a:xfrm>
            <a:off x="0" y="6705600"/>
            <a:ext cx="2413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5" name="TextBox 4"/>
          <p:cNvSpPr txBox="1"/>
          <p:nvPr/>
        </p:nvSpPr>
        <p:spPr>
          <a:xfrm>
            <a:off x="982870" y="5709478"/>
            <a:ext cx="5322956" cy="523220"/>
          </a:xfrm>
          <a:prstGeom prst="rect">
            <a:avLst/>
          </a:prstGeom>
          <a:noFill/>
        </p:spPr>
        <p:txBody>
          <a:bodyPr wrap="square" rtlCol="0">
            <a:spAutoFit/>
          </a:bodyPr>
          <a:lstStyle/>
          <a:p>
            <a:r>
              <a:rPr lang="en-US" sz="2800" dirty="0" smtClean="0"/>
              <a:t>Why is the output a set of packets?</a:t>
            </a:r>
            <a:endParaRPr lang="en-US" sz="2800" dirty="0"/>
          </a:p>
        </p:txBody>
      </p:sp>
    </p:spTree>
    <p:custDataLst>
      <p:tags r:id="rId1"/>
    </p:custDataLst>
    <p:extLst>
      <p:ext uri="{BB962C8B-B14F-4D97-AF65-F5344CB8AC3E}">
        <p14:creationId xmlns:p14="http://schemas.microsoft.com/office/powerpoint/2010/main" val="2235255513"/>
      </p:ext>
    </p:extLst>
  </p:cSld>
  <p:clrMapOvr>
    <a:masterClrMapping/>
  </p:clrMapOvr>
  <p:transition spd="slow" advTm="10798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500"/>
                                        <p:tgtEl>
                                          <p:spTgt spid="7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500"/>
                                        <p:tgtEl>
                                          <p:spTgt spid="8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2"/>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8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7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76"/>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75"/>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78"/>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77"/>
                                        </p:tgtEl>
                                        <p:attrNameLst>
                                          <p:attrName>style.visibility</p:attrName>
                                        </p:attrNameLst>
                                      </p:cBhvr>
                                      <p:to>
                                        <p:strVal val="hidden"/>
                                      </p:to>
                                    </p:set>
                                  </p:childTnLst>
                                </p:cTn>
                              </p:par>
                            </p:childTnLst>
                          </p:cTn>
                        </p:par>
                        <p:par>
                          <p:cTn id="74" fill="hold">
                            <p:stCondLst>
                              <p:cond delay="0"/>
                            </p:stCondLst>
                            <p:childTnLst>
                              <p:par>
                                <p:cTn id="75" presetID="10" presetClass="entr" presetSubtype="0" fill="hold" grpId="2" nodeType="after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500"/>
                                        <p:tgtEl>
                                          <p:spTgt spid="91"/>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500"/>
                                        <p:tgtEl>
                                          <p:spTgt spid="97"/>
                                        </p:tgtEl>
                                      </p:cBhvr>
                                    </p:animEffect>
                                  </p:childTnLst>
                                </p:cTn>
                              </p:par>
                              <p:par>
                                <p:cTn id="81" presetID="0" presetClass="path" presetSubtype="0" accel="50000" decel="50000" fill="hold" grpId="0" nodeType="withEffect">
                                  <p:stCondLst>
                                    <p:cond delay="0"/>
                                  </p:stCondLst>
                                  <p:childTnLst>
                                    <p:animMotion origin="layout" path="M 0 0 L 0.1575 0 " pathEditMode="relative" ptsTypes="AA">
                                      <p:cBhvr>
                                        <p:cTn id="82" dur="2000" fill="hold"/>
                                        <p:tgtEl>
                                          <p:spTgt spid="91"/>
                                        </p:tgtEl>
                                        <p:attrNameLst>
                                          <p:attrName>ppt_x</p:attrName>
                                          <p:attrName>ppt_y</p:attrName>
                                        </p:attrNameLst>
                                      </p:cBhvr>
                                    </p:animMotion>
                                  </p:childTnLst>
                                </p:cTn>
                              </p:par>
                              <p:par>
                                <p:cTn id="83" presetID="0" presetClass="path" presetSubtype="0" accel="50000" decel="50000" fill="hold" grpId="0" nodeType="withEffect">
                                  <p:stCondLst>
                                    <p:cond delay="0"/>
                                  </p:stCondLst>
                                  <p:childTnLst>
                                    <p:animMotion origin="layout" path="M 0 0 L 0.1575 0 " pathEditMode="relative" ptsTypes="AA">
                                      <p:cBhvr>
                                        <p:cTn id="84" dur="2000" fill="hold"/>
                                        <p:tgtEl>
                                          <p:spTgt spid="97"/>
                                        </p:tgtEl>
                                        <p:attrNameLst>
                                          <p:attrName>ppt_x</p:attrName>
                                          <p:attrName>ppt_y</p:attrName>
                                        </p:attrNameLst>
                                      </p:cBhvr>
                                    </p:animMotion>
                                  </p:childTnLst>
                                </p:cTn>
                              </p:par>
                            </p:childTnLst>
                          </p:cTn>
                        </p:par>
                        <p:par>
                          <p:cTn id="85" fill="hold">
                            <p:stCondLst>
                              <p:cond delay="2000"/>
                            </p:stCondLst>
                            <p:childTnLst>
                              <p:par>
                                <p:cTn id="86" presetID="10" presetClass="entr" presetSubtype="0" fill="hold" nodeType="afterEffect">
                                  <p:stCondLst>
                                    <p:cond delay="0"/>
                                  </p:stCondLst>
                                  <p:childTnLst>
                                    <p:set>
                                      <p:cBhvr>
                                        <p:cTn id="87" dur="1" fill="hold">
                                          <p:stCondLst>
                                            <p:cond delay="0"/>
                                          </p:stCondLst>
                                        </p:cTn>
                                        <p:tgtEl>
                                          <p:spTgt spid="99"/>
                                        </p:tgtEl>
                                        <p:attrNameLst>
                                          <p:attrName>style.visibility</p:attrName>
                                        </p:attrNameLst>
                                      </p:cBhvr>
                                      <p:to>
                                        <p:strVal val="visible"/>
                                      </p:to>
                                    </p:set>
                                    <p:animEffect transition="in" filter="fade">
                                      <p:cBhvr>
                                        <p:cTn id="88" dur="500"/>
                                        <p:tgtEl>
                                          <p:spTgt spid="99"/>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fade">
                                      <p:cBhvr>
                                        <p:cTn id="92" dur="500"/>
                                        <p:tgtEl>
                                          <p:spTgt spid="9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9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9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7"/>
                                        </p:tgtEl>
                                        <p:attrNameLst>
                                          <p:attrName>style.visibility</p:attrName>
                                        </p:attrNameLst>
                                      </p:cBhvr>
                                      <p:to>
                                        <p:strVal val="hidden"/>
                                      </p:to>
                                    </p:set>
                                  </p:childTnLst>
                                </p:cTn>
                              </p:par>
                            </p:childTnLst>
                          </p:cTn>
                        </p:par>
                        <p:par>
                          <p:cTn id="101" fill="hold">
                            <p:stCondLst>
                              <p:cond delay="0"/>
                            </p:stCondLst>
                            <p:childTnLst>
                              <p:par>
                                <p:cTn id="102" presetID="0" presetClass="path" presetSubtype="0" accel="50000" decel="50000" fill="hold" grpId="1" nodeType="afterEffect">
                                  <p:stCondLst>
                                    <p:cond delay="0"/>
                                  </p:stCondLst>
                                  <p:childTnLst>
                                    <p:animMotion origin="layout" path="M 0.02719 -0.02417 C 0.11438 -0.0625 0.20156 -0.10062 0.27953 -0.11104 C 0.3575 -0.12146 0.42641 -0.10417 0.49547 -0.08667 " pathEditMode="relative" ptsTypes="aaA">
                                      <p:cBhvr>
                                        <p:cTn id="103" dur="2000" fill="hold"/>
                                        <p:tgtEl>
                                          <p:spTgt spid="98"/>
                                        </p:tgtEl>
                                        <p:attrNameLst>
                                          <p:attrName>ppt_x</p:attrName>
                                          <p:attrName>ppt_y</p:attrName>
                                        </p:attrNameLst>
                                      </p:cBhvr>
                                    </p:animMotion>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2500"/>
                            </p:stCondLst>
                            <p:childTnLst>
                              <p:par>
                                <p:cTn id="112" presetID="0" presetClass="path" presetSubtype="0" accel="50000" decel="50000" fill="hold" grpId="1" nodeType="afterEffect">
                                  <p:stCondLst>
                                    <p:cond delay="0"/>
                                  </p:stCondLst>
                                  <p:childTnLst>
                                    <p:animMotion origin="layout" path="M 0 0 L 0.135 -0.15 " pathEditMode="relative" ptsTypes="AA">
                                      <p:cBhvr>
                                        <p:cTn id="113" dur="2000" fill="hold"/>
                                        <p:tgtEl>
                                          <p:spTgt spid="101"/>
                                        </p:tgtEl>
                                        <p:attrNameLst>
                                          <p:attrName>ppt_x</p:attrName>
                                          <p:attrName>ppt_y</p:attrName>
                                        </p:attrNameLst>
                                      </p:cBhvr>
                                    </p:animMotion>
                                  </p:childTnLst>
                                </p:cTn>
                              </p:par>
                              <p:par>
                                <p:cTn id="114" presetID="0" presetClass="path" presetSubtype="0" accel="50000" decel="50000" fill="hold" grpId="1" nodeType="withEffect">
                                  <p:stCondLst>
                                    <p:cond delay="0"/>
                                  </p:stCondLst>
                                  <p:childTnLst>
                                    <p:animMotion origin="layout" path="M 0 0 L 0.135 -0.15 " pathEditMode="relative" ptsTypes="AA">
                                      <p:cBhvr>
                                        <p:cTn id="115" dur="2000" fill="hold"/>
                                        <p:tgtEl>
                                          <p:spTgt spid="102"/>
                                        </p:tgtEl>
                                        <p:attrNameLst>
                                          <p:attrName>ppt_x</p:attrName>
                                          <p:attrName>ppt_y</p:attrName>
                                        </p:attrNameLst>
                                      </p:cBhvr>
                                    </p:animMotion>
                                  </p:childTnLst>
                                </p:cTn>
                              </p:par>
                            </p:childTnLst>
                          </p:cTn>
                        </p:par>
                        <p:par>
                          <p:cTn id="116" fill="hold">
                            <p:stCondLst>
                              <p:cond delay="4500"/>
                            </p:stCondLst>
                            <p:childTnLst>
                              <p:par>
                                <p:cTn id="117" presetID="1" presetClass="exit" presetSubtype="0" fill="hold" grpId="2" nodeType="afterEffect">
                                  <p:stCondLst>
                                    <p:cond delay="0"/>
                                  </p:stCondLst>
                                  <p:childTnLst>
                                    <p:set>
                                      <p:cBhvr>
                                        <p:cTn id="118" dur="1" fill="hold">
                                          <p:stCondLst>
                                            <p:cond delay="0"/>
                                          </p:stCondLst>
                                        </p:cTn>
                                        <p:tgtEl>
                                          <p:spTgt spid="101"/>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500"/>
                                        <p:tgtEl>
                                          <p:spTgt spid="24"/>
                                        </p:tgtEl>
                                      </p:cBhvr>
                                    </p:animEffect>
                                  </p:childTnLst>
                                </p:cTn>
                              </p:par>
                              <p:par>
                                <p:cTn id="126" presetID="10" presetClass="entr" presetSubtype="0" fill="hold" nodeType="with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6" grpId="0"/>
      <p:bldP spid="76" grpId="1"/>
      <p:bldP spid="77" grpId="0"/>
      <p:bldP spid="77" grpId="1"/>
      <p:bldP spid="78" grpId="0" animBg="1"/>
      <p:bldP spid="78" grpId="1" animBg="1"/>
      <p:bldP spid="79" grpId="0"/>
      <p:bldP spid="79" grpId="1"/>
      <p:bldP spid="82" grpId="0" animBg="1"/>
      <p:bldP spid="82" grpId="1" animBg="1"/>
      <p:bldP spid="83" grpId="0"/>
      <p:bldP spid="83" grpId="1"/>
      <p:bldP spid="85" grpId="0" animBg="1"/>
      <p:bldP spid="85" grpId="1" animBg="1"/>
      <p:bldP spid="91" grpId="0" animBg="1"/>
      <p:bldP spid="91" grpId="1" animBg="1"/>
      <p:bldP spid="91" grpId="2" animBg="1"/>
      <p:bldP spid="97" grpId="0" animBg="1"/>
      <p:bldP spid="97" grpId="1" animBg="1"/>
      <p:bldP spid="97" grpId="2" animBg="1"/>
      <p:bldP spid="98" grpId="0" animBg="1"/>
      <p:bldP spid="98" grpId="1" animBg="1"/>
      <p:bldP spid="101" grpId="0" animBg="1"/>
      <p:bldP spid="101" grpId="1" animBg="1"/>
      <p:bldP spid="101" grpId="2" animBg="1"/>
      <p:bldP spid="102" grpId="0" animBg="1"/>
      <p:bldP spid="102" grpId="1" animBg="1"/>
      <p:bldP spid="102" grpId="2" animBg="1"/>
      <p:bldP spid="2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Example</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17</a:t>
            </a:fld>
            <a:endParaRPr lang="en-US">
              <a:solidFill>
                <a:prstClr val="black">
                  <a:tint val="75000"/>
                </a:prstClr>
              </a:solidFill>
              <a:latin typeface="Calibri"/>
            </a:endParaRPr>
          </a:p>
        </p:txBody>
      </p:sp>
      <p:sp>
        <p:nvSpPr>
          <p:cNvPr id="6" name="Content Placeholder 2"/>
          <p:cNvSpPr>
            <a:spLocks noGrp="1"/>
          </p:cNvSpPr>
          <p:nvPr>
            <p:ph sz="quarter" idx="1"/>
          </p:nvPr>
        </p:nvSpPr>
        <p:spPr>
          <a:xfrm>
            <a:off x="508003" y="1778000"/>
            <a:ext cx="8297333" cy="1803400"/>
          </a:xfrm>
        </p:spPr>
        <p:txBody>
          <a:bodyPr>
            <a:normAutofit/>
          </a:bodyPr>
          <a:lstStyle/>
          <a:p>
            <a:r>
              <a:rPr lang="en-US" dirty="0" smtClean="0"/>
              <a:t>IPv4 Router – Forwarding Behavior</a:t>
            </a:r>
          </a:p>
          <a:p>
            <a:pPr lvl="1"/>
            <a:endParaRPr lang="en-US" sz="1600" dirty="0"/>
          </a:p>
          <a:p>
            <a:pPr lvl="1"/>
            <a:r>
              <a:rPr lang="en-US" sz="1600" dirty="0"/>
              <a:t>172.24.74.x		 Port1</a:t>
            </a:r>
          </a:p>
          <a:p>
            <a:pPr lvl="1"/>
            <a:r>
              <a:rPr lang="en-US" sz="1600" dirty="0"/>
              <a:t>172.24.128.x	 Port2</a:t>
            </a:r>
          </a:p>
          <a:p>
            <a:pPr lvl="1"/>
            <a:r>
              <a:rPr lang="en-US" sz="1600" dirty="0"/>
              <a:t>171.67.x.x		 Port3</a:t>
            </a:r>
          </a:p>
          <a:p>
            <a:pPr lvl="1"/>
            <a:endParaRPr lang="en-US" sz="1600" dirty="0"/>
          </a:p>
        </p:txBody>
      </p:sp>
      <p:sp>
        <p:nvSpPr>
          <p:cNvPr id="7" name="Can 6"/>
          <p:cNvSpPr/>
          <p:nvPr/>
        </p:nvSpPr>
        <p:spPr>
          <a:xfrm>
            <a:off x="6451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anchor="ctr"/>
          <a:lstStyle/>
          <a:p>
            <a:pPr algn="ctr">
              <a:defRPr/>
            </a:pPr>
            <a:endParaRPr lang="en-US" dirty="0">
              <a:solidFill>
                <a:prstClr val="white"/>
              </a:solidFill>
              <a:latin typeface="Calibri"/>
            </a:endParaRPr>
          </a:p>
        </p:txBody>
      </p:sp>
      <p:cxnSp>
        <p:nvCxnSpPr>
          <p:cNvPr id="8" name="Straight Connector 7"/>
          <p:cNvCxnSpPr>
            <a:stCxn id="7" idx="2"/>
          </p:cNvCxnSpPr>
          <p:nvPr/>
        </p:nvCxnSpPr>
        <p:spPr>
          <a:xfrm flipH="1">
            <a:off x="5994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7137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13"/>
          <p:cNvSpPr txBox="1">
            <a:spLocks noChangeArrowheads="1"/>
          </p:cNvSpPr>
          <p:nvPr/>
        </p:nvSpPr>
        <p:spPr bwMode="auto">
          <a:xfrm>
            <a:off x="6070602" y="2514600"/>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1</a:t>
            </a:r>
          </a:p>
        </p:txBody>
      </p:sp>
      <p:sp>
        <p:nvSpPr>
          <p:cNvPr id="11" name="TextBox 16"/>
          <p:cNvSpPr txBox="1">
            <a:spLocks noChangeArrowheads="1"/>
          </p:cNvSpPr>
          <p:nvPr/>
        </p:nvSpPr>
        <p:spPr bwMode="auto">
          <a:xfrm>
            <a:off x="6756402" y="3014663"/>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3</a:t>
            </a:r>
          </a:p>
        </p:txBody>
      </p:sp>
      <p:sp>
        <p:nvSpPr>
          <p:cNvPr id="12" name="TextBox 20"/>
          <p:cNvSpPr txBox="1">
            <a:spLocks noChangeArrowheads="1"/>
          </p:cNvSpPr>
          <p:nvPr/>
        </p:nvSpPr>
        <p:spPr bwMode="auto">
          <a:xfrm>
            <a:off x="7231062" y="2518978"/>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2</a:t>
            </a:r>
          </a:p>
        </p:txBody>
      </p:sp>
      <p:sp>
        <p:nvSpPr>
          <p:cNvPr id="13" name="Left Brace 12"/>
          <p:cNvSpPr/>
          <p:nvPr/>
        </p:nvSpPr>
        <p:spPr>
          <a:xfrm>
            <a:off x="1986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lIns="91426" tIns="45714" rIns="91426" bIns="45714"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14" name="TextBox 23"/>
          <p:cNvSpPr txBox="1">
            <a:spLocks noChangeArrowheads="1"/>
          </p:cNvSpPr>
          <p:nvPr/>
        </p:nvSpPr>
        <p:spPr bwMode="auto">
          <a:xfrm>
            <a:off x="2139298" y="4038602"/>
            <a:ext cx="472440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(h,1)		if </a:t>
            </a:r>
            <a:r>
              <a:rPr lang="en-US" sz="2000" dirty="0" err="1">
                <a:solidFill>
                  <a:prstClr val="black"/>
                </a:solidFill>
              </a:rPr>
              <a:t>dst_ip</a:t>
            </a:r>
            <a:r>
              <a:rPr lang="en-US" sz="2000" dirty="0">
                <a:solidFill>
                  <a:prstClr val="black"/>
                </a:solidFill>
              </a:rPr>
              <a:t>(h) = 172.24.74.x</a:t>
            </a:r>
          </a:p>
        </p:txBody>
      </p:sp>
      <p:sp>
        <p:nvSpPr>
          <p:cNvPr id="15" name="TextBox 25"/>
          <p:cNvSpPr txBox="1">
            <a:spLocks noChangeArrowheads="1"/>
          </p:cNvSpPr>
          <p:nvPr/>
        </p:nvSpPr>
        <p:spPr bwMode="auto">
          <a:xfrm>
            <a:off x="2139298" y="4572002"/>
            <a:ext cx="480060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(h,2)		if </a:t>
            </a:r>
            <a:r>
              <a:rPr lang="en-US" sz="2000" dirty="0" err="1">
                <a:solidFill>
                  <a:prstClr val="black"/>
                </a:solidFill>
              </a:rPr>
              <a:t>dst_ip</a:t>
            </a:r>
            <a:r>
              <a:rPr lang="en-US" sz="2000" dirty="0">
                <a:solidFill>
                  <a:prstClr val="black"/>
                </a:solidFill>
              </a:rPr>
              <a:t>(h) = 172.24.128.x</a:t>
            </a:r>
          </a:p>
        </p:txBody>
      </p:sp>
      <p:sp>
        <p:nvSpPr>
          <p:cNvPr id="16" name="TextBox 26"/>
          <p:cNvSpPr txBox="1">
            <a:spLocks noChangeArrowheads="1"/>
          </p:cNvSpPr>
          <p:nvPr/>
        </p:nvSpPr>
        <p:spPr bwMode="auto">
          <a:xfrm>
            <a:off x="2139298" y="5105402"/>
            <a:ext cx="4724400"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(h,3)		if </a:t>
            </a:r>
            <a:r>
              <a:rPr lang="en-US" sz="2000" dirty="0" err="1">
                <a:solidFill>
                  <a:prstClr val="black"/>
                </a:solidFill>
              </a:rPr>
              <a:t>dst_ip</a:t>
            </a:r>
            <a:r>
              <a:rPr lang="en-US" sz="2000" dirty="0">
                <a:solidFill>
                  <a:prstClr val="black"/>
                </a:solidFill>
              </a:rPr>
              <a:t>(h) = 171.67.x.x</a:t>
            </a:r>
          </a:p>
        </p:txBody>
      </p:sp>
      <p:cxnSp>
        <p:nvCxnSpPr>
          <p:cNvPr id="17" name="Straight Connector 16"/>
          <p:cNvCxnSpPr>
            <a:stCxn id="7" idx="3"/>
          </p:cNvCxnSpPr>
          <p:nvPr/>
        </p:nvCxnSpPr>
        <p:spPr>
          <a:xfrm flipH="1">
            <a:off x="6451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508000" y="4572003"/>
            <a:ext cx="1402669" cy="830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smtClean="0">
                <a:solidFill>
                  <a:srgbClr val="3668C4"/>
                </a:solidFill>
                <a:latin typeface="Century Schoolbook" charset="0"/>
              </a:rPr>
              <a:t>T(</a:t>
            </a:r>
            <a:r>
              <a:rPr lang="en-US" dirty="0">
                <a:solidFill>
                  <a:srgbClr val="3668C4"/>
                </a:solidFill>
                <a:latin typeface="Century Schoolbook" charset="0"/>
              </a:rPr>
              <a:t>h, p) =</a:t>
            </a:r>
          </a:p>
          <a:p>
            <a:pPr eaLnBrk="1" hangingPunct="1"/>
            <a:endParaRPr lang="en-US" dirty="0">
              <a:solidFill>
                <a:prstClr val="black"/>
              </a:solidFill>
            </a:endParaRPr>
          </a:p>
        </p:txBody>
      </p:sp>
      <p:sp>
        <p:nvSpPr>
          <p:cNvPr id="4" name="PB"/>
          <p:cNvSpPr/>
          <p:nvPr/>
        </p:nvSpPr>
        <p:spPr>
          <a:xfrm>
            <a:off x="0" y="6705600"/>
            <a:ext cx="2540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019243003"/>
      </p:ext>
    </p:extLst>
  </p:cSld>
  <p:clrMapOvr>
    <a:masterClrMapping/>
  </p:clrMapOvr>
  <mc:AlternateContent xmlns:mc="http://schemas.openxmlformats.org/markup-compatibility/2006" xmlns:p14="http://schemas.microsoft.com/office/powerpoint/2010/main">
    <mc:Choice Requires="p14">
      <p:transition p14:dur="0" advTm="23600"/>
    </mc:Choice>
    <mc:Fallback xmlns="">
      <p:transition xmlns:p14="http://schemas.microsoft.com/office/powerpoint/2010/main" advTm="23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fade">
                                      <p:cBhvr>
                                        <p:cTn id="13"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Example</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18</a:t>
            </a:fld>
            <a:endParaRPr lang="en-US">
              <a:solidFill>
                <a:prstClr val="black">
                  <a:tint val="75000"/>
                </a:prstClr>
              </a:solidFill>
              <a:latin typeface="Calibri"/>
            </a:endParaRPr>
          </a:p>
        </p:txBody>
      </p:sp>
      <p:sp>
        <p:nvSpPr>
          <p:cNvPr id="6" name="Content Placeholder 2"/>
          <p:cNvSpPr>
            <a:spLocks noGrp="1"/>
          </p:cNvSpPr>
          <p:nvPr>
            <p:ph sz="quarter" idx="1"/>
          </p:nvPr>
        </p:nvSpPr>
        <p:spPr>
          <a:xfrm>
            <a:off x="508003" y="1778000"/>
            <a:ext cx="8297333" cy="1803400"/>
          </a:xfrm>
        </p:spPr>
        <p:txBody>
          <a:bodyPr>
            <a:normAutofit fontScale="92500"/>
          </a:bodyPr>
          <a:lstStyle/>
          <a:p>
            <a:r>
              <a:rPr lang="en-US" dirty="0" smtClean="0"/>
              <a:t>IPv4 Router – forwarding + Time to Live (TTL)</a:t>
            </a:r>
          </a:p>
          <a:p>
            <a:pPr lvl="1"/>
            <a:endParaRPr lang="en-US" sz="1600" dirty="0"/>
          </a:p>
          <a:p>
            <a:pPr lvl="1"/>
            <a:r>
              <a:rPr lang="en-US" sz="1600" dirty="0"/>
              <a:t>172.24.74.x		 Port1</a:t>
            </a:r>
          </a:p>
          <a:p>
            <a:pPr lvl="1"/>
            <a:r>
              <a:rPr lang="en-US" sz="1600" dirty="0"/>
              <a:t>172.24.128.x	 	 Port2</a:t>
            </a:r>
          </a:p>
          <a:p>
            <a:pPr lvl="1"/>
            <a:r>
              <a:rPr lang="en-US" sz="1600" dirty="0"/>
              <a:t>171.67.x.x		 Port3</a:t>
            </a:r>
          </a:p>
          <a:p>
            <a:pPr lvl="1"/>
            <a:endParaRPr lang="en-US" sz="1600" dirty="0"/>
          </a:p>
        </p:txBody>
      </p:sp>
      <p:sp>
        <p:nvSpPr>
          <p:cNvPr id="7" name="Can 6"/>
          <p:cNvSpPr/>
          <p:nvPr/>
        </p:nvSpPr>
        <p:spPr>
          <a:xfrm>
            <a:off x="6451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anchor="ctr"/>
          <a:lstStyle/>
          <a:p>
            <a:pPr algn="ctr">
              <a:defRPr/>
            </a:pPr>
            <a:endParaRPr lang="en-US" dirty="0">
              <a:solidFill>
                <a:prstClr val="white"/>
              </a:solidFill>
              <a:latin typeface="Calibri"/>
            </a:endParaRPr>
          </a:p>
        </p:txBody>
      </p:sp>
      <p:cxnSp>
        <p:nvCxnSpPr>
          <p:cNvPr id="8" name="Straight Connector 7"/>
          <p:cNvCxnSpPr>
            <a:stCxn id="7" idx="2"/>
          </p:cNvCxnSpPr>
          <p:nvPr/>
        </p:nvCxnSpPr>
        <p:spPr>
          <a:xfrm flipH="1">
            <a:off x="5994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7137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13"/>
          <p:cNvSpPr txBox="1">
            <a:spLocks noChangeArrowheads="1"/>
          </p:cNvSpPr>
          <p:nvPr/>
        </p:nvSpPr>
        <p:spPr bwMode="auto">
          <a:xfrm>
            <a:off x="6070602" y="2514600"/>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1</a:t>
            </a:r>
          </a:p>
        </p:txBody>
      </p:sp>
      <p:sp>
        <p:nvSpPr>
          <p:cNvPr id="11" name="TextBox 16"/>
          <p:cNvSpPr txBox="1">
            <a:spLocks noChangeArrowheads="1"/>
          </p:cNvSpPr>
          <p:nvPr/>
        </p:nvSpPr>
        <p:spPr bwMode="auto">
          <a:xfrm>
            <a:off x="6756402" y="3014663"/>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3</a:t>
            </a:r>
          </a:p>
        </p:txBody>
      </p:sp>
      <p:sp>
        <p:nvSpPr>
          <p:cNvPr id="12" name="TextBox 20"/>
          <p:cNvSpPr txBox="1">
            <a:spLocks noChangeArrowheads="1"/>
          </p:cNvSpPr>
          <p:nvPr/>
        </p:nvSpPr>
        <p:spPr bwMode="auto">
          <a:xfrm>
            <a:off x="7231062" y="2518978"/>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2</a:t>
            </a:r>
          </a:p>
        </p:txBody>
      </p:sp>
      <p:sp>
        <p:nvSpPr>
          <p:cNvPr id="13" name="Left Brace 12"/>
          <p:cNvSpPr/>
          <p:nvPr/>
        </p:nvSpPr>
        <p:spPr>
          <a:xfrm>
            <a:off x="1986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lIns="91426" tIns="45714" rIns="91426" bIns="45714"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14" name="TextBox 23"/>
          <p:cNvSpPr txBox="1">
            <a:spLocks noChangeArrowheads="1"/>
          </p:cNvSpPr>
          <p:nvPr/>
        </p:nvSpPr>
        <p:spPr bwMode="auto">
          <a:xfrm>
            <a:off x="2139298" y="4038602"/>
            <a:ext cx="6979302"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a:t>
            </a:r>
            <a:r>
              <a:rPr lang="en-US" sz="2000" dirty="0" err="1">
                <a:solidFill>
                  <a:prstClr val="black"/>
                </a:solidFill>
              </a:rPr>
              <a:t>dec_ttl</a:t>
            </a:r>
            <a:r>
              <a:rPr lang="en-US" sz="2000" dirty="0">
                <a:solidFill>
                  <a:prstClr val="black"/>
                </a:solidFill>
              </a:rPr>
              <a:t>(h),1)		if </a:t>
            </a:r>
            <a:r>
              <a:rPr lang="en-US" sz="2000" dirty="0" err="1">
                <a:solidFill>
                  <a:prstClr val="black"/>
                </a:solidFill>
              </a:rPr>
              <a:t>dst_ip</a:t>
            </a:r>
            <a:r>
              <a:rPr lang="en-US" sz="2000" dirty="0">
                <a:solidFill>
                  <a:prstClr val="black"/>
                </a:solidFill>
              </a:rPr>
              <a:t>(h) = 172.24.74.x</a:t>
            </a:r>
          </a:p>
        </p:txBody>
      </p:sp>
      <p:sp>
        <p:nvSpPr>
          <p:cNvPr id="15" name="TextBox 25"/>
          <p:cNvSpPr txBox="1">
            <a:spLocks noChangeArrowheads="1"/>
          </p:cNvSpPr>
          <p:nvPr/>
        </p:nvSpPr>
        <p:spPr bwMode="auto">
          <a:xfrm>
            <a:off x="2139298" y="4572002"/>
            <a:ext cx="6979302"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a:t>
            </a:r>
            <a:r>
              <a:rPr lang="en-US" sz="2000" dirty="0" err="1">
                <a:solidFill>
                  <a:prstClr val="black"/>
                </a:solidFill>
              </a:rPr>
              <a:t>dec_ttl</a:t>
            </a:r>
            <a:r>
              <a:rPr lang="en-US" sz="2000" dirty="0">
                <a:solidFill>
                  <a:prstClr val="black"/>
                </a:solidFill>
              </a:rPr>
              <a:t>(h),2)		if </a:t>
            </a:r>
            <a:r>
              <a:rPr lang="en-US" sz="2000" dirty="0" err="1">
                <a:solidFill>
                  <a:prstClr val="black"/>
                </a:solidFill>
              </a:rPr>
              <a:t>dst_ip</a:t>
            </a:r>
            <a:r>
              <a:rPr lang="en-US" sz="2000" dirty="0">
                <a:solidFill>
                  <a:prstClr val="black"/>
                </a:solidFill>
              </a:rPr>
              <a:t>(h) = 172.24.128.x</a:t>
            </a:r>
          </a:p>
        </p:txBody>
      </p:sp>
      <p:sp>
        <p:nvSpPr>
          <p:cNvPr id="16" name="TextBox 26"/>
          <p:cNvSpPr txBox="1">
            <a:spLocks noChangeArrowheads="1"/>
          </p:cNvSpPr>
          <p:nvPr/>
        </p:nvSpPr>
        <p:spPr bwMode="auto">
          <a:xfrm>
            <a:off x="2139298" y="5105402"/>
            <a:ext cx="6979302"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a:t>
            </a:r>
            <a:r>
              <a:rPr lang="en-US" sz="2000" dirty="0" err="1">
                <a:solidFill>
                  <a:prstClr val="black"/>
                </a:solidFill>
              </a:rPr>
              <a:t>dec_ttl</a:t>
            </a:r>
            <a:r>
              <a:rPr lang="en-US" sz="2000" dirty="0">
                <a:solidFill>
                  <a:prstClr val="black"/>
                </a:solidFill>
              </a:rPr>
              <a:t>(h),3)		if </a:t>
            </a:r>
            <a:r>
              <a:rPr lang="en-US" sz="2000" dirty="0" err="1">
                <a:solidFill>
                  <a:prstClr val="black"/>
                </a:solidFill>
              </a:rPr>
              <a:t>dst_ip</a:t>
            </a:r>
            <a:r>
              <a:rPr lang="en-US" sz="2000" dirty="0">
                <a:solidFill>
                  <a:prstClr val="black"/>
                </a:solidFill>
              </a:rPr>
              <a:t>(h) = 171.67.x.x</a:t>
            </a:r>
          </a:p>
        </p:txBody>
      </p:sp>
      <p:cxnSp>
        <p:nvCxnSpPr>
          <p:cNvPr id="17" name="Straight Connector 16"/>
          <p:cNvCxnSpPr>
            <a:stCxn id="7" idx="3"/>
          </p:cNvCxnSpPr>
          <p:nvPr/>
        </p:nvCxnSpPr>
        <p:spPr>
          <a:xfrm flipH="1">
            <a:off x="6451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508000" y="4572003"/>
            <a:ext cx="1402669" cy="830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smtClean="0">
                <a:solidFill>
                  <a:srgbClr val="3668C4"/>
                </a:solidFill>
                <a:latin typeface="Century Schoolbook" charset="0"/>
              </a:rPr>
              <a:t>T(</a:t>
            </a:r>
            <a:r>
              <a:rPr lang="en-US" dirty="0">
                <a:solidFill>
                  <a:srgbClr val="3668C4"/>
                </a:solidFill>
                <a:latin typeface="Century Schoolbook" charset="0"/>
              </a:rPr>
              <a:t>h, p) =</a:t>
            </a:r>
          </a:p>
          <a:p>
            <a:pPr eaLnBrk="1" hangingPunct="1"/>
            <a:endParaRPr lang="en-US" dirty="0">
              <a:solidFill>
                <a:prstClr val="black"/>
              </a:solidFill>
            </a:endParaRPr>
          </a:p>
        </p:txBody>
      </p:sp>
      <p:sp>
        <p:nvSpPr>
          <p:cNvPr id="4" name="PB"/>
          <p:cNvSpPr/>
          <p:nvPr/>
        </p:nvSpPr>
        <p:spPr>
          <a:xfrm>
            <a:off x="0" y="6705600"/>
            <a:ext cx="2667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2807575311"/>
      </p:ext>
    </p:extLst>
  </p:cSld>
  <p:clrMapOvr>
    <a:masterClrMapping/>
  </p:clrMapOvr>
  <mc:AlternateContent xmlns:mc="http://schemas.openxmlformats.org/markup-compatibility/2006" xmlns:p14="http://schemas.microsoft.com/office/powerpoint/2010/main">
    <mc:Choice Requires="p14">
      <p:transition p14:dur="0" advTm="839"/>
    </mc:Choice>
    <mc:Fallback xmlns="">
      <p:transition xmlns:p14="http://schemas.microsoft.com/office/powerpoint/2010/main" advTm="83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Example</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19</a:t>
            </a:fld>
            <a:endParaRPr lang="en-US">
              <a:solidFill>
                <a:prstClr val="black">
                  <a:tint val="75000"/>
                </a:prstClr>
              </a:solidFill>
              <a:latin typeface="Calibri"/>
            </a:endParaRPr>
          </a:p>
        </p:txBody>
      </p:sp>
      <p:sp>
        <p:nvSpPr>
          <p:cNvPr id="6" name="Content Placeholder 2"/>
          <p:cNvSpPr>
            <a:spLocks noGrp="1"/>
          </p:cNvSpPr>
          <p:nvPr>
            <p:ph sz="quarter" idx="1"/>
          </p:nvPr>
        </p:nvSpPr>
        <p:spPr>
          <a:xfrm>
            <a:off x="508003" y="1778000"/>
            <a:ext cx="8297333" cy="1803400"/>
          </a:xfrm>
        </p:spPr>
        <p:txBody>
          <a:bodyPr>
            <a:normAutofit fontScale="92500"/>
          </a:bodyPr>
          <a:lstStyle/>
          <a:p>
            <a:r>
              <a:rPr lang="en-US" dirty="0"/>
              <a:t>IPv4 Router – forwarding + </a:t>
            </a:r>
            <a:r>
              <a:rPr lang="en-US" dirty="0" smtClean="0"/>
              <a:t>TTL + MAC rewrite</a:t>
            </a:r>
            <a:endParaRPr lang="en-US" dirty="0"/>
          </a:p>
          <a:p>
            <a:pPr lvl="1"/>
            <a:endParaRPr lang="en-US" sz="1600" dirty="0"/>
          </a:p>
          <a:p>
            <a:pPr lvl="1"/>
            <a:r>
              <a:rPr lang="en-US" sz="1600" dirty="0"/>
              <a:t>172.24.74.x		 Port1</a:t>
            </a:r>
          </a:p>
          <a:p>
            <a:pPr lvl="1"/>
            <a:r>
              <a:rPr lang="en-US" sz="1600" dirty="0"/>
              <a:t>172.24.128.x	 	 Port2</a:t>
            </a:r>
          </a:p>
          <a:p>
            <a:pPr lvl="1"/>
            <a:r>
              <a:rPr lang="en-US" sz="1600" dirty="0"/>
              <a:t>171.67.x.x		 Port3</a:t>
            </a:r>
          </a:p>
          <a:p>
            <a:pPr lvl="1"/>
            <a:endParaRPr lang="en-US" sz="1600" dirty="0"/>
          </a:p>
        </p:txBody>
      </p:sp>
      <p:sp>
        <p:nvSpPr>
          <p:cNvPr id="7" name="Can 6"/>
          <p:cNvSpPr/>
          <p:nvPr/>
        </p:nvSpPr>
        <p:spPr>
          <a:xfrm>
            <a:off x="6451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anchor="ctr"/>
          <a:lstStyle/>
          <a:p>
            <a:pPr algn="ctr">
              <a:defRPr/>
            </a:pPr>
            <a:endParaRPr lang="en-US" dirty="0">
              <a:solidFill>
                <a:prstClr val="white"/>
              </a:solidFill>
              <a:latin typeface="Calibri"/>
            </a:endParaRPr>
          </a:p>
        </p:txBody>
      </p:sp>
      <p:cxnSp>
        <p:nvCxnSpPr>
          <p:cNvPr id="8" name="Straight Connector 7"/>
          <p:cNvCxnSpPr>
            <a:stCxn id="7" idx="2"/>
          </p:cNvCxnSpPr>
          <p:nvPr/>
        </p:nvCxnSpPr>
        <p:spPr>
          <a:xfrm flipH="1">
            <a:off x="5994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7137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13"/>
          <p:cNvSpPr txBox="1">
            <a:spLocks noChangeArrowheads="1"/>
          </p:cNvSpPr>
          <p:nvPr/>
        </p:nvSpPr>
        <p:spPr bwMode="auto">
          <a:xfrm>
            <a:off x="6070602" y="2514600"/>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1</a:t>
            </a:r>
          </a:p>
        </p:txBody>
      </p:sp>
      <p:sp>
        <p:nvSpPr>
          <p:cNvPr id="11" name="TextBox 16"/>
          <p:cNvSpPr txBox="1">
            <a:spLocks noChangeArrowheads="1"/>
          </p:cNvSpPr>
          <p:nvPr/>
        </p:nvSpPr>
        <p:spPr bwMode="auto">
          <a:xfrm>
            <a:off x="6756402" y="3014663"/>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3</a:t>
            </a:r>
          </a:p>
        </p:txBody>
      </p:sp>
      <p:sp>
        <p:nvSpPr>
          <p:cNvPr id="12" name="TextBox 20"/>
          <p:cNvSpPr txBox="1">
            <a:spLocks noChangeArrowheads="1"/>
          </p:cNvSpPr>
          <p:nvPr/>
        </p:nvSpPr>
        <p:spPr bwMode="auto">
          <a:xfrm>
            <a:off x="7231062" y="2518978"/>
            <a:ext cx="287230" cy="338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solidFill>
                  <a:prstClr val="black"/>
                </a:solidFill>
              </a:rPr>
              <a:t>2</a:t>
            </a:r>
          </a:p>
        </p:txBody>
      </p:sp>
      <p:sp>
        <p:nvSpPr>
          <p:cNvPr id="13" name="Left Brace 12"/>
          <p:cNvSpPr/>
          <p:nvPr/>
        </p:nvSpPr>
        <p:spPr>
          <a:xfrm>
            <a:off x="1986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lIns="91426" tIns="45714" rIns="91426" bIns="45714"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14" name="TextBox 23"/>
          <p:cNvSpPr txBox="1">
            <a:spLocks noChangeArrowheads="1"/>
          </p:cNvSpPr>
          <p:nvPr/>
        </p:nvSpPr>
        <p:spPr bwMode="auto">
          <a:xfrm>
            <a:off x="2139298" y="4038602"/>
            <a:ext cx="7512702"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a:t>
            </a:r>
            <a:r>
              <a:rPr lang="en-US" sz="2000" dirty="0" err="1">
                <a:solidFill>
                  <a:prstClr val="black"/>
                </a:solidFill>
              </a:rPr>
              <a:t>rw_mac</a:t>
            </a:r>
            <a:r>
              <a:rPr lang="en-US" sz="2000" dirty="0">
                <a:solidFill>
                  <a:prstClr val="black"/>
                </a:solidFill>
              </a:rPr>
              <a:t>(</a:t>
            </a:r>
            <a:r>
              <a:rPr lang="en-US" sz="2000" dirty="0" err="1">
                <a:solidFill>
                  <a:prstClr val="black"/>
                </a:solidFill>
              </a:rPr>
              <a:t>dec_ttl</a:t>
            </a:r>
            <a:r>
              <a:rPr lang="en-US" sz="2000" dirty="0">
                <a:solidFill>
                  <a:prstClr val="black"/>
                </a:solidFill>
              </a:rPr>
              <a:t>(h),</a:t>
            </a:r>
            <a:r>
              <a:rPr lang="en-US" sz="2000" dirty="0" err="1">
                <a:solidFill>
                  <a:prstClr val="black"/>
                </a:solidFill>
              </a:rPr>
              <a:t>next_mac</a:t>
            </a:r>
            <a:r>
              <a:rPr lang="en-US" sz="2000" dirty="0">
                <a:solidFill>
                  <a:prstClr val="black"/>
                </a:solidFill>
              </a:rPr>
              <a:t>) , 1)		if </a:t>
            </a:r>
            <a:r>
              <a:rPr lang="en-US" sz="2000" dirty="0" err="1">
                <a:solidFill>
                  <a:prstClr val="black"/>
                </a:solidFill>
              </a:rPr>
              <a:t>dst_ip</a:t>
            </a:r>
            <a:r>
              <a:rPr lang="en-US" sz="2000" dirty="0">
                <a:solidFill>
                  <a:prstClr val="black"/>
                </a:solidFill>
              </a:rPr>
              <a:t>(h) = 172.24.74.x</a:t>
            </a:r>
          </a:p>
        </p:txBody>
      </p:sp>
      <p:sp>
        <p:nvSpPr>
          <p:cNvPr id="15" name="TextBox 25"/>
          <p:cNvSpPr txBox="1">
            <a:spLocks noChangeArrowheads="1"/>
          </p:cNvSpPr>
          <p:nvPr/>
        </p:nvSpPr>
        <p:spPr bwMode="auto">
          <a:xfrm>
            <a:off x="2139298" y="4572002"/>
            <a:ext cx="7588902"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a:t>
            </a:r>
            <a:r>
              <a:rPr lang="en-US" sz="2000" dirty="0" err="1">
                <a:solidFill>
                  <a:prstClr val="black"/>
                </a:solidFill>
              </a:rPr>
              <a:t>rw_mac</a:t>
            </a:r>
            <a:r>
              <a:rPr lang="en-US" sz="2000" dirty="0">
                <a:solidFill>
                  <a:prstClr val="black"/>
                </a:solidFill>
              </a:rPr>
              <a:t>(</a:t>
            </a:r>
            <a:r>
              <a:rPr lang="en-US" sz="2000" dirty="0" err="1">
                <a:solidFill>
                  <a:prstClr val="black"/>
                </a:solidFill>
              </a:rPr>
              <a:t>dec_ttl</a:t>
            </a:r>
            <a:r>
              <a:rPr lang="en-US" sz="2000" dirty="0">
                <a:solidFill>
                  <a:prstClr val="black"/>
                </a:solidFill>
              </a:rPr>
              <a:t>(h),</a:t>
            </a:r>
            <a:r>
              <a:rPr lang="en-US" sz="2000" dirty="0" err="1">
                <a:solidFill>
                  <a:prstClr val="black"/>
                </a:solidFill>
              </a:rPr>
              <a:t>next_mac</a:t>
            </a:r>
            <a:r>
              <a:rPr lang="en-US" sz="2000" dirty="0">
                <a:solidFill>
                  <a:prstClr val="black"/>
                </a:solidFill>
              </a:rPr>
              <a:t>) , 2)		if </a:t>
            </a:r>
            <a:r>
              <a:rPr lang="en-US" sz="2000" dirty="0" err="1">
                <a:solidFill>
                  <a:prstClr val="black"/>
                </a:solidFill>
              </a:rPr>
              <a:t>dst_ip</a:t>
            </a:r>
            <a:r>
              <a:rPr lang="en-US" sz="2000" dirty="0">
                <a:solidFill>
                  <a:prstClr val="black"/>
                </a:solidFill>
              </a:rPr>
              <a:t>(h) = 172.24.128.x</a:t>
            </a:r>
          </a:p>
        </p:txBody>
      </p:sp>
      <p:sp>
        <p:nvSpPr>
          <p:cNvPr id="16" name="TextBox 26"/>
          <p:cNvSpPr txBox="1">
            <a:spLocks noChangeArrowheads="1"/>
          </p:cNvSpPr>
          <p:nvPr/>
        </p:nvSpPr>
        <p:spPr bwMode="auto">
          <a:xfrm>
            <a:off x="2139298" y="5105402"/>
            <a:ext cx="7588902"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solidFill>
                  <a:prstClr val="black"/>
                </a:solidFill>
              </a:rPr>
              <a:t>(</a:t>
            </a:r>
            <a:r>
              <a:rPr lang="en-US" sz="2000" dirty="0" err="1">
                <a:solidFill>
                  <a:prstClr val="black"/>
                </a:solidFill>
              </a:rPr>
              <a:t>rw_mac</a:t>
            </a:r>
            <a:r>
              <a:rPr lang="en-US" sz="2000" dirty="0">
                <a:solidFill>
                  <a:prstClr val="black"/>
                </a:solidFill>
              </a:rPr>
              <a:t>(</a:t>
            </a:r>
            <a:r>
              <a:rPr lang="en-US" sz="2000" dirty="0" err="1">
                <a:solidFill>
                  <a:prstClr val="black"/>
                </a:solidFill>
              </a:rPr>
              <a:t>dec_ttl</a:t>
            </a:r>
            <a:r>
              <a:rPr lang="en-US" sz="2000" dirty="0">
                <a:solidFill>
                  <a:prstClr val="black"/>
                </a:solidFill>
              </a:rPr>
              <a:t>(h),</a:t>
            </a:r>
            <a:r>
              <a:rPr lang="en-US" sz="2000" dirty="0" err="1">
                <a:solidFill>
                  <a:prstClr val="black"/>
                </a:solidFill>
              </a:rPr>
              <a:t>next_mac</a:t>
            </a:r>
            <a:r>
              <a:rPr lang="en-US" sz="2000" dirty="0">
                <a:solidFill>
                  <a:prstClr val="black"/>
                </a:solidFill>
              </a:rPr>
              <a:t>) , 3)		if </a:t>
            </a:r>
            <a:r>
              <a:rPr lang="en-US" sz="2000" dirty="0" err="1">
                <a:solidFill>
                  <a:prstClr val="black"/>
                </a:solidFill>
              </a:rPr>
              <a:t>dst_ip</a:t>
            </a:r>
            <a:r>
              <a:rPr lang="en-US" sz="2000" dirty="0">
                <a:solidFill>
                  <a:prstClr val="black"/>
                </a:solidFill>
              </a:rPr>
              <a:t>(h) = 171.67.x.x</a:t>
            </a:r>
          </a:p>
        </p:txBody>
      </p:sp>
      <p:cxnSp>
        <p:nvCxnSpPr>
          <p:cNvPr id="17" name="Straight Connector 16"/>
          <p:cNvCxnSpPr>
            <a:stCxn id="7" idx="3"/>
          </p:cNvCxnSpPr>
          <p:nvPr/>
        </p:nvCxnSpPr>
        <p:spPr>
          <a:xfrm flipH="1">
            <a:off x="6451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508000" y="4572003"/>
            <a:ext cx="1402669" cy="830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smtClean="0">
                <a:solidFill>
                  <a:srgbClr val="3668C4"/>
                </a:solidFill>
                <a:latin typeface="Century Schoolbook" charset="0"/>
              </a:rPr>
              <a:t>T(</a:t>
            </a:r>
            <a:r>
              <a:rPr lang="en-US" dirty="0">
                <a:solidFill>
                  <a:srgbClr val="3668C4"/>
                </a:solidFill>
                <a:latin typeface="Century Schoolbook" charset="0"/>
              </a:rPr>
              <a:t>h, p) =</a:t>
            </a:r>
          </a:p>
          <a:p>
            <a:pPr eaLnBrk="1" hangingPunct="1"/>
            <a:endParaRPr lang="en-US" dirty="0">
              <a:solidFill>
                <a:prstClr val="black"/>
              </a:solidFill>
            </a:endParaRPr>
          </a:p>
        </p:txBody>
      </p:sp>
      <p:sp>
        <p:nvSpPr>
          <p:cNvPr id="4" name="PB"/>
          <p:cNvSpPr/>
          <p:nvPr/>
        </p:nvSpPr>
        <p:spPr>
          <a:xfrm>
            <a:off x="0" y="6705600"/>
            <a:ext cx="2794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1476855840"/>
      </p:ext>
    </p:extLst>
  </p:cSld>
  <p:clrMapOvr>
    <a:masterClrMapping/>
  </p:clrMapOvr>
  <mc:AlternateContent xmlns:mc="http://schemas.openxmlformats.org/markup-compatibility/2006" xmlns:p14="http://schemas.microsoft.com/office/powerpoint/2010/main">
    <mc:Choice Requires="p14">
      <p:transition p14:dur="0" advTm="466"/>
    </mc:Choice>
    <mc:Fallback xmlns="">
      <p:transition xmlns:p14="http://schemas.microsoft.com/office/powerpoint/2010/main" advTm="46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latin typeface="Calibri" charset="0"/>
              </a:rPr>
              <a:t>Digital Hardware Design</a:t>
            </a:r>
            <a:endParaRPr lang="en-US" dirty="0">
              <a:latin typeface="Calibri" charset="0"/>
            </a:endParaRPr>
          </a:p>
        </p:txBody>
      </p:sp>
      <p:sp>
        <p:nvSpPr>
          <p:cNvPr id="57" name="Content Placeholder 56"/>
          <p:cNvSpPr>
            <a:spLocks noGrp="1"/>
          </p:cNvSpPr>
          <p:nvPr>
            <p:ph sz="half" idx="2"/>
          </p:nvPr>
        </p:nvSpPr>
        <p:spPr>
          <a:xfrm>
            <a:off x="5005389" y="1844675"/>
            <a:ext cx="3806825" cy="1536700"/>
          </a:xfrm>
          <a:solidFill>
            <a:srgbClr val="FFFFFF"/>
          </a:solidFill>
          <a:ln>
            <a:solidFill>
              <a:srgbClr val="000000"/>
            </a:solidFill>
          </a:ln>
          <a:effectLst>
            <a:outerShdw blurRad="50800" dist="38100" dir="8100000" algn="tr" rotWithShape="0">
              <a:prstClr val="black">
                <a:alpha val="40000"/>
              </a:prstClr>
            </a:outerShdw>
          </a:effectLst>
        </p:spPr>
        <p:txBody>
          <a:bodyPr rtlCol="0">
            <a:normAutofit/>
          </a:bodyPr>
          <a:lstStyle/>
          <a:p>
            <a:pPr marL="0" indent="0" algn="ctr">
              <a:buNone/>
              <a:defRPr/>
            </a:pPr>
            <a:r>
              <a:rPr lang="en-US" dirty="0" smtClean="0">
                <a:ea typeface="+mn-ea"/>
                <a:cs typeface="+mn-cs"/>
              </a:rPr>
              <a:t>$10B tool business</a:t>
            </a:r>
            <a:br>
              <a:rPr lang="en-US" dirty="0" smtClean="0">
                <a:ea typeface="+mn-ea"/>
                <a:cs typeface="+mn-cs"/>
              </a:rPr>
            </a:br>
            <a:r>
              <a:rPr lang="en-US" dirty="0" smtClean="0">
                <a:ea typeface="+mn-ea"/>
                <a:cs typeface="+mn-cs"/>
              </a:rPr>
              <a:t>supports a</a:t>
            </a:r>
            <a:br>
              <a:rPr lang="en-US" dirty="0" smtClean="0">
                <a:ea typeface="+mn-ea"/>
                <a:cs typeface="+mn-cs"/>
              </a:rPr>
            </a:br>
            <a:r>
              <a:rPr lang="en-US" dirty="0" smtClean="0">
                <a:ea typeface="+mn-ea"/>
                <a:cs typeface="+mn-cs"/>
              </a:rPr>
              <a:t>$250B chip industry </a:t>
            </a:r>
          </a:p>
        </p:txBody>
      </p:sp>
      <p:sp>
        <p:nvSpPr>
          <p:cNvPr id="5" name="Rounded Rectangle 4"/>
          <p:cNvSpPr/>
          <p:nvPr/>
        </p:nvSpPr>
        <p:spPr>
          <a:xfrm>
            <a:off x="2138363" y="1328738"/>
            <a:ext cx="1574800" cy="406400"/>
          </a:xfrm>
          <a:prstGeom prst="roundRect">
            <a:avLst/>
          </a:prstGeom>
        </p:spPr>
        <p:style>
          <a:lnRef idx="1">
            <a:schemeClr val="accent1"/>
          </a:lnRef>
          <a:fillRef idx="3">
            <a:schemeClr val="accent1"/>
          </a:fillRef>
          <a:effectRef idx="2">
            <a:schemeClr val="accent1"/>
          </a:effectRef>
          <a:fontRef idx="minor">
            <a:schemeClr val="lt1"/>
          </a:fontRef>
        </p:style>
        <p:txBody>
          <a:bodyPr lIns="91426" tIns="45714" rIns="91426" bIns="45714" anchor="ctr"/>
          <a:lstStyle/>
          <a:p>
            <a:pPr algn="ctr">
              <a:defRPr/>
            </a:pPr>
            <a:r>
              <a:rPr lang="en-US" dirty="0">
                <a:solidFill>
                  <a:prstClr val="white"/>
                </a:solidFill>
                <a:latin typeface="Calibri"/>
              </a:rPr>
              <a:t>Specification</a:t>
            </a:r>
          </a:p>
        </p:txBody>
      </p:sp>
      <p:sp>
        <p:nvSpPr>
          <p:cNvPr id="6" name="Rounded Rectangle 5"/>
          <p:cNvSpPr/>
          <p:nvPr/>
        </p:nvSpPr>
        <p:spPr>
          <a:xfrm>
            <a:off x="1090613" y="2136775"/>
            <a:ext cx="1574800" cy="4714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26" tIns="45714" rIns="91426" bIns="45714" anchor="ctr"/>
          <a:lstStyle/>
          <a:p>
            <a:pPr algn="ctr">
              <a:defRPr/>
            </a:pPr>
            <a:r>
              <a:rPr lang="en-US" sz="1400" dirty="0">
                <a:solidFill>
                  <a:prstClr val="white"/>
                </a:solidFill>
                <a:latin typeface="Calibri"/>
              </a:rPr>
              <a:t>Functional Description (RTL)</a:t>
            </a:r>
          </a:p>
        </p:txBody>
      </p:sp>
      <p:sp>
        <p:nvSpPr>
          <p:cNvPr id="7" name="Rounded Rectangle 6"/>
          <p:cNvSpPr/>
          <p:nvPr/>
        </p:nvSpPr>
        <p:spPr>
          <a:xfrm>
            <a:off x="3078163" y="2136775"/>
            <a:ext cx="1574800" cy="4714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26" tIns="45714" rIns="91426" bIns="45714" anchor="ctr"/>
          <a:lstStyle/>
          <a:p>
            <a:pPr algn="ctr">
              <a:defRPr/>
            </a:pPr>
            <a:r>
              <a:rPr lang="en-US" sz="1400" dirty="0" err="1">
                <a:solidFill>
                  <a:prstClr val="white"/>
                </a:solidFill>
                <a:latin typeface="Calibri"/>
              </a:rPr>
              <a:t>Testbench</a:t>
            </a:r>
            <a:r>
              <a:rPr lang="en-US" sz="1400" dirty="0">
                <a:solidFill>
                  <a:prstClr val="white"/>
                </a:solidFill>
                <a:latin typeface="Calibri"/>
              </a:rPr>
              <a:t> &amp; Vectors</a:t>
            </a:r>
          </a:p>
        </p:txBody>
      </p:sp>
      <p:sp>
        <p:nvSpPr>
          <p:cNvPr id="8" name="Rounded Rectangle 7"/>
          <p:cNvSpPr/>
          <p:nvPr/>
        </p:nvSpPr>
        <p:spPr>
          <a:xfrm>
            <a:off x="1090613" y="2889250"/>
            <a:ext cx="1574800" cy="5016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26" tIns="45714" rIns="91426" bIns="45714" anchor="ctr"/>
          <a:lstStyle/>
          <a:p>
            <a:pPr algn="ctr">
              <a:defRPr/>
            </a:pPr>
            <a:r>
              <a:rPr lang="en-US" sz="1400" dirty="0">
                <a:solidFill>
                  <a:prstClr val="white"/>
                </a:solidFill>
                <a:latin typeface="Calibri"/>
              </a:rPr>
              <a:t>Functional Verification</a:t>
            </a:r>
          </a:p>
        </p:txBody>
      </p:sp>
      <p:sp>
        <p:nvSpPr>
          <p:cNvPr id="9" name="Rounded Rectangle 8"/>
          <p:cNvSpPr/>
          <p:nvPr/>
        </p:nvSpPr>
        <p:spPr>
          <a:xfrm>
            <a:off x="1090613" y="3449638"/>
            <a:ext cx="1574800" cy="4714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26" tIns="45714" rIns="91426" bIns="45714" anchor="ctr"/>
          <a:lstStyle/>
          <a:p>
            <a:pPr algn="ctr">
              <a:defRPr/>
            </a:pPr>
            <a:r>
              <a:rPr lang="en-US" sz="1400" dirty="0">
                <a:solidFill>
                  <a:prstClr val="white"/>
                </a:solidFill>
                <a:latin typeface="Calibri"/>
              </a:rPr>
              <a:t>Logical Synthesis</a:t>
            </a:r>
          </a:p>
        </p:txBody>
      </p:sp>
      <p:sp>
        <p:nvSpPr>
          <p:cNvPr id="10" name="Rounded Rectangle 9"/>
          <p:cNvSpPr/>
          <p:nvPr/>
        </p:nvSpPr>
        <p:spPr>
          <a:xfrm>
            <a:off x="1090613" y="3979863"/>
            <a:ext cx="1574800" cy="406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26" tIns="45714" rIns="91426" bIns="45714" anchor="ctr"/>
          <a:lstStyle/>
          <a:p>
            <a:pPr algn="ctr">
              <a:defRPr/>
            </a:pPr>
            <a:r>
              <a:rPr lang="en-US" sz="1400" dirty="0">
                <a:solidFill>
                  <a:prstClr val="white"/>
                </a:solidFill>
                <a:latin typeface="Calibri"/>
              </a:rPr>
              <a:t>Static Timing</a:t>
            </a:r>
          </a:p>
        </p:txBody>
      </p:sp>
      <p:sp>
        <p:nvSpPr>
          <p:cNvPr id="11" name="Rounded Rectangle 10"/>
          <p:cNvSpPr/>
          <p:nvPr/>
        </p:nvSpPr>
        <p:spPr>
          <a:xfrm>
            <a:off x="1090613" y="4446588"/>
            <a:ext cx="1574800" cy="406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26" tIns="45714" rIns="91426" bIns="45714" anchor="ctr"/>
          <a:lstStyle/>
          <a:p>
            <a:pPr algn="ctr">
              <a:defRPr/>
            </a:pPr>
            <a:r>
              <a:rPr lang="en-US" sz="1400" dirty="0">
                <a:solidFill>
                  <a:prstClr val="white"/>
                </a:solidFill>
                <a:latin typeface="Calibri"/>
              </a:rPr>
              <a:t>Place &amp; Route</a:t>
            </a:r>
          </a:p>
        </p:txBody>
      </p:sp>
      <p:sp>
        <p:nvSpPr>
          <p:cNvPr id="12" name="Rounded Rectangle 11"/>
          <p:cNvSpPr/>
          <p:nvPr/>
        </p:nvSpPr>
        <p:spPr>
          <a:xfrm>
            <a:off x="1090613" y="4911725"/>
            <a:ext cx="1574800" cy="4937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26" tIns="45714" rIns="91426" bIns="45714" anchor="ctr"/>
          <a:lstStyle/>
          <a:p>
            <a:pPr algn="ctr">
              <a:defRPr/>
            </a:pPr>
            <a:r>
              <a:rPr lang="en-US" sz="1400" dirty="0">
                <a:solidFill>
                  <a:prstClr val="white"/>
                </a:solidFill>
                <a:latin typeface="Calibri"/>
              </a:rPr>
              <a:t>Design Rule Checking (DRC)</a:t>
            </a:r>
          </a:p>
        </p:txBody>
      </p:sp>
      <p:sp>
        <p:nvSpPr>
          <p:cNvPr id="13" name="Rounded Rectangle 12"/>
          <p:cNvSpPr/>
          <p:nvPr/>
        </p:nvSpPr>
        <p:spPr>
          <a:xfrm>
            <a:off x="1090613" y="5464175"/>
            <a:ext cx="1574800" cy="5016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26" tIns="45714" rIns="91426" bIns="45714" anchor="ctr"/>
          <a:lstStyle/>
          <a:p>
            <a:pPr algn="ctr">
              <a:defRPr/>
            </a:pPr>
            <a:r>
              <a:rPr lang="en-US" sz="1400" dirty="0">
                <a:solidFill>
                  <a:prstClr val="white"/>
                </a:solidFill>
                <a:latin typeface="Calibri"/>
              </a:rPr>
              <a:t>Layout </a:t>
            </a:r>
            <a:r>
              <a:rPr lang="en-US" sz="1400" dirty="0" err="1">
                <a:solidFill>
                  <a:prstClr val="white"/>
                </a:solidFill>
                <a:latin typeface="Calibri"/>
              </a:rPr>
              <a:t>vs</a:t>
            </a:r>
            <a:r>
              <a:rPr lang="en-US" sz="1400" dirty="0">
                <a:solidFill>
                  <a:prstClr val="white"/>
                </a:solidFill>
                <a:latin typeface="Calibri"/>
              </a:rPr>
              <a:t> Schematic (LVS)</a:t>
            </a:r>
          </a:p>
        </p:txBody>
      </p:sp>
      <p:cxnSp>
        <p:nvCxnSpPr>
          <p:cNvPr id="22" name="Straight Connector 21"/>
          <p:cNvCxnSpPr/>
          <p:nvPr/>
        </p:nvCxnSpPr>
        <p:spPr>
          <a:xfrm>
            <a:off x="1841500" y="1933575"/>
            <a:ext cx="20208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3859214" y="1936753"/>
            <a:ext cx="3175"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1841501" y="1936753"/>
            <a:ext cx="3175"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2916239" y="1735138"/>
            <a:ext cx="3175" cy="2016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878014" y="2733675"/>
            <a:ext cx="19780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3851278" y="2608263"/>
            <a:ext cx="4763" cy="12541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78013" y="2613028"/>
            <a:ext cx="0" cy="276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3851278" y="2733675"/>
            <a:ext cx="11113" cy="3302000"/>
          </a:xfrm>
          <a:prstGeom prst="straightConnector1">
            <a:avLst/>
          </a:prstGeom>
          <a:ln>
            <a:prstDash val="dot"/>
            <a:tailEnd type="arrow"/>
          </a:ln>
        </p:spPr>
        <p:style>
          <a:lnRef idx="2">
            <a:schemeClr val="accent1"/>
          </a:lnRef>
          <a:fillRef idx="0">
            <a:schemeClr val="accent1"/>
          </a:fillRef>
          <a:effectRef idx="1">
            <a:schemeClr val="accent1"/>
          </a:effectRef>
          <a:fontRef idx="minor">
            <a:schemeClr val="tx1"/>
          </a:fontRef>
        </p:style>
      </p:cxnSp>
      <p:grpSp>
        <p:nvGrpSpPr>
          <p:cNvPr id="14" name="Group 13"/>
          <p:cNvGrpSpPr>
            <a:grpSpLocks/>
          </p:cNvGrpSpPr>
          <p:nvPr/>
        </p:nvGrpSpPr>
        <p:grpSpPr bwMode="auto">
          <a:xfrm>
            <a:off x="1090613" y="6024563"/>
            <a:ext cx="3643312" cy="500062"/>
            <a:chOff x="1090276" y="6024501"/>
            <a:chExt cx="3643001" cy="500743"/>
          </a:xfrm>
        </p:grpSpPr>
        <p:sp>
          <p:nvSpPr>
            <p:cNvPr id="15" name="Rounded Rectangle 14"/>
            <p:cNvSpPr/>
            <p:nvPr/>
          </p:nvSpPr>
          <p:spPr>
            <a:xfrm>
              <a:off x="1090276" y="6024501"/>
              <a:ext cx="1574666" cy="5007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dirty="0">
                  <a:solidFill>
                    <a:prstClr val="white"/>
                  </a:solidFill>
                  <a:latin typeface="Calibri"/>
                </a:rPr>
                <a:t>Layout Parasitic Extraction (LPE)</a:t>
              </a:r>
            </a:p>
          </p:txBody>
        </p:sp>
        <p:sp>
          <p:nvSpPr>
            <p:cNvPr id="62" name="Rounded Rectangle 61"/>
            <p:cNvSpPr/>
            <p:nvPr/>
          </p:nvSpPr>
          <p:spPr>
            <a:xfrm>
              <a:off x="3158611" y="6024501"/>
              <a:ext cx="1574666" cy="5007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dirty="0">
                  <a:solidFill>
                    <a:prstClr val="white"/>
                  </a:solidFill>
                  <a:latin typeface="Calibri"/>
                </a:rPr>
                <a:t>Manufacture</a:t>
              </a:r>
            </a:p>
            <a:p>
              <a:pPr algn="ctr">
                <a:defRPr/>
              </a:pPr>
              <a:r>
                <a:rPr lang="en-US" sz="1400" dirty="0">
                  <a:solidFill>
                    <a:prstClr val="white"/>
                  </a:solidFill>
                  <a:latin typeface="Calibri"/>
                </a:rPr>
                <a:t>&amp; Validate</a:t>
              </a:r>
            </a:p>
          </p:txBody>
        </p:sp>
        <p:cxnSp>
          <p:nvCxnSpPr>
            <p:cNvPr id="67" name="Straight Arrow Connector 66"/>
            <p:cNvCxnSpPr/>
            <p:nvPr/>
          </p:nvCxnSpPr>
          <p:spPr>
            <a:xfrm>
              <a:off x="2671291" y="6291564"/>
              <a:ext cx="4952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17" name="Picture 16" descr="ASIC Wordle.pdf"/>
          <p:cNvPicPr>
            <a:picLocks noChangeAspect="1"/>
          </p:cNvPicPr>
          <p:nvPr/>
        </p:nvPicPr>
        <p:blipFill rotWithShape="1">
          <a:blip r:embed="rId4">
            <a:extLst>
              <a:ext uri="{28A0092B-C50C-407E-A947-70E740481C1C}">
                <a14:useLocalDpi xmlns:a14="http://schemas.microsoft.com/office/drawing/2010/main" val="0"/>
              </a:ext>
            </a:extLst>
          </a:blip>
          <a:srcRect l="6622" t="11874" r="6902" b="10893"/>
          <a:stretch/>
        </p:blipFill>
        <p:spPr>
          <a:xfrm>
            <a:off x="5005389" y="3484563"/>
            <a:ext cx="3806825" cy="2625725"/>
          </a:xfrm>
          <a:prstGeom prst="rect">
            <a:avLst/>
          </a:prstGeom>
          <a:solidFill>
            <a:srgbClr val="FFFFFF"/>
          </a:solidFill>
          <a:ln>
            <a:solidFill>
              <a:srgbClr val="000000"/>
            </a:solidFill>
          </a:ln>
          <a:effectLst>
            <a:outerShdw blurRad="50800" dist="38100" dir="8100000" algn="tr" rotWithShape="0">
              <a:prstClr val="black">
                <a:alpha val="40000"/>
              </a:prstClr>
            </a:outerShdw>
          </a:effectLst>
        </p:spPr>
      </p:pic>
      <p:sp>
        <p:nvSpPr>
          <p:cNvPr id="34" name="Slide Number Placeholder 5"/>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2</a:t>
            </a:fld>
            <a:endParaRPr lang="en-US">
              <a:solidFill>
                <a:prstClr val="black">
                  <a:tint val="75000"/>
                </a:prstClr>
              </a:solidFill>
              <a:latin typeface="Calibri"/>
            </a:endParaRPr>
          </a:p>
        </p:txBody>
      </p:sp>
      <p:sp>
        <p:nvSpPr>
          <p:cNvPr id="36" name="Content Placeholder 56"/>
          <p:cNvSpPr>
            <a:spLocks noGrp="1"/>
          </p:cNvSpPr>
          <p:nvPr>
            <p:ph sz="half" idx="2"/>
          </p:nvPr>
        </p:nvSpPr>
        <p:spPr>
          <a:xfrm>
            <a:off x="5005389" y="3954823"/>
            <a:ext cx="3806825" cy="1536700"/>
          </a:xfrm>
          <a:solidFill>
            <a:srgbClr val="FFFFFF"/>
          </a:solidFill>
          <a:ln>
            <a:solidFill>
              <a:srgbClr val="000000"/>
            </a:solidFill>
          </a:ln>
          <a:effectLst>
            <a:outerShdw blurRad="50800" dist="38100" dir="8100000" algn="tr" rotWithShape="0">
              <a:prstClr val="black">
                <a:alpha val="40000"/>
              </a:prstClr>
            </a:outerShdw>
          </a:effectLst>
        </p:spPr>
        <p:txBody>
          <a:bodyPr rtlCol="0">
            <a:normAutofit lnSpcReduction="10000"/>
          </a:bodyPr>
          <a:lstStyle/>
          <a:p>
            <a:pPr marL="0" indent="0" algn="ctr">
              <a:buNone/>
              <a:defRPr/>
            </a:pPr>
            <a:r>
              <a:rPr lang="en-US" dirty="0" smtClean="0">
                <a:ea typeface="+mn-ea"/>
                <a:cs typeface="+mn-cs"/>
              </a:rPr>
              <a:t>100s of Books</a:t>
            </a:r>
          </a:p>
          <a:p>
            <a:pPr marL="0" indent="0" algn="ctr">
              <a:buNone/>
              <a:defRPr/>
            </a:pPr>
            <a:r>
              <a:rPr lang="en-US" dirty="0" smtClean="0">
                <a:ea typeface="+mn-ea"/>
                <a:cs typeface="+mn-cs"/>
              </a:rPr>
              <a:t>&gt;10,000 Papers</a:t>
            </a:r>
          </a:p>
          <a:p>
            <a:pPr marL="0" indent="0" algn="ctr">
              <a:buNone/>
              <a:defRPr/>
            </a:pPr>
            <a:r>
              <a:rPr lang="en-US" dirty="0" smtClean="0">
                <a:ea typeface="+mn-ea"/>
                <a:cs typeface="+mn-cs"/>
              </a:rPr>
              <a:t>10s of Classes</a:t>
            </a:r>
          </a:p>
        </p:txBody>
      </p:sp>
      <p:sp>
        <p:nvSpPr>
          <p:cNvPr id="3" name="PB"/>
          <p:cNvSpPr/>
          <p:nvPr/>
        </p:nvSpPr>
        <p:spPr>
          <a:xfrm>
            <a:off x="0" y="6705600"/>
            <a:ext cx="381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763629089"/>
      </p:ext>
    </p:extLst>
  </p:cSld>
  <p:clrMapOvr>
    <a:masterClrMapping/>
  </p:clrMapOvr>
  <mc:AlternateContent xmlns:mc="http://schemas.openxmlformats.org/markup-compatibility/2006" xmlns:p14="http://schemas.microsoft.com/office/powerpoint/2010/main">
    <mc:Choice Requires="p14">
      <p:transition p14:dur="0" advTm="78533"/>
    </mc:Choice>
    <mc:Fallback xmlns="">
      <p:transition xmlns:p14="http://schemas.microsoft.com/office/powerpoint/2010/main" advTm="7853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7">
                                            <p:bg/>
                                          </p:spTgt>
                                        </p:tgtEl>
                                        <p:attrNameLst>
                                          <p:attrName>style.visibility</p:attrName>
                                        </p:attrNameLst>
                                      </p:cBhvr>
                                      <p:to>
                                        <p:strVal val="visible"/>
                                      </p:to>
                                    </p:set>
                                    <p:animEffect transition="in" filter="fade">
                                      <p:cBhvr>
                                        <p:cTn id="36" dur="500"/>
                                        <p:tgtEl>
                                          <p:spTgt spid="57">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7">
                                            <p:txEl>
                                              <p:pRg st="0" end="0"/>
                                            </p:txEl>
                                          </p:spTgt>
                                        </p:tgtEl>
                                        <p:attrNameLst>
                                          <p:attrName>style.visibility</p:attrName>
                                        </p:attrNameLst>
                                      </p:cBhvr>
                                      <p:to>
                                        <p:strVal val="visible"/>
                                      </p:to>
                                    </p:set>
                                    <p:animEffect transition="in" filter="fade">
                                      <p:cBhvr>
                                        <p:cTn id="39" dur="500"/>
                                        <p:tgtEl>
                                          <p:spTgt spid="57">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bg/>
                                          </p:spTgt>
                                        </p:tgtEl>
                                        <p:attrNameLst>
                                          <p:attrName>style.visibility</p:attrName>
                                        </p:attrNameLst>
                                      </p:cBhvr>
                                      <p:to>
                                        <p:strVal val="visible"/>
                                      </p:to>
                                    </p:set>
                                    <p:animEffect transition="in" filter="fade">
                                      <p:cBhvr>
                                        <p:cTn id="49" dur="500"/>
                                        <p:tgtEl>
                                          <p:spTgt spid="36">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fade">
                                      <p:cBhvr>
                                        <p:cTn id="52" dur="500"/>
                                        <p:tgtEl>
                                          <p:spTgt spid="36">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xEl>
                                              <p:pRg st="1" end="1"/>
                                            </p:txEl>
                                          </p:spTgt>
                                        </p:tgtEl>
                                        <p:attrNameLst>
                                          <p:attrName>style.visibility</p:attrName>
                                        </p:attrNameLst>
                                      </p:cBhvr>
                                      <p:to>
                                        <p:strVal val="visible"/>
                                      </p:to>
                                    </p:set>
                                    <p:animEffect transition="in" filter="fade">
                                      <p:cBhvr>
                                        <p:cTn id="55" dur="500"/>
                                        <p:tgtEl>
                                          <p:spTgt spid="36">
                                            <p:txEl>
                                              <p:pRg st="1" end="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xEl>
                                              <p:pRg st="2" end="2"/>
                                            </p:txEl>
                                          </p:spTgt>
                                        </p:tgtEl>
                                        <p:attrNameLst>
                                          <p:attrName>style.visibility</p:attrName>
                                        </p:attrNameLst>
                                      </p:cBhvr>
                                      <p:to>
                                        <p:strVal val="visible"/>
                                      </p:to>
                                    </p:set>
                                    <p:animEffect transition="in" filter="fade">
                                      <p:cBhvr>
                                        <p:cTn id="58"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animBg="1"/>
      <p:bldP spid="9" grpId="0" animBg="1"/>
      <p:bldP spid="10" grpId="0" animBg="1"/>
      <p:bldP spid="11" grpId="0" animBg="1"/>
      <p:bldP spid="12" grpId="0" animBg="1"/>
      <p:bldP spid="13" grpId="0" animBg="1"/>
      <p:bldP spid="36"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Rewrite: </a:t>
            </a:r>
            <a:r>
              <a:rPr lang="en-US" sz="2400" dirty="0" smtClean="0"/>
              <a:t>rewrite bits 0-2 with value 101</a:t>
            </a:r>
          </a:p>
          <a:p>
            <a:pPr lvl="1"/>
            <a:r>
              <a:rPr lang="en-US" dirty="0" smtClean="0"/>
              <a:t>(h &amp; 000111…) | 101000…</a:t>
            </a:r>
          </a:p>
          <a:p>
            <a:r>
              <a:rPr lang="en-US" dirty="0" smtClean="0"/>
              <a:t>Encapsulation: </a:t>
            </a:r>
            <a:r>
              <a:rPr lang="en-US" sz="2400" dirty="0" err="1" smtClean="0"/>
              <a:t>encap</a:t>
            </a:r>
            <a:r>
              <a:rPr lang="en-US" sz="2400" dirty="0" smtClean="0"/>
              <a:t> packet in a 1010 header.</a:t>
            </a:r>
            <a:endParaRPr lang="en-US" sz="2000" dirty="0" smtClean="0"/>
          </a:p>
          <a:p>
            <a:pPr lvl="1"/>
            <a:r>
              <a:rPr lang="en-US" dirty="0" smtClean="0"/>
              <a:t>(h &gt;&gt; 4) | 1010….</a:t>
            </a:r>
          </a:p>
          <a:p>
            <a:r>
              <a:rPr lang="en-US" dirty="0" smtClean="0"/>
              <a:t>Decapsulation</a:t>
            </a:r>
            <a:r>
              <a:rPr lang="en-US" sz="2400" dirty="0" smtClean="0"/>
              <a:t>: </a:t>
            </a:r>
            <a:r>
              <a:rPr lang="en-US" sz="2400" dirty="0" err="1"/>
              <a:t>decap</a:t>
            </a:r>
            <a:r>
              <a:rPr lang="en-US" sz="2400" dirty="0"/>
              <a:t> 1010xxx… </a:t>
            </a:r>
            <a:r>
              <a:rPr lang="en-US" sz="2400" dirty="0" smtClean="0"/>
              <a:t>packets</a:t>
            </a:r>
          </a:p>
          <a:p>
            <a:pPr lvl="1"/>
            <a:r>
              <a:rPr lang="en-US" dirty="0" smtClean="0"/>
              <a:t>(h &lt;&lt; 4) | 000…</a:t>
            </a:r>
            <a:r>
              <a:rPr lang="en-US" dirty="0" err="1" smtClean="0"/>
              <a:t>xxxx</a:t>
            </a:r>
            <a:endParaRPr lang="en-US" dirty="0" smtClean="0"/>
          </a:p>
          <a:p>
            <a:r>
              <a:rPr lang="en-US" dirty="0"/>
              <a:t>TTL Decrement:</a:t>
            </a:r>
          </a:p>
          <a:p>
            <a:pPr lvl="1"/>
            <a:r>
              <a:rPr lang="en-US" dirty="0" smtClean="0"/>
              <a:t>if </a:t>
            </a:r>
            <a:r>
              <a:rPr lang="en-US" dirty="0" err="1" smtClean="0"/>
              <a:t>ttl</a:t>
            </a:r>
            <a:r>
              <a:rPr lang="en-US" dirty="0" smtClean="0"/>
              <a:t>(h) == 0:	Drop</a:t>
            </a:r>
          </a:p>
          <a:p>
            <a:pPr lvl="1"/>
            <a:r>
              <a:rPr lang="en-US" dirty="0"/>
              <a:t>i</a:t>
            </a:r>
            <a:r>
              <a:rPr lang="en-US" dirty="0" smtClean="0"/>
              <a:t>f </a:t>
            </a:r>
            <a:r>
              <a:rPr lang="en-US" dirty="0" err="1" smtClean="0"/>
              <a:t>ttl</a:t>
            </a:r>
            <a:r>
              <a:rPr lang="en-US" dirty="0" smtClean="0"/>
              <a:t>(h) &gt; 0:		h – 0…000000010…0</a:t>
            </a:r>
          </a:p>
          <a:p>
            <a:r>
              <a:rPr lang="en-US" dirty="0" smtClean="0"/>
              <a:t>Load Balancing:</a:t>
            </a:r>
          </a:p>
          <a:p>
            <a:pPr lvl="1"/>
            <a:r>
              <a:rPr lang="en-US" dirty="0" smtClean="0"/>
              <a:t>LB(</a:t>
            </a:r>
            <a:r>
              <a:rPr lang="en-US" dirty="0" err="1" smtClean="0"/>
              <a:t>h,p</a:t>
            </a:r>
            <a:r>
              <a:rPr lang="en-US" dirty="0" smtClean="0"/>
              <a:t>) = {(h,P</a:t>
            </a:r>
            <a:r>
              <a:rPr lang="en-US" baseline="-25000" dirty="0" smtClean="0"/>
              <a:t>1</a:t>
            </a:r>
            <a:r>
              <a:rPr lang="en-US" dirty="0" smtClean="0"/>
              <a:t>),…(</a:t>
            </a:r>
            <a:r>
              <a:rPr lang="en-US" dirty="0" err="1" smtClean="0"/>
              <a:t>h,P</a:t>
            </a:r>
            <a:r>
              <a:rPr lang="en-US" baseline="-25000" dirty="0" err="1" smtClean="0"/>
              <a:t>n</a:t>
            </a:r>
            <a:r>
              <a:rPr lang="en-US" dirty="0" smtClean="0"/>
              <a:t>)}</a:t>
            </a:r>
          </a:p>
          <a:p>
            <a:pPr lvl="1"/>
            <a:endParaRPr lang="en-US" dirty="0" smtClean="0"/>
          </a:p>
          <a:p>
            <a:pPr lvl="1"/>
            <a:endParaRPr lang="en-US" dirty="0" smtClean="0"/>
          </a:p>
          <a:p>
            <a:endParaRPr lang="en-US" dirty="0" smtClean="0"/>
          </a:p>
        </p:txBody>
      </p:sp>
      <p:sp>
        <p:nvSpPr>
          <p:cNvPr id="5" name="Slide Number Placeholder 4"/>
          <p:cNvSpPr>
            <a:spLocks noGrp="1"/>
          </p:cNvSpPr>
          <p:nvPr>
            <p:ph type="sldNum" sz="quarter" idx="12"/>
          </p:nvPr>
        </p:nvSpPr>
        <p:spPr/>
        <p:txBody>
          <a:bodyPr/>
          <a:lstStyle/>
          <a:p>
            <a:fld id="{57D92C16-8AE8-1B4F-9331-F4A89351A681}" type="slidenum">
              <a:rPr lang="en-US" smtClean="0"/>
              <a:t>20</a:t>
            </a:fld>
            <a:endParaRPr lang="en-US"/>
          </a:p>
        </p:txBody>
      </p:sp>
      <p:sp>
        <p:nvSpPr>
          <p:cNvPr id="6" name="Rectangle 5"/>
          <p:cNvSpPr/>
          <p:nvPr/>
        </p:nvSpPr>
        <p:spPr>
          <a:xfrm>
            <a:off x="4285322" y="4732648"/>
            <a:ext cx="1324886" cy="292364"/>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Brace 6"/>
          <p:cNvSpPr/>
          <p:nvPr/>
        </p:nvSpPr>
        <p:spPr>
          <a:xfrm rot="5400000">
            <a:off x="3677324" y="5175045"/>
            <a:ext cx="199253" cy="1702984"/>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8" name="PB"/>
          <p:cNvSpPr/>
          <p:nvPr/>
        </p:nvSpPr>
        <p:spPr>
          <a:xfrm>
            <a:off x="0" y="6705600"/>
            <a:ext cx="2921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16799974"/>
      </p:ext>
    </p:extLst>
  </p:cSld>
  <p:clrMapOvr>
    <a:masterClrMapping/>
  </p:clrMapOvr>
  <mc:AlternateContent xmlns:mc="http://schemas.openxmlformats.org/markup-compatibility/2006" xmlns:p14="http://schemas.microsoft.com/office/powerpoint/2010/main">
    <mc:Choice Requires="p14">
      <p:transition p14:dur="0" advTm="7186"/>
    </mc:Choice>
    <mc:Fallback xmlns="">
      <p:transition xmlns:p14="http://schemas.microsoft.com/office/powerpoint/2010/main" advTm="7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p:cNvCxnSpPr/>
          <p:nvPr/>
        </p:nvCxnSpPr>
        <p:spPr>
          <a:xfrm flipV="1">
            <a:off x="7189470" y="4093656"/>
            <a:ext cx="662940" cy="295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US" dirty="0" smtClean="0"/>
              <a:t>Composing Transfer Functions</a:t>
            </a:r>
            <a:endParaRPr lang="en-US" dirty="0"/>
          </a:p>
        </p:txBody>
      </p:sp>
      <p:cxnSp>
        <p:nvCxnSpPr>
          <p:cNvPr id="7" name="Straight Arrow Connector 6"/>
          <p:cNvCxnSpPr/>
          <p:nvPr/>
        </p:nvCxnSpPr>
        <p:spPr>
          <a:xfrm flipV="1">
            <a:off x="841269" y="3773323"/>
            <a:ext cx="508235" cy="3504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841269" y="3369436"/>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841269" y="4123816"/>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a:stCxn id="5" idx="4"/>
            <a:endCxn id="6" idx="2"/>
          </p:cNvCxnSpPr>
          <p:nvPr/>
        </p:nvCxnSpPr>
        <p:spPr>
          <a:xfrm>
            <a:off x="2651760" y="3531870"/>
            <a:ext cx="10972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4"/>
            <a:endCxn id="10" idx="2"/>
          </p:cNvCxnSpPr>
          <p:nvPr/>
        </p:nvCxnSpPr>
        <p:spPr>
          <a:xfrm>
            <a:off x="4777740" y="3531870"/>
            <a:ext cx="12344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a:endCxn id="5" idx="2"/>
          </p:cNvCxnSpPr>
          <p:nvPr/>
        </p:nvCxnSpPr>
        <p:spPr>
          <a:xfrm>
            <a:off x="1073036" y="3530831"/>
            <a:ext cx="550025" cy="104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Curved Connector 43"/>
          <p:cNvCxnSpPr>
            <a:stCxn id="42" idx="3"/>
            <a:endCxn id="90" idx="1"/>
          </p:cNvCxnSpPr>
          <p:nvPr/>
        </p:nvCxnSpPr>
        <p:spPr>
          <a:xfrm rot="16200000" flipH="1">
            <a:off x="1981978" y="2932922"/>
            <a:ext cx="399530" cy="20574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172181" y="3722335"/>
            <a:ext cx="848979" cy="360086"/>
          </a:xfrm>
          <a:prstGeom prst="rect">
            <a:avLst/>
          </a:prstGeom>
          <a:noFill/>
        </p:spPr>
        <p:txBody>
          <a:bodyPr wrap="none" lIns="82284" tIns="41142" rIns="82284" bIns="41142" rtlCol="0">
            <a:spAutoFit/>
          </a:bodyPr>
          <a:lstStyle/>
          <a:p>
            <a:r>
              <a:rPr lang="en-US" dirty="0" smtClean="0">
                <a:solidFill>
                  <a:prstClr val="black"/>
                </a:solidFill>
                <a:latin typeface="Calibri"/>
              </a:rPr>
              <a:t>T</a:t>
            </a:r>
            <a:r>
              <a:rPr lang="en-US" baseline="-25000" dirty="0" smtClean="0">
                <a:solidFill>
                  <a:prstClr val="black"/>
                </a:solidFill>
                <a:latin typeface="Calibri"/>
              </a:rPr>
              <a:t>1</a:t>
            </a:r>
            <a:r>
              <a:rPr lang="en-US" dirty="0" smtClean="0">
                <a:solidFill>
                  <a:prstClr val="black"/>
                </a:solidFill>
                <a:latin typeface="Calibri"/>
              </a:rPr>
              <a:t>(h, p)</a:t>
            </a:r>
            <a:endParaRPr lang="en-US" dirty="0">
              <a:solidFill>
                <a:prstClr val="black"/>
              </a:solidFill>
              <a:latin typeface="Calibri"/>
            </a:endParaRPr>
          </a:p>
        </p:txBody>
      </p:sp>
      <p:sp>
        <p:nvSpPr>
          <p:cNvPr id="42" name="Oval 41"/>
          <p:cNvSpPr/>
          <p:nvPr/>
        </p:nvSpPr>
        <p:spPr>
          <a:xfrm>
            <a:off x="1143000" y="3703320"/>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cxnSp>
        <p:nvCxnSpPr>
          <p:cNvPr id="72" name="Straight Connector 71"/>
          <p:cNvCxnSpPr>
            <a:stCxn id="5" idx="3"/>
          </p:cNvCxnSpPr>
          <p:nvPr/>
        </p:nvCxnSpPr>
        <p:spPr>
          <a:xfrm>
            <a:off x="2137410" y="3771900"/>
            <a:ext cx="514350" cy="480060"/>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229100" y="3771900"/>
            <a:ext cx="514350" cy="48006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6560820" y="3771900"/>
            <a:ext cx="514350" cy="48006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a:stCxn id="5" idx="1"/>
          </p:cNvCxnSpPr>
          <p:nvPr/>
        </p:nvCxnSpPr>
        <p:spPr>
          <a:xfrm flipV="1">
            <a:off x="2137410" y="2948940"/>
            <a:ext cx="514350" cy="342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flipV="1">
            <a:off x="4229100" y="2948940"/>
            <a:ext cx="514350" cy="342900"/>
          </a:xfrm>
          <a:prstGeom prst="line">
            <a:avLst/>
          </a:prstGeom>
        </p:spPr>
        <p:style>
          <a:lnRef idx="2">
            <a:schemeClr val="accent2"/>
          </a:lnRef>
          <a:fillRef idx="0">
            <a:schemeClr val="accent2"/>
          </a:fillRef>
          <a:effectRef idx="1">
            <a:schemeClr val="accent2"/>
          </a:effectRef>
          <a:fontRef idx="minor">
            <a:schemeClr val="tx1"/>
          </a:fontRef>
        </p:style>
      </p:cxnSp>
      <p:sp>
        <p:nvSpPr>
          <p:cNvPr id="5" name="Can 4"/>
          <p:cNvSpPr/>
          <p:nvPr/>
        </p:nvSpPr>
        <p:spPr>
          <a:xfrm>
            <a:off x="1623060" y="3291840"/>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dirty="0" smtClean="0">
                <a:solidFill>
                  <a:prstClr val="white"/>
                </a:solidFill>
                <a:latin typeface="Calibri"/>
              </a:rPr>
              <a:t>R1</a:t>
            </a:r>
            <a:endParaRPr lang="en-US" dirty="0">
              <a:solidFill>
                <a:prstClr val="white"/>
              </a:solidFill>
              <a:latin typeface="Calibri"/>
            </a:endParaRPr>
          </a:p>
        </p:txBody>
      </p:sp>
      <p:sp>
        <p:nvSpPr>
          <p:cNvPr id="6" name="Can 5"/>
          <p:cNvSpPr/>
          <p:nvPr/>
        </p:nvSpPr>
        <p:spPr>
          <a:xfrm>
            <a:off x="3749040" y="3291840"/>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dirty="0" smtClean="0">
                <a:solidFill>
                  <a:prstClr val="white"/>
                </a:solidFill>
                <a:latin typeface="Calibri"/>
              </a:rPr>
              <a:t>R2</a:t>
            </a:r>
            <a:endParaRPr lang="en-US" dirty="0">
              <a:solidFill>
                <a:prstClr val="white"/>
              </a:solidFill>
              <a:latin typeface="Calibri"/>
            </a:endParaRPr>
          </a:p>
        </p:txBody>
      </p:sp>
      <p:cxnSp>
        <p:nvCxnSpPr>
          <p:cNvPr id="81" name="Straight Connector 80"/>
          <p:cNvCxnSpPr/>
          <p:nvPr/>
        </p:nvCxnSpPr>
        <p:spPr>
          <a:xfrm flipV="1">
            <a:off x="6492240" y="2948940"/>
            <a:ext cx="514350" cy="342900"/>
          </a:xfrm>
          <a:prstGeom prst="line">
            <a:avLst/>
          </a:prstGeom>
        </p:spPr>
        <p:style>
          <a:lnRef idx="2">
            <a:schemeClr val="accent2"/>
          </a:lnRef>
          <a:fillRef idx="0">
            <a:schemeClr val="accent2"/>
          </a:fillRef>
          <a:effectRef idx="1">
            <a:schemeClr val="accent2"/>
          </a:effectRef>
          <a:fontRef idx="minor">
            <a:schemeClr val="tx1"/>
          </a:fontRef>
        </p:style>
      </p:cxnSp>
      <p:sp>
        <p:nvSpPr>
          <p:cNvPr id="10" name="Can 9"/>
          <p:cNvSpPr/>
          <p:nvPr/>
        </p:nvSpPr>
        <p:spPr>
          <a:xfrm>
            <a:off x="6012180" y="3291840"/>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dirty="0" smtClean="0">
                <a:solidFill>
                  <a:prstClr val="white"/>
                </a:solidFill>
                <a:latin typeface="Calibri"/>
              </a:rPr>
              <a:t>R3</a:t>
            </a:r>
            <a:endParaRPr lang="en-US" dirty="0">
              <a:solidFill>
                <a:prstClr val="white"/>
              </a:solidFill>
              <a:latin typeface="Calibri"/>
            </a:endParaRPr>
          </a:p>
        </p:txBody>
      </p:sp>
      <p:cxnSp>
        <p:nvCxnSpPr>
          <p:cNvPr id="87" name="Straight Arrow Connector 86"/>
          <p:cNvCxnSpPr/>
          <p:nvPr/>
        </p:nvCxnSpPr>
        <p:spPr>
          <a:xfrm flipV="1">
            <a:off x="3076998" y="4077896"/>
            <a:ext cx="617221" cy="3108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3076998" y="3634380"/>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3076998" y="4388760"/>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0" name="Oval 89"/>
          <p:cNvSpPr/>
          <p:nvPr/>
        </p:nvSpPr>
        <p:spPr>
          <a:xfrm>
            <a:off x="3200400" y="4151344"/>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cxnSp>
        <p:nvCxnSpPr>
          <p:cNvPr id="91" name="Straight Arrow Connector 90"/>
          <p:cNvCxnSpPr/>
          <p:nvPr/>
        </p:nvCxnSpPr>
        <p:spPr>
          <a:xfrm flipV="1">
            <a:off x="5184706" y="3812952"/>
            <a:ext cx="548641" cy="2743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Straight Arrow Connector 91"/>
          <p:cNvCxnSpPr/>
          <p:nvPr/>
        </p:nvCxnSpPr>
        <p:spPr>
          <a:xfrm flipV="1">
            <a:off x="5184704" y="3332892"/>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5184704" y="4087272"/>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Oval 93"/>
          <p:cNvSpPr/>
          <p:nvPr/>
        </p:nvSpPr>
        <p:spPr>
          <a:xfrm>
            <a:off x="5394960" y="3758045"/>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cxnSp>
        <p:nvCxnSpPr>
          <p:cNvPr id="96" name="Straight Arrow Connector 95"/>
          <p:cNvCxnSpPr/>
          <p:nvPr/>
        </p:nvCxnSpPr>
        <p:spPr>
          <a:xfrm flipV="1">
            <a:off x="7189470" y="3651516"/>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a:off x="7189470" y="4405896"/>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7040880" y="3545378"/>
            <a:ext cx="12344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3" name="Curved Connector 102"/>
          <p:cNvCxnSpPr>
            <a:stCxn id="90" idx="5"/>
            <a:endCxn id="94" idx="2"/>
          </p:cNvCxnSpPr>
          <p:nvPr/>
        </p:nvCxnSpPr>
        <p:spPr>
          <a:xfrm rot="5400000" flipH="1" flipV="1">
            <a:off x="4118175" y="2933099"/>
            <a:ext cx="417546" cy="2136023"/>
          </a:xfrm>
          <a:prstGeom prst="curvedConnector4">
            <a:avLst>
              <a:gd name="adj1" fmla="val -54748"/>
              <a:gd name="adj2" fmla="val 50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a:off x="5394960" y="3771557"/>
            <a:ext cx="2125980" cy="4118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Oval 111"/>
          <p:cNvSpPr/>
          <p:nvPr/>
        </p:nvSpPr>
        <p:spPr>
          <a:xfrm>
            <a:off x="1143000" y="3703320"/>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pic>
        <p:nvPicPr>
          <p:cNvPr id="176" name="Picture 175"/>
          <p:cNvPicPr>
            <a:picLocks noChangeAspect="1"/>
          </p:cNvPicPr>
          <p:nvPr/>
        </p:nvPicPr>
        <p:blipFill>
          <a:blip r:embed="rId4"/>
          <a:stretch>
            <a:fillRect/>
          </a:stretch>
        </p:blipFill>
        <p:spPr>
          <a:xfrm>
            <a:off x="7075170" y="3836237"/>
            <a:ext cx="1508760" cy="226927"/>
          </a:xfrm>
          <a:prstGeom prst="rect">
            <a:avLst/>
          </a:prstGeom>
        </p:spPr>
      </p:pic>
      <p:sp>
        <p:nvSpPr>
          <p:cNvPr id="73" name="Content Placeholder 5"/>
          <p:cNvSpPr>
            <a:spLocks noGrp="1"/>
          </p:cNvSpPr>
          <p:nvPr>
            <p:ph idx="1"/>
          </p:nvPr>
        </p:nvSpPr>
        <p:spPr>
          <a:xfrm>
            <a:off x="611976" y="1600201"/>
            <a:ext cx="8074824" cy="1414806"/>
          </a:xfrm>
        </p:spPr>
        <p:txBody>
          <a:bodyPr>
            <a:normAutofit/>
          </a:bodyPr>
          <a:lstStyle/>
          <a:p>
            <a:r>
              <a:rPr lang="en-US" dirty="0"/>
              <a:t>By composing transfer functions, we can find the end to end behavior of </a:t>
            </a:r>
            <a:r>
              <a:rPr lang="en-US" dirty="0" smtClean="0"/>
              <a:t>networks.</a:t>
            </a:r>
            <a:endParaRPr lang="en-US" dirty="0"/>
          </a:p>
        </p:txBody>
      </p:sp>
      <p:pic>
        <p:nvPicPr>
          <p:cNvPr id="46" name="Picture 45"/>
          <p:cNvPicPr>
            <a:picLocks noChangeAspect="1"/>
          </p:cNvPicPr>
          <p:nvPr/>
        </p:nvPicPr>
        <p:blipFill>
          <a:blip r:embed="rId5"/>
          <a:stretch>
            <a:fillRect/>
          </a:stretch>
        </p:blipFill>
        <p:spPr>
          <a:xfrm>
            <a:off x="5184704" y="3470509"/>
            <a:ext cx="1231900" cy="251825"/>
          </a:xfrm>
          <a:prstGeom prst="rect">
            <a:avLst/>
          </a:prstGeom>
        </p:spPr>
      </p:pic>
      <p:sp>
        <p:nvSpPr>
          <p:cNvPr id="15" name="Rectangle 14"/>
          <p:cNvSpPr/>
          <p:nvPr/>
        </p:nvSpPr>
        <p:spPr>
          <a:xfrm>
            <a:off x="1349507" y="2677293"/>
            <a:ext cx="5850567" cy="1774572"/>
          </a:xfrm>
          <a:prstGeom prst="rect">
            <a:avLst/>
          </a:prstGeom>
          <a:gradFill flip="none" rotWithShape="1">
            <a:gsLst>
              <a:gs pos="0">
                <a:schemeClr val="accent4">
                  <a:tint val="100000"/>
                  <a:shade val="100000"/>
                  <a:satMod val="130000"/>
                  <a:alpha val="71000"/>
                </a:schemeClr>
              </a:gs>
              <a:gs pos="100000">
                <a:schemeClr val="accent4">
                  <a:tint val="50000"/>
                  <a:shade val="100000"/>
                  <a:satMod val="350000"/>
                  <a:alpha val="71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pic>
        <p:nvPicPr>
          <p:cNvPr id="114" name="Picture 113"/>
          <p:cNvPicPr>
            <a:picLocks noChangeAspect="1"/>
          </p:cNvPicPr>
          <p:nvPr/>
        </p:nvPicPr>
        <p:blipFill>
          <a:blip r:embed="rId4"/>
          <a:stretch>
            <a:fillRect/>
          </a:stretch>
        </p:blipFill>
        <p:spPr>
          <a:xfrm>
            <a:off x="2363094" y="3301186"/>
            <a:ext cx="3732015" cy="561319"/>
          </a:xfrm>
          <a:prstGeom prst="rect">
            <a:avLst/>
          </a:prstGeom>
        </p:spPr>
      </p:pic>
      <p:sp>
        <p:nvSpPr>
          <p:cNvPr id="47"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21</a:t>
            </a:fld>
            <a:endParaRPr lang="en-US">
              <a:solidFill>
                <a:prstClr val="black">
                  <a:tint val="75000"/>
                </a:prstClr>
              </a:solidFill>
              <a:latin typeface="Calibri"/>
            </a:endParaRPr>
          </a:p>
        </p:txBody>
      </p:sp>
      <p:sp>
        <p:nvSpPr>
          <p:cNvPr id="4" name="PB"/>
          <p:cNvSpPr/>
          <p:nvPr/>
        </p:nvSpPr>
        <p:spPr>
          <a:xfrm>
            <a:off x="0" y="6705600"/>
            <a:ext cx="3048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635078451"/>
      </p:ext>
    </p:extLst>
  </p:cSld>
  <p:clrMapOvr>
    <a:masterClrMapping/>
  </p:clrMapOvr>
  <mc:AlternateContent xmlns:mc="http://schemas.openxmlformats.org/markup-compatibility/2006" xmlns:p14="http://schemas.microsoft.com/office/powerpoint/2010/main">
    <mc:Choice Requires="p14">
      <p:transition p14:dur="0" advTm="52911"/>
    </mc:Choice>
    <mc:Fallback xmlns="">
      <p:transition xmlns:p14="http://schemas.microsoft.com/office/powerpoint/2010/main" advTm="52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par>
                                <p:cTn id="22" presetID="10" presetClass="entr" presetSubtype="0" fill="hold" nodeType="with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par>
                                <p:cTn id="25" presetID="10"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fade">
                                      <p:cBhvr>
                                        <p:cTn id="35" dur="500"/>
                                        <p:tgtEl>
                                          <p:spTgt spid="112"/>
                                        </p:tgtEl>
                                      </p:cBhvr>
                                    </p:animEffect>
                                  </p:childTnLst>
                                </p:cTn>
                              </p:par>
                              <p:par>
                                <p:cTn id="36" presetID="0" presetClass="path" presetSubtype="0" accel="50000" decel="50000" fill="hold" grpId="1" nodeType="withEffect">
                                  <p:stCondLst>
                                    <p:cond delay="0"/>
                                  </p:stCondLst>
                                  <p:childTnLst>
                                    <p:animMotion origin="layout" path="M 0 0 C 0.03188 0.00791 0.06391 0.01604 0.09469 0.02021 C 0.12547 0.02437 0.16297 0.01875 0.18485 0.02521 C 0.20672 0.03166 0.21657 0.04562 0.22641 0.05958 " pathEditMode="relative" ptsTypes="aaaA">
                                      <p:cBhvr>
                                        <p:cTn id="37" dur="2000" fill="hold"/>
                                        <p:tgtEl>
                                          <p:spTgt spid="112"/>
                                        </p:tgtEl>
                                        <p:attrNameLst>
                                          <p:attrName>ppt_x</p:attrName>
                                          <p:attrName>ppt_y</p:attrName>
                                        </p:attrNameLst>
                                      </p:cBhvr>
                                    </p:animMotion>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par>
                                <p:cTn id="47" presetID="10"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par>
                                <p:cTn id="50" presetID="10"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0" presetClass="path" presetSubtype="0" accel="50000" decel="50000" fill="hold" grpId="1" nodeType="withEffect">
                                  <p:stCondLst>
                                    <p:cond delay="0"/>
                                  </p:stCondLst>
                                  <p:childTnLst>
                                    <p:animMotion origin="layout" path="M 0 0 C 0.01328 0.00958 0.02657 0.01937 0.04172 0.02208 C 0.05688 0.02479 0.0786 0.02395 0.09094 0.01604 C 0.10328 0.00812 0.10407 -0.01355 0.11594 -0.02521 C 0.12782 -0.03688 0.14203 -0.04875 0.16219 -0.05355 C 0.18235 -0.05834 0.20969 -0.05605 0.23719 -0.05355 " pathEditMode="relative" ptsTypes="aaaaaA">
                                      <p:cBhvr>
                                        <p:cTn id="62" dur="2000" fill="hold"/>
                                        <p:tgtEl>
                                          <p:spTgt spid="90"/>
                                        </p:tgtEl>
                                        <p:attrNameLst>
                                          <p:attrName>ppt_x</p:attrName>
                                          <p:attrName>ppt_y</p:attrName>
                                        </p:attrNameLst>
                                      </p:cBhvr>
                                    </p:animMotion>
                                  </p:childTnLst>
                                </p:cTn>
                              </p:par>
                            </p:childTnLst>
                          </p:cTn>
                        </p:par>
                        <p:par>
                          <p:cTn id="63" fill="hold">
                            <p:stCondLst>
                              <p:cond delay="3000"/>
                            </p:stCondLst>
                            <p:childTnLst>
                              <p:par>
                                <p:cTn id="64" presetID="10" presetClass="entr" presetSubtype="0" fill="hold"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fade">
                                      <p:cBhvr>
                                        <p:cTn id="71" dur="500"/>
                                        <p:tgtEl>
                                          <p:spTgt spid="96"/>
                                        </p:tgtEl>
                                      </p:cBhvr>
                                    </p:animEffect>
                                  </p:childTnLst>
                                </p:cTn>
                              </p:par>
                              <p:par>
                                <p:cTn id="72" presetID="10" presetClass="entr" presetSubtype="0" fill="hold" nodeType="with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fade">
                                      <p:cBhvr>
                                        <p:cTn id="81" dur="500"/>
                                        <p:tgtEl>
                                          <p:spTgt spid="106"/>
                                        </p:tgtEl>
                                      </p:cBhvr>
                                    </p:animEffec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0" presetClass="path" presetSubtype="0" accel="50000" decel="50000" fill="hold" grpId="1" nodeType="withEffect">
                                  <p:stCondLst>
                                    <p:cond delay="0"/>
                                  </p:stCondLst>
                                  <p:childTnLst>
                                    <p:animMotion origin="layout" path="M 0 0 C 0.03078 0.00167 0.06171 0.00355 0.08109 0.00709 C 0.10046 0.01063 0.10921 0.01646 0.11593 0.02105 C 0.12265 0.02563 0.10203 0.02771 0.12125 0.03417 C 0.14046 0.04063 0.18578 0.05042 0.23109 0.06042 " pathEditMode="relative" ptsTypes="aaaaA">
                                      <p:cBhvr>
                                        <p:cTn id="86" dur="2000" fill="hold"/>
                                        <p:tgtEl>
                                          <p:spTgt spid="94"/>
                                        </p:tgtEl>
                                        <p:attrNameLst>
                                          <p:attrName>ppt_x</p:attrName>
                                          <p:attrName>ppt_y</p:attrName>
                                        </p:attrNameLst>
                                      </p:cBhvr>
                                    </p:animMotion>
                                  </p:childTnLst>
                                </p:cTn>
                              </p:par>
                            </p:childTnLst>
                          </p:cTn>
                        </p:par>
                        <p:par>
                          <p:cTn id="87" fill="hold">
                            <p:stCondLst>
                              <p:cond delay="3000"/>
                            </p:stCondLst>
                            <p:childTnLst>
                              <p:par>
                                <p:cTn id="88" presetID="10" presetClass="entr" presetSubtype="0" fill="hold" nodeType="afterEffect">
                                  <p:stCondLst>
                                    <p:cond delay="0"/>
                                  </p:stCondLst>
                                  <p:childTnLst>
                                    <p:set>
                                      <p:cBhvr>
                                        <p:cTn id="89" dur="1" fill="hold">
                                          <p:stCondLst>
                                            <p:cond delay="0"/>
                                          </p:stCondLst>
                                        </p:cTn>
                                        <p:tgtEl>
                                          <p:spTgt spid="176"/>
                                        </p:tgtEl>
                                        <p:attrNameLst>
                                          <p:attrName>style.visibility</p:attrName>
                                        </p:attrNameLst>
                                      </p:cBhvr>
                                      <p:to>
                                        <p:strVal val="visible"/>
                                      </p:to>
                                    </p:set>
                                    <p:animEffect transition="in" filter="fade">
                                      <p:cBhvr>
                                        <p:cTn id="90" dur="500"/>
                                        <p:tgtEl>
                                          <p:spTgt spid="176"/>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14"/>
                                        </p:tgtEl>
                                        <p:attrNameLst>
                                          <p:attrName>style.visibility</p:attrName>
                                        </p:attrNameLst>
                                      </p:cBhvr>
                                      <p:to>
                                        <p:strVal val="visible"/>
                                      </p:to>
                                    </p:set>
                                    <p:animEffect transition="in" filter="blinds(horizontal)">
                                      <p:cBhvr>
                                        <p:cTn id="95" dur="500"/>
                                        <p:tgtEl>
                                          <p:spTgt spid="11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blinds(horizontal)">
                                      <p:cBhvr>
                                        <p:cTn id="9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animBg="1"/>
      <p:bldP spid="90" grpId="0" animBg="1"/>
      <p:bldP spid="90" grpId="1" animBg="1"/>
      <p:bldP spid="94" grpId="0" animBg="1"/>
      <p:bldP spid="94" grpId="1" animBg="1"/>
      <p:bldP spid="112" grpId="0" animBg="1"/>
      <p:bldP spid="112" grpId="1"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Inverting Transfer Functions</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22</a:t>
            </a:fld>
            <a:endParaRPr lang="en-US">
              <a:solidFill>
                <a:prstClr val="black">
                  <a:tint val="75000"/>
                </a:prstClr>
              </a:solidFill>
              <a:latin typeface="Calibri"/>
            </a:endParaRPr>
          </a:p>
        </p:txBody>
      </p:sp>
      <p:sp>
        <p:nvSpPr>
          <p:cNvPr id="6" name="Content Placeholder 5"/>
          <p:cNvSpPr>
            <a:spLocks noGrp="1"/>
          </p:cNvSpPr>
          <p:nvPr>
            <p:ph idx="1"/>
          </p:nvPr>
        </p:nvSpPr>
        <p:spPr>
          <a:xfrm>
            <a:off x="611976" y="1600200"/>
            <a:ext cx="8074824" cy="1350853"/>
          </a:xfrm>
        </p:spPr>
        <p:txBody>
          <a:bodyPr/>
          <a:lstStyle/>
          <a:p>
            <a:r>
              <a:rPr lang="en-US" dirty="0" smtClean="0"/>
              <a:t>Tell us all possible input packets that can generate an output packet.</a:t>
            </a:r>
            <a:endParaRPr lang="en-US" dirty="0"/>
          </a:p>
        </p:txBody>
      </p:sp>
      <p:cxnSp>
        <p:nvCxnSpPr>
          <p:cNvPr id="7" name="Straight Arrow Connector 6"/>
          <p:cNvCxnSpPr/>
          <p:nvPr/>
        </p:nvCxnSpPr>
        <p:spPr>
          <a:xfrm flipH="1">
            <a:off x="1206103" y="4677135"/>
            <a:ext cx="952086" cy="7316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2158188" y="3289099"/>
            <a:ext cx="0" cy="1388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2158189" y="4677132"/>
            <a:ext cx="153321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4834505" y="4747307"/>
            <a:ext cx="952086" cy="7316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5786590" y="3359274"/>
            <a:ext cx="0" cy="1388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786592" y="4747304"/>
            <a:ext cx="153321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Cube 24"/>
          <p:cNvSpPr/>
          <p:nvPr/>
        </p:nvSpPr>
        <p:spPr>
          <a:xfrm>
            <a:off x="2158188" y="4111376"/>
            <a:ext cx="621326" cy="420274"/>
          </a:xfrm>
          <a:prstGeom prst="cube">
            <a:avLst/>
          </a:prstGeom>
        </p:spPr>
        <p:style>
          <a:lnRef idx="1">
            <a:schemeClr val="accent3"/>
          </a:lnRef>
          <a:fillRef idx="3">
            <a:schemeClr val="accent3"/>
          </a:fillRef>
          <a:effectRef idx="2">
            <a:schemeClr val="accent3"/>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6" name="Cube 25"/>
          <p:cNvSpPr/>
          <p:nvPr/>
        </p:nvSpPr>
        <p:spPr>
          <a:xfrm>
            <a:off x="2025516" y="4677132"/>
            <a:ext cx="514611" cy="420274"/>
          </a:xfrm>
          <a:prstGeom prst="cube">
            <a:avLst/>
          </a:prstGeom>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7" name="Cube 26"/>
          <p:cNvSpPr/>
          <p:nvPr/>
        </p:nvSpPr>
        <p:spPr>
          <a:xfrm>
            <a:off x="2639932" y="4598522"/>
            <a:ext cx="484268" cy="498884"/>
          </a:xfrm>
          <a:prstGeom prst="cube">
            <a:avLst/>
          </a:prstGeom>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8" name="Cube 27"/>
          <p:cNvSpPr/>
          <p:nvPr/>
        </p:nvSpPr>
        <p:spPr>
          <a:xfrm>
            <a:off x="1872192" y="5180331"/>
            <a:ext cx="841543" cy="243066"/>
          </a:xfrm>
          <a:prstGeom prst="cube">
            <a:avLst/>
          </a:prstGeom>
        </p:spPr>
        <p:style>
          <a:lnRef idx="1">
            <a:schemeClr val="accent6"/>
          </a:lnRef>
          <a:fillRef idx="3">
            <a:schemeClr val="accent6"/>
          </a:fillRef>
          <a:effectRef idx="2">
            <a:schemeClr val="accent6"/>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29" name="Cube 28"/>
          <p:cNvSpPr/>
          <p:nvPr/>
        </p:nvSpPr>
        <p:spPr>
          <a:xfrm>
            <a:off x="5747266" y="4403054"/>
            <a:ext cx="502543" cy="503199"/>
          </a:xfrm>
          <a:prstGeom prst="cube">
            <a:avLst/>
          </a:prstGeom>
          <a:gradFill flip="none" rotWithShape="1">
            <a:gsLst>
              <a:gs pos="0">
                <a:schemeClr val="accent3">
                  <a:tint val="100000"/>
                  <a:shade val="100000"/>
                  <a:satMod val="130000"/>
                  <a:alpha val="74000"/>
                </a:schemeClr>
              </a:gs>
              <a:gs pos="100000">
                <a:schemeClr val="accent3">
                  <a:tint val="50000"/>
                  <a:shade val="100000"/>
                  <a:satMod val="350000"/>
                  <a:alpha val="7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0" name="Cube 29"/>
          <p:cNvSpPr/>
          <p:nvPr/>
        </p:nvSpPr>
        <p:spPr>
          <a:xfrm>
            <a:off x="6007672" y="4257568"/>
            <a:ext cx="488838" cy="465098"/>
          </a:xfrm>
          <a:prstGeom prst="cube">
            <a:avLst/>
          </a:prstGeom>
          <a:gradFill flip="none" rotWithShape="1">
            <a:gsLst>
              <a:gs pos="0">
                <a:schemeClr val="accent1">
                  <a:tint val="100000"/>
                  <a:shade val="100000"/>
                  <a:satMod val="130000"/>
                  <a:alpha val="62000"/>
                </a:schemeClr>
              </a:gs>
              <a:gs pos="100000">
                <a:schemeClr val="accent1">
                  <a:tint val="50000"/>
                  <a:shade val="100000"/>
                  <a:satMod val="350000"/>
                  <a:alpha val="6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1" name="Cube 30"/>
          <p:cNvSpPr/>
          <p:nvPr/>
        </p:nvSpPr>
        <p:spPr>
          <a:xfrm>
            <a:off x="6563748" y="4682654"/>
            <a:ext cx="417033" cy="420273"/>
          </a:xfrm>
          <a:prstGeom prst="cube">
            <a:avLst/>
          </a:prstGeom>
        </p:spPr>
        <p:style>
          <a:lnRef idx="1">
            <a:schemeClr val="accent5"/>
          </a:lnRef>
          <a:fillRef idx="3">
            <a:schemeClr val="accent5"/>
          </a:fillRef>
          <a:effectRef idx="2">
            <a:schemeClr val="accent5"/>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2" name="Cube 31"/>
          <p:cNvSpPr/>
          <p:nvPr/>
        </p:nvSpPr>
        <p:spPr>
          <a:xfrm>
            <a:off x="5527052" y="5031390"/>
            <a:ext cx="841543" cy="243066"/>
          </a:xfrm>
          <a:prstGeom prst="cube">
            <a:avLst/>
          </a:prstGeom>
        </p:spPr>
        <p:style>
          <a:lnRef idx="1">
            <a:schemeClr val="accent6"/>
          </a:lnRef>
          <a:fillRef idx="3">
            <a:schemeClr val="accent6"/>
          </a:fillRef>
          <a:effectRef idx="2">
            <a:schemeClr val="accent6"/>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3" name="Cube 32"/>
          <p:cNvSpPr/>
          <p:nvPr/>
        </p:nvSpPr>
        <p:spPr>
          <a:xfrm>
            <a:off x="5527052" y="5332731"/>
            <a:ext cx="841543" cy="243066"/>
          </a:xfrm>
          <a:prstGeom prst="cube">
            <a:avLst/>
          </a:prstGeom>
        </p:spPr>
        <p:style>
          <a:lnRef idx="1">
            <a:schemeClr val="accent6"/>
          </a:lnRef>
          <a:fillRef idx="3">
            <a:schemeClr val="accent6"/>
          </a:fillRef>
          <a:effectRef idx="2">
            <a:schemeClr val="accent6"/>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34" name="Right Arrow 33"/>
          <p:cNvSpPr/>
          <p:nvPr/>
        </p:nvSpPr>
        <p:spPr>
          <a:xfrm>
            <a:off x="4075171" y="4330649"/>
            <a:ext cx="1014223" cy="575603"/>
          </a:xfrm>
          <a:prstGeom prst="rightArrow">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white"/>
                </a:solidFill>
                <a:latin typeface="Calibri"/>
              </a:rPr>
              <a:t>T(</a:t>
            </a:r>
            <a:r>
              <a:rPr lang="en-US" dirty="0" err="1" smtClean="0">
                <a:solidFill>
                  <a:prstClr val="white"/>
                </a:solidFill>
                <a:latin typeface="Calibri"/>
              </a:rPr>
              <a:t>h,p</a:t>
            </a:r>
            <a:r>
              <a:rPr lang="en-US" dirty="0" smtClean="0">
                <a:solidFill>
                  <a:prstClr val="white"/>
                </a:solidFill>
                <a:latin typeface="Calibri"/>
              </a:rPr>
              <a:t>)</a:t>
            </a:r>
            <a:endParaRPr lang="en-US" dirty="0">
              <a:solidFill>
                <a:prstClr val="white"/>
              </a:solidFill>
              <a:latin typeface="Calibri"/>
            </a:endParaRPr>
          </a:p>
        </p:txBody>
      </p:sp>
      <p:sp>
        <p:nvSpPr>
          <p:cNvPr id="35" name="TextBox 34"/>
          <p:cNvSpPr txBox="1"/>
          <p:nvPr/>
        </p:nvSpPr>
        <p:spPr>
          <a:xfrm>
            <a:off x="1434532" y="5810744"/>
            <a:ext cx="2037584" cy="369320"/>
          </a:xfrm>
          <a:prstGeom prst="rect">
            <a:avLst/>
          </a:prstGeom>
          <a:noFill/>
        </p:spPr>
        <p:txBody>
          <a:bodyPr wrap="square" lIns="91426" tIns="45714" rIns="91426" bIns="45714" rtlCol="0">
            <a:spAutoFit/>
          </a:bodyPr>
          <a:lstStyle/>
          <a:p>
            <a:r>
              <a:rPr lang="en-US" dirty="0" smtClean="0">
                <a:solidFill>
                  <a:prstClr val="black"/>
                </a:solidFill>
                <a:latin typeface="Calibri"/>
              </a:rPr>
              <a:t>Input Header Space</a:t>
            </a:r>
            <a:endParaRPr lang="en-US" dirty="0">
              <a:solidFill>
                <a:prstClr val="black"/>
              </a:solidFill>
              <a:latin typeface="Calibri"/>
            </a:endParaRPr>
          </a:p>
        </p:txBody>
      </p:sp>
      <p:sp>
        <p:nvSpPr>
          <p:cNvPr id="36" name="TextBox 35"/>
          <p:cNvSpPr txBox="1"/>
          <p:nvPr/>
        </p:nvSpPr>
        <p:spPr>
          <a:xfrm>
            <a:off x="5046693" y="5810744"/>
            <a:ext cx="2273116" cy="369320"/>
          </a:xfrm>
          <a:prstGeom prst="rect">
            <a:avLst/>
          </a:prstGeom>
          <a:noFill/>
        </p:spPr>
        <p:txBody>
          <a:bodyPr wrap="square" lIns="91426" tIns="45714" rIns="91426" bIns="45714" rtlCol="0">
            <a:spAutoFit/>
          </a:bodyPr>
          <a:lstStyle/>
          <a:p>
            <a:r>
              <a:rPr lang="en-US" dirty="0" smtClean="0">
                <a:solidFill>
                  <a:prstClr val="black"/>
                </a:solidFill>
                <a:latin typeface="Calibri"/>
              </a:rPr>
              <a:t>Output Header Space</a:t>
            </a:r>
            <a:endParaRPr lang="en-US" dirty="0">
              <a:solidFill>
                <a:prstClr val="black"/>
              </a:solidFill>
              <a:latin typeface="Calibri"/>
            </a:endParaRPr>
          </a:p>
        </p:txBody>
      </p:sp>
      <p:sp>
        <p:nvSpPr>
          <p:cNvPr id="45" name="Right Arrow 44"/>
          <p:cNvSpPr/>
          <p:nvPr/>
        </p:nvSpPr>
        <p:spPr>
          <a:xfrm>
            <a:off x="4075171" y="4330649"/>
            <a:ext cx="1014223" cy="575603"/>
          </a:xfrm>
          <a:prstGeom prst="rightArrow">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prstClr val="white"/>
                </a:solidFill>
                <a:latin typeface="Calibri"/>
              </a:rPr>
              <a:t>T</a:t>
            </a:r>
            <a:r>
              <a:rPr lang="en-US" baseline="30000" dirty="0" smtClean="0">
                <a:solidFill>
                  <a:prstClr val="white"/>
                </a:solidFill>
                <a:latin typeface="Calibri"/>
              </a:rPr>
              <a:t>-1</a:t>
            </a:r>
            <a:r>
              <a:rPr lang="en-US" dirty="0" smtClean="0">
                <a:solidFill>
                  <a:prstClr val="white"/>
                </a:solidFill>
                <a:latin typeface="Calibri"/>
              </a:rPr>
              <a:t>(</a:t>
            </a:r>
            <a:r>
              <a:rPr lang="en-US" dirty="0" err="1" smtClean="0">
                <a:solidFill>
                  <a:prstClr val="white"/>
                </a:solidFill>
                <a:latin typeface="Calibri"/>
              </a:rPr>
              <a:t>h,p</a:t>
            </a:r>
            <a:r>
              <a:rPr lang="en-US" dirty="0" smtClean="0">
                <a:solidFill>
                  <a:prstClr val="white"/>
                </a:solidFill>
                <a:latin typeface="Calibri"/>
              </a:rPr>
              <a:t>)</a:t>
            </a:r>
            <a:endParaRPr lang="en-US" dirty="0">
              <a:solidFill>
                <a:prstClr val="white"/>
              </a:solidFill>
              <a:latin typeface="Calibri"/>
            </a:endParaRPr>
          </a:p>
        </p:txBody>
      </p:sp>
      <p:sp>
        <p:nvSpPr>
          <p:cNvPr id="10" name="Oval 9"/>
          <p:cNvSpPr/>
          <p:nvPr/>
        </p:nvSpPr>
        <p:spPr>
          <a:xfrm>
            <a:off x="2348247" y="4422007"/>
            <a:ext cx="100509" cy="82240"/>
          </a:xfrm>
          <a:prstGeom prst="ellipse">
            <a:avLst/>
          </a:prstGeom>
          <a:solidFill>
            <a:schemeClr val="tx1"/>
          </a:solidFill>
        </p:spPr>
        <p:style>
          <a:lnRef idx="1">
            <a:schemeClr val="dk1"/>
          </a:lnRef>
          <a:fillRef idx="3">
            <a:schemeClr val="dk1"/>
          </a:fillRef>
          <a:effectRef idx="2">
            <a:schemeClr val="dk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46" name="Oval 45"/>
          <p:cNvSpPr/>
          <p:nvPr/>
        </p:nvSpPr>
        <p:spPr>
          <a:xfrm>
            <a:off x="6932092" y="4208967"/>
            <a:ext cx="100509" cy="82240"/>
          </a:xfrm>
          <a:prstGeom prst="ellipse">
            <a:avLst/>
          </a:prstGeom>
          <a:solidFill>
            <a:schemeClr val="tx1"/>
          </a:solidFill>
        </p:spPr>
        <p:style>
          <a:lnRef idx="1">
            <a:schemeClr val="dk1"/>
          </a:lnRef>
          <a:fillRef idx="3">
            <a:schemeClr val="dk1"/>
          </a:fillRef>
          <a:effectRef idx="2">
            <a:schemeClr val="dk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48" name="Oval 47"/>
          <p:cNvSpPr/>
          <p:nvPr/>
        </p:nvSpPr>
        <p:spPr>
          <a:xfrm>
            <a:off x="7130177" y="4882119"/>
            <a:ext cx="100509" cy="82240"/>
          </a:xfrm>
          <a:prstGeom prst="ellipse">
            <a:avLst/>
          </a:prstGeom>
          <a:solidFill>
            <a:schemeClr val="tx1"/>
          </a:solidFill>
        </p:spPr>
        <p:style>
          <a:lnRef idx="1">
            <a:schemeClr val="dk1"/>
          </a:lnRef>
          <a:fillRef idx="3">
            <a:schemeClr val="dk1"/>
          </a:fillRef>
          <a:effectRef idx="2">
            <a:schemeClr val="dk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12" name="Curved Connector 11"/>
          <p:cNvCxnSpPr>
            <a:stCxn id="10" idx="1"/>
            <a:endCxn id="46" idx="1"/>
          </p:cNvCxnSpPr>
          <p:nvPr/>
        </p:nvCxnSpPr>
        <p:spPr>
          <a:xfrm rot="5400000" flipH="1" flipV="1">
            <a:off x="4548367" y="2035609"/>
            <a:ext cx="213040" cy="4583845"/>
          </a:xfrm>
          <a:prstGeom prst="curvedConnector3">
            <a:avLst>
              <a:gd name="adj1" fmla="val 212957"/>
            </a:avLst>
          </a:prstGeom>
          <a:ln w="15875">
            <a:prstDash val="dash"/>
            <a:tailEnd type="stealth" w="lg" len="med"/>
          </a:ln>
        </p:spPr>
        <p:style>
          <a:lnRef idx="2">
            <a:schemeClr val="dk1"/>
          </a:lnRef>
          <a:fillRef idx="0">
            <a:schemeClr val="dk1"/>
          </a:fillRef>
          <a:effectRef idx="1">
            <a:schemeClr val="dk1"/>
          </a:effectRef>
          <a:fontRef idx="minor">
            <a:schemeClr val="tx1"/>
          </a:fontRef>
        </p:style>
      </p:cxnSp>
      <p:cxnSp>
        <p:nvCxnSpPr>
          <p:cNvPr id="14" name="Curved Connector 13"/>
          <p:cNvCxnSpPr>
            <a:stCxn id="10" idx="5"/>
            <a:endCxn id="48" idx="3"/>
          </p:cNvCxnSpPr>
          <p:nvPr/>
        </p:nvCxnSpPr>
        <p:spPr>
          <a:xfrm rot="16200000" flipH="1">
            <a:off x="4559409" y="2366831"/>
            <a:ext cx="460112" cy="4710859"/>
          </a:xfrm>
          <a:prstGeom prst="curvedConnector3">
            <a:avLst>
              <a:gd name="adj1" fmla="val 152301"/>
            </a:avLst>
          </a:prstGeom>
          <a:ln w="15875">
            <a:prstDash val="dash"/>
            <a:tailEnd type="stealth" w="lg" len="med"/>
          </a:ln>
        </p:spPr>
        <p:style>
          <a:lnRef idx="2">
            <a:schemeClr val="dk1"/>
          </a:lnRef>
          <a:fillRef idx="0">
            <a:schemeClr val="dk1"/>
          </a:fillRef>
          <a:effectRef idx="1">
            <a:schemeClr val="dk1"/>
          </a:effectRef>
          <a:fontRef idx="minor">
            <a:schemeClr val="tx1"/>
          </a:fontRef>
        </p:style>
      </p:cxnSp>
      <p:sp>
        <p:nvSpPr>
          <p:cNvPr id="4" name="PB"/>
          <p:cNvSpPr/>
          <p:nvPr/>
        </p:nvSpPr>
        <p:spPr>
          <a:xfrm>
            <a:off x="0" y="6705600"/>
            <a:ext cx="3175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586583446"/>
      </p:ext>
    </p:extLst>
  </p:cSld>
  <p:clrMapOvr>
    <a:masterClrMapping/>
  </p:clrMapOvr>
  <mc:AlternateContent xmlns:mc="http://schemas.openxmlformats.org/markup-compatibility/2006" xmlns:p14="http://schemas.microsoft.com/office/powerpoint/2010/main">
    <mc:Choice Requires="p14">
      <p:transition p14:dur="0" advTm="49095"/>
    </mc:Choice>
    <mc:Fallback xmlns="">
      <p:transition xmlns:p14="http://schemas.microsoft.com/office/powerpoint/2010/main" advTm="490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nodeType="clickEffect">
                                  <p:stCondLst>
                                    <p:cond delay="0"/>
                                  </p:stCondLst>
                                  <p:childTnLst>
                                    <p:animMotion origin="layout" path="M 0 0 L -0.40757 -0.00532 " pathEditMode="relative" ptsTypes="AA">
                                      <p:cBhvr>
                                        <p:cTn id="67" dur="2000" fill="hold"/>
                                        <p:tgtEl>
                                          <p:spTgt spid="22"/>
                                        </p:tgtEl>
                                        <p:attrNameLst>
                                          <p:attrName>ppt_x</p:attrName>
                                          <p:attrName>ppt_y</p:attrName>
                                        </p:attrNameLst>
                                      </p:cBhvr>
                                    </p:animMotion>
                                  </p:childTnLst>
                                </p:cTn>
                              </p:par>
                              <p:par>
                                <p:cTn id="68" presetID="0" presetClass="path" presetSubtype="0" accel="50000" decel="50000" fill="hold" nodeType="withEffect">
                                  <p:stCondLst>
                                    <p:cond delay="0"/>
                                  </p:stCondLst>
                                  <p:childTnLst>
                                    <p:animMotion origin="layout" path="M 0 0 L -0.40757 -0.00532 " pathEditMode="relative" ptsTypes="AA">
                                      <p:cBhvr>
                                        <p:cTn id="69" dur="2000" fill="hold"/>
                                        <p:tgtEl>
                                          <p:spTgt spid="23"/>
                                        </p:tgtEl>
                                        <p:attrNameLst>
                                          <p:attrName>ppt_x</p:attrName>
                                          <p:attrName>ppt_y</p:attrName>
                                        </p:attrNameLst>
                                      </p:cBhvr>
                                    </p:animMotion>
                                  </p:childTnLst>
                                </p:cTn>
                              </p:par>
                              <p:par>
                                <p:cTn id="70" presetID="0" presetClass="path" presetSubtype="0" accel="50000" decel="50000" fill="hold" nodeType="withEffect">
                                  <p:stCondLst>
                                    <p:cond delay="0"/>
                                  </p:stCondLst>
                                  <p:childTnLst>
                                    <p:animMotion origin="layout" path="M 0 0 L -0.40757 -0.00532 " pathEditMode="relative" ptsTypes="AA">
                                      <p:cBhvr>
                                        <p:cTn id="71" dur="2000" fill="hold"/>
                                        <p:tgtEl>
                                          <p:spTgt spid="24"/>
                                        </p:tgtEl>
                                        <p:attrNameLst>
                                          <p:attrName>ppt_x</p:attrName>
                                          <p:attrName>ppt_y</p:attrName>
                                        </p:attrNameLst>
                                      </p:cBhvr>
                                    </p:animMotion>
                                  </p:childTnLst>
                                </p:cTn>
                              </p:par>
                              <p:par>
                                <p:cTn id="72" presetID="0" presetClass="path" presetSubtype="0" accel="50000" decel="50000" fill="hold" grpId="1" nodeType="withEffect">
                                  <p:stCondLst>
                                    <p:cond delay="0"/>
                                  </p:stCondLst>
                                  <p:childTnLst>
                                    <p:animMotion origin="layout" path="M 0 0 L -0.40757 -0.00532 " pathEditMode="relative" ptsTypes="AA">
                                      <p:cBhvr>
                                        <p:cTn id="73" dur="2000" fill="hold"/>
                                        <p:tgtEl>
                                          <p:spTgt spid="29"/>
                                        </p:tgtEl>
                                        <p:attrNameLst>
                                          <p:attrName>ppt_x</p:attrName>
                                          <p:attrName>ppt_y</p:attrName>
                                        </p:attrNameLst>
                                      </p:cBhvr>
                                    </p:animMotion>
                                  </p:childTnLst>
                                </p:cTn>
                              </p:par>
                              <p:par>
                                <p:cTn id="74" presetID="0" presetClass="path" presetSubtype="0" accel="50000" decel="50000" fill="hold" grpId="1" nodeType="withEffect">
                                  <p:stCondLst>
                                    <p:cond delay="0"/>
                                  </p:stCondLst>
                                  <p:childTnLst>
                                    <p:animMotion origin="layout" path="M 0 0 L -0.40757 -0.00532 " pathEditMode="relative" ptsTypes="AA">
                                      <p:cBhvr>
                                        <p:cTn id="75" dur="2000" fill="hold"/>
                                        <p:tgtEl>
                                          <p:spTgt spid="30"/>
                                        </p:tgtEl>
                                        <p:attrNameLst>
                                          <p:attrName>ppt_x</p:attrName>
                                          <p:attrName>ppt_y</p:attrName>
                                        </p:attrNameLst>
                                      </p:cBhvr>
                                    </p:animMotion>
                                  </p:childTnLst>
                                </p:cTn>
                              </p:par>
                              <p:par>
                                <p:cTn id="76" presetID="0" presetClass="path" presetSubtype="0" accel="50000" decel="50000" fill="hold" grpId="1" nodeType="withEffect">
                                  <p:stCondLst>
                                    <p:cond delay="0"/>
                                  </p:stCondLst>
                                  <p:childTnLst>
                                    <p:animMotion origin="layout" path="M 0 0 L -0.40757 -0.00532 " pathEditMode="relative" ptsTypes="AA">
                                      <p:cBhvr>
                                        <p:cTn id="77" dur="2000" fill="hold"/>
                                        <p:tgtEl>
                                          <p:spTgt spid="31"/>
                                        </p:tgtEl>
                                        <p:attrNameLst>
                                          <p:attrName>ppt_x</p:attrName>
                                          <p:attrName>ppt_y</p:attrName>
                                        </p:attrNameLst>
                                      </p:cBhvr>
                                    </p:animMotion>
                                  </p:childTnLst>
                                </p:cTn>
                              </p:par>
                              <p:par>
                                <p:cTn id="78" presetID="0" presetClass="path" presetSubtype="0" accel="50000" decel="50000" fill="hold" grpId="1" nodeType="withEffect">
                                  <p:stCondLst>
                                    <p:cond delay="0"/>
                                  </p:stCondLst>
                                  <p:childTnLst>
                                    <p:animMotion origin="layout" path="M 0 0 L -0.40757 -0.00532 " pathEditMode="relative" ptsTypes="AA">
                                      <p:cBhvr>
                                        <p:cTn id="79" dur="2000" fill="hold"/>
                                        <p:tgtEl>
                                          <p:spTgt spid="32"/>
                                        </p:tgtEl>
                                        <p:attrNameLst>
                                          <p:attrName>ppt_x</p:attrName>
                                          <p:attrName>ppt_y</p:attrName>
                                        </p:attrNameLst>
                                      </p:cBhvr>
                                    </p:animMotion>
                                  </p:childTnLst>
                                </p:cTn>
                              </p:par>
                              <p:par>
                                <p:cTn id="80" presetID="0" presetClass="path" presetSubtype="0" accel="50000" decel="50000" fill="hold" grpId="1" nodeType="withEffect">
                                  <p:stCondLst>
                                    <p:cond delay="0"/>
                                  </p:stCondLst>
                                  <p:childTnLst>
                                    <p:animMotion origin="layout" path="M 0 0 L -0.40757 -0.00532 " pathEditMode="relative" ptsTypes="AA">
                                      <p:cBhvr>
                                        <p:cTn id="81" dur="2000" fill="hold"/>
                                        <p:tgtEl>
                                          <p:spTgt spid="33"/>
                                        </p:tgtEl>
                                        <p:attrNameLst>
                                          <p:attrName>ppt_x</p:attrName>
                                          <p:attrName>ppt_y</p:attrName>
                                        </p:attrNameLst>
                                      </p:cBhvr>
                                    </p:animMotion>
                                  </p:childTnLst>
                                </p:cTn>
                              </p:par>
                              <p:par>
                                <p:cTn id="82" presetID="0" presetClass="path" presetSubtype="0" accel="50000" decel="50000" fill="hold" nodeType="withEffect">
                                  <p:stCondLst>
                                    <p:cond delay="0"/>
                                  </p:stCondLst>
                                  <p:childTnLst>
                                    <p:animMotion origin="layout" path="M 0 0 L 0.48654 -0.00278 " pathEditMode="relative" ptsTypes="AA">
                                      <p:cBhvr>
                                        <p:cTn id="83" dur="2000" fill="hold"/>
                                        <p:tgtEl>
                                          <p:spTgt spid="7"/>
                                        </p:tgtEl>
                                        <p:attrNameLst>
                                          <p:attrName>ppt_x</p:attrName>
                                          <p:attrName>ppt_y</p:attrName>
                                        </p:attrNameLst>
                                      </p:cBhvr>
                                    </p:animMotion>
                                  </p:childTnLst>
                                </p:cTn>
                              </p:par>
                              <p:par>
                                <p:cTn id="84" presetID="0" presetClass="path" presetSubtype="0" accel="50000" decel="50000" fill="hold" nodeType="withEffect">
                                  <p:stCondLst>
                                    <p:cond delay="0"/>
                                  </p:stCondLst>
                                  <p:childTnLst>
                                    <p:animMotion origin="layout" path="M 0 0 L 0.48654 -0.00278 " pathEditMode="relative" ptsTypes="AA">
                                      <p:cBhvr>
                                        <p:cTn id="85" dur="2000" fill="hold"/>
                                        <p:tgtEl>
                                          <p:spTgt spid="8"/>
                                        </p:tgtEl>
                                        <p:attrNameLst>
                                          <p:attrName>ppt_x</p:attrName>
                                          <p:attrName>ppt_y</p:attrName>
                                        </p:attrNameLst>
                                      </p:cBhvr>
                                    </p:animMotion>
                                  </p:childTnLst>
                                </p:cTn>
                              </p:par>
                              <p:par>
                                <p:cTn id="86" presetID="0" presetClass="path" presetSubtype="0" accel="50000" decel="50000" fill="hold" nodeType="withEffect">
                                  <p:stCondLst>
                                    <p:cond delay="0"/>
                                  </p:stCondLst>
                                  <p:childTnLst>
                                    <p:animMotion origin="layout" path="M 0 0 L 0.48654 -0.00278 " pathEditMode="relative" ptsTypes="AA">
                                      <p:cBhvr>
                                        <p:cTn id="87" dur="2000" fill="hold"/>
                                        <p:tgtEl>
                                          <p:spTgt spid="9"/>
                                        </p:tgtEl>
                                        <p:attrNameLst>
                                          <p:attrName>ppt_x</p:attrName>
                                          <p:attrName>ppt_y</p:attrName>
                                        </p:attrNameLst>
                                      </p:cBhvr>
                                    </p:animMotion>
                                  </p:childTnLst>
                                </p:cTn>
                              </p:par>
                              <p:par>
                                <p:cTn id="88" presetID="0" presetClass="path" presetSubtype="0" accel="50000" decel="50000" fill="hold" grpId="1" nodeType="withEffect">
                                  <p:stCondLst>
                                    <p:cond delay="0"/>
                                  </p:stCondLst>
                                  <p:childTnLst>
                                    <p:animMotion origin="layout" path="M 0 0 L 0.48654 -0.00278 " pathEditMode="relative" ptsTypes="AA">
                                      <p:cBhvr>
                                        <p:cTn id="89" dur="2000" fill="hold"/>
                                        <p:tgtEl>
                                          <p:spTgt spid="25"/>
                                        </p:tgtEl>
                                        <p:attrNameLst>
                                          <p:attrName>ppt_x</p:attrName>
                                          <p:attrName>ppt_y</p:attrName>
                                        </p:attrNameLst>
                                      </p:cBhvr>
                                    </p:animMotion>
                                  </p:childTnLst>
                                </p:cTn>
                              </p:par>
                              <p:par>
                                <p:cTn id="90" presetID="0" presetClass="path" presetSubtype="0" accel="50000" decel="50000" fill="hold" grpId="1" nodeType="withEffect">
                                  <p:stCondLst>
                                    <p:cond delay="0"/>
                                  </p:stCondLst>
                                  <p:childTnLst>
                                    <p:animMotion origin="layout" path="M 0 0 L 0.48654 -0.00278 " pathEditMode="relative" ptsTypes="AA">
                                      <p:cBhvr>
                                        <p:cTn id="91" dur="2000" fill="hold"/>
                                        <p:tgtEl>
                                          <p:spTgt spid="26"/>
                                        </p:tgtEl>
                                        <p:attrNameLst>
                                          <p:attrName>ppt_x</p:attrName>
                                          <p:attrName>ppt_y</p:attrName>
                                        </p:attrNameLst>
                                      </p:cBhvr>
                                    </p:animMotion>
                                  </p:childTnLst>
                                </p:cTn>
                              </p:par>
                              <p:par>
                                <p:cTn id="92" presetID="0" presetClass="path" presetSubtype="0" accel="50000" decel="50000" fill="hold" grpId="1" nodeType="withEffect">
                                  <p:stCondLst>
                                    <p:cond delay="0"/>
                                  </p:stCondLst>
                                  <p:childTnLst>
                                    <p:animMotion origin="layout" path="M 0 0 L 0.48654 -0.00278 " pathEditMode="relative" ptsTypes="AA">
                                      <p:cBhvr>
                                        <p:cTn id="93" dur="2000" fill="hold"/>
                                        <p:tgtEl>
                                          <p:spTgt spid="27"/>
                                        </p:tgtEl>
                                        <p:attrNameLst>
                                          <p:attrName>ppt_x</p:attrName>
                                          <p:attrName>ppt_y</p:attrName>
                                        </p:attrNameLst>
                                      </p:cBhvr>
                                    </p:animMotion>
                                  </p:childTnLst>
                                </p:cTn>
                              </p:par>
                              <p:par>
                                <p:cTn id="94" presetID="0" presetClass="path" presetSubtype="0" accel="50000" decel="50000" fill="hold" grpId="1" nodeType="withEffect">
                                  <p:stCondLst>
                                    <p:cond delay="0"/>
                                  </p:stCondLst>
                                  <p:childTnLst>
                                    <p:animMotion origin="layout" path="M 0 0 L 0.48654 -0.00278 " pathEditMode="relative" ptsTypes="AA">
                                      <p:cBhvr>
                                        <p:cTn id="95" dur="2000" fill="hold"/>
                                        <p:tgtEl>
                                          <p:spTgt spid="28"/>
                                        </p:tgtEl>
                                        <p:attrNameLst>
                                          <p:attrName>ppt_x</p:attrName>
                                          <p:attrName>ppt_y</p:attrName>
                                        </p:attrNameLst>
                                      </p:cBhvr>
                                    </p:animMotion>
                                  </p:childTnLst>
                                </p:cTn>
                              </p:par>
                              <p:par>
                                <p:cTn id="96" presetID="0" presetClass="path" presetSubtype="0" accel="50000" decel="50000" fill="hold" grpId="1" nodeType="withEffect">
                                  <p:stCondLst>
                                    <p:cond delay="0"/>
                                  </p:stCondLst>
                                  <p:childTnLst>
                                    <p:animMotion origin="layout" path="M 0 0 L 0.38611 0.00139 " pathEditMode="relative" ptsTypes="AA">
                                      <p:cBhvr>
                                        <p:cTn id="97" dur="2000" fill="hold"/>
                                        <p:tgtEl>
                                          <p:spTgt spid="35"/>
                                        </p:tgtEl>
                                        <p:attrNameLst>
                                          <p:attrName>ppt_x</p:attrName>
                                          <p:attrName>ppt_y</p:attrName>
                                        </p:attrNameLst>
                                      </p:cBhvr>
                                    </p:animMotion>
                                  </p:childTnLst>
                                </p:cTn>
                              </p:par>
                              <p:par>
                                <p:cTn id="98" presetID="0" presetClass="path" presetSubtype="0" accel="50000" decel="50000" fill="hold" grpId="1" nodeType="withEffect">
                                  <p:stCondLst>
                                    <p:cond delay="0"/>
                                  </p:stCondLst>
                                  <p:childTnLst>
                                    <p:animMotion origin="layout" path="M 0 0 L -0.38611 -0.00162 " pathEditMode="relative" ptsTypes="AA">
                                      <p:cBhvr>
                                        <p:cTn id="99" dur="2000" fill="hold"/>
                                        <p:tgtEl>
                                          <p:spTgt spid="36"/>
                                        </p:tgtEl>
                                        <p:attrNameLst>
                                          <p:attrName>ppt_x</p:attrName>
                                          <p:attrName>ppt_y</p:attrName>
                                        </p:attrNameLst>
                                      </p:cBhvr>
                                    </p:animMotion>
                                  </p:childTnLst>
                                </p:cTn>
                              </p:par>
                            </p:childTnLst>
                          </p:cTn>
                        </p:par>
                        <p:par>
                          <p:cTn id="100" fill="hold">
                            <p:stCondLst>
                              <p:cond delay="2000"/>
                            </p:stCondLst>
                            <p:childTnLst>
                              <p:par>
                                <p:cTn id="101" presetID="10" presetClass="entr" presetSubtype="0"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fade">
                                      <p:cBhvr>
                                        <p:cTn id="108" dur="500"/>
                                        <p:tgtEl>
                                          <p:spTgt spid="10"/>
                                        </p:tgtEl>
                                      </p:cBhvr>
                                    </p:animEffect>
                                  </p:childTnLst>
                                </p:cTn>
                              </p:par>
                            </p:childTnLst>
                          </p:cTn>
                        </p:par>
                        <p:par>
                          <p:cTn id="109" fill="hold">
                            <p:stCondLst>
                              <p:cond delay="500"/>
                            </p:stCondLst>
                            <p:childTnLst>
                              <p:par>
                                <p:cTn id="110" presetID="10" presetClass="entr" presetSubtype="0"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500"/>
                                        <p:tgtEl>
                                          <p:spTgt spid="14"/>
                                        </p:tgtEl>
                                      </p:cBhvr>
                                    </p:animEffect>
                                  </p:childTnLst>
                                </p:cTn>
                              </p:par>
                              <p:par>
                                <p:cTn id="113" presetID="10" presetClass="entr" presetSubtype="0" fill="hold" nodeType="with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500"/>
                                        <p:tgtEl>
                                          <p:spTgt spid="12"/>
                                        </p:tgtEl>
                                      </p:cBhvr>
                                    </p:animEffect>
                                  </p:childTnLst>
                                </p:cTn>
                              </p:par>
                            </p:childTnLst>
                          </p:cTn>
                        </p:par>
                        <p:par>
                          <p:cTn id="116" fill="hold">
                            <p:stCondLst>
                              <p:cond delay="1000"/>
                            </p:stCondLst>
                            <p:childTnLst>
                              <p:par>
                                <p:cTn id="117" presetID="10" presetClass="entr" presetSubtype="0" fill="hold" grpId="0" nodeType="after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fade">
                                      <p:cBhvr>
                                        <p:cTn id="119" dur="500"/>
                                        <p:tgtEl>
                                          <p:spTgt spid="4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p:bldP spid="35" grpId="1"/>
      <p:bldP spid="36" grpId="0"/>
      <p:bldP spid="36" grpId="1"/>
      <p:bldP spid="45" grpId="0" animBg="1"/>
      <p:bldP spid="10" grpId="0" animBg="1"/>
      <p:bldP spid="46"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Space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entury Schoolbook" charset="0"/>
                <a:ea typeface="ＭＳ Ｐゴシック" charset="0"/>
                <a:cs typeface="ＭＳ Ｐゴシック" charset="0"/>
              </a:rPr>
              <a:t>Step 3- Header Space Set Algebra.</a:t>
            </a:r>
          </a:p>
          <a:p>
            <a:pPr lvl="1"/>
            <a:r>
              <a:rPr lang="en-US" dirty="0">
                <a:latin typeface="Century Schoolbook" charset="0"/>
                <a:ea typeface="ＭＳ Ｐゴシック" charset="0"/>
                <a:cs typeface="ＭＳ Ｐゴシック" charset="0"/>
              </a:rPr>
              <a:t>Intersection</a:t>
            </a:r>
          </a:p>
          <a:p>
            <a:pPr lvl="1"/>
            <a:r>
              <a:rPr lang="en-US" dirty="0">
                <a:latin typeface="Century Schoolbook" charset="0"/>
                <a:ea typeface="ＭＳ Ｐゴシック" charset="0"/>
                <a:cs typeface="ＭＳ Ｐゴシック" charset="0"/>
              </a:rPr>
              <a:t>Complementation</a:t>
            </a:r>
          </a:p>
          <a:p>
            <a:pPr lvl="1"/>
            <a:r>
              <a:rPr lang="en-US" dirty="0" smtClean="0">
                <a:latin typeface="Century Schoolbook" charset="0"/>
                <a:ea typeface="ＭＳ Ｐゴシック" charset="0"/>
                <a:cs typeface="ＭＳ Ｐゴシック" charset="0"/>
              </a:rPr>
              <a:t>Difference</a:t>
            </a:r>
          </a:p>
          <a:p>
            <a:pPr lvl="1"/>
            <a:r>
              <a:rPr lang="en-US" dirty="0" smtClean="0">
                <a:latin typeface="Century Schoolbook" charset="0"/>
                <a:ea typeface="ＭＳ Ｐゴシック" charset="0"/>
                <a:cs typeface="ＭＳ Ｐゴシック" charset="0"/>
              </a:rPr>
              <a:t>Check subset and equality condition.</a:t>
            </a:r>
          </a:p>
          <a:p>
            <a:r>
              <a:rPr lang="en-US" dirty="0" smtClean="0">
                <a:latin typeface="Century Schoolbook" charset="0"/>
                <a:ea typeface="ＭＳ Ｐゴシック" charset="0"/>
                <a:cs typeface="ＭＳ Ｐゴシック" charset="0"/>
              </a:rPr>
              <a:t>Every region of Header Space, can be described by </a:t>
            </a:r>
            <a:r>
              <a:rPr lang="en-US" dirty="0">
                <a:latin typeface="Century Schoolbook" charset="0"/>
                <a:ea typeface="ＭＳ Ｐゴシック" charset="0"/>
                <a:cs typeface="ＭＳ Ｐゴシック" charset="0"/>
              </a:rPr>
              <a:t>union of Wildcard Expressions</a:t>
            </a:r>
            <a:r>
              <a:rPr lang="en-US" dirty="0" smtClean="0">
                <a:latin typeface="Century Schoolbook" charset="0"/>
                <a:ea typeface="ＭＳ Ｐゴシック" charset="0"/>
                <a:cs typeface="ＭＳ Ｐゴシック" charset="0"/>
              </a:rPr>
              <a:t>. (example: 10xx U 011x)</a:t>
            </a:r>
          </a:p>
          <a:p>
            <a:r>
              <a:rPr lang="en-US" b="1" dirty="0" smtClean="0">
                <a:latin typeface="Century Schoolbook" charset="0"/>
                <a:ea typeface="ＭＳ Ｐゴシック" charset="0"/>
                <a:cs typeface="ＭＳ Ｐゴシック" charset="0"/>
              </a:rPr>
              <a:t>Goal</a:t>
            </a:r>
            <a:r>
              <a:rPr lang="en-US" dirty="0" smtClean="0">
                <a:latin typeface="Century Schoolbook" charset="0"/>
                <a:ea typeface="ＭＳ Ｐゴシック" charset="0"/>
                <a:cs typeface="ＭＳ Ｐゴシック" charset="0"/>
              </a:rPr>
              <a:t>: do set operation on wildcard expressions.</a:t>
            </a:r>
          </a:p>
          <a:p>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23</a:t>
            </a:fld>
            <a:endParaRPr lang="en-US">
              <a:solidFill>
                <a:prstClr val="black">
                  <a:tint val="75000"/>
                </a:prstClr>
              </a:solidFill>
              <a:latin typeface="Calibri"/>
            </a:endParaRPr>
          </a:p>
        </p:txBody>
      </p:sp>
      <p:sp>
        <p:nvSpPr>
          <p:cNvPr id="6" name="Rounded Rectangle 5"/>
          <p:cNvSpPr/>
          <p:nvPr/>
        </p:nvSpPr>
        <p:spPr>
          <a:xfrm>
            <a:off x="1361438" y="2137106"/>
            <a:ext cx="2156367" cy="39286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7" name="PB"/>
          <p:cNvSpPr/>
          <p:nvPr/>
        </p:nvSpPr>
        <p:spPr>
          <a:xfrm>
            <a:off x="0" y="6705600"/>
            <a:ext cx="3302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20261154"/>
      </p:ext>
    </p:extLst>
  </p:cSld>
  <p:clrMapOvr>
    <a:masterClrMapping/>
  </p:clrMapOvr>
  <p:transition spd="slow" advTm="5454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 Set Algebra- Intersection</a:t>
            </a:r>
            <a:endParaRPr lang="en-US" dirty="0"/>
          </a:p>
        </p:txBody>
      </p:sp>
      <p:sp>
        <p:nvSpPr>
          <p:cNvPr id="3" name="Content Placeholder 2"/>
          <p:cNvSpPr>
            <a:spLocks noGrp="1"/>
          </p:cNvSpPr>
          <p:nvPr>
            <p:ph idx="1"/>
          </p:nvPr>
        </p:nvSpPr>
        <p:spPr/>
        <p:txBody>
          <a:bodyPr/>
          <a:lstStyle/>
          <a:p>
            <a:pPr>
              <a:defRPr/>
            </a:pPr>
            <a:r>
              <a:rPr lang="en-US" dirty="0" smtClean="0"/>
              <a:t>Bit </a:t>
            </a:r>
            <a:r>
              <a:rPr lang="en-US" dirty="0"/>
              <a:t>by bit intersect using intersection table:</a:t>
            </a:r>
          </a:p>
          <a:p>
            <a:pPr lvl="1">
              <a:defRPr/>
            </a:pPr>
            <a:r>
              <a:rPr lang="en-US" dirty="0"/>
              <a:t>Example: </a:t>
            </a:r>
            <a:endParaRPr lang="en-US" dirty="0">
              <a:latin typeface="Century Schoolbook" charset="0"/>
              <a:ea typeface="ＭＳ Ｐゴシック" charset="0"/>
              <a:cs typeface="ＭＳ Ｐゴシック" charset="0"/>
            </a:endParaRPr>
          </a:p>
          <a:p>
            <a:pPr lvl="1">
              <a:defRPr/>
            </a:pPr>
            <a:r>
              <a:rPr lang="en-US" dirty="0"/>
              <a:t>If result has any ‘</a:t>
            </a:r>
            <a:r>
              <a:rPr lang="en-US" dirty="0">
                <a:solidFill>
                  <a:srgbClr val="FF0000"/>
                </a:solidFill>
              </a:rPr>
              <a:t>z</a:t>
            </a:r>
            <a:r>
              <a:rPr lang="en-US" dirty="0"/>
              <a:t>’, then intersection is </a:t>
            </a:r>
            <a:r>
              <a:rPr lang="en-US" dirty="0">
                <a:solidFill>
                  <a:srgbClr val="FF0000"/>
                </a:solidFill>
              </a:rPr>
              <a:t>empty</a:t>
            </a:r>
            <a:r>
              <a:rPr lang="en-US" dirty="0"/>
              <a:t>:</a:t>
            </a:r>
          </a:p>
          <a:p>
            <a:pPr lvl="1">
              <a:defRPr/>
            </a:pPr>
            <a:r>
              <a:rPr lang="en-US" dirty="0"/>
              <a:t>Example:</a:t>
            </a:r>
            <a:endParaRPr lang="en-US" dirty="0">
              <a:latin typeface="Century Schoolbook" charset="0"/>
              <a:ea typeface="ＭＳ Ｐゴシック" charset="0"/>
              <a:cs typeface="ＭＳ Ｐゴシック" charset="0"/>
            </a:endParaRPr>
          </a:p>
          <a:p>
            <a:pPr marL="0" indent="0">
              <a:buNone/>
            </a:pP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24</a:t>
            </a:fld>
            <a:endParaRPr lang="en-US" dirty="0">
              <a:solidFill>
                <a:prstClr val="black">
                  <a:tint val="75000"/>
                </a:prstClr>
              </a:solidFill>
              <a:latin typeface="Calibri"/>
            </a:endParaRPr>
          </a:p>
        </p:txBody>
      </p:sp>
      <p:pic>
        <p:nvPicPr>
          <p:cNvPr id="8"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1803" y="3992600"/>
            <a:ext cx="2676563" cy="1669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Oval 9"/>
          <p:cNvSpPr/>
          <p:nvPr/>
        </p:nvSpPr>
        <p:spPr>
          <a:xfrm>
            <a:off x="4292165" y="4214522"/>
            <a:ext cx="402132" cy="381831"/>
          </a:xfrm>
          <a:prstGeom prst="ellipse">
            <a:avLst/>
          </a:prstGeom>
          <a:gradFill flip="none" rotWithShape="1">
            <a:gsLst>
              <a:gs pos="0">
                <a:schemeClr val="accent4">
                  <a:tint val="100000"/>
                  <a:shade val="100000"/>
                  <a:satMod val="130000"/>
                  <a:alpha val="26000"/>
                </a:schemeClr>
              </a:gs>
              <a:gs pos="100000">
                <a:schemeClr val="accent4">
                  <a:tint val="50000"/>
                  <a:shade val="100000"/>
                  <a:satMod val="350000"/>
                  <a:alpha val="26000"/>
                </a:schemeClr>
              </a:gs>
            </a:gsLst>
            <a:lin ang="16200000" scaled="0"/>
            <a:tileRect/>
          </a:gra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3" name="Oval 12"/>
          <p:cNvSpPr/>
          <p:nvPr/>
        </p:nvSpPr>
        <p:spPr>
          <a:xfrm>
            <a:off x="3644935" y="4567244"/>
            <a:ext cx="402132" cy="381831"/>
          </a:xfrm>
          <a:prstGeom prst="ellipse">
            <a:avLst/>
          </a:prstGeom>
          <a:gradFill flip="none" rotWithShape="1">
            <a:gsLst>
              <a:gs pos="0">
                <a:schemeClr val="accent4">
                  <a:tint val="100000"/>
                  <a:shade val="100000"/>
                  <a:satMod val="130000"/>
                  <a:alpha val="26000"/>
                </a:schemeClr>
              </a:gs>
              <a:gs pos="100000">
                <a:schemeClr val="accent4">
                  <a:tint val="50000"/>
                  <a:shade val="100000"/>
                  <a:satMod val="350000"/>
                  <a:alpha val="26000"/>
                </a:schemeClr>
              </a:gs>
            </a:gsLst>
            <a:lin ang="16200000" scaled="0"/>
            <a:tileRect/>
          </a:gra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4" name="Oval 13"/>
          <p:cNvSpPr/>
          <p:nvPr/>
        </p:nvSpPr>
        <p:spPr>
          <a:xfrm>
            <a:off x="4301572" y="4586946"/>
            <a:ext cx="402132" cy="381831"/>
          </a:xfrm>
          <a:prstGeom prst="ellipse">
            <a:avLst/>
          </a:prstGeom>
          <a:solidFill>
            <a:srgbClr val="C0FF3E">
              <a:alpha val="26000"/>
            </a:srgbClr>
          </a:soli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5" name="Oval 14"/>
          <p:cNvSpPr/>
          <p:nvPr/>
        </p:nvSpPr>
        <p:spPr>
          <a:xfrm>
            <a:off x="4971380" y="4214522"/>
            <a:ext cx="402132" cy="381831"/>
          </a:xfrm>
          <a:prstGeom prst="ellipse">
            <a:avLst/>
          </a:prstGeom>
          <a:gradFill flip="none" rotWithShape="1">
            <a:gsLst>
              <a:gs pos="0">
                <a:schemeClr val="accent4">
                  <a:tint val="100000"/>
                  <a:shade val="100000"/>
                  <a:satMod val="130000"/>
                  <a:alpha val="26000"/>
                </a:schemeClr>
              </a:gs>
              <a:gs pos="100000">
                <a:schemeClr val="accent4">
                  <a:tint val="50000"/>
                  <a:shade val="100000"/>
                  <a:satMod val="350000"/>
                  <a:alpha val="26000"/>
                </a:schemeClr>
              </a:gs>
            </a:gsLst>
            <a:lin ang="16200000" scaled="0"/>
            <a:tileRect/>
          </a:gra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6" name="Oval 15"/>
          <p:cNvSpPr/>
          <p:nvPr/>
        </p:nvSpPr>
        <p:spPr>
          <a:xfrm>
            <a:off x="4971380" y="4584956"/>
            <a:ext cx="402132" cy="381831"/>
          </a:xfrm>
          <a:prstGeom prst="ellipse">
            <a:avLst/>
          </a:prstGeom>
          <a:solidFill>
            <a:srgbClr val="C0FF3E">
              <a:alpha val="26000"/>
            </a:srgbClr>
          </a:soli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7" name="Oval 16"/>
          <p:cNvSpPr/>
          <p:nvPr/>
        </p:nvSpPr>
        <p:spPr>
          <a:xfrm>
            <a:off x="4638863" y="4225919"/>
            <a:ext cx="402132" cy="381831"/>
          </a:xfrm>
          <a:prstGeom prst="ellipse">
            <a:avLst/>
          </a:prstGeom>
          <a:gradFill flip="none" rotWithShape="1">
            <a:gsLst>
              <a:gs pos="0">
                <a:schemeClr val="accent4">
                  <a:tint val="100000"/>
                  <a:shade val="100000"/>
                  <a:satMod val="130000"/>
                  <a:alpha val="26000"/>
                </a:schemeClr>
              </a:gs>
              <a:gs pos="100000">
                <a:schemeClr val="accent4">
                  <a:tint val="50000"/>
                  <a:shade val="100000"/>
                  <a:satMod val="350000"/>
                  <a:alpha val="26000"/>
                </a:schemeClr>
              </a:gs>
            </a:gsLst>
            <a:lin ang="16200000" scaled="0"/>
            <a:tileRect/>
          </a:gra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8" name="Oval 17"/>
          <p:cNvSpPr/>
          <p:nvPr/>
        </p:nvSpPr>
        <p:spPr>
          <a:xfrm>
            <a:off x="4638863" y="4596353"/>
            <a:ext cx="402132" cy="381831"/>
          </a:xfrm>
          <a:prstGeom prst="ellipse">
            <a:avLst/>
          </a:prstGeom>
          <a:solidFill>
            <a:srgbClr val="C0FF3E">
              <a:alpha val="26000"/>
            </a:srgbClr>
          </a:soli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9" name="TextBox 8"/>
          <p:cNvSpPr txBox="1"/>
          <p:nvPr/>
        </p:nvSpPr>
        <p:spPr>
          <a:xfrm>
            <a:off x="5373511" y="4188504"/>
            <a:ext cx="986803" cy="369320"/>
          </a:xfrm>
          <a:prstGeom prst="rect">
            <a:avLst/>
          </a:prstGeom>
          <a:noFill/>
        </p:spPr>
        <p:txBody>
          <a:bodyPr wrap="none" lIns="91426" tIns="45714" rIns="91426" bIns="45714" rtlCol="0">
            <a:spAutoFit/>
          </a:bodyPr>
          <a:lstStyle/>
          <a:p>
            <a:r>
              <a:rPr lang="en-US" dirty="0" smtClean="0">
                <a:solidFill>
                  <a:prstClr val="black"/>
                </a:solidFill>
                <a:latin typeface="Calibri"/>
              </a:rPr>
              <a:t>wildcard</a:t>
            </a:r>
            <a:endParaRPr lang="en-US" dirty="0">
              <a:solidFill>
                <a:prstClr val="black"/>
              </a:solidFill>
              <a:latin typeface="Calibri"/>
            </a:endParaRPr>
          </a:p>
        </p:txBody>
      </p:sp>
      <p:sp>
        <p:nvSpPr>
          <p:cNvPr id="19" name="TextBox 18"/>
          <p:cNvSpPr txBox="1"/>
          <p:nvPr/>
        </p:nvSpPr>
        <p:spPr>
          <a:xfrm>
            <a:off x="4396090" y="4983826"/>
            <a:ext cx="787367" cy="369320"/>
          </a:xfrm>
          <a:prstGeom prst="rect">
            <a:avLst/>
          </a:prstGeom>
          <a:solidFill>
            <a:schemeClr val="bg1"/>
          </a:solidFill>
        </p:spPr>
        <p:txBody>
          <a:bodyPr wrap="none" lIns="91426" tIns="45714" rIns="91426" bIns="45714" rtlCol="0">
            <a:spAutoFit/>
          </a:bodyPr>
          <a:lstStyle/>
          <a:p>
            <a:r>
              <a:rPr lang="en-US" dirty="0" smtClean="0">
                <a:solidFill>
                  <a:prstClr val="black"/>
                </a:solidFill>
                <a:latin typeface="Calibri"/>
              </a:rPr>
              <a:t>empty</a:t>
            </a:r>
            <a:endParaRPr lang="en-US" dirty="0">
              <a:solidFill>
                <a:prstClr val="black"/>
              </a:solidFill>
              <a:latin typeface="Calibri"/>
            </a:endParaRPr>
          </a:p>
        </p:txBody>
      </p:sp>
      <p:pic>
        <p:nvPicPr>
          <p:cNvPr id="6" name="Picture 5"/>
          <p:cNvPicPr>
            <a:picLocks noChangeAspect="1"/>
          </p:cNvPicPr>
          <p:nvPr/>
        </p:nvPicPr>
        <p:blipFill>
          <a:blip r:embed="rId5"/>
          <a:stretch>
            <a:fillRect/>
          </a:stretch>
        </p:blipFill>
        <p:spPr>
          <a:xfrm>
            <a:off x="2969250" y="2294097"/>
            <a:ext cx="3775450" cy="314621"/>
          </a:xfrm>
          <a:prstGeom prst="rect">
            <a:avLst/>
          </a:prstGeom>
        </p:spPr>
      </p:pic>
      <p:pic>
        <p:nvPicPr>
          <p:cNvPr id="7" name="Picture 6"/>
          <p:cNvPicPr>
            <a:picLocks noChangeAspect="1"/>
          </p:cNvPicPr>
          <p:nvPr/>
        </p:nvPicPr>
        <p:blipFill>
          <a:blip r:embed="rId6"/>
          <a:stretch>
            <a:fillRect/>
          </a:stretch>
        </p:blipFill>
        <p:spPr>
          <a:xfrm>
            <a:off x="2947811" y="3273379"/>
            <a:ext cx="4851400" cy="419100"/>
          </a:xfrm>
          <a:prstGeom prst="rect">
            <a:avLst/>
          </a:prstGeom>
        </p:spPr>
      </p:pic>
      <p:sp>
        <p:nvSpPr>
          <p:cNvPr id="11" name="PB"/>
          <p:cNvSpPr/>
          <p:nvPr/>
        </p:nvSpPr>
        <p:spPr>
          <a:xfrm>
            <a:off x="0" y="6705600"/>
            <a:ext cx="3429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465120853"/>
      </p:ext>
    </p:extLst>
  </p:cSld>
  <p:clrMapOvr>
    <a:masterClrMapping/>
  </p:clrMapOvr>
  <mc:AlternateContent xmlns:mc="http://schemas.openxmlformats.org/markup-compatibility/2006" xmlns:p14="http://schemas.microsoft.com/office/powerpoint/2010/main">
    <mc:Choice Requires="p14">
      <p:transition p14:dur="0" advTm="58628"/>
    </mc:Choice>
    <mc:Fallback xmlns="">
      <p:transition xmlns:p14="http://schemas.microsoft.com/office/powerpoint/2010/main" advTm="586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7"/>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9"/>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3"/>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500"/>
                                        <p:tgtEl>
                                          <p:spTgt spid="3">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Effect transition="in" filter="fade">
                                      <p:cBhvr>
                                        <p:cTn id="66" dur="500"/>
                                        <p:tgtEl>
                                          <p:spTgt spid="3">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Effect transition="in" filter="fade">
                                      <p:cBhvr>
                                        <p:cTn id="71" dur="500"/>
                                        <p:tgtEl>
                                          <p:spTgt spid="3">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9" grpId="0"/>
      <p:bldP spid="9" grpId="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976" y="2998621"/>
            <a:ext cx="8074824" cy="1143000"/>
          </a:xfrm>
        </p:spPr>
        <p:txBody>
          <a:bodyPr/>
          <a:lstStyle/>
          <a:p>
            <a:r>
              <a:rPr lang="en-US" dirty="0" smtClean="0"/>
              <a:t>Algorithms</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25</a:t>
            </a:fld>
            <a:endParaRPr lang="en-US">
              <a:solidFill>
                <a:prstClr val="black">
                  <a:tint val="75000"/>
                </a:prstClr>
              </a:solidFill>
              <a:latin typeface="Calibri"/>
            </a:endParaRPr>
          </a:p>
        </p:txBody>
      </p:sp>
    </p:spTree>
    <p:extLst>
      <p:ext uri="{BB962C8B-B14F-4D97-AF65-F5344CB8AC3E}">
        <p14:creationId xmlns:p14="http://schemas.microsoft.com/office/powerpoint/2010/main" val="192918335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4384" y="1437664"/>
            <a:ext cx="2557342" cy="637085"/>
          </a:xfrm>
          <a:prstGeom prst="rect">
            <a:avLst/>
          </a:prstGeom>
          <a:solidFill>
            <a:schemeClr val="bg2">
              <a:lumMod val="75000"/>
            </a:schemeClr>
          </a:solidFill>
        </p:spPr>
        <p:txBody>
          <a:bodyPr wrap="none" lIns="82284" tIns="41142" rIns="82284" bIns="41142" rtlCol="0">
            <a:spAutoFit/>
          </a:bodyPr>
          <a:lstStyle/>
          <a:p>
            <a:r>
              <a:rPr lang="en-US" dirty="0" smtClean="0">
                <a:solidFill>
                  <a:prstClr val="black"/>
                </a:solidFill>
                <a:latin typeface="Calibri"/>
              </a:rPr>
              <a:t>All Packets that A can use </a:t>
            </a:r>
          </a:p>
          <a:p>
            <a:r>
              <a:rPr lang="en-US" dirty="0" smtClean="0">
                <a:solidFill>
                  <a:prstClr val="black"/>
                </a:solidFill>
                <a:latin typeface="Calibri"/>
              </a:rPr>
              <a:t>to communicate with B</a:t>
            </a:r>
            <a:endParaRPr lang="en-US" dirty="0">
              <a:solidFill>
                <a:prstClr val="black"/>
              </a:solidFill>
              <a:latin typeface="Calibri"/>
            </a:endParaRPr>
          </a:p>
        </p:txBody>
      </p:sp>
      <p:sp>
        <p:nvSpPr>
          <p:cNvPr id="91" name="TextBox 90"/>
          <p:cNvSpPr txBox="1"/>
          <p:nvPr/>
        </p:nvSpPr>
        <p:spPr>
          <a:xfrm>
            <a:off x="3511714" y="1597674"/>
            <a:ext cx="2987460" cy="637085"/>
          </a:xfrm>
          <a:prstGeom prst="rect">
            <a:avLst/>
          </a:prstGeom>
          <a:solidFill>
            <a:schemeClr val="bg2">
              <a:lumMod val="75000"/>
            </a:schemeClr>
          </a:solidFill>
        </p:spPr>
        <p:txBody>
          <a:bodyPr wrap="none" lIns="82284" tIns="41142" rIns="82284" bIns="41142" rtlCol="0">
            <a:spAutoFit/>
          </a:bodyPr>
          <a:lstStyle/>
          <a:p>
            <a:r>
              <a:rPr lang="en-US" dirty="0" smtClean="0">
                <a:solidFill>
                  <a:prstClr val="black"/>
                </a:solidFill>
                <a:latin typeface="Calibri"/>
              </a:rPr>
              <a:t>All Packets that A can possibly </a:t>
            </a:r>
          </a:p>
          <a:p>
            <a:r>
              <a:rPr lang="en-US" dirty="0" smtClean="0">
                <a:solidFill>
                  <a:prstClr val="black"/>
                </a:solidFill>
                <a:latin typeface="Calibri"/>
              </a:rPr>
              <a:t>send to box 2 through box 1</a:t>
            </a:r>
            <a:endParaRPr lang="en-US" dirty="0">
              <a:solidFill>
                <a:prstClr val="black"/>
              </a:solidFill>
              <a:latin typeface="Calibri"/>
            </a:endParaRPr>
          </a:p>
        </p:txBody>
      </p:sp>
      <p:sp>
        <p:nvSpPr>
          <p:cNvPr id="86" name="TextBox 85"/>
          <p:cNvSpPr txBox="1"/>
          <p:nvPr/>
        </p:nvSpPr>
        <p:spPr>
          <a:xfrm>
            <a:off x="594361" y="1388629"/>
            <a:ext cx="1802966" cy="637085"/>
          </a:xfrm>
          <a:prstGeom prst="rect">
            <a:avLst/>
          </a:prstGeom>
          <a:solidFill>
            <a:schemeClr val="bg2">
              <a:lumMod val="75000"/>
            </a:schemeClr>
          </a:solidFill>
        </p:spPr>
        <p:txBody>
          <a:bodyPr wrap="none" lIns="82284" tIns="41142" rIns="82284" bIns="41142" rtlCol="0">
            <a:spAutoFit/>
          </a:bodyPr>
          <a:lstStyle/>
          <a:p>
            <a:r>
              <a:rPr lang="en-US" dirty="0" smtClean="0">
                <a:solidFill>
                  <a:prstClr val="black"/>
                </a:solidFill>
                <a:latin typeface="Calibri"/>
              </a:rPr>
              <a:t>All Packets that A </a:t>
            </a:r>
          </a:p>
          <a:p>
            <a:r>
              <a:rPr lang="en-US" dirty="0" smtClean="0">
                <a:solidFill>
                  <a:prstClr val="black"/>
                </a:solidFill>
                <a:latin typeface="Calibri"/>
              </a:rPr>
              <a:t>can possibly send</a:t>
            </a:r>
            <a:endParaRPr lang="en-US" dirty="0">
              <a:solidFill>
                <a:prstClr val="black"/>
              </a:solidFill>
              <a:latin typeface="Calibri"/>
            </a:endParaRPr>
          </a:p>
        </p:txBody>
      </p:sp>
      <p:cxnSp>
        <p:nvCxnSpPr>
          <p:cNvPr id="133" name="Straight Arrow Connector 132"/>
          <p:cNvCxnSpPr/>
          <p:nvPr/>
        </p:nvCxnSpPr>
        <p:spPr>
          <a:xfrm flipV="1">
            <a:off x="6560820" y="490608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4" name="Straight Arrow Connector 133"/>
          <p:cNvCxnSpPr/>
          <p:nvPr/>
        </p:nvCxnSpPr>
        <p:spPr>
          <a:xfrm flipV="1">
            <a:off x="6560820" y="449460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5" name="Straight Arrow Connector 134"/>
          <p:cNvCxnSpPr/>
          <p:nvPr/>
        </p:nvCxnSpPr>
        <p:spPr>
          <a:xfrm>
            <a:off x="6560820" y="5523304"/>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pPr>
              <a:defRPr/>
            </a:pPr>
            <a:r>
              <a:rPr lang="en-US" dirty="0" smtClean="0"/>
              <a:t>Finding Reachability</a:t>
            </a:r>
            <a:endParaRPr lang="en-US" dirty="0"/>
          </a:p>
        </p:txBody>
      </p:sp>
      <p:sp>
        <p:nvSpPr>
          <p:cNvPr id="17" name="Can 16"/>
          <p:cNvSpPr/>
          <p:nvPr/>
        </p:nvSpPr>
        <p:spPr>
          <a:xfrm>
            <a:off x="2240280" y="236862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1</a:t>
            </a:r>
          </a:p>
        </p:txBody>
      </p:sp>
      <p:sp>
        <p:nvSpPr>
          <p:cNvPr id="18" name="Can 17"/>
          <p:cNvSpPr/>
          <p:nvPr/>
        </p:nvSpPr>
        <p:spPr>
          <a:xfrm>
            <a:off x="4777740" y="257436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2</a:t>
            </a:r>
          </a:p>
        </p:txBody>
      </p:sp>
      <p:sp>
        <p:nvSpPr>
          <p:cNvPr id="19" name="Can 18"/>
          <p:cNvSpPr/>
          <p:nvPr/>
        </p:nvSpPr>
        <p:spPr>
          <a:xfrm>
            <a:off x="5463540" y="422028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3</a:t>
            </a:r>
          </a:p>
        </p:txBody>
      </p:sp>
      <p:sp>
        <p:nvSpPr>
          <p:cNvPr id="24" name="Can 23"/>
          <p:cNvSpPr/>
          <p:nvPr/>
        </p:nvSpPr>
        <p:spPr>
          <a:xfrm>
            <a:off x="2377440" y="422028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4</a:t>
            </a:r>
          </a:p>
        </p:txBody>
      </p:sp>
      <p:cxnSp>
        <p:nvCxnSpPr>
          <p:cNvPr id="10" name="Straight Connector 9"/>
          <p:cNvCxnSpPr/>
          <p:nvPr/>
        </p:nvCxnSpPr>
        <p:spPr>
          <a:xfrm>
            <a:off x="2754630" y="2848684"/>
            <a:ext cx="137160" cy="1371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5292090" y="3054424"/>
            <a:ext cx="685800" cy="116586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3406140" y="4460314"/>
            <a:ext cx="2057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3268980" y="2608657"/>
            <a:ext cx="1543050" cy="198597"/>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1691640" y="2437204"/>
            <a:ext cx="548640" cy="1714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19" idx="4"/>
          </p:cNvCxnSpPr>
          <p:nvPr/>
        </p:nvCxnSpPr>
        <p:spPr>
          <a:xfrm>
            <a:off x="6492240" y="4460314"/>
            <a:ext cx="822960" cy="37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flipV="1">
            <a:off x="525780" y="216288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V="1">
            <a:off x="525780" y="175140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25780" y="2780104"/>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Cube 77"/>
          <p:cNvSpPr/>
          <p:nvPr/>
        </p:nvSpPr>
        <p:spPr>
          <a:xfrm>
            <a:off x="525780" y="2094304"/>
            <a:ext cx="822960" cy="6858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81" name="Straight Arrow Connector 80"/>
          <p:cNvCxnSpPr/>
          <p:nvPr/>
        </p:nvCxnSpPr>
        <p:spPr>
          <a:xfrm flipV="1">
            <a:off x="3406140" y="230004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flipV="1">
            <a:off x="3406140" y="188856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3406140" y="2917264"/>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4" name="Cube 83"/>
          <p:cNvSpPr/>
          <p:nvPr/>
        </p:nvSpPr>
        <p:spPr>
          <a:xfrm>
            <a:off x="3557155" y="2231464"/>
            <a:ext cx="274320" cy="6172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85" name="Cube 84"/>
          <p:cNvSpPr/>
          <p:nvPr/>
        </p:nvSpPr>
        <p:spPr>
          <a:xfrm>
            <a:off x="3900055" y="2231464"/>
            <a:ext cx="274320" cy="41148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87" name="Straight Arrow Connector 86"/>
          <p:cNvCxnSpPr/>
          <p:nvPr/>
        </p:nvCxnSpPr>
        <p:spPr>
          <a:xfrm flipV="1">
            <a:off x="1623060" y="360306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1623060" y="319158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1623060" y="4220284"/>
            <a:ext cx="10287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0" name="Cube 89"/>
          <p:cNvSpPr/>
          <p:nvPr/>
        </p:nvSpPr>
        <p:spPr>
          <a:xfrm>
            <a:off x="1767147" y="3657789"/>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25643" name="TextBox 96"/>
          <p:cNvSpPr txBox="1">
            <a:spLocks noChangeArrowheads="1"/>
          </p:cNvSpPr>
          <p:nvPr/>
        </p:nvSpPr>
        <p:spPr bwMode="auto">
          <a:xfrm>
            <a:off x="1897381" y="2162887"/>
            <a:ext cx="307239"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solidFill>
                  <a:prstClr val="black"/>
                </a:solidFill>
              </a:rPr>
              <a:t>A</a:t>
            </a:r>
          </a:p>
        </p:txBody>
      </p:sp>
      <p:sp>
        <p:nvSpPr>
          <p:cNvPr id="25644" name="TextBox 97"/>
          <p:cNvSpPr txBox="1">
            <a:spLocks noChangeArrowheads="1"/>
          </p:cNvSpPr>
          <p:nvPr/>
        </p:nvSpPr>
        <p:spPr bwMode="auto">
          <a:xfrm>
            <a:off x="6560822" y="4220287"/>
            <a:ext cx="303031" cy="329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solidFill>
                  <a:prstClr val="black"/>
                </a:solidFill>
              </a:rPr>
              <a:t>B</a:t>
            </a:r>
          </a:p>
        </p:txBody>
      </p:sp>
      <p:sp>
        <p:nvSpPr>
          <p:cNvPr id="100" name="Cube 99"/>
          <p:cNvSpPr/>
          <p:nvPr/>
        </p:nvSpPr>
        <p:spPr>
          <a:xfrm>
            <a:off x="2240280" y="1682824"/>
            <a:ext cx="274320" cy="6172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01" name="Cube 100"/>
          <p:cNvSpPr/>
          <p:nvPr/>
        </p:nvSpPr>
        <p:spPr>
          <a:xfrm>
            <a:off x="2583180" y="1682824"/>
            <a:ext cx="274320" cy="41148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02" name="Cube 101"/>
          <p:cNvSpPr/>
          <p:nvPr/>
        </p:nvSpPr>
        <p:spPr>
          <a:xfrm>
            <a:off x="2446020" y="1957144"/>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12" name="Cube 111"/>
          <p:cNvSpPr/>
          <p:nvPr/>
        </p:nvSpPr>
        <p:spPr>
          <a:xfrm>
            <a:off x="3550227" y="2224537"/>
            <a:ext cx="274320" cy="6172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13" name="Cube 112"/>
          <p:cNvSpPr/>
          <p:nvPr/>
        </p:nvSpPr>
        <p:spPr>
          <a:xfrm>
            <a:off x="3900055" y="2217609"/>
            <a:ext cx="274320" cy="41148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118" name="Straight Arrow Connector 117"/>
          <p:cNvCxnSpPr/>
          <p:nvPr/>
        </p:nvCxnSpPr>
        <p:spPr>
          <a:xfrm flipV="1">
            <a:off x="3749040" y="408312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p:nvPr/>
        </p:nvCxnSpPr>
        <p:spPr>
          <a:xfrm flipV="1">
            <a:off x="3749040" y="367164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p:nvPr/>
        </p:nvCxnSpPr>
        <p:spPr>
          <a:xfrm>
            <a:off x="3749040" y="4700344"/>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1" name="Cube 120"/>
          <p:cNvSpPr/>
          <p:nvPr/>
        </p:nvSpPr>
        <p:spPr>
          <a:xfrm>
            <a:off x="3893131" y="4171793"/>
            <a:ext cx="267393" cy="288175"/>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23" name="Cube 122"/>
          <p:cNvSpPr/>
          <p:nvPr/>
        </p:nvSpPr>
        <p:spPr>
          <a:xfrm>
            <a:off x="2788923" y="4014544"/>
            <a:ext cx="267393" cy="288175"/>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126" name="Straight Arrow Connector 125"/>
          <p:cNvCxnSpPr/>
          <p:nvPr/>
        </p:nvCxnSpPr>
        <p:spPr>
          <a:xfrm flipV="1">
            <a:off x="5875020" y="312300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5875020" y="271152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p:nvPr/>
        </p:nvCxnSpPr>
        <p:spPr>
          <a:xfrm>
            <a:off x="5875020" y="3740224"/>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9" name="Cube 128"/>
          <p:cNvSpPr/>
          <p:nvPr/>
        </p:nvSpPr>
        <p:spPr>
          <a:xfrm>
            <a:off x="6430591" y="3253238"/>
            <a:ext cx="267393" cy="425335"/>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30" name="Cube 129"/>
          <p:cNvSpPr/>
          <p:nvPr/>
        </p:nvSpPr>
        <p:spPr>
          <a:xfrm>
            <a:off x="5394963" y="2162884"/>
            <a:ext cx="267393" cy="425335"/>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31" name="Cube 130"/>
          <p:cNvSpPr/>
          <p:nvPr/>
        </p:nvSpPr>
        <p:spPr>
          <a:xfrm>
            <a:off x="3886203" y="4165558"/>
            <a:ext cx="267393" cy="288175"/>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32" name="Cube 131"/>
          <p:cNvSpPr/>
          <p:nvPr/>
        </p:nvSpPr>
        <p:spPr>
          <a:xfrm>
            <a:off x="6423663" y="3260164"/>
            <a:ext cx="267393" cy="425335"/>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38" name="TextBox 137"/>
          <p:cNvSpPr txBox="1"/>
          <p:nvPr/>
        </p:nvSpPr>
        <p:spPr>
          <a:xfrm>
            <a:off x="2583180" y="3123007"/>
            <a:ext cx="89154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(X,A)</a:t>
            </a:r>
          </a:p>
        </p:txBody>
      </p:sp>
      <p:cxnSp>
        <p:nvCxnSpPr>
          <p:cNvPr id="144" name="Curved Connector 143"/>
          <p:cNvCxnSpPr>
            <a:stCxn id="138" idx="1"/>
          </p:cNvCxnSpPr>
          <p:nvPr/>
        </p:nvCxnSpPr>
        <p:spPr>
          <a:xfrm rot="10800000" flipV="1">
            <a:off x="2041684" y="3287661"/>
            <a:ext cx="541496" cy="369695"/>
          </a:xfrm>
          <a:prstGeom prst="curved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7" name="Curved Connector 146"/>
          <p:cNvCxnSpPr>
            <a:stCxn id="138" idx="3"/>
          </p:cNvCxnSpPr>
          <p:nvPr/>
        </p:nvCxnSpPr>
        <p:spPr>
          <a:xfrm flipV="1">
            <a:off x="3474720" y="2642946"/>
            <a:ext cx="528638" cy="644716"/>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6149340" y="2780107"/>
            <a:ext cx="123444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2</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(X,A))</a:t>
            </a:r>
          </a:p>
        </p:txBody>
      </p:sp>
      <p:sp>
        <p:nvSpPr>
          <p:cNvPr id="157" name="TextBox 156"/>
          <p:cNvSpPr txBox="1"/>
          <p:nvPr/>
        </p:nvSpPr>
        <p:spPr>
          <a:xfrm>
            <a:off x="3817620" y="3740227"/>
            <a:ext cx="123444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4</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(X,A))</a:t>
            </a:r>
          </a:p>
        </p:txBody>
      </p:sp>
      <p:sp>
        <p:nvSpPr>
          <p:cNvPr id="158" name="TextBox 157"/>
          <p:cNvSpPr txBox="1"/>
          <p:nvPr/>
        </p:nvSpPr>
        <p:spPr>
          <a:xfrm>
            <a:off x="5257800" y="5660467"/>
            <a:ext cx="315468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3</a:t>
            </a:r>
            <a:r>
              <a:rPr lang="en-US" sz="1600" dirty="0">
                <a:solidFill>
                  <a:prstClr val="black"/>
                </a:solidFill>
                <a:latin typeface="Calibri"/>
              </a:rPr>
              <a:t>(T</a:t>
            </a:r>
            <a:r>
              <a:rPr lang="en-US" sz="1600" baseline="-25000" dirty="0">
                <a:solidFill>
                  <a:prstClr val="black"/>
                </a:solidFill>
                <a:latin typeface="Calibri"/>
              </a:rPr>
              <a:t>2</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(X,A))  U  T</a:t>
            </a:r>
            <a:r>
              <a:rPr lang="en-US" sz="1600" baseline="-25000" dirty="0">
                <a:solidFill>
                  <a:prstClr val="black"/>
                </a:solidFill>
                <a:latin typeface="Calibri"/>
              </a:rPr>
              <a:t>3</a:t>
            </a:r>
            <a:r>
              <a:rPr lang="en-US" sz="1600" dirty="0">
                <a:solidFill>
                  <a:prstClr val="black"/>
                </a:solidFill>
                <a:latin typeface="Calibri"/>
              </a:rPr>
              <a:t>(T</a:t>
            </a:r>
            <a:r>
              <a:rPr lang="en-US" sz="1600" baseline="-25000" dirty="0">
                <a:solidFill>
                  <a:prstClr val="black"/>
                </a:solidFill>
                <a:latin typeface="Calibri"/>
              </a:rPr>
              <a:t>4</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(X,A))</a:t>
            </a:r>
          </a:p>
        </p:txBody>
      </p:sp>
      <p:sp>
        <p:nvSpPr>
          <p:cNvPr id="159" name="Cube 158"/>
          <p:cNvSpPr/>
          <p:nvPr/>
        </p:nvSpPr>
        <p:spPr>
          <a:xfrm>
            <a:off x="3886203" y="4165995"/>
            <a:ext cx="267177" cy="287179"/>
          </a:xfrm>
          <a:prstGeom prst="cube">
            <a:avLst/>
          </a:prstGeom>
          <a:solidFill>
            <a:schemeClr val="accent1">
              <a:lumMod val="60000"/>
              <a:lumOff val="40000"/>
              <a:alpha val="86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60" name="Cube 159"/>
          <p:cNvSpPr/>
          <p:nvPr/>
        </p:nvSpPr>
        <p:spPr>
          <a:xfrm>
            <a:off x="6423663" y="3260164"/>
            <a:ext cx="267177" cy="425768"/>
          </a:xfrm>
          <a:prstGeom prst="cube">
            <a:avLst/>
          </a:prstGeom>
          <a:solidFill>
            <a:schemeClr val="accent1">
              <a:lumMod val="60000"/>
              <a:lumOff val="40000"/>
              <a:alpha val="86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162" name="Curved Connector 161"/>
          <p:cNvCxnSpPr/>
          <p:nvPr/>
        </p:nvCxnSpPr>
        <p:spPr>
          <a:xfrm rot="16200000" flipV="1">
            <a:off x="6035041" y="4174568"/>
            <a:ext cx="1570196" cy="578643"/>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5" name="Curved Connector 164"/>
          <p:cNvCxnSpPr>
            <a:endCxn id="121" idx="5"/>
          </p:cNvCxnSpPr>
          <p:nvPr/>
        </p:nvCxnSpPr>
        <p:spPr>
          <a:xfrm rot="10800000">
            <a:off x="4160520" y="4283149"/>
            <a:ext cx="2537460" cy="897255"/>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67" name="Cube 166"/>
          <p:cNvSpPr/>
          <p:nvPr/>
        </p:nvSpPr>
        <p:spPr>
          <a:xfrm>
            <a:off x="1828800" y="3657357"/>
            <a:ext cx="274320" cy="288608"/>
          </a:xfrm>
          <a:prstGeom prst="cube">
            <a:avLst/>
          </a:prstGeom>
          <a:solidFill>
            <a:schemeClr val="accent1">
              <a:lumMod val="40000"/>
              <a:lumOff val="60000"/>
              <a:alpha val="58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68" name="Cube 167"/>
          <p:cNvSpPr/>
          <p:nvPr/>
        </p:nvSpPr>
        <p:spPr>
          <a:xfrm>
            <a:off x="3543303" y="2368624"/>
            <a:ext cx="267177" cy="425768"/>
          </a:xfrm>
          <a:prstGeom prst="cube">
            <a:avLst/>
          </a:prstGeom>
          <a:solidFill>
            <a:schemeClr val="accent1">
              <a:lumMod val="40000"/>
              <a:lumOff val="60000"/>
              <a:alpha val="58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70" name="Cube 169"/>
          <p:cNvSpPr/>
          <p:nvPr/>
        </p:nvSpPr>
        <p:spPr>
          <a:xfrm>
            <a:off x="800103" y="2162884"/>
            <a:ext cx="267177" cy="288608"/>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69" name="Cube 168"/>
          <p:cNvSpPr/>
          <p:nvPr/>
        </p:nvSpPr>
        <p:spPr>
          <a:xfrm>
            <a:off x="594363" y="2300044"/>
            <a:ext cx="267177" cy="425768"/>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171" name="Curved Connector 170"/>
          <p:cNvCxnSpPr>
            <a:endCxn id="167" idx="3"/>
          </p:cNvCxnSpPr>
          <p:nvPr/>
        </p:nvCxnSpPr>
        <p:spPr>
          <a:xfrm rot="10800000">
            <a:off x="1931670" y="3945964"/>
            <a:ext cx="1961674" cy="402908"/>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4" name="Curved Connector 173"/>
          <p:cNvCxnSpPr>
            <a:endCxn id="168" idx="5"/>
          </p:cNvCxnSpPr>
          <p:nvPr/>
        </p:nvCxnSpPr>
        <p:spPr>
          <a:xfrm rot="10800000">
            <a:off x="3810477" y="2547218"/>
            <a:ext cx="2620328" cy="951548"/>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7" name="Curved Connector 176"/>
          <p:cNvCxnSpPr>
            <a:stCxn id="168" idx="2"/>
            <a:endCxn id="169" idx="4"/>
          </p:cNvCxnSpPr>
          <p:nvPr/>
        </p:nvCxnSpPr>
        <p:spPr>
          <a:xfrm rot="10800000">
            <a:off x="794386" y="2545789"/>
            <a:ext cx="2748915" cy="68580"/>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0" name="Curved Connector 179"/>
          <p:cNvCxnSpPr>
            <a:stCxn id="167" idx="2"/>
            <a:endCxn id="170" idx="4"/>
          </p:cNvCxnSpPr>
          <p:nvPr/>
        </p:nvCxnSpPr>
        <p:spPr>
          <a:xfrm rot="10800000">
            <a:off x="1000126" y="2340049"/>
            <a:ext cx="828675" cy="1495902"/>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052060" y="4906087"/>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3</a:t>
            </a:r>
          </a:p>
        </p:txBody>
      </p:sp>
      <p:sp>
        <p:nvSpPr>
          <p:cNvPr id="73" name="TextBox 72"/>
          <p:cNvSpPr txBox="1"/>
          <p:nvPr/>
        </p:nvSpPr>
        <p:spPr>
          <a:xfrm>
            <a:off x="6766560" y="4014547"/>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3</a:t>
            </a:r>
          </a:p>
        </p:txBody>
      </p:sp>
      <p:sp>
        <p:nvSpPr>
          <p:cNvPr id="74" name="TextBox 73"/>
          <p:cNvSpPr txBox="1"/>
          <p:nvPr/>
        </p:nvSpPr>
        <p:spPr>
          <a:xfrm>
            <a:off x="2720340" y="3877385"/>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4</a:t>
            </a:r>
          </a:p>
        </p:txBody>
      </p:sp>
      <p:sp>
        <p:nvSpPr>
          <p:cNvPr id="75" name="TextBox 74"/>
          <p:cNvSpPr txBox="1"/>
          <p:nvPr/>
        </p:nvSpPr>
        <p:spPr>
          <a:xfrm>
            <a:off x="4572000" y="2848687"/>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2</a:t>
            </a:r>
          </a:p>
        </p:txBody>
      </p:sp>
      <p:sp>
        <p:nvSpPr>
          <p:cNvPr id="76" name="TextBox 75"/>
          <p:cNvSpPr txBox="1"/>
          <p:nvPr/>
        </p:nvSpPr>
        <p:spPr>
          <a:xfrm>
            <a:off x="937260" y="2985847"/>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1</a:t>
            </a:r>
          </a:p>
        </p:txBody>
      </p:sp>
      <p:sp>
        <p:nvSpPr>
          <p:cNvPr id="77" name="TextBox 76"/>
          <p:cNvSpPr txBox="1"/>
          <p:nvPr/>
        </p:nvSpPr>
        <p:spPr>
          <a:xfrm>
            <a:off x="2308860" y="2231467"/>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1</a:t>
            </a:r>
          </a:p>
        </p:txBody>
      </p:sp>
      <p:pic>
        <p:nvPicPr>
          <p:cNvPr id="79" name="Picture 56" descr="black-serv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48740" y="2162888"/>
            <a:ext cx="548640" cy="549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 name="Picture 56" descr="black-serv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2300" y="4494608"/>
            <a:ext cx="548640" cy="549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Oval 3"/>
          <p:cNvSpPr/>
          <p:nvPr/>
        </p:nvSpPr>
        <p:spPr>
          <a:xfrm>
            <a:off x="388620" y="2025724"/>
            <a:ext cx="822960" cy="822960"/>
          </a:xfrm>
          <a:prstGeom prst="ellipse">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93"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26</a:t>
            </a:fld>
            <a:endParaRPr lang="en-US">
              <a:solidFill>
                <a:prstClr val="black">
                  <a:tint val="75000"/>
                </a:prstClr>
              </a:solidFill>
              <a:latin typeface="Calibri"/>
            </a:endParaRPr>
          </a:p>
        </p:txBody>
      </p:sp>
      <p:sp>
        <p:nvSpPr>
          <p:cNvPr id="99" name="Cube 98"/>
          <p:cNvSpPr/>
          <p:nvPr/>
        </p:nvSpPr>
        <p:spPr>
          <a:xfrm>
            <a:off x="525780" y="2094304"/>
            <a:ext cx="822960" cy="6858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92" name="TextBox 91"/>
          <p:cNvSpPr txBox="1"/>
          <p:nvPr/>
        </p:nvSpPr>
        <p:spPr>
          <a:xfrm>
            <a:off x="85332" y="4106549"/>
            <a:ext cx="2236904" cy="914084"/>
          </a:xfrm>
          <a:prstGeom prst="rect">
            <a:avLst/>
          </a:prstGeom>
          <a:solidFill>
            <a:schemeClr val="bg2">
              <a:lumMod val="75000"/>
            </a:schemeClr>
          </a:solidFill>
        </p:spPr>
        <p:txBody>
          <a:bodyPr wrap="none" lIns="82284" tIns="41142" rIns="82284" bIns="41142" rtlCol="0">
            <a:spAutoFit/>
          </a:bodyPr>
          <a:lstStyle/>
          <a:p>
            <a:pPr algn="ctr"/>
            <a:r>
              <a:rPr lang="en-US" dirty="0" smtClean="0">
                <a:solidFill>
                  <a:prstClr val="black"/>
                </a:solidFill>
                <a:latin typeface="Calibri"/>
              </a:rPr>
              <a:t>All Packets that A can</a:t>
            </a:r>
          </a:p>
          <a:p>
            <a:pPr algn="ctr"/>
            <a:r>
              <a:rPr lang="en-US" dirty="0" smtClean="0">
                <a:solidFill>
                  <a:prstClr val="black"/>
                </a:solidFill>
                <a:latin typeface="Calibri"/>
              </a:rPr>
              <a:t>possibly send to box 4</a:t>
            </a:r>
          </a:p>
          <a:p>
            <a:pPr algn="ctr"/>
            <a:r>
              <a:rPr lang="en-US" dirty="0" smtClean="0">
                <a:solidFill>
                  <a:prstClr val="black"/>
                </a:solidFill>
                <a:latin typeface="Calibri"/>
              </a:rPr>
              <a:t> through box 1</a:t>
            </a:r>
            <a:endParaRPr lang="en-US" dirty="0">
              <a:solidFill>
                <a:prstClr val="black"/>
              </a:solidFill>
              <a:latin typeface="Calibri"/>
            </a:endParaRPr>
          </a:p>
        </p:txBody>
      </p:sp>
      <p:sp>
        <p:nvSpPr>
          <p:cNvPr id="111" name="Cube 110"/>
          <p:cNvSpPr/>
          <p:nvPr/>
        </p:nvSpPr>
        <p:spPr>
          <a:xfrm>
            <a:off x="1760220" y="3657789"/>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6" name="PB"/>
          <p:cNvSpPr/>
          <p:nvPr/>
        </p:nvSpPr>
        <p:spPr>
          <a:xfrm>
            <a:off x="0" y="6705600"/>
            <a:ext cx="3683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147646867"/>
      </p:ext>
    </p:extLst>
  </p:cSld>
  <p:clrMapOvr>
    <a:masterClrMapping/>
  </p:clrMapOvr>
  <p:transition spd="slow" advTm="5365">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00031 0.00021 C -0.00094 0.00063 -0.00141 0.00125 0.00906 -0.00667 C 0.01953 -0.01458 0.03531 -0.03604 0.0625 -0.04667 C 0.08969 -0.05708 0.13094 -0.06375 0.17234 -0.07 " pathEditMode="relative" rAng="0" ptsTypes="aaaA">
                                      <p:cBhvr>
                                        <p:cTn id="26" dur="2000" fill="hold"/>
                                        <p:tgtEl>
                                          <p:spTgt spid="99"/>
                                        </p:tgtEl>
                                        <p:attrNameLst>
                                          <p:attrName>ppt_x</p:attrName>
                                          <p:attrName>ppt_y</p:attrName>
                                        </p:attrNameLst>
                                      </p:cBhvr>
                                      <p:rCtr x="8578" y="-3458"/>
                                    </p:animMotion>
                                  </p:childTnLst>
                                </p:cTn>
                              </p:par>
                            </p:childTnLst>
                          </p:cTn>
                        </p:par>
                        <p:par>
                          <p:cTn id="27" fill="hold" nodeType="afterGroup">
                            <p:stCondLst>
                              <p:cond delay="2000"/>
                            </p:stCondLst>
                            <p:childTnLst>
                              <p:par>
                                <p:cTn id="28" presetID="1" presetClass="exit" presetSubtype="0" fill="hold" nodeType="afterEffect">
                                  <p:stCondLst>
                                    <p:cond delay="0"/>
                                  </p:stCondLst>
                                  <p:childTnLst>
                                    <p:set>
                                      <p:cBhvr>
                                        <p:cTn id="29" dur="1" fill="hold">
                                          <p:stCondLst>
                                            <p:cond delay="0"/>
                                          </p:stCondLst>
                                        </p:cTn>
                                        <p:tgtEl>
                                          <p:spTgt spid="99"/>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9"/>
                                        </p:tgtEl>
                                        <p:attrNameLst>
                                          <p:attrName>style.visibility</p:attrName>
                                        </p:attrNameLst>
                                      </p:cBhvr>
                                      <p:to>
                                        <p:strVal val="visible"/>
                                      </p:to>
                                    </p:set>
                                  </p:childTnLst>
                                </p:cTn>
                              </p:par>
                            </p:childTnLst>
                          </p:cTn>
                        </p:par>
                        <p:par>
                          <p:cTn id="42" fill="hold" nodeType="afterGroup">
                            <p:stCondLst>
                              <p:cond delay="2000"/>
                            </p:stCondLst>
                            <p:childTnLst>
                              <p:par>
                                <p:cTn id="43" presetID="1" presetClass="entr" presetSubtype="0" fill="hold" nodeType="after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childTnLst>
                          </p:cTn>
                        </p:par>
                        <p:par>
                          <p:cTn id="49" fill="hold" nodeType="afterGroup">
                            <p:stCondLst>
                              <p:cond delay="2000"/>
                            </p:stCondLst>
                            <p:childTnLst>
                              <p:par>
                                <p:cTn id="50" presetID="0" presetClass="path" presetSubtype="0" accel="50000" decel="50000" fill="hold" nodeType="afterEffect">
                                  <p:stCondLst>
                                    <p:cond delay="0"/>
                                  </p:stCondLst>
                                  <p:childTnLst>
                                    <p:animMotion origin="layout" path="M 0 0 C 0.02797 -0.01646 0.05609 -0.03271 0.08031 -0.01917 C 0.10453 -0.00563 0.125 0.0375 0.14547 0.08083 " pathEditMode="relative" ptsTypes="aaA">
                                      <p:cBhvr>
                                        <p:cTn id="51" dur="2000" fill="hold"/>
                                        <p:tgtEl>
                                          <p:spTgt spid="100"/>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0 0 C 0.02797 -0.01646 0.05609 -0.03271 0.08031 -0.01917 C 0.10453 -0.00563 0.125 0.0375 0.14547 0.08083 " pathEditMode="relative" ptsTypes="aaA">
                                      <p:cBhvr>
                                        <p:cTn id="53" dur="2000" fill="hold"/>
                                        <p:tgtEl>
                                          <p:spTgt spid="101"/>
                                        </p:tgtEl>
                                        <p:attrNameLst>
                                          <p:attrName>ppt_x</p:attrName>
                                          <p:attrName>ppt_y</p:attrName>
                                        </p:attrNameLst>
                                      </p:cBhvr>
                                    </p:animMotion>
                                  </p:childTnLst>
                                </p:cTn>
                              </p:par>
                              <p:par>
                                <p:cTn id="54" presetID="0" presetClass="path" presetSubtype="0" accel="50000" decel="50000" fill="hold" nodeType="withEffect">
                                  <p:stCondLst>
                                    <p:cond delay="0"/>
                                  </p:stCondLst>
                                  <p:childTnLst>
                                    <p:animMotion origin="layout" path="M 0 0 C -0.00156 0.02895 -0.00297 0.05791 -0.01516 0.09895 C -0.02735 0.14 -0.05016 0.19312 -0.07281 0.24645 " pathEditMode="relative" ptsTypes="aaA">
                                      <p:cBhvr>
                                        <p:cTn id="55" dur="2000" fill="hold"/>
                                        <p:tgtEl>
                                          <p:spTgt spid="102"/>
                                        </p:tgtEl>
                                        <p:attrNameLst>
                                          <p:attrName>ppt_x</p:attrName>
                                          <p:attrName>ppt_y</p:attrName>
                                        </p:attrNameLst>
                                      </p:cBhvr>
                                    </p:animMotion>
                                  </p:childTnLst>
                                </p:cTn>
                              </p:par>
                            </p:childTnLst>
                          </p:cTn>
                        </p:par>
                        <p:par>
                          <p:cTn id="56" fill="hold" nodeType="afterGroup">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childTnLst>
                          </p:cTn>
                        </p:par>
                        <p:par>
                          <p:cTn id="64" fill="hold">
                            <p:stCondLst>
                              <p:cond delay="5000"/>
                            </p:stCondLst>
                            <p:childTnLst>
                              <p:par>
                                <p:cTn id="65" presetID="1" presetClass="entr" presetSubtype="0" fill="hold" grpId="0" nodeType="afterEffect">
                                  <p:stCondLst>
                                    <p:cond delay="0"/>
                                  </p:stCondLst>
                                  <p:childTnLst>
                                    <p:set>
                                      <p:cBhvr>
                                        <p:cTn id="66" dur="1" fill="hold">
                                          <p:stCondLst>
                                            <p:cond delay="0"/>
                                          </p:stCondLst>
                                        </p:cTn>
                                        <p:tgtEl>
                                          <p:spTgt spid="138"/>
                                        </p:tgtEl>
                                        <p:attrNameLst>
                                          <p:attrName>style.visibility</p:attrName>
                                        </p:attrNameLst>
                                      </p:cBhvr>
                                      <p:to>
                                        <p:strVal val="visible"/>
                                      </p:to>
                                    </p:set>
                                  </p:childTnLst>
                                </p:cTn>
                              </p:par>
                            </p:childTnLst>
                          </p:cTn>
                        </p:par>
                        <p:par>
                          <p:cTn id="67" fill="hold" nodeType="afterGroup">
                            <p:stCondLst>
                              <p:cond delay="5000"/>
                            </p:stCondLst>
                            <p:childTnLst>
                              <p:par>
                                <p:cTn id="68" presetID="3" presetClass="entr" presetSubtype="10" fill="hold" nodeType="after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blinds(horizontal)">
                                      <p:cBhvr>
                                        <p:cTn id="70" dur="500"/>
                                        <p:tgtEl>
                                          <p:spTgt spid="147"/>
                                        </p:tgtEl>
                                      </p:cBhvr>
                                    </p:animEffect>
                                  </p:childTnLst>
                                </p:cTn>
                              </p:par>
                              <p:par>
                                <p:cTn id="71" presetID="3" presetClass="entr" presetSubtype="10" fill="hold" nodeType="with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blinds(horizontal)">
                                      <p:cBhvr>
                                        <p:cTn id="73" dur="500"/>
                                        <p:tgtEl>
                                          <p:spTgt spid="14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nodeType="clickEffect">
                                  <p:stCondLst>
                                    <p:cond delay="0"/>
                                  </p:stCondLst>
                                  <p:childTnLst>
                                    <p:set>
                                      <p:cBhvr>
                                        <p:cTn id="77" dur="1" fill="hold">
                                          <p:stCondLst>
                                            <p:cond delay="0"/>
                                          </p:stCondLst>
                                        </p:cTn>
                                        <p:tgtEl>
                                          <p:spTgt spid="100"/>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01"/>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02"/>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14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38"/>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44"/>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91"/>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92"/>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86"/>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8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90"/>
                                        </p:tgtEl>
                                        <p:attrNameLst>
                                          <p:attrName>style.visibility</p:attrName>
                                        </p:attrNameLst>
                                      </p:cBhvr>
                                      <p:to>
                                        <p:strVal val="visible"/>
                                      </p:to>
                                    </p:set>
                                  </p:childTnLst>
                                </p:cTn>
                              </p:par>
                            </p:childTnLst>
                          </p:cTn>
                        </p:par>
                        <p:par>
                          <p:cTn id="100" fill="hold" nodeType="afterGroup">
                            <p:stCondLst>
                              <p:cond delay="0"/>
                            </p:stCondLst>
                            <p:childTnLst>
                              <p:par>
                                <p:cTn id="101" presetID="1" presetClass="entr" presetSubtype="0" fill="hold" nodeType="afterEffect">
                                  <p:stCondLst>
                                    <p:cond delay="0"/>
                                  </p:stCondLst>
                                  <p:childTnLst>
                                    <p:set>
                                      <p:cBhvr>
                                        <p:cTn id="102" dur="1" fill="hold">
                                          <p:stCondLst>
                                            <p:cond delay="0"/>
                                          </p:stCondLst>
                                        </p:cTn>
                                        <p:tgtEl>
                                          <p:spTgt spid="11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7"/>
                                        </p:tgtEl>
                                        <p:attrNameLst>
                                          <p:attrName>style.visibility</p:attrName>
                                        </p:attrNameLst>
                                      </p:cBhvr>
                                      <p:to>
                                        <p:strVal val="visible"/>
                                      </p:to>
                                    </p:set>
                                  </p:childTnLst>
                                </p:cTn>
                              </p:par>
                              <p:par>
                                <p:cTn id="119" presetID="0" presetClass="path" presetSubtype="0" accel="50000" decel="50000" fill="hold" nodeType="withEffect">
                                  <p:stCondLst>
                                    <p:cond delay="0"/>
                                  </p:stCondLst>
                                  <p:childTnLst>
                                    <p:animMotion origin="layout" path="M 0.00219 -0.00146 C 0.0161 0.01687 0.03032 0.03562 0.0486 0.045 C 0.06719 0.05479 0.09 0.05417 0.11297 0.05375 " pathEditMode="relative" rAng="0" ptsTypes="aaA">
                                      <p:cBhvr>
                                        <p:cTn id="120" dur="2000" fill="hold"/>
                                        <p:tgtEl>
                                          <p:spTgt spid="111"/>
                                        </p:tgtEl>
                                        <p:attrNameLst>
                                          <p:attrName>ppt_x</p:attrName>
                                          <p:attrName>ppt_y</p:attrName>
                                        </p:attrNameLst>
                                      </p:cBhvr>
                                      <p:rCtr x="5531" y="2812"/>
                                    </p:animMotion>
                                  </p:childTnLst>
                                </p:cTn>
                              </p:par>
                              <p:par>
                                <p:cTn id="121" presetID="0" presetClass="path" presetSubtype="0" accel="50000" decel="50000" fill="hold" nodeType="withEffect">
                                  <p:stCondLst>
                                    <p:cond delay="0"/>
                                  </p:stCondLst>
                                  <p:childTnLst>
                                    <p:animMotion origin="layout" path="M 0 0 C 0.03156 -0.01521 0.06312 -0.03042 0.09687 -0.03646 C 0.13062 -0.0425 0.1664 -0.03958 0.20219 -0.03646 " pathEditMode="relative" ptsTypes="aaA">
                                      <p:cBhvr>
                                        <p:cTn id="122" dur="2000" fill="hold"/>
                                        <p:tgtEl>
                                          <p:spTgt spid="112"/>
                                        </p:tgtEl>
                                        <p:attrNameLst>
                                          <p:attrName>ppt_x</p:attrName>
                                          <p:attrName>ppt_y</p:attrName>
                                        </p:attrNameLst>
                                      </p:cBhvr>
                                    </p:animMotion>
                                  </p:childTnLst>
                                </p:cTn>
                              </p:par>
                              <p:par>
                                <p:cTn id="123" presetID="0" presetClass="path" presetSubtype="0" accel="50000" decel="50000" fill="hold" nodeType="withEffect">
                                  <p:stCondLst>
                                    <p:cond delay="0"/>
                                  </p:stCondLst>
                                  <p:childTnLst>
                                    <p:animMotion origin="layout" path="M 0.00297 0.00083 C 0.01969 -0.00854 0.03672 -0.01792 0.06922 -0.02313 C 0.10172 -0.02813 0.14969 -0.02875 0.19781 -0.02917 " pathEditMode="relative" rAng="0" ptsTypes="aaA">
                                      <p:cBhvr>
                                        <p:cTn id="124" dur="2000" fill="hold"/>
                                        <p:tgtEl>
                                          <p:spTgt spid="113"/>
                                        </p:tgtEl>
                                        <p:attrNameLst>
                                          <p:attrName>ppt_x</p:attrName>
                                          <p:attrName>ppt_y</p:attrName>
                                        </p:attrNameLst>
                                      </p:cBhvr>
                                      <p:rCtr x="9734" y="-1500"/>
                                    </p:animMotion>
                                  </p:childTnLst>
                                </p:cTn>
                              </p:par>
                            </p:childTnLst>
                          </p:cTn>
                        </p:par>
                        <p:par>
                          <p:cTn id="125" fill="hold" nodeType="afterGroup">
                            <p:stCondLst>
                              <p:cond delay="2000"/>
                            </p:stCondLst>
                            <p:childTnLst>
                              <p:par>
                                <p:cTn id="126" presetID="1" presetClass="exit" presetSubtype="0" fill="hold" nodeType="afterEffect">
                                  <p:stCondLst>
                                    <p:cond delay="0"/>
                                  </p:stCondLst>
                                  <p:childTnLst>
                                    <p:set>
                                      <p:cBhvr>
                                        <p:cTn id="127" dur="1" fill="hold">
                                          <p:stCondLst>
                                            <p:cond delay="0"/>
                                          </p:stCondLst>
                                        </p:cTn>
                                        <p:tgtEl>
                                          <p:spTgt spid="111"/>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1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13"/>
                                        </p:tgtEl>
                                        <p:attrNameLst>
                                          <p:attrName>style.visibility</p:attrName>
                                        </p:attrNameLst>
                                      </p:cBhvr>
                                      <p:to>
                                        <p:strVal val="hidden"/>
                                      </p:to>
                                    </p:set>
                                  </p:childTnLst>
                                </p:cTn>
                              </p:par>
                            </p:childTnLst>
                          </p:cTn>
                        </p:par>
                        <p:par>
                          <p:cTn id="132" fill="hold" nodeType="afterGroup">
                            <p:stCondLst>
                              <p:cond delay="2000"/>
                            </p:stCondLst>
                            <p:childTnLst>
                              <p:par>
                                <p:cTn id="133" presetID="1" presetClass="entr" presetSubtype="0" fill="hold" nodeType="afterEffect">
                                  <p:stCondLst>
                                    <p:cond delay="0"/>
                                  </p:stCondLst>
                                  <p:childTnLst>
                                    <p:set>
                                      <p:cBhvr>
                                        <p:cTn id="134" dur="1" fill="hold">
                                          <p:stCondLst>
                                            <p:cond delay="0"/>
                                          </p:stCondLst>
                                        </p:cTn>
                                        <p:tgtEl>
                                          <p:spTgt spid="12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0"/>
                                        </p:tgtEl>
                                        <p:attrNameLst>
                                          <p:attrName>style.visibility</p:attrName>
                                        </p:attrNameLst>
                                      </p:cBhvr>
                                      <p:to>
                                        <p:strVal val="visible"/>
                                      </p:to>
                                    </p:set>
                                  </p:childTnLst>
                                </p:cTn>
                              </p:par>
                            </p:childTnLst>
                          </p:cTn>
                        </p:par>
                        <p:par>
                          <p:cTn id="137" fill="hold" nodeType="afterGroup">
                            <p:stCondLst>
                              <p:cond delay="2000"/>
                            </p:stCondLst>
                            <p:childTnLst>
                              <p:par>
                                <p:cTn id="138" presetID="0" presetClass="path" presetSubtype="0" accel="50000" decel="50000" fill="hold" nodeType="afterEffect">
                                  <p:stCondLst>
                                    <p:cond delay="0"/>
                                  </p:stCondLst>
                                  <p:childTnLst>
                                    <p:animMotion origin="layout" path="M 0 0 C 0.01984 0.00812 0.03969 0.01646 0.05984 0.02021 C 0.08 0.02396 0.11109 0.02187 0.12125 0.02208 " pathEditMode="relative" ptsTypes="aaA">
                                      <p:cBhvr>
                                        <p:cTn id="139" dur="2000" fill="hold"/>
                                        <p:tgtEl>
                                          <p:spTgt spid="123"/>
                                        </p:tgtEl>
                                        <p:attrNameLst>
                                          <p:attrName>ppt_x</p:attrName>
                                          <p:attrName>ppt_y</p:attrName>
                                        </p:attrNameLst>
                                      </p:cBhvr>
                                    </p:animMotion>
                                  </p:childTnLst>
                                </p:cTn>
                              </p:par>
                              <p:par>
                                <p:cTn id="140" presetID="0" presetClass="path" presetSubtype="0" accel="50000" decel="50000" fill="hold" nodeType="withEffect">
                                  <p:stCondLst>
                                    <p:cond delay="0"/>
                                  </p:stCondLst>
                                  <p:childTnLst>
                                    <p:animMotion origin="layout" path="M 0 0 C 0.00422 0.02729 0.00844 0.05479 0.01438 0.07771 C 0.02032 0.10063 0.01907 0.12396 0.03563 0.1375 C 0.05219 0.15104 0.08297 0.15479 0.11375 0.15854 " pathEditMode="relative" ptsTypes="aaaA">
                                      <p:cBhvr>
                                        <p:cTn id="141" dur="2000" fill="hold"/>
                                        <p:tgtEl>
                                          <p:spTgt spid="130"/>
                                        </p:tgtEl>
                                        <p:attrNameLst>
                                          <p:attrName>ppt_x</p:attrName>
                                          <p:attrName>ppt_y</p:attrName>
                                        </p:attrNameLst>
                                      </p:cBhvr>
                                    </p:animMotion>
                                  </p:childTnLst>
                                </p:cTn>
                              </p:par>
                            </p:childTnLst>
                          </p:cTn>
                        </p:par>
                        <p:par>
                          <p:cTn id="142" fill="hold" nodeType="afterGroup">
                            <p:stCondLst>
                              <p:cond delay="4000"/>
                            </p:stCondLst>
                            <p:childTnLst>
                              <p:par>
                                <p:cTn id="143" presetID="1" presetClass="entr" presetSubtype="0" fill="hold" nodeType="after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123"/>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30"/>
                                        </p:tgtEl>
                                        <p:attrNameLst>
                                          <p:attrName>style.visibility</p:attrName>
                                        </p:attrNameLst>
                                      </p:cBhvr>
                                      <p:to>
                                        <p:strVal val="hidden"/>
                                      </p:to>
                                    </p:set>
                                  </p:childTnLst>
                                </p:cTn>
                              </p:par>
                            </p:childTnLst>
                          </p:cTn>
                        </p:par>
                        <p:par>
                          <p:cTn id="151" fill="hold" nodeType="afterGroup">
                            <p:stCondLst>
                              <p:cond delay="4000"/>
                            </p:stCondLst>
                            <p:childTnLst>
                              <p:par>
                                <p:cTn id="152" presetID="10" presetClass="entr" presetSubtype="0" fill="hold" grpId="0" nodeType="afterEffect">
                                  <p:stCondLst>
                                    <p:cond delay="0"/>
                                  </p:stCondLst>
                                  <p:childTnLst>
                                    <p:set>
                                      <p:cBhvr>
                                        <p:cTn id="153" dur="1" fill="hold">
                                          <p:stCondLst>
                                            <p:cond delay="0"/>
                                          </p:stCondLst>
                                        </p:cTn>
                                        <p:tgtEl>
                                          <p:spTgt spid="151"/>
                                        </p:tgtEl>
                                        <p:attrNameLst>
                                          <p:attrName>style.visibility</p:attrName>
                                        </p:attrNameLst>
                                      </p:cBhvr>
                                      <p:to>
                                        <p:strVal val="visible"/>
                                      </p:to>
                                    </p:set>
                                    <p:animEffect transition="in" filter="fade">
                                      <p:cBhvr>
                                        <p:cTn id="154" dur="500"/>
                                        <p:tgtEl>
                                          <p:spTgt spid="15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57"/>
                                        </p:tgtEl>
                                        <p:attrNameLst>
                                          <p:attrName>style.visibility</p:attrName>
                                        </p:attrNameLst>
                                      </p:cBhvr>
                                      <p:to>
                                        <p:strVal val="visible"/>
                                      </p:to>
                                    </p:set>
                                    <p:animEffect transition="in" filter="fade">
                                      <p:cBhvr>
                                        <p:cTn id="157" dur="500"/>
                                        <p:tgtEl>
                                          <p:spTgt spid="15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nodeType="clickEffect">
                                  <p:stCondLst>
                                    <p:cond delay="0"/>
                                  </p:stCondLst>
                                  <p:childTnLst>
                                    <p:set>
                                      <p:cBhvr>
                                        <p:cTn id="161" dur="1" fill="hold">
                                          <p:stCondLst>
                                            <p:cond delay="0"/>
                                          </p:stCondLst>
                                        </p:cTn>
                                        <p:tgtEl>
                                          <p:spTgt spid="131"/>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32"/>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33"/>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34"/>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35"/>
                                        </p:tgtEl>
                                        <p:attrNameLst>
                                          <p:attrName>style.visibility</p:attrName>
                                        </p:attrNameLst>
                                      </p:cBhvr>
                                      <p:to>
                                        <p:strVal val="visible"/>
                                      </p:to>
                                    </p:set>
                                  </p:childTnLst>
                                </p:cTn>
                              </p:par>
                              <p:par>
                                <p:cTn id="170" presetID="1" presetClass="exit" presetSubtype="0" fill="hold" grpId="1" nodeType="withEffect">
                                  <p:stCondLst>
                                    <p:cond delay="0"/>
                                  </p:stCondLst>
                                  <p:childTnLst>
                                    <p:set>
                                      <p:cBhvr>
                                        <p:cTn id="171" dur="1" fill="hold">
                                          <p:stCondLst>
                                            <p:cond delay="0"/>
                                          </p:stCondLst>
                                        </p:cTn>
                                        <p:tgtEl>
                                          <p:spTgt spid="157"/>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151"/>
                                        </p:tgtEl>
                                        <p:attrNameLst>
                                          <p:attrName>style.visibility</p:attrName>
                                        </p:attrNameLst>
                                      </p:cBhvr>
                                      <p:to>
                                        <p:strVal val="hidden"/>
                                      </p:to>
                                    </p:set>
                                  </p:childTnLst>
                                </p:cTn>
                              </p:par>
                            </p:childTnLst>
                          </p:cTn>
                        </p:par>
                        <p:par>
                          <p:cTn id="174" fill="hold" nodeType="afterGroup">
                            <p:stCondLst>
                              <p:cond delay="0"/>
                            </p:stCondLst>
                            <p:childTnLst>
                              <p:par>
                                <p:cTn id="175" presetID="0" presetClass="path" presetSubtype="0" accel="50000" decel="50000" fill="hold" nodeType="afterEffect">
                                  <p:stCondLst>
                                    <p:cond delay="0"/>
                                  </p:stCondLst>
                                  <p:childTnLst>
                                    <p:animMotion origin="layout" path="M 0 0 C 0.0525 -0.00354 0.10516 -0.00708 0.14625 -0.00208 C 0.18735 0.00292 0.2211 0.00917 0.24625 0.03021 C 0.27141 0.05125 0.28422 0.08771 0.29704 0.12417 " pathEditMode="relative" ptsTypes="aaaA">
                                      <p:cBhvr>
                                        <p:cTn id="176" dur="2000" fill="hold"/>
                                        <p:tgtEl>
                                          <p:spTgt spid="131"/>
                                        </p:tgtEl>
                                        <p:attrNameLst>
                                          <p:attrName>ppt_x</p:attrName>
                                          <p:attrName>ppt_y</p:attrName>
                                        </p:attrNameLst>
                                      </p:cBhvr>
                                    </p:animMotion>
                                  </p:childTnLst>
                                </p:cTn>
                              </p:par>
                              <p:par>
                                <p:cTn id="177" presetID="0" presetClass="path" presetSubtype="0" accel="50000" decel="50000" fill="hold" nodeType="withEffect">
                                  <p:stCondLst>
                                    <p:cond delay="0"/>
                                  </p:stCondLst>
                                  <p:childTnLst>
                                    <p:animMotion origin="layout" path="M 0 0 C -0.02421 0.00521 -0.04828 0.01062 -0.05296 0.03041 C -0.05765 0.05021 -0.04859 0.08 -0.02796 0.11833 C -0.00734 0.15666 0.03188 0.20854 0.07125 0.26062 " pathEditMode="relative" ptsTypes="aaaA">
                                      <p:cBhvr>
                                        <p:cTn id="178" dur="2000" fill="hold"/>
                                        <p:tgtEl>
                                          <p:spTgt spid="132"/>
                                        </p:tgtEl>
                                        <p:attrNameLst>
                                          <p:attrName>ppt_x</p:attrName>
                                          <p:attrName>ppt_y</p:attrName>
                                        </p:attrNameLst>
                                      </p:cBhvr>
                                    </p:animMotion>
                                  </p:childTnLst>
                                </p:cTn>
                              </p:par>
                            </p:childTnLst>
                          </p:cTn>
                        </p:par>
                        <p:par>
                          <p:cTn id="179" fill="hold" nodeType="afterGroup">
                            <p:stCondLst>
                              <p:cond delay="2000"/>
                            </p:stCondLst>
                            <p:childTnLst>
                              <p:par>
                                <p:cTn id="180" presetID="10" presetClass="entr" presetSubtype="0" fill="hold" grpId="0" nodeType="afterEffect">
                                  <p:stCondLst>
                                    <p:cond delay="0"/>
                                  </p:stCondLst>
                                  <p:childTnLst>
                                    <p:set>
                                      <p:cBhvr>
                                        <p:cTn id="181" dur="1" fill="hold">
                                          <p:stCondLst>
                                            <p:cond delay="0"/>
                                          </p:stCondLst>
                                        </p:cTn>
                                        <p:tgtEl>
                                          <p:spTgt spid="158"/>
                                        </p:tgtEl>
                                        <p:attrNameLst>
                                          <p:attrName>style.visibility</p:attrName>
                                        </p:attrNameLst>
                                      </p:cBhvr>
                                      <p:to>
                                        <p:strVal val="visible"/>
                                      </p:to>
                                    </p:set>
                                    <p:animEffect transition="in" filter="fade">
                                      <p:cBhvr>
                                        <p:cTn id="182" dur="500"/>
                                        <p:tgtEl>
                                          <p:spTgt spid="15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4" presetClass="entr" presetSubtype="10" fill="hold" nodeType="clickEffect">
                                  <p:stCondLst>
                                    <p:cond delay="0"/>
                                  </p:stCondLst>
                                  <p:childTnLst>
                                    <p:set>
                                      <p:cBhvr>
                                        <p:cTn id="186" dur="1" fill="hold">
                                          <p:stCondLst>
                                            <p:cond delay="0"/>
                                          </p:stCondLst>
                                        </p:cTn>
                                        <p:tgtEl>
                                          <p:spTgt spid="162"/>
                                        </p:tgtEl>
                                        <p:attrNameLst>
                                          <p:attrName>style.visibility</p:attrName>
                                        </p:attrNameLst>
                                      </p:cBhvr>
                                      <p:to>
                                        <p:strVal val="visible"/>
                                      </p:to>
                                    </p:set>
                                    <p:animEffect transition="in" filter="randombar(horizontal)">
                                      <p:cBhvr>
                                        <p:cTn id="187" dur="500"/>
                                        <p:tgtEl>
                                          <p:spTgt spid="162"/>
                                        </p:tgtEl>
                                      </p:cBhvr>
                                    </p:animEffect>
                                  </p:childTnLst>
                                </p:cTn>
                              </p:par>
                              <p:par>
                                <p:cTn id="188" presetID="14" presetClass="entr" presetSubtype="10" fill="hold" nodeType="withEffect">
                                  <p:stCondLst>
                                    <p:cond delay="0"/>
                                  </p:stCondLst>
                                  <p:childTnLst>
                                    <p:set>
                                      <p:cBhvr>
                                        <p:cTn id="189" dur="1" fill="hold">
                                          <p:stCondLst>
                                            <p:cond delay="0"/>
                                          </p:stCondLst>
                                        </p:cTn>
                                        <p:tgtEl>
                                          <p:spTgt spid="165"/>
                                        </p:tgtEl>
                                        <p:attrNameLst>
                                          <p:attrName>style.visibility</p:attrName>
                                        </p:attrNameLst>
                                      </p:cBhvr>
                                      <p:to>
                                        <p:strVal val="visible"/>
                                      </p:to>
                                    </p:set>
                                    <p:animEffect transition="in" filter="randombar(horizontal)">
                                      <p:cBhvr>
                                        <p:cTn id="190" dur="500"/>
                                        <p:tgtEl>
                                          <p:spTgt spid="1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72"/>
                                        </p:tgtEl>
                                        <p:attrNameLst>
                                          <p:attrName>style.visibility</p:attrName>
                                        </p:attrNameLst>
                                      </p:cBhvr>
                                      <p:to>
                                        <p:strVal val="visible"/>
                                      </p:to>
                                    </p:set>
                                    <p:animEffect transition="in" filter="fade">
                                      <p:cBhvr>
                                        <p:cTn id="193" dur="500"/>
                                        <p:tgtEl>
                                          <p:spTgt spid="72"/>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fade">
                                      <p:cBhvr>
                                        <p:cTn id="196" dur="500"/>
                                        <p:tgtEl>
                                          <p:spTgt spid="73"/>
                                        </p:tgtEl>
                                      </p:cBhvr>
                                    </p:animEffect>
                                  </p:childTnLst>
                                </p:cTn>
                              </p:par>
                            </p:childTnLst>
                          </p:cTn>
                        </p:par>
                        <p:par>
                          <p:cTn id="197" fill="hold" nodeType="afterGroup">
                            <p:stCondLst>
                              <p:cond delay="500"/>
                            </p:stCondLst>
                            <p:childTnLst>
                              <p:par>
                                <p:cTn id="198" presetID="10" presetClass="entr" presetSubtype="0" fill="hold" grpId="0" nodeType="afterEffect">
                                  <p:stCondLst>
                                    <p:cond delay="0"/>
                                  </p:stCondLst>
                                  <p:childTnLst>
                                    <p:set>
                                      <p:cBhvr>
                                        <p:cTn id="199" dur="1" fill="hold">
                                          <p:stCondLst>
                                            <p:cond delay="0"/>
                                          </p:stCondLst>
                                        </p:cTn>
                                        <p:tgtEl>
                                          <p:spTgt spid="160"/>
                                        </p:tgtEl>
                                        <p:attrNameLst>
                                          <p:attrName>style.visibility</p:attrName>
                                        </p:attrNameLst>
                                      </p:cBhvr>
                                      <p:to>
                                        <p:strVal val="visible"/>
                                      </p:to>
                                    </p:set>
                                    <p:animEffect transition="in" filter="fade">
                                      <p:cBhvr>
                                        <p:cTn id="200" dur="500"/>
                                        <p:tgtEl>
                                          <p:spTgt spid="160"/>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59"/>
                                        </p:tgtEl>
                                        <p:attrNameLst>
                                          <p:attrName>style.visibility</p:attrName>
                                        </p:attrNameLst>
                                      </p:cBhvr>
                                      <p:to>
                                        <p:strVal val="visible"/>
                                      </p:to>
                                    </p:set>
                                    <p:animEffect transition="in" filter="fade">
                                      <p:cBhvr>
                                        <p:cTn id="203" dur="500"/>
                                        <p:tgtEl>
                                          <p:spTgt spid="159"/>
                                        </p:tgtEl>
                                      </p:cBhvr>
                                    </p:animEffect>
                                  </p:childTnLst>
                                </p:cTn>
                              </p:par>
                            </p:childTnLst>
                          </p:cTn>
                        </p:par>
                        <p:par>
                          <p:cTn id="204" fill="hold" nodeType="afterGroup">
                            <p:stCondLst>
                              <p:cond delay="1000"/>
                            </p:stCondLst>
                            <p:childTnLst>
                              <p:par>
                                <p:cTn id="205" presetID="14" presetClass="entr" presetSubtype="10" fill="hold" nodeType="afterEffect">
                                  <p:stCondLst>
                                    <p:cond delay="0"/>
                                  </p:stCondLst>
                                  <p:childTnLst>
                                    <p:set>
                                      <p:cBhvr>
                                        <p:cTn id="206" dur="1" fill="hold">
                                          <p:stCondLst>
                                            <p:cond delay="0"/>
                                          </p:stCondLst>
                                        </p:cTn>
                                        <p:tgtEl>
                                          <p:spTgt spid="174"/>
                                        </p:tgtEl>
                                        <p:attrNameLst>
                                          <p:attrName>style.visibility</p:attrName>
                                        </p:attrNameLst>
                                      </p:cBhvr>
                                      <p:to>
                                        <p:strVal val="visible"/>
                                      </p:to>
                                    </p:set>
                                    <p:animEffect transition="in" filter="randombar(horizontal)">
                                      <p:cBhvr>
                                        <p:cTn id="207" dur="500"/>
                                        <p:tgtEl>
                                          <p:spTgt spid="174"/>
                                        </p:tgtEl>
                                      </p:cBhvr>
                                    </p:animEffect>
                                  </p:childTnLst>
                                </p:cTn>
                              </p:par>
                              <p:par>
                                <p:cTn id="208" presetID="14" presetClass="entr" presetSubtype="10" fill="hold" nodeType="withEffect">
                                  <p:stCondLst>
                                    <p:cond delay="0"/>
                                  </p:stCondLst>
                                  <p:childTnLst>
                                    <p:set>
                                      <p:cBhvr>
                                        <p:cTn id="209" dur="1" fill="hold">
                                          <p:stCondLst>
                                            <p:cond delay="0"/>
                                          </p:stCondLst>
                                        </p:cTn>
                                        <p:tgtEl>
                                          <p:spTgt spid="171"/>
                                        </p:tgtEl>
                                        <p:attrNameLst>
                                          <p:attrName>style.visibility</p:attrName>
                                        </p:attrNameLst>
                                      </p:cBhvr>
                                      <p:to>
                                        <p:strVal val="visible"/>
                                      </p:to>
                                    </p:set>
                                    <p:animEffect transition="in" filter="randombar(horizontal)">
                                      <p:cBhvr>
                                        <p:cTn id="210" dur="500"/>
                                        <p:tgtEl>
                                          <p:spTgt spid="171"/>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74"/>
                                        </p:tgtEl>
                                        <p:attrNameLst>
                                          <p:attrName>style.visibility</p:attrName>
                                        </p:attrNameLst>
                                      </p:cBhvr>
                                      <p:to>
                                        <p:strVal val="visible"/>
                                      </p:to>
                                    </p:set>
                                    <p:animEffect transition="in" filter="fade">
                                      <p:cBhvr>
                                        <p:cTn id="213" dur="500"/>
                                        <p:tgtEl>
                                          <p:spTgt spid="74"/>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75"/>
                                        </p:tgtEl>
                                        <p:attrNameLst>
                                          <p:attrName>style.visibility</p:attrName>
                                        </p:attrNameLst>
                                      </p:cBhvr>
                                      <p:to>
                                        <p:strVal val="visible"/>
                                      </p:to>
                                    </p:set>
                                    <p:animEffect transition="in" filter="fade">
                                      <p:cBhvr>
                                        <p:cTn id="216" dur="500"/>
                                        <p:tgtEl>
                                          <p:spTgt spid="75"/>
                                        </p:tgtEl>
                                      </p:cBhvr>
                                    </p:animEffect>
                                  </p:childTnLst>
                                </p:cTn>
                              </p:par>
                            </p:childTnLst>
                          </p:cTn>
                        </p:par>
                        <p:par>
                          <p:cTn id="217" fill="hold" nodeType="afterGroup">
                            <p:stCondLst>
                              <p:cond delay="1500"/>
                            </p:stCondLst>
                            <p:childTnLst>
                              <p:par>
                                <p:cTn id="218" presetID="10" presetClass="entr" presetSubtype="0" fill="hold" grpId="0" nodeType="afterEffect">
                                  <p:stCondLst>
                                    <p:cond delay="0"/>
                                  </p:stCondLst>
                                  <p:childTnLst>
                                    <p:set>
                                      <p:cBhvr>
                                        <p:cTn id="219" dur="1" fill="hold">
                                          <p:stCondLst>
                                            <p:cond delay="0"/>
                                          </p:stCondLst>
                                        </p:cTn>
                                        <p:tgtEl>
                                          <p:spTgt spid="168"/>
                                        </p:tgtEl>
                                        <p:attrNameLst>
                                          <p:attrName>style.visibility</p:attrName>
                                        </p:attrNameLst>
                                      </p:cBhvr>
                                      <p:to>
                                        <p:strVal val="visible"/>
                                      </p:to>
                                    </p:set>
                                    <p:animEffect transition="in" filter="fade">
                                      <p:cBhvr>
                                        <p:cTn id="220" dur="500"/>
                                        <p:tgtEl>
                                          <p:spTgt spid="168"/>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67"/>
                                        </p:tgtEl>
                                        <p:attrNameLst>
                                          <p:attrName>style.visibility</p:attrName>
                                        </p:attrNameLst>
                                      </p:cBhvr>
                                      <p:to>
                                        <p:strVal val="visible"/>
                                      </p:to>
                                    </p:set>
                                    <p:animEffect transition="in" filter="fade">
                                      <p:cBhvr>
                                        <p:cTn id="223" dur="500"/>
                                        <p:tgtEl>
                                          <p:spTgt spid="167"/>
                                        </p:tgtEl>
                                      </p:cBhvr>
                                    </p:animEffect>
                                  </p:childTnLst>
                                </p:cTn>
                              </p:par>
                            </p:childTnLst>
                          </p:cTn>
                        </p:par>
                        <p:par>
                          <p:cTn id="224" fill="hold" nodeType="afterGroup">
                            <p:stCondLst>
                              <p:cond delay="2000"/>
                            </p:stCondLst>
                            <p:childTnLst>
                              <p:par>
                                <p:cTn id="225" presetID="14" presetClass="entr" presetSubtype="10" fill="hold" nodeType="afterEffect">
                                  <p:stCondLst>
                                    <p:cond delay="0"/>
                                  </p:stCondLst>
                                  <p:childTnLst>
                                    <p:set>
                                      <p:cBhvr>
                                        <p:cTn id="226" dur="1" fill="hold">
                                          <p:stCondLst>
                                            <p:cond delay="0"/>
                                          </p:stCondLst>
                                        </p:cTn>
                                        <p:tgtEl>
                                          <p:spTgt spid="180"/>
                                        </p:tgtEl>
                                        <p:attrNameLst>
                                          <p:attrName>style.visibility</p:attrName>
                                        </p:attrNameLst>
                                      </p:cBhvr>
                                      <p:to>
                                        <p:strVal val="visible"/>
                                      </p:to>
                                    </p:set>
                                    <p:animEffect transition="in" filter="randombar(horizontal)">
                                      <p:cBhvr>
                                        <p:cTn id="227" dur="500"/>
                                        <p:tgtEl>
                                          <p:spTgt spid="180"/>
                                        </p:tgtEl>
                                      </p:cBhvr>
                                    </p:animEffect>
                                  </p:childTnLst>
                                </p:cTn>
                              </p:par>
                              <p:par>
                                <p:cTn id="228" presetID="14" presetClass="entr" presetSubtype="10" fill="hold" nodeType="withEffect">
                                  <p:stCondLst>
                                    <p:cond delay="0"/>
                                  </p:stCondLst>
                                  <p:childTnLst>
                                    <p:set>
                                      <p:cBhvr>
                                        <p:cTn id="229" dur="1" fill="hold">
                                          <p:stCondLst>
                                            <p:cond delay="0"/>
                                          </p:stCondLst>
                                        </p:cTn>
                                        <p:tgtEl>
                                          <p:spTgt spid="177"/>
                                        </p:tgtEl>
                                        <p:attrNameLst>
                                          <p:attrName>style.visibility</p:attrName>
                                        </p:attrNameLst>
                                      </p:cBhvr>
                                      <p:to>
                                        <p:strVal val="visible"/>
                                      </p:to>
                                    </p:set>
                                    <p:animEffect transition="in" filter="randombar(horizontal)">
                                      <p:cBhvr>
                                        <p:cTn id="230" dur="500"/>
                                        <p:tgtEl>
                                          <p:spTgt spid="177"/>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6"/>
                                        </p:tgtEl>
                                        <p:attrNameLst>
                                          <p:attrName>style.visibility</p:attrName>
                                        </p:attrNameLst>
                                      </p:cBhvr>
                                      <p:to>
                                        <p:strVal val="visible"/>
                                      </p:to>
                                    </p:set>
                                    <p:animEffect transition="in" filter="fade">
                                      <p:cBhvr>
                                        <p:cTn id="233" dur="500"/>
                                        <p:tgtEl>
                                          <p:spTgt spid="76"/>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77"/>
                                        </p:tgtEl>
                                        <p:attrNameLst>
                                          <p:attrName>style.visibility</p:attrName>
                                        </p:attrNameLst>
                                      </p:cBhvr>
                                      <p:to>
                                        <p:strVal val="visible"/>
                                      </p:to>
                                    </p:set>
                                    <p:animEffect transition="in" filter="fade">
                                      <p:cBhvr>
                                        <p:cTn id="236" dur="500"/>
                                        <p:tgtEl>
                                          <p:spTgt spid="77"/>
                                        </p:tgtEl>
                                      </p:cBhvr>
                                    </p:animEffect>
                                  </p:childTnLst>
                                </p:cTn>
                              </p:par>
                            </p:childTnLst>
                          </p:cTn>
                        </p:par>
                        <p:par>
                          <p:cTn id="237" fill="hold" nodeType="afterGroup">
                            <p:stCondLst>
                              <p:cond delay="2500"/>
                            </p:stCondLst>
                            <p:childTnLst>
                              <p:par>
                                <p:cTn id="238" presetID="10" presetClass="entr" presetSubtype="0" fill="hold" grpId="0" nodeType="afterEffect">
                                  <p:stCondLst>
                                    <p:cond delay="0"/>
                                  </p:stCondLst>
                                  <p:childTnLst>
                                    <p:set>
                                      <p:cBhvr>
                                        <p:cTn id="239" dur="1" fill="hold">
                                          <p:stCondLst>
                                            <p:cond delay="0"/>
                                          </p:stCondLst>
                                        </p:cTn>
                                        <p:tgtEl>
                                          <p:spTgt spid="169"/>
                                        </p:tgtEl>
                                        <p:attrNameLst>
                                          <p:attrName>style.visibility</p:attrName>
                                        </p:attrNameLst>
                                      </p:cBhvr>
                                      <p:to>
                                        <p:strVal val="visible"/>
                                      </p:to>
                                    </p:set>
                                    <p:animEffect transition="in" filter="fade">
                                      <p:cBhvr>
                                        <p:cTn id="240" dur="500"/>
                                        <p:tgtEl>
                                          <p:spTgt spid="169"/>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70"/>
                                        </p:tgtEl>
                                        <p:attrNameLst>
                                          <p:attrName>style.visibility</p:attrName>
                                        </p:attrNameLst>
                                      </p:cBhvr>
                                      <p:to>
                                        <p:strVal val="visible"/>
                                      </p:to>
                                    </p:set>
                                    <p:animEffect transition="in" filter="fade">
                                      <p:cBhvr>
                                        <p:cTn id="243" dur="500"/>
                                        <p:tgtEl>
                                          <p:spTgt spid="170"/>
                                        </p:tgtEl>
                                      </p:cBhvr>
                                    </p:animEffect>
                                  </p:childTnLst>
                                </p:cTn>
                              </p:par>
                            </p:childTnLst>
                          </p:cTn>
                        </p:par>
                        <p:par>
                          <p:cTn id="244" fill="hold">
                            <p:stCondLst>
                              <p:cond delay="3000"/>
                            </p:stCondLst>
                            <p:childTnLst>
                              <p:par>
                                <p:cTn id="245" presetID="10" presetClass="entr" presetSubtype="0" fill="hold" grpId="0" nodeType="afterEffect">
                                  <p:stCondLst>
                                    <p:cond delay="0"/>
                                  </p:stCondLst>
                                  <p:childTnLst>
                                    <p:set>
                                      <p:cBhvr>
                                        <p:cTn id="246" dur="1" fill="hold">
                                          <p:stCondLst>
                                            <p:cond delay="0"/>
                                          </p:stCondLst>
                                        </p:cTn>
                                        <p:tgtEl>
                                          <p:spTgt spid="5"/>
                                        </p:tgtEl>
                                        <p:attrNameLst>
                                          <p:attrName>style.visibility</p:attrName>
                                        </p:attrNameLst>
                                      </p:cBhvr>
                                      <p:to>
                                        <p:strVal val="visible"/>
                                      </p:to>
                                    </p:set>
                                    <p:animEffect transition="in" filter="fade">
                                      <p:cBhvr>
                                        <p:cTn id="247" dur="500"/>
                                        <p:tgtEl>
                                          <p:spTgt spid="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
                                        </p:tgtEl>
                                        <p:attrNameLst>
                                          <p:attrName>style.visibility</p:attrName>
                                        </p:attrNameLst>
                                      </p:cBhvr>
                                      <p:to>
                                        <p:strVal val="visible"/>
                                      </p:to>
                                    </p:set>
                                    <p:animEffect transition="in" filter="fade">
                                      <p:cBhvr>
                                        <p:cTn id="2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1" grpId="0" animBg="1"/>
      <p:bldP spid="91" grpId="1" animBg="1"/>
      <p:bldP spid="86" grpId="0" animBg="1"/>
      <p:bldP spid="86" grpId="1" animBg="1"/>
      <p:bldP spid="138" grpId="0" animBg="1"/>
      <p:bldP spid="138" grpId="1" animBg="1"/>
      <p:bldP spid="151" grpId="0" animBg="1"/>
      <p:bldP spid="151" grpId="1" animBg="1"/>
      <p:bldP spid="157" grpId="0" animBg="1"/>
      <p:bldP spid="157" grpId="1" animBg="1"/>
      <p:bldP spid="158" grpId="0" animBg="1"/>
      <p:bldP spid="159" grpId="0" animBg="1"/>
      <p:bldP spid="160" grpId="0" animBg="1"/>
      <p:bldP spid="167" grpId="0" animBg="1"/>
      <p:bldP spid="168" grpId="0" animBg="1"/>
      <p:bldP spid="170" grpId="0" animBg="1"/>
      <p:bldP spid="169" grpId="0" animBg="1"/>
      <p:bldP spid="72" grpId="0" animBg="1"/>
      <p:bldP spid="73" grpId="0" animBg="1"/>
      <p:bldP spid="74" grpId="0" animBg="1"/>
      <p:bldP spid="75" grpId="0" animBg="1"/>
      <p:bldP spid="76" grpId="0" animBg="1"/>
      <p:bldP spid="77" grpId="0" animBg="1"/>
      <p:bldP spid="4" grpId="0" animBg="1"/>
      <p:bldP spid="92" grpId="0" animBg="1"/>
      <p:bldP spid="9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Finding Loops</a:t>
            </a:r>
            <a:endParaRPr lang="en-US" dirty="0"/>
          </a:p>
        </p:txBody>
      </p:sp>
      <p:sp>
        <p:nvSpPr>
          <p:cNvPr id="3" name="Content Placeholder 2"/>
          <p:cNvSpPr>
            <a:spLocks noGrp="1"/>
          </p:cNvSpPr>
          <p:nvPr>
            <p:ph sz="quarter" idx="1"/>
          </p:nvPr>
        </p:nvSpPr>
        <p:spPr>
          <a:xfrm>
            <a:off x="457203" y="1600200"/>
            <a:ext cx="7468077" cy="1280160"/>
          </a:xfrm>
        </p:spPr>
        <p:txBody>
          <a:bodyPr>
            <a:normAutofit fontScale="70000" lnSpcReduction="20000"/>
          </a:bodyPr>
          <a:lstStyle/>
          <a:p>
            <a:r>
              <a:rPr lang="en-US" dirty="0">
                <a:latin typeface="Century Schoolbook" charset="0"/>
                <a:ea typeface="ＭＳ Ｐゴシック" charset="0"/>
                <a:cs typeface="ＭＳ Ｐゴシック" charset="0"/>
              </a:rPr>
              <a:t>Is there a loop in the network?</a:t>
            </a:r>
          </a:p>
          <a:p>
            <a:pPr lvl="1"/>
            <a:r>
              <a:rPr lang="en-US" dirty="0">
                <a:latin typeface="Century Schoolbook" charset="0"/>
                <a:ea typeface="ＭＳ Ｐゴシック" charset="0"/>
              </a:rPr>
              <a:t>Inject an all-x </a:t>
            </a:r>
            <a:r>
              <a:rPr lang="en-US" dirty="0" smtClean="0">
                <a:latin typeface="Century Schoolbook" charset="0"/>
                <a:ea typeface="ＭＳ Ｐゴシック" charset="0"/>
              </a:rPr>
              <a:t>test </a:t>
            </a:r>
            <a:r>
              <a:rPr lang="en-US" dirty="0">
                <a:latin typeface="Century Schoolbook" charset="0"/>
                <a:ea typeface="ＭＳ Ｐゴシック" charset="0"/>
              </a:rPr>
              <a:t>packet from every switch-port</a:t>
            </a:r>
          </a:p>
          <a:p>
            <a:pPr lvl="1"/>
            <a:r>
              <a:rPr lang="en-US" dirty="0">
                <a:latin typeface="Century Schoolbook" charset="0"/>
                <a:ea typeface="ＭＳ Ｐゴシック" charset="0"/>
              </a:rPr>
              <a:t>Follow the packet until it comes back to injection port</a:t>
            </a:r>
          </a:p>
        </p:txBody>
      </p:sp>
      <p:sp>
        <p:nvSpPr>
          <p:cNvPr id="4" name="Can 3"/>
          <p:cNvSpPr/>
          <p:nvPr/>
        </p:nvSpPr>
        <p:spPr>
          <a:xfrm>
            <a:off x="1705083" y="4188008"/>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1</a:t>
            </a:r>
          </a:p>
        </p:txBody>
      </p:sp>
      <p:sp>
        <p:nvSpPr>
          <p:cNvPr id="5" name="Can 4"/>
          <p:cNvSpPr/>
          <p:nvPr/>
        </p:nvSpPr>
        <p:spPr>
          <a:xfrm>
            <a:off x="4242543" y="2953568"/>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2</a:t>
            </a:r>
          </a:p>
        </p:txBody>
      </p:sp>
      <p:sp>
        <p:nvSpPr>
          <p:cNvPr id="6" name="Can 5"/>
          <p:cNvSpPr/>
          <p:nvPr/>
        </p:nvSpPr>
        <p:spPr>
          <a:xfrm>
            <a:off x="6780003" y="4256588"/>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3</a:t>
            </a:r>
          </a:p>
        </p:txBody>
      </p:sp>
      <p:sp>
        <p:nvSpPr>
          <p:cNvPr id="7" name="Can 6"/>
          <p:cNvSpPr/>
          <p:nvPr/>
        </p:nvSpPr>
        <p:spPr>
          <a:xfrm>
            <a:off x="4311123" y="5628188"/>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1100" dirty="0">
                <a:solidFill>
                  <a:prstClr val="white"/>
                </a:solidFill>
                <a:latin typeface="Calibri"/>
              </a:rPr>
              <a:t>Box 4</a:t>
            </a:r>
          </a:p>
        </p:txBody>
      </p:sp>
      <p:cxnSp>
        <p:nvCxnSpPr>
          <p:cNvPr id="8" name="Straight Connector 7"/>
          <p:cNvCxnSpPr/>
          <p:nvPr/>
        </p:nvCxnSpPr>
        <p:spPr>
          <a:xfrm>
            <a:off x="2219433" y="4668068"/>
            <a:ext cx="2091690" cy="120015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5271243" y="3193598"/>
            <a:ext cx="2023110" cy="106299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5339823" y="4736648"/>
            <a:ext cx="1954530" cy="113157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2219433" y="3193598"/>
            <a:ext cx="2023110" cy="994410"/>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p:nvPr/>
        </p:nvCxnSpPr>
        <p:spPr>
          <a:xfrm flipV="1">
            <a:off x="1773663" y="5079548"/>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1773663" y="4668068"/>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1773663" y="5696768"/>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Cube 58"/>
          <p:cNvSpPr/>
          <p:nvPr/>
        </p:nvSpPr>
        <p:spPr>
          <a:xfrm>
            <a:off x="1773663" y="5010968"/>
            <a:ext cx="822960" cy="6858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65" name="Straight Arrow Connector 64"/>
          <p:cNvCxnSpPr/>
          <p:nvPr/>
        </p:nvCxnSpPr>
        <p:spPr>
          <a:xfrm flipH="1" flipV="1">
            <a:off x="2802363" y="4873808"/>
            <a:ext cx="480060" cy="27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2459463" y="3227888"/>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flipV="1">
            <a:off x="2459463" y="2816408"/>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459463" y="3845108"/>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Cube 68"/>
          <p:cNvSpPr/>
          <p:nvPr/>
        </p:nvSpPr>
        <p:spPr>
          <a:xfrm>
            <a:off x="1773663" y="5010968"/>
            <a:ext cx="822960" cy="6858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1" name="Cube 70"/>
          <p:cNvSpPr/>
          <p:nvPr/>
        </p:nvSpPr>
        <p:spPr>
          <a:xfrm>
            <a:off x="1705083" y="3707948"/>
            <a:ext cx="342900" cy="48006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2" name="Cube 71"/>
          <p:cNvSpPr/>
          <p:nvPr/>
        </p:nvSpPr>
        <p:spPr>
          <a:xfrm>
            <a:off x="2733783" y="3296468"/>
            <a:ext cx="342900" cy="48006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3" name="Cube 72"/>
          <p:cNvSpPr/>
          <p:nvPr/>
        </p:nvSpPr>
        <p:spPr>
          <a:xfrm>
            <a:off x="2733783" y="3296468"/>
            <a:ext cx="342900" cy="48006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74" name="Straight Arrow Connector 73"/>
          <p:cNvCxnSpPr/>
          <p:nvPr/>
        </p:nvCxnSpPr>
        <p:spPr>
          <a:xfrm flipV="1">
            <a:off x="5751303" y="3227888"/>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V="1">
            <a:off x="5751303" y="2816408"/>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a:off x="5751303" y="3845108"/>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Cube 76"/>
          <p:cNvSpPr/>
          <p:nvPr/>
        </p:nvSpPr>
        <p:spPr>
          <a:xfrm>
            <a:off x="6162783" y="3433628"/>
            <a:ext cx="480060" cy="3429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8" name="Cube 77"/>
          <p:cNvSpPr/>
          <p:nvPr/>
        </p:nvSpPr>
        <p:spPr>
          <a:xfrm>
            <a:off x="4516863" y="2747828"/>
            <a:ext cx="480060" cy="3429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79" name="Cube 78"/>
          <p:cNvSpPr/>
          <p:nvPr/>
        </p:nvSpPr>
        <p:spPr>
          <a:xfrm>
            <a:off x="6148928" y="3433628"/>
            <a:ext cx="480060" cy="3429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80" name="Straight Arrow Connector 79"/>
          <p:cNvCxnSpPr/>
          <p:nvPr/>
        </p:nvCxnSpPr>
        <p:spPr>
          <a:xfrm flipV="1">
            <a:off x="5682723" y="4873808"/>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5682723" y="4462328"/>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a:off x="5682723" y="5491028"/>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3" name="Cube 82"/>
          <p:cNvSpPr/>
          <p:nvPr/>
        </p:nvSpPr>
        <p:spPr>
          <a:xfrm>
            <a:off x="5957043" y="4873808"/>
            <a:ext cx="274320" cy="54864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84" name="Cube 83"/>
          <p:cNvSpPr/>
          <p:nvPr/>
        </p:nvSpPr>
        <p:spPr>
          <a:xfrm>
            <a:off x="7328643" y="3982268"/>
            <a:ext cx="274320" cy="54864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85" name="Cube 84"/>
          <p:cNvSpPr/>
          <p:nvPr/>
        </p:nvSpPr>
        <p:spPr>
          <a:xfrm>
            <a:off x="5957043" y="4873808"/>
            <a:ext cx="274320" cy="54864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86" name="Cube 85"/>
          <p:cNvSpPr/>
          <p:nvPr/>
        </p:nvSpPr>
        <p:spPr>
          <a:xfrm>
            <a:off x="4585443" y="5216708"/>
            <a:ext cx="274320" cy="34290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87" name="TextBox 86"/>
          <p:cNvSpPr txBox="1"/>
          <p:nvPr/>
        </p:nvSpPr>
        <p:spPr>
          <a:xfrm>
            <a:off x="2665203" y="2884990"/>
            <a:ext cx="89154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(X,P)</a:t>
            </a:r>
          </a:p>
        </p:txBody>
      </p:sp>
      <p:sp>
        <p:nvSpPr>
          <p:cNvPr id="88" name="TextBox 87"/>
          <p:cNvSpPr txBox="1"/>
          <p:nvPr/>
        </p:nvSpPr>
        <p:spPr>
          <a:xfrm>
            <a:off x="6162783" y="3022150"/>
            <a:ext cx="123444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2</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(X,P))</a:t>
            </a:r>
          </a:p>
        </p:txBody>
      </p:sp>
      <p:sp>
        <p:nvSpPr>
          <p:cNvPr id="89" name="TextBox 88"/>
          <p:cNvSpPr txBox="1"/>
          <p:nvPr/>
        </p:nvSpPr>
        <p:spPr>
          <a:xfrm>
            <a:off x="5408403" y="5491030"/>
            <a:ext cx="15087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3</a:t>
            </a:r>
            <a:r>
              <a:rPr lang="en-US" sz="1600" dirty="0">
                <a:solidFill>
                  <a:prstClr val="black"/>
                </a:solidFill>
                <a:latin typeface="Calibri"/>
              </a:rPr>
              <a:t>(T</a:t>
            </a:r>
            <a:r>
              <a:rPr lang="en-US" sz="1600" baseline="-25000" dirty="0">
                <a:solidFill>
                  <a:prstClr val="black"/>
                </a:solidFill>
                <a:latin typeface="Calibri"/>
              </a:rPr>
              <a:t>2</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(X,P)))</a:t>
            </a:r>
          </a:p>
        </p:txBody>
      </p:sp>
      <p:sp>
        <p:nvSpPr>
          <p:cNvPr id="90" name="TextBox 89"/>
          <p:cNvSpPr txBox="1"/>
          <p:nvPr/>
        </p:nvSpPr>
        <p:spPr>
          <a:xfrm>
            <a:off x="1293603" y="5765350"/>
            <a:ext cx="18516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25000" dirty="0">
                <a:solidFill>
                  <a:prstClr val="black"/>
                </a:solidFill>
                <a:latin typeface="Calibri"/>
              </a:rPr>
              <a:t>4</a:t>
            </a:r>
            <a:r>
              <a:rPr lang="en-US" sz="1600" dirty="0">
                <a:solidFill>
                  <a:prstClr val="black"/>
                </a:solidFill>
                <a:latin typeface="Calibri"/>
              </a:rPr>
              <a:t>(T</a:t>
            </a:r>
            <a:r>
              <a:rPr lang="en-US" sz="1600" baseline="-25000" dirty="0">
                <a:solidFill>
                  <a:prstClr val="black"/>
                </a:solidFill>
                <a:latin typeface="Calibri"/>
              </a:rPr>
              <a:t>3</a:t>
            </a:r>
            <a:r>
              <a:rPr lang="en-US" sz="1600" dirty="0">
                <a:solidFill>
                  <a:prstClr val="black"/>
                </a:solidFill>
                <a:latin typeface="Calibri"/>
              </a:rPr>
              <a:t>(T</a:t>
            </a:r>
            <a:r>
              <a:rPr lang="en-US" sz="1600" baseline="-25000" dirty="0">
                <a:solidFill>
                  <a:prstClr val="black"/>
                </a:solidFill>
                <a:latin typeface="Calibri"/>
              </a:rPr>
              <a:t>2</a:t>
            </a:r>
            <a:r>
              <a:rPr lang="en-US" sz="1600" dirty="0">
                <a:solidFill>
                  <a:prstClr val="black"/>
                </a:solidFill>
                <a:latin typeface="Calibri"/>
              </a:rPr>
              <a:t>(T</a:t>
            </a:r>
            <a:r>
              <a:rPr lang="en-US" sz="1600" baseline="-25000" dirty="0">
                <a:solidFill>
                  <a:prstClr val="black"/>
                </a:solidFill>
                <a:latin typeface="Calibri"/>
              </a:rPr>
              <a:t>1</a:t>
            </a:r>
            <a:r>
              <a:rPr lang="en-US" sz="1600" dirty="0">
                <a:solidFill>
                  <a:prstClr val="black"/>
                </a:solidFill>
                <a:latin typeface="Calibri"/>
              </a:rPr>
              <a:t>(X,P))))</a:t>
            </a:r>
          </a:p>
        </p:txBody>
      </p:sp>
      <p:sp>
        <p:nvSpPr>
          <p:cNvPr id="91" name="Cube 90"/>
          <p:cNvSpPr/>
          <p:nvPr/>
        </p:nvSpPr>
        <p:spPr>
          <a:xfrm>
            <a:off x="5957043" y="5010968"/>
            <a:ext cx="205740" cy="3429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92" name="Cube 91"/>
          <p:cNvSpPr/>
          <p:nvPr/>
        </p:nvSpPr>
        <p:spPr>
          <a:xfrm>
            <a:off x="6162783" y="3536498"/>
            <a:ext cx="411480" cy="20574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93" name="Cube 92"/>
          <p:cNvSpPr/>
          <p:nvPr/>
        </p:nvSpPr>
        <p:spPr>
          <a:xfrm>
            <a:off x="2733783" y="3406482"/>
            <a:ext cx="342900" cy="3429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94" name="Cube 93"/>
          <p:cNvSpPr/>
          <p:nvPr/>
        </p:nvSpPr>
        <p:spPr>
          <a:xfrm>
            <a:off x="1910823" y="5148128"/>
            <a:ext cx="274320" cy="3429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96" name="Curved Connector 95"/>
          <p:cNvCxnSpPr>
            <a:stCxn id="94" idx="4"/>
            <a:endCxn id="91" idx="2"/>
          </p:cNvCxnSpPr>
          <p:nvPr/>
        </p:nvCxnSpPr>
        <p:spPr>
          <a:xfrm flipV="1">
            <a:off x="2116563" y="5208139"/>
            <a:ext cx="3840480" cy="145733"/>
          </a:xfrm>
          <a:prstGeom prst="curved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9" name="Curved Connector 98"/>
          <p:cNvCxnSpPr>
            <a:stCxn id="83" idx="5"/>
            <a:endCxn id="79" idx="4"/>
          </p:cNvCxnSpPr>
          <p:nvPr/>
        </p:nvCxnSpPr>
        <p:spPr>
          <a:xfrm flipV="1">
            <a:off x="6231364" y="3647941"/>
            <a:ext cx="311468" cy="1465898"/>
          </a:xfrm>
          <a:prstGeom prst="curvedConnector3">
            <a:avLst>
              <a:gd name="adj1" fmla="val 193448"/>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a:stCxn id="92" idx="2"/>
            <a:endCxn id="93" idx="0"/>
          </p:cNvCxnSpPr>
          <p:nvPr/>
        </p:nvCxnSpPr>
        <p:spPr>
          <a:xfrm rot="10800000">
            <a:off x="2948097" y="3406484"/>
            <a:ext cx="3214688" cy="258603"/>
          </a:xfrm>
          <a:prstGeom prst="curvedConnector4">
            <a:avLst>
              <a:gd name="adj1" fmla="val 48000"/>
              <a:gd name="adj2" fmla="val 179279"/>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03" name="Curved Connector 102"/>
          <p:cNvCxnSpPr>
            <a:stCxn id="93" idx="3"/>
            <a:endCxn id="94" idx="0"/>
          </p:cNvCxnSpPr>
          <p:nvPr/>
        </p:nvCxnSpPr>
        <p:spPr>
          <a:xfrm rot="5400000">
            <a:off x="1772950" y="4058709"/>
            <a:ext cx="1398746" cy="780098"/>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470643" y="5079551"/>
            <a:ext cx="1165860" cy="298531"/>
          </a:xfrm>
          <a:prstGeom prst="rect">
            <a:avLst/>
          </a:prstGeom>
          <a:solidFill>
            <a:schemeClr val="accent3">
              <a:lumMod val="20000"/>
              <a:lumOff val="80000"/>
              <a:alpha val="63000"/>
            </a:schemeClr>
          </a:solidFill>
          <a:ln>
            <a:solidFill>
              <a:schemeClr val="accent3">
                <a:lumMod val="60000"/>
                <a:lumOff val="40000"/>
              </a:schemeClr>
            </a:solidFill>
          </a:ln>
        </p:spPr>
        <p:txBody>
          <a:bodyPr lIns="82284" tIns="41142" rIns="82284" bIns="41142">
            <a:spAutoFit/>
          </a:bodyPr>
          <a:lstStyle/>
          <a:p>
            <a:pPr>
              <a:defRPr/>
            </a:pPr>
            <a:r>
              <a:rPr lang="en-US" sz="1400" dirty="0">
                <a:solidFill>
                  <a:prstClr val="black"/>
                </a:solidFill>
                <a:latin typeface="Calibri"/>
              </a:rPr>
              <a:t>Original HS</a:t>
            </a:r>
          </a:p>
        </p:txBody>
      </p:sp>
      <p:sp>
        <p:nvSpPr>
          <p:cNvPr id="117" name="TextBox 116"/>
          <p:cNvSpPr txBox="1"/>
          <p:nvPr/>
        </p:nvSpPr>
        <p:spPr>
          <a:xfrm>
            <a:off x="470643" y="5422451"/>
            <a:ext cx="1165860" cy="298531"/>
          </a:xfrm>
          <a:prstGeom prst="rect">
            <a:avLst/>
          </a:prstGeom>
          <a:solidFill>
            <a:schemeClr val="accent2">
              <a:lumMod val="60000"/>
              <a:lumOff val="40000"/>
              <a:alpha val="63000"/>
            </a:schemeClr>
          </a:solidFill>
          <a:ln>
            <a:solidFill>
              <a:schemeClr val="accent2">
                <a:lumMod val="75000"/>
              </a:schemeClr>
            </a:solidFill>
          </a:ln>
        </p:spPr>
        <p:txBody>
          <a:bodyPr lIns="82284" tIns="41142" rIns="82284" bIns="41142">
            <a:spAutoFit/>
          </a:bodyPr>
          <a:lstStyle/>
          <a:p>
            <a:pPr>
              <a:defRPr/>
            </a:pPr>
            <a:r>
              <a:rPr lang="en-US" sz="1400" dirty="0">
                <a:solidFill>
                  <a:prstClr val="black"/>
                </a:solidFill>
                <a:latin typeface="Calibri"/>
              </a:rPr>
              <a:t>Returned HS</a:t>
            </a:r>
          </a:p>
        </p:txBody>
      </p:sp>
      <p:cxnSp>
        <p:nvCxnSpPr>
          <p:cNvPr id="119" name="Straight Arrow Connector 118"/>
          <p:cNvCxnSpPr>
            <a:stCxn id="94" idx="2"/>
          </p:cNvCxnSpPr>
          <p:nvPr/>
        </p:nvCxnSpPr>
        <p:spPr>
          <a:xfrm flipH="1" flipV="1">
            <a:off x="1499343" y="5285288"/>
            <a:ext cx="411480" cy="6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H="1">
            <a:off x="1499343" y="5491028"/>
            <a:ext cx="754380" cy="6858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693903" y="4942390"/>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4</a:t>
            </a:r>
          </a:p>
        </p:txBody>
      </p:sp>
      <p:sp>
        <p:nvSpPr>
          <p:cNvPr id="54" name="TextBox 53"/>
          <p:cNvSpPr txBox="1"/>
          <p:nvPr/>
        </p:nvSpPr>
        <p:spPr>
          <a:xfrm>
            <a:off x="6299943" y="4188010"/>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3</a:t>
            </a:r>
          </a:p>
        </p:txBody>
      </p:sp>
      <p:sp>
        <p:nvSpPr>
          <p:cNvPr id="55" name="TextBox 54"/>
          <p:cNvSpPr txBox="1"/>
          <p:nvPr/>
        </p:nvSpPr>
        <p:spPr>
          <a:xfrm>
            <a:off x="4379703" y="3580792"/>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2</a:t>
            </a:r>
          </a:p>
        </p:txBody>
      </p:sp>
      <p:sp>
        <p:nvSpPr>
          <p:cNvPr id="60" name="TextBox 59"/>
          <p:cNvSpPr txBox="1"/>
          <p:nvPr/>
        </p:nvSpPr>
        <p:spPr>
          <a:xfrm>
            <a:off x="2665203" y="4256590"/>
            <a:ext cx="480060" cy="329309"/>
          </a:xfrm>
          <a:prstGeom prst="rect">
            <a:avLst/>
          </a:prstGeom>
          <a:solidFill>
            <a:schemeClr val="accent3">
              <a:lumMod val="20000"/>
              <a:lumOff val="80000"/>
              <a:alpha val="86000"/>
            </a:schemeClr>
          </a:solidFill>
          <a:ln>
            <a:solidFill>
              <a:schemeClr val="accent1">
                <a:lumMod val="75000"/>
              </a:schemeClr>
            </a:solidFill>
          </a:ln>
        </p:spPr>
        <p:txBody>
          <a:bodyPr lIns="82284" tIns="41142" rIns="82284" bIns="41142">
            <a:spAutoFit/>
          </a:bodyPr>
          <a:lstStyle/>
          <a:p>
            <a:pPr>
              <a:defRPr/>
            </a:pPr>
            <a:r>
              <a:rPr lang="en-US" sz="1600" dirty="0">
                <a:solidFill>
                  <a:prstClr val="black"/>
                </a:solidFill>
                <a:latin typeface="Calibri"/>
              </a:rPr>
              <a:t>T</a:t>
            </a:r>
            <a:r>
              <a:rPr lang="en-US" sz="1600" baseline="30000" dirty="0">
                <a:solidFill>
                  <a:prstClr val="black"/>
                </a:solidFill>
                <a:latin typeface="Calibri"/>
              </a:rPr>
              <a:t>-1</a:t>
            </a:r>
            <a:r>
              <a:rPr lang="en-US" sz="1600" baseline="-25000" dirty="0">
                <a:solidFill>
                  <a:prstClr val="black"/>
                </a:solidFill>
                <a:latin typeface="Calibri"/>
              </a:rPr>
              <a:t>1</a:t>
            </a:r>
          </a:p>
        </p:txBody>
      </p:sp>
      <p:sp>
        <p:nvSpPr>
          <p:cNvPr id="62"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27</a:t>
            </a:fld>
            <a:endParaRPr lang="en-US">
              <a:solidFill>
                <a:prstClr val="black">
                  <a:tint val="75000"/>
                </a:prstClr>
              </a:solidFill>
              <a:latin typeface="Calibri"/>
            </a:endParaRPr>
          </a:p>
        </p:txBody>
      </p:sp>
      <p:sp>
        <p:nvSpPr>
          <p:cNvPr id="13" name="PB"/>
          <p:cNvSpPr/>
          <p:nvPr/>
        </p:nvSpPr>
        <p:spPr>
          <a:xfrm>
            <a:off x="0" y="6705600"/>
            <a:ext cx="3937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055591242"/>
      </p:ext>
    </p:extLst>
  </p:cSld>
  <p:clrMapOvr>
    <a:masterClrMapping/>
  </p:clrMapOvr>
  <p:transition spd="slow" advTm="12644">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childTnLst>
                          </p:cTn>
                        </p:par>
                        <p:par>
                          <p:cTn id="65" fill="hold" nodeType="afterGroup">
                            <p:stCondLst>
                              <p:cond delay="500"/>
                            </p:stCondLst>
                            <p:childTnLst>
                              <p:par>
                                <p:cTn id="66" presetID="0" presetClass="path" presetSubtype="0" accel="50000" decel="50000" fill="hold" nodeType="afterEffect">
                                  <p:stCondLst>
                                    <p:cond delay="0"/>
                                  </p:stCondLst>
                                  <p:childTnLst>
                                    <p:animMotion origin="layout" path="M 0 0 C 0.01672 -0.02917 0.03344 -0.05834 0.02953 -0.09396 C 0.02563 -0.12959 -0.01469 -0.19396 -0.02344 -0.21417 " pathEditMode="relative" ptsTypes="aaA">
                                      <p:cBhvr>
                                        <p:cTn id="67" dur="2000" fill="hold"/>
                                        <p:tgtEl>
                                          <p:spTgt spid="69"/>
                                        </p:tgtEl>
                                        <p:attrNameLst>
                                          <p:attrName>ppt_x</p:attrName>
                                          <p:attrName>ppt_y</p:attrName>
                                        </p:attrNameLst>
                                      </p:cBhvr>
                                    </p:animMotion>
                                  </p:childTnLst>
                                </p:cTn>
                              </p:par>
                            </p:childTnLst>
                          </p:cTn>
                        </p:par>
                        <p:par>
                          <p:cTn id="68" fill="hold" nodeType="afterGroup">
                            <p:stCondLst>
                              <p:cond delay="2500"/>
                            </p:stCondLst>
                            <p:childTnLst>
                              <p:par>
                                <p:cTn id="69" presetID="1" presetClass="exit" presetSubtype="0" fill="hold" nodeType="afterEffect">
                                  <p:stCondLst>
                                    <p:cond delay="0"/>
                                  </p:stCondLst>
                                  <p:childTnLst>
                                    <p:set>
                                      <p:cBhvr>
                                        <p:cTn id="70" dur="1" fill="hold">
                                          <p:stCondLst>
                                            <p:cond delay="0"/>
                                          </p:stCondLst>
                                        </p:cTn>
                                        <p:tgtEl>
                                          <p:spTgt spid="69"/>
                                        </p:tgtEl>
                                        <p:attrNameLst>
                                          <p:attrName>style.visibility</p:attrName>
                                        </p:attrNameLst>
                                      </p:cBhvr>
                                      <p:to>
                                        <p:strVal val="hidden"/>
                                      </p:to>
                                    </p:set>
                                  </p:childTnLst>
                                </p:cTn>
                              </p:par>
                            </p:childTnLst>
                          </p:cTn>
                        </p:par>
                        <p:par>
                          <p:cTn id="71" fill="hold" nodeType="afterGroup">
                            <p:stCondLst>
                              <p:cond delay="2500"/>
                            </p:stCondLst>
                            <p:childTnLst>
                              <p:par>
                                <p:cTn id="72" presetID="1" presetClass="entr" presetSubtype="0" fill="hold" nodeType="afterEffect">
                                  <p:stCondLst>
                                    <p:cond delay="0"/>
                                  </p:stCondLst>
                                  <p:childTnLst>
                                    <p:set>
                                      <p:cBhvr>
                                        <p:cTn id="73" dur="1" fill="hold">
                                          <p:stCondLst>
                                            <p:cond delay="0"/>
                                          </p:stCondLst>
                                        </p:cTn>
                                        <p:tgtEl>
                                          <p:spTgt spid="71"/>
                                        </p:tgtEl>
                                        <p:attrNameLst>
                                          <p:attrName>style.visibility</p:attrName>
                                        </p:attrNameLst>
                                      </p:cBhvr>
                                      <p:to>
                                        <p:strVal val="visible"/>
                                      </p:to>
                                    </p:set>
                                  </p:childTnLst>
                                </p:cTn>
                              </p:par>
                            </p:childTnLst>
                          </p:cTn>
                        </p:par>
                        <p:par>
                          <p:cTn id="74" fill="hold" nodeType="afterGroup">
                            <p:stCondLst>
                              <p:cond delay="2500"/>
                            </p:stCondLst>
                            <p:childTnLst>
                              <p:par>
                                <p:cTn id="75" presetID="0" presetClass="path" presetSubtype="0" accel="50000" decel="50000" fill="hold" nodeType="afterEffect">
                                  <p:stCondLst>
                                    <p:cond delay="0"/>
                                  </p:stCondLst>
                                  <p:childTnLst>
                                    <p:animMotion origin="layout" path="M 3.75E-6 5E-6 C 0.02015 -0.00459 0.04031 -0.00896 0.05922 -0.01917 C 0.07812 -0.02938 0.09593 -0.045 0.11375 -0.06063 " pathEditMode="relative" ptsTypes="aaA">
                                      <p:cBhvr>
                                        <p:cTn id="76" dur="2000" fill="hold"/>
                                        <p:tgtEl>
                                          <p:spTgt spid="71"/>
                                        </p:tgtEl>
                                        <p:attrNameLst>
                                          <p:attrName>ppt_x</p:attrName>
                                          <p:attrName>ppt_y</p:attrName>
                                        </p:attrNameLst>
                                      </p:cBhvr>
                                    </p:animMotion>
                                  </p:childTnLst>
                                </p:cTn>
                              </p:par>
                            </p:childTnLst>
                          </p:cTn>
                        </p:par>
                        <p:par>
                          <p:cTn id="77" fill="hold" nodeType="afterGroup">
                            <p:stCondLst>
                              <p:cond delay="4500"/>
                            </p:stCondLst>
                            <p:childTnLst>
                              <p:par>
                                <p:cTn id="78" presetID="10" presetClass="entr" presetSubtype="0" fill="hold" grpId="0" nodeType="afterEffect">
                                  <p:stCondLst>
                                    <p:cond delay="0"/>
                                  </p:stCondLst>
                                  <p:childTnLst>
                                    <p:set>
                                      <p:cBhvr>
                                        <p:cTn id="79" dur="1" fill="hold">
                                          <p:stCondLst>
                                            <p:cond delay="0"/>
                                          </p:stCondLst>
                                        </p:cTn>
                                        <p:tgtEl>
                                          <p:spTgt spid="87"/>
                                        </p:tgtEl>
                                        <p:attrNameLst>
                                          <p:attrName>style.visibility</p:attrName>
                                        </p:attrNameLst>
                                      </p:cBhvr>
                                      <p:to>
                                        <p:strVal val="visible"/>
                                      </p:to>
                                    </p:set>
                                    <p:animEffect transition="in" filter="fade">
                                      <p:cBhvr>
                                        <p:cTn id="80" dur="500"/>
                                        <p:tgtEl>
                                          <p:spTgt spid="8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nodeType="clickEffect">
                                  <p:stCondLst>
                                    <p:cond delay="0"/>
                                  </p:stCondLst>
                                  <p:childTnLst>
                                    <p:set>
                                      <p:cBhvr>
                                        <p:cTn id="84" dur="1" fill="hold">
                                          <p:stCondLst>
                                            <p:cond delay="0"/>
                                          </p:stCondLst>
                                        </p:cTn>
                                        <p:tgtEl>
                                          <p:spTgt spid="71"/>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0" presetClass="path" presetSubtype="0" accel="50000" decel="50000" fill="hold" nodeType="withEffect">
                                  <p:stCondLst>
                                    <p:cond delay="0"/>
                                  </p:stCondLst>
                                  <p:childTnLst>
                                    <p:animMotion origin="layout" path="M 2.5E-6 1.66667E-6 C 0.01437 -0.00146 0.02875 -0.00292 0.06219 -0.01813 C 0.09562 -0.03333 0.14812 -0.06271 0.20078 -0.09188 " pathEditMode="relative" ptsTypes="aaA">
                                      <p:cBhvr>
                                        <p:cTn id="96" dur="2000" fill="hold"/>
                                        <p:tgtEl>
                                          <p:spTgt spid="73"/>
                                        </p:tgtEl>
                                        <p:attrNameLst>
                                          <p:attrName>ppt_x</p:attrName>
                                          <p:attrName>ppt_y</p:attrName>
                                        </p:attrNameLst>
                                      </p:cBhvr>
                                    </p:animMotion>
                                  </p:childTnLst>
                                </p:cTn>
                              </p:par>
                            </p:childTnLst>
                          </p:cTn>
                        </p:par>
                        <p:par>
                          <p:cTn id="97" fill="hold" nodeType="afterGroup">
                            <p:stCondLst>
                              <p:cond delay="2000"/>
                            </p:stCondLst>
                            <p:childTnLst>
                              <p:par>
                                <p:cTn id="98" presetID="1" presetClass="exit" presetSubtype="0" fill="hold" nodeType="afterEffect">
                                  <p:stCondLst>
                                    <p:cond delay="0"/>
                                  </p:stCondLst>
                                  <p:childTnLst>
                                    <p:set>
                                      <p:cBhvr>
                                        <p:cTn id="99" dur="1" fill="hold">
                                          <p:stCondLst>
                                            <p:cond delay="0"/>
                                          </p:stCondLst>
                                        </p:cTn>
                                        <p:tgtEl>
                                          <p:spTgt spid="73"/>
                                        </p:tgtEl>
                                        <p:attrNameLst>
                                          <p:attrName>style.visibility</p:attrName>
                                        </p:attrNameLst>
                                      </p:cBhvr>
                                      <p:to>
                                        <p:strVal val="hidden"/>
                                      </p:to>
                                    </p:set>
                                  </p:childTnLst>
                                </p:cTn>
                              </p:par>
                              <p:par>
                                <p:cTn id="100" presetID="1" presetClass="entr" presetSubtype="0" fill="hold" nodeType="withEffect">
                                  <p:stCondLst>
                                    <p:cond delay="0"/>
                                  </p:stCondLst>
                                  <p:childTnLst>
                                    <p:set>
                                      <p:cBhvr>
                                        <p:cTn id="101" dur="1" fill="hold">
                                          <p:stCondLst>
                                            <p:cond delay="0"/>
                                          </p:stCondLst>
                                        </p:cTn>
                                        <p:tgtEl>
                                          <p:spTgt spid="78"/>
                                        </p:tgtEl>
                                        <p:attrNameLst>
                                          <p:attrName>style.visibility</p:attrName>
                                        </p:attrNameLst>
                                      </p:cBhvr>
                                      <p:to>
                                        <p:strVal val="visible"/>
                                      </p:to>
                                    </p:set>
                                  </p:childTnLst>
                                </p:cTn>
                              </p:par>
                            </p:childTnLst>
                          </p:cTn>
                        </p:par>
                        <p:par>
                          <p:cTn id="102" fill="hold" nodeType="afterGroup">
                            <p:stCondLst>
                              <p:cond delay="2000"/>
                            </p:stCondLst>
                            <p:childTnLst>
                              <p:par>
                                <p:cTn id="103" presetID="0" presetClass="path" presetSubtype="0" accel="50000" decel="50000" fill="hold" nodeType="afterEffect">
                                  <p:stCondLst>
                                    <p:cond delay="0"/>
                                  </p:stCondLst>
                                  <p:childTnLst>
                                    <p:animMotion origin="layout" path="M 0 0 C 0.02094 0.00959 0.04203 0.01938 0.06282 0.02938 C 0.0836 0.03938 0.10547 0.04813 0.125 0.05959 C 0.14453 0.07104 0.16235 0.08459 0.18032 0.09813 " pathEditMode="relative" ptsTypes="aaaA">
                                      <p:cBhvr>
                                        <p:cTn id="104" dur="2000" fill="hold"/>
                                        <p:tgtEl>
                                          <p:spTgt spid="78"/>
                                        </p:tgtEl>
                                        <p:attrNameLst>
                                          <p:attrName>ppt_x</p:attrName>
                                          <p:attrName>ppt_y</p:attrName>
                                        </p:attrNameLst>
                                      </p:cBhvr>
                                    </p:animMotion>
                                  </p:childTnLst>
                                </p:cTn>
                              </p:par>
                            </p:childTnLst>
                          </p:cTn>
                        </p:par>
                        <p:par>
                          <p:cTn id="105" fill="hold" nodeType="afterGroup">
                            <p:stCondLst>
                              <p:cond delay="4000"/>
                            </p:stCondLst>
                            <p:childTnLst>
                              <p:par>
                                <p:cTn id="106" presetID="10" presetClass="entr" presetSubtype="0" fill="hold" grpId="0" nodeType="afterEffect">
                                  <p:stCondLst>
                                    <p:cond delay="0"/>
                                  </p:stCondLst>
                                  <p:childTnLst>
                                    <p:set>
                                      <p:cBhvr>
                                        <p:cTn id="107" dur="1" fill="hold">
                                          <p:stCondLst>
                                            <p:cond delay="0"/>
                                          </p:stCondLst>
                                        </p:cTn>
                                        <p:tgtEl>
                                          <p:spTgt spid="88"/>
                                        </p:tgtEl>
                                        <p:attrNameLst>
                                          <p:attrName>style.visibility</p:attrName>
                                        </p:attrNameLst>
                                      </p:cBhvr>
                                      <p:to>
                                        <p:strVal val="visible"/>
                                      </p:to>
                                    </p:set>
                                    <p:animEffect transition="in" filter="fade">
                                      <p:cBhvr>
                                        <p:cTn id="108" dur="500"/>
                                        <p:tgtEl>
                                          <p:spTgt spid="8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nodeType="clickEffect">
                                  <p:stCondLst>
                                    <p:cond delay="0"/>
                                  </p:stCondLst>
                                  <p:childTnLst>
                                    <p:set>
                                      <p:cBhvr>
                                        <p:cTn id="112" dur="1" fill="hold">
                                          <p:stCondLst>
                                            <p:cond delay="0"/>
                                          </p:stCondLst>
                                        </p:cTn>
                                        <p:tgtEl>
                                          <p:spTgt spid="78"/>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0" presetClass="path" presetSubtype="0" accel="50000" decel="50000" fill="hold" nodeType="withEffect">
                                  <p:stCondLst>
                                    <p:cond delay="0"/>
                                  </p:stCondLst>
                                  <p:childTnLst>
                                    <p:animMotion origin="layout" path="M 0 0 C -0.00094 0.01416 -0.00187 0.02854 0.01813 0.04437 C 0.03813 0.06021 0.07891 0.0775 0.11969 0.095 " pathEditMode="relative" ptsTypes="aaA">
                                      <p:cBhvr>
                                        <p:cTn id="124" dur="2000" fill="hold"/>
                                        <p:tgtEl>
                                          <p:spTgt spid="79"/>
                                        </p:tgtEl>
                                        <p:attrNameLst>
                                          <p:attrName>ppt_x</p:attrName>
                                          <p:attrName>ppt_y</p:attrName>
                                        </p:attrNameLst>
                                      </p:cBhvr>
                                    </p:animMotion>
                                  </p:childTnLst>
                                </p:cTn>
                              </p:par>
                            </p:childTnLst>
                          </p:cTn>
                        </p:par>
                        <p:par>
                          <p:cTn id="125" fill="hold" nodeType="afterGroup">
                            <p:stCondLst>
                              <p:cond delay="2000"/>
                            </p:stCondLst>
                            <p:childTnLst>
                              <p:par>
                                <p:cTn id="126" presetID="1" presetClass="entr" presetSubtype="0" fill="hold" nodeType="afterEffect">
                                  <p:stCondLst>
                                    <p:cond delay="0"/>
                                  </p:stCondLst>
                                  <p:childTnLst>
                                    <p:set>
                                      <p:cBhvr>
                                        <p:cTn id="127" dur="1" fill="hold">
                                          <p:stCondLst>
                                            <p:cond delay="0"/>
                                          </p:stCondLst>
                                        </p:cTn>
                                        <p:tgtEl>
                                          <p:spTgt spid="84"/>
                                        </p:tgtEl>
                                        <p:attrNameLst>
                                          <p:attrName>style.visibility</p:attrName>
                                        </p:attrNameLst>
                                      </p:cBhvr>
                                      <p:to>
                                        <p:strVal val="visible"/>
                                      </p:to>
                                    </p:set>
                                  </p:childTnLst>
                                </p:cTn>
                              </p:par>
                              <p:par>
                                <p:cTn id="128" presetID="1" presetClass="exit" presetSubtype="0" fill="hold" nodeType="withEffect">
                                  <p:stCondLst>
                                    <p:cond delay="0"/>
                                  </p:stCondLst>
                                  <p:childTnLst>
                                    <p:set>
                                      <p:cBhvr>
                                        <p:cTn id="129" dur="1" fill="hold">
                                          <p:stCondLst>
                                            <p:cond delay="0"/>
                                          </p:stCondLst>
                                        </p:cTn>
                                        <p:tgtEl>
                                          <p:spTgt spid="79"/>
                                        </p:tgtEl>
                                        <p:attrNameLst>
                                          <p:attrName>style.visibility</p:attrName>
                                        </p:attrNameLst>
                                      </p:cBhvr>
                                      <p:to>
                                        <p:strVal val="hidden"/>
                                      </p:to>
                                    </p:set>
                                  </p:childTnLst>
                                </p:cTn>
                              </p:par>
                            </p:childTnLst>
                          </p:cTn>
                        </p:par>
                        <p:par>
                          <p:cTn id="130" fill="hold" nodeType="afterGroup">
                            <p:stCondLst>
                              <p:cond delay="2000"/>
                            </p:stCondLst>
                            <p:childTnLst>
                              <p:par>
                                <p:cTn id="131" presetID="0" presetClass="path" presetSubtype="0" accel="50000" decel="50000" fill="hold" nodeType="afterEffect">
                                  <p:stCondLst>
                                    <p:cond delay="0"/>
                                  </p:stCondLst>
                                  <p:childTnLst>
                                    <p:animMotion origin="layout" path="M 0 0 C -0.01734 0.01833 -0.03468 0.03687 -0.05984 0.05854 C -0.085 0.08021 -0.11828 0.10521 -0.1514 0.13021 " pathEditMode="relative" ptsTypes="aaA">
                                      <p:cBhvr>
                                        <p:cTn id="132" dur="2000" fill="hold"/>
                                        <p:tgtEl>
                                          <p:spTgt spid="84"/>
                                        </p:tgtEl>
                                        <p:attrNameLst>
                                          <p:attrName>ppt_x</p:attrName>
                                          <p:attrName>ppt_y</p:attrName>
                                        </p:attrNameLst>
                                      </p:cBhvr>
                                    </p:animMotion>
                                  </p:childTnLst>
                                </p:cTn>
                              </p:par>
                            </p:childTnLst>
                          </p:cTn>
                        </p:par>
                        <p:par>
                          <p:cTn id="133" fill="hold" nodeType="afterGroup">
                            <p:stCondLst>
                              <p:cond delay="4000"/>
                            </p:stCondLst>
                            <p:childTnLst>
                              <p:par>
                                <p:cTn id="134" presetID="10" presetClass="entr" presetSubtype="0" fill="hold" grpId="0" nodeType="afterEffect">
                                  <p:stCondLst>
                                    <p:cond delay="0"/>
                                  </p:stCondLst>
                                  <p:childTnLst>
                                    <p:set>
                                      <p:cBhvr>
                                        <p:cTn id="135" dur="1" fill="hold">
                                          <p:stCondLst>
                                            <p:cond delay="0"/>
                                          </p:stCondLst>
                                        </p:cTn>
                                        <p:tgtEl>
                                          <p:spTgt spid="89"/>
                                        </p:tgtEl>
                                        <p:attrNameLst>
                                          <p:attrName>style.visibility</p:attrName>
                                        </p:attrNameLst>
                                      </p:cBhvr>
                                      <p:to>
                                        <p:strVal val="visible"/>
                                      </p:to>
                                    </p:set>
                                    <p:animEffect transition="in" filter="fade">
                                      <p:cBhvr>
                                        <p:cTn id="136" dur="500"/>
                                        <p:tgtEl>
                                          <p:spTgt spid="8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8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5"/>
                                        </p:tgtEl>
                                        <p:attrNameLst>
                                          <p:attrName>style.visibility</p:attrName>
                                        </p:attrNameLst>
                                      </p:cBhvr>
                                      <p:to>
                                        <p:strVal val="visible"/>
                                      </p:to>
                                    </p:set>
                                  </p:childTnLst>
                                </p:cTn>
                              </p:par>
                            </p:childTnLst>
                          </p:cTn>
                        </p:par>
                        <p:par>
                          <p:cTn id="143" fill="hold" nodeType="afterGroup">
                            <p:stCondLst>
                              <p:cond delay="0"/>
                            </p:stCondLst>
                            <p:childTnLst>
                              <p:par>
                                <p:cTn id="144" presetID="0" presetClass="path" presetSubtype="0" accel="50000" decel="50000" fill="hold" nodeType="afterEffect">
                                  <p:stCondLst>
                                    <p:cond delay="0"/>
                                  </p:stCondLst>
                                  <p:childTnLst>
                                    <p:animMotion origin="layout" path="M 0 0 C -0.02547 0.02 -0.05078 0.04 -0.07563 0.04646 C -0.10047 0.05291 -0.12485 0.04604 -0.14922 0.03937 " pathEditMode="relative" ptsTypes="aaA">
                                      <p:cBhvr>
                                        <p:cTn id="145" dur="2000" fill="hold"/>
                                        <p:tgtEl>
                                          <p:spTgt spid="85"/>
                                        </p:tgtEl>
                                        <p:attrNameLst>
                                          <p:attrName>ppt_x</p:attrName>
                                          <p:attrName>ppt_y</p:attrName>
                                        </p:attrNameLst>
                                      </p:cBhvr>
                                    </p:animMotion>
                                  </p:childTnLst>
                                </p:cTn>
                              </p:par>
                            </p:childTnLst>
                          </p:cTn>
                        </p:par>
                        <p:par>
                          <p:cTn id="146" fill="hold" nodeType="afterGroup">
                            <p:stCondLst>
                              <p:cond delay="2000"/>
                            </p:stCondLst>
                            <p:childTnLst>
                              <p:par>
                                <p:cTn id="147" presetID="1" presetClass="entr" presetSubtype="0" fill="hold" nodeType="afterEffect">
                                  <p:stCondLst>
                                    <p:cond delay="0"/>
                                  </p:stCondLst>
                                  <p:childTnLst>
                                    <p:set>
                                      <p:cBhvr>
                                        <p:cTn id="148" dur="1" fill="hold">
                                          <p:stCondLst>
                                            <p:cond delay="0"/>
                                          </p:stCondLst>
                                        </p:cTn>
                                        <p:tgtEl>
                                          <p:spTgt spid="86"/>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85"/>
                                        </p:tgtEl>
                                        <p:attrNameLst>
                                          <p:attrName>style.visibility</p:attrName>
                                        </p:attrNameLst>
                                      </p:cBhvr>
                                      <p:to>
                                        <p:strVal val="hidden"/>
                                      </p:to>
                                    </p:set>
                                  </p:childTnLst>
                                </p:cTn>
                              </p:par>
                            </p:childTnLst>
                          </p:cTn>
                        </p:par>
                        <p:par>
                          <p:cTn id="151" fill="hold" nodeType="afterGroup">
                            <p:stCondLst>
                              <p:cond delay="2000"/>
                            </p:stCondLst>
                            <p:childTnLst>
                              <p:par>
                                <p:cTn id="152" presetID="0" presetClass="path" presetSubtype="0" accel="50000" decel="50000" fill="hold" nodeType="afterEffect">
                                  <p:stCondLst>
                                    <p:cond delay="0"/>
                                  </p:stCondLst>
                                  <p:childTnLst>
                                    <p:animMotion origin="layout" path="M 0 0 C -0.01765 0.0277 -0.03515 0.05562 -0.08109 0.05666 C -0.12703 0.0577 -0.2014 0.03187 -0.27578 0.00625 " pathEditMode="relative" ptsTypes="aaA">
                                      <p:cBhvr>
                                        <p:cTn id="153" dur="2000" fill="hold"/>
                                        <p:tgtEl>
                                          <p:spTgt spid="86"/>
                                        </p:tgtEl>
                                        <p:attrNameLst>
                                          <p:attrName>ppt_x</p:attrName>
                                          <p:attrName>ppt_y</p:attrName>
                                        </p:attrNameLst>
                                      </p:cBhvr>
                                    </p:animMotion>
                                  </p:childTnLst>
                                </p:cTn>
                              </p:par>
                            </p:childTnLst>
                          </p:cTn>
                        </p:par>
                        <p:par>
                          <p:cTn id="154" fill="hold" nodeType="afterGroup">
                            <p:stCondLst>
                              <p:cond delay="4000"/>
                            </p:stCondLst>
                            <p:childTnLst>
                              <p:par>
                                <p:cTn id="155" presetID="10" presetClass="entr" presetSubtype="0" fill="hold" grpId="0" nodeType="afterEffect">
                                  <p:stCondLst>
                                    <p:cond delay="0"/>
                                  </p:stCondLst>
                                  <p:childTnLst>
                                    <p:set>
                                      <p:cBhvr>
                                        <p:cTn id="156" dur="1" fill="hold">
                                          <p:stCondLst>
                                            <p:cond delay="0"/>
                                          </p:stCondLst>
                                        </p:cTn>
                                        <p:tgtEl>
                                          <p:spTgt spid="90"/>
                                        </p:tgtEl>
                                        <p:attrNameLst>
                                          <p:attrName>style.visibility</p:attrName>
                                        </p:attrNameLst>
                                      </p:cBhvr>
                                      <p:to>
                                        <p:strVal val="visible"/>
                                      </p:to>
                                    </p:set>
                                    <p:animEffect transition="in" filter="fade">
                                      <p:cBhvr>
                                        <p:cTn id="157" dur="500"/>
                                        <p:tgtEl>
                                          <p:spTgt spid="90"/>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4" presetClass="entr" presetSubtype="10" fill="hold" nodeType="clickEffect">
                                  <p:stCondLst>
                                    <p:cond delay="0"/>
                                  </p:stCondLst>
                                  <p:childTnLst>
                                    <p:set>
                                      <p:cBhvr>
                                        <p:cTn id="161" dur="1" fill="hold">
                                          <p:stCondLst>
                                            <p:cond delay="0"/>
                                          </p:stCondLst>
                                        </p:cTn>
                                        <p:tgtEl>
                                          <p:spTgt spid="96"/>
                                        </p:tgtEl>
                                        <p:attrNameLst>
                                          <p:attrName>style.visibility</p:attrName>
                                        </p:attrNameLst>
                                      </p:cBhvr>
                                      <p:to>
                                        <p:strVal val="visible"/>
                                      </p:to>
                                    </p:set>
                                    <p:animEffect transition="in" filter="randombar(horizontal)">
                                      <p:cBhvr>
                                        <p:cTn id="162" dur="500"/>
                                        <p:tgtEl>
                                          <p:spTgt spid="9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fade">
                                      <p:cBhvr>
                                        <p:cTn id="165" dur="500"/>
                                        <p:tgtEl>
                                          <p:spTgt spid="53"/>
                                        </p:tgtEl>
                                      </p:cBhvr>
                                    </p:animEffect>
                                  </p:childTnLst>
                                </p:cTn>
                              </p:par>
                            </p:childTnLst>
                          </p:cTn>
                        </p:par>
                        <p:par>
                          <p:cTn id="166" fill="hold" nodeType="afterGroup">
                            <p:stCondLst>
                              <p:cond delay="500"/>
                            </p:stCondLst>
                            <p:childTnLst>
                              <p:par>
                                <p:cTn id="167" presetID="10" presetClass="entr" presetSubtype="0" fill="hold" grpId="0" nodeType="afterEffect">
                                  <p:stCondLst>
                                    <p:cond delay="0"/>
                                  </p:stCondLst>
                                  <p:childTnLst>
                                    <p:set>
                                      <p:cBhvr>
                                        <p:cTn id="168" dur="1" fill="hold">
                                          <p:stCondLst>
                                            <p:cond delay="0"/>
                                          </p:stCondLst>
                                        </p:cTn>
                                        <p:tgtEl>
                                          <p:spTgt spid="91"/>
                                        </p:tgtEl>
                                        <p:attrNameLst>
                                          <p:attrName>style.visibility</p:attrName>
                                        </p:attrNameLst>
                                      </p:cBhvr>
                                      <p:to>
                                        <p:strVal val="visible"/>
                                      </p:to>
                                    </p:set>
                                    <p:animEffect transition="in" filter="fade">
                                      <p:cBhvr>
                                        <p:cTn id="169" dur="500"/>
                                        <p:tgtEl>
                                          <p:spTgt spid="91"/>
                                        </p:tgtEl>
                                      </p:cBhvr>
                                    </p:animEffect>
                                  </p:childTnLst>
                                </p:cTn>
                              </p:par>
                            </p:childTnLst>
                          </p:cTn>
                        </p:par>
                        <p:par>
                          <p:cTn id="170" fill="hold" nodeType="afterGroup">
                            <p:stCondLst>
                              <p:cond delay="1000"/>
                            </p:stCondLst>
                            <p:childTnLst>
                              <p:par>
                                <p:cTn id="171" presetID="14" presetClass="entr" presetSubtype="10" fill="hold" nodeType="afterEffect">
                                  <p:stCondLst>
                                    <p:cond delay="0"/>
                                  </p:stCondLst>
                                  <p:childTnLst>
                                    <p:set>
                                      <p:cBhvr>
                                        <p:cTn id="172" dur="1" fill="hold">
                                          <p:stCondLst>
                                            <p:cond delay="0"/>
                                          </p:stCondLst>
                                        </p:cTn>
                                        <p:tgtEl>
                                          <p:spTgt spid="99"/>
                                        </p:tgtEl>
                                        <p:attrNameLst>
                                          <p:attrName>style.visibility</p:attrName>
                                        </p:attrNameLst>
                                      </p:cBhvr>
                                      <p:to>
                                        <p:strVal val="visible"/>
                                      </p:to>
                                    </p:set>
                                    <p:animEffect transition="in" filter="randombar(horizontal)">
                                      <p:cBhvr>
                                        <p:cTn id="173" dur="500"/>
                                        <p:tgtEl>
                                          <p:spTgt spid="9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childTnLst>
                          </p:cTn>
                        </p:par>
                        <p:par>
                          <p:cTn id="177" fill="hold" nodeType="afterGroup">
                            <p:stCondLst>
                              <p:cond delay="1500"/>
                            </p:stCondLst>
                            <p:childTnLst>
                              <p:par>
                                <p:cTn id="178" presetID="10" presetClass="entr" presetSubtype="0" fill="hold" grpId="0" nodeType="afterEffect">
                                  <p:stCondLst>
                                    <p:cond delay="0"/>
                                  </p:stCondLst>
                                  <p:childTnLst>
                                    <p:set>
                                      <p:cBhvr>
                                        <p:cTn id="179" dur="1" fill="hold">
                                          <p:stCondLst>
                                            <p:cond delay="0"/>
                                          </p:stCondLst>
                                        </p:cTn>
                                        <p:tgtEl>
                                          <p:spTgt spid="92"/>
                                        </p:tgtEl>
                                        <p:attrNameLst>
                                          <p:attrName>style.visibility</p:attrName>
                                        </p:attrNameLst>
                                      </p:cBhvr>
                                      <p:to>
                                        <p:strVal val="visible"/>
                                      </p:to>
                                    </p:set>
                                    <p:animEffect transition="in" filter="fade">
                                      <p:cBhvr>
                                        <p:cTn id="180" dur="500"/>
                                        <p:tgtEl>
                                          <p:spTgt spid="92"/>
                                        </p:tgtEl>
                                      </p:cBhvr>
                                    </p:animEffect>
                                  </p:childTnLst>
                                </p:cTn>
                              </p:par>
                            </p:childTnLst>
                          </p:cTn>
                        </p:par>
                        <p:par>
                          <p:cTn id="181" fill="hold" nodeType="afterGroup">
                            <p:stCondLst>
                              <p:cond delay="2000"/>
                            </p:stCondLst>
                            <p:childTnLst>
                              <p:par>
                                <p:cTn id="182" presetID="14" presetClass="entr" presetSubtype="10" fill="hold" nodeType="afterEffect">
                                  <p:stCondLst>
                                    <p:cond delay="0"/>
                                  </p:stCondLst>
                                  <p:childTnLst>
                                    <p:set>
                                      <p:cBhvr>
                                        <p:cTn id="183" dur="1" fill="hold">
                                          <p:stCondLst>
                                            <p:cond delay="0"/>
                                          </p:stCondLst>
                                        </p:cTn>
                                        <p:tgtEl>
                                          <p:spTgt spid="101"/>
                                        </p:tgtEl>
                                        <p:attrNameLst>
                                          <p:attrName>style.visibility</p:attrName>
                                        </p:attrNameLst>
                                      </p:cBhvr>
                                      <p:to>
                                        <p:strVal val="visible"/>
                                      </p:to>
                                    </p:set>
                                    <p:animEffect transition="in" filter="randombar(horizontal)">
                                      <p:cBhvr>
                                        <p:cTn id="184" dur="500"/>
                                        <p:tgtEl>
                                          <p:spTgt spid="10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5"/>
                                        </p:tgtEl>
                                        <p:attrNameLst>
                                          <p:attrName>style.visibility</p:attrName>
                                        </p:attrNameLst>
                                      </p:cBhvr>
                                      <p:to>
                                        <p:strVal val="visible"/>
                                      </p:to>
                                    </p:set>
                                    <p:animEffect transition="in" filter="fade">
                                      <p:cBhvr>
                                        <p:cTn id="187" dur="500"/>
                                        <p:tgtEl>
                                          <p:spTgt spid="55"/>
                                        </p:tgtEl>
                                      </p:cBhvr>
                                    </p:animEffect>
                                  </p:childTnLst>
                                </p:cTn>
                              </p:par>
                            </p:childTnLst>
                          </p:cTn>
                        </p:par>
                        <p:par>
                          <p:cTn id="188" fill="hold" nodeType="afterGroup">
                            <p:stCondLst>
                              <p:cond delay="2500"/>
                            </p:stCondLst>
                            <p:childTnLst>
                              <p:par>
                                <p:cTn id="189" presetID="10" presetClass="entr" presetSubtype="0" fill="hold" grpId="0" nodeType="afterEffect">
                                  <p:stCondLst>
                                    <p:cond delay="0"/>
                                  </p:stCondLst>
                                  <p:childTnLst>
                                    <p:set>
                                      <p:cBhvr>
                                        <p:cTn id="190" dur="1" fill="hold">
                                          <p:stCondLst>
                                            <p:cond delay="0"/>
                                          </p:stCondLst>
                                        </p:cTn>
                                        <p:tgtEl>
                                          <p:spTgt spid="93"/>
                                        </p:tgtEl>
                                        <p:attrNameLst>
                                          <p:attrName>style.visibility</p:attrName>
                                        </p:attrNameLst>
                                      </p:cBhvr>
                                      <p:to>
                                        <p:strVal val="visible"/>
                                      </p:to>
                                    </p:set>
                                    <p:animEffect transition="in" filter="fade">
                                      <p:cBhvr>
                                        <p:cTn id="191" dur="500"/>
                                        <p:tgtEl>
                                          <p:spTgt spid="93"/>
                                        </p:tgtEl>
                                      </p:cBhvr>
                                    </p:animEffect>
                                  </p:childTnLst>
                                </p:cTn>
                              </p:par>
                            </p:childTnLst>
                          </p:cTn>
                        </p:par>
                        <p:par>
                          <p:cTn id="192" fill="hold" nodeType="afterGroup">
                            <p:stCondLst>
                              <p:cond delay="3000"/>
                            </p:stCondLst>
                            <p:childTnLst>
                              <p:par>
                                <p:cTn id="193" presetID="14" presetClass="entr" presetSubtype="10" fill="hold" nodeType="afterEffect">
                                  <p:stCondLst>
                                    <p:cond delay="0"/>
                                  </p:stCondLst>
                                  <p:childTnLst>
                                    <p:set>
                                      <p:cBhvr>
                                        <p:cTn id="194" dur="1" fill="hold">
                                          <p:stCondLst>
                                            <p:cond delay="0"/>
                                          </p:stCondLst>
                                        </p:cTn>
                                        <p:tgtEl>
                                          <p:spTgt spid="103"/>
                                        </p:tgtEl>
                                        <p:attrNameLst>
                                          <p:attrName>style.visibility</p:attrName>
                                        </p:attrNameLst>
                                      </p:cBhvr>
                                      <p:to>
                                        <p:strVal val="visible"/>
                                      </p:to>
                                    </p:set>
                                    <p:animEffect transition="in" filter="randombar(horizontal)">
                                      <p:cBhvr>
                                        <p:cTn id="195" dur="500"/>
                                        <p:tgtEl>
                                          <p:spTgt spid="103"/>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0"/>
                                        </p:tgtEl>
                                        <p:attrNameLst>
                                          <p:attrName>style.visibility</p:attrName>
                                        </p:attrNameLst>
                                      </p:cBhvr>
                                      <p:to>
                                        <p:strVal val="visible"/>
                                      </p:to>
                                    </p:set>
                                    <p:animEffect transition="in" filter="fade">
                                      <p:cBhvr>
                                        <p:cTn id="198" dur="500"/>
                                        <p:tgtEl>
                                          <p:spTgt spid="60"/>
                                        </p:tgtEl>
                                      </p:cBhvr>
                                    </p:animEffect>
                                  </p:childTnLst>
                                </p:cTn>
                              </p:par>
                            </p:childTnLst>
                          </p:cTn>
                        </p:par>
                        <p:par>
                          <p:cTn id="199" fill="hold" nodeType="afterGroup">
                            <p:stCondLst>
                              <p:cond delay="3500"/>
                            </p:stCondLst>
                            <p:childTnLst>
                              <p:par>
                                <p:cTn id="200" presetID="10" presetClass="entr" presetSubtype="0" fill="hold" grpId="0" nodeType="afterEffect">
                                  <p:stCondLst>
                                    <p:cond delay="0"/>
                                  </p:stCondLst>
                                  <p:childTnLst>
                                    <p:set>
                                      <p:cBhvr>
                                        <p:cTn id="201" dur="1" fill="hold">
                                          <p:stCondLst>
                                            <p:cond delay="0"/>
                                          </p:stCondLst>
                                        </p:cTn>
                                        <p:tgtEl>
                                          <p:spTgt spid="94"/>
                                        </p:tgtEl>
                                        <p:attrNameLst>
                                          <p:attrName>style.visibility</p:attrName>
                                        </p:attrNameLst>
                                      </p:cBhvr>
                                      <p:to>
                                        <p:strVal val="visible"/>
                                      </p:to>
                                    </p:set>
                                    <p:animEffect transition="in" filter="fade">
                                      <p:cBhvr>
                                        <p:cTn id="202" dur="500"/>
                                        <p:tgtEl>
                                          <p:spTgt spid="94"/>
                                        </p:tgtEl>
                                      </p:cBhvr>
                                    </p:animEffect>
                                  </p:childTnLst>
                                </p:cTn>
                              </p:par>
                              <p:par>
                                <p:cTn id="203" presetID="10" presetClass="entr" presetSubtype="0" fill="hold" nodeType="withEffect">
                                  <p:stCondLst>
                                    <p:cond delay="0"/>
                                  </p:stCondLst>
                                  <p:childTnLst>
                                    <p:set>
                                      <p:cBhvr>
                                        <p:cTn id="204" dur="1" fill="hold">
                                          <p:stCondLst>
                                            <p:cond delay="0"/>
                                          </p:stCondLst>
                                        </p:cTn>
                                        <p:tgtEl>
                                          <p:spTgt spid="121"/>
                                        </p:tgtEl>
                                        <p:attrNameLst>
                                          <p:attrName>style.visibility</p:attrName>
                                        </p:attrNameLst>
                                      </p:cBhvr>
                                      <p:to>
                                        <p:strVal val="visible"/>
                                      </p:to>
                                    </p:set>
                                    <p:animEffect transition="in" filter="fade">
                                      <p:cBhvr>
                                        <p:cTn id="205" dur="500"/>
                                        <p:tgtEl>
                                          <p:spTgt spid="121"/>
                                        </p:tgtEl>
                                      </p:cBhvr>
                                    </p:animEffect>
                                  </p:childTnLst>
                                </p:cTn>
                              </p:par>
                              <p:par>
                                <p:cTn id="206" presetID="10" presetClass="entr" presetSubtype="0" fill="hold" nodeType="withEffect">
                                  <p:stCondLst>
                                    <p:cond delay="0"/>
                                  </p:stCondLst>
                                  <p:childTnLst>
                                    <p:set>
                                      <p:cBhvr>
                                        <p:cTn id="207" dur="1" fill="hold">
                                          <p:stCondLst>
                                            <p:cond delay="0"/>
                                          </p:stCondLst>
                                        </p:cTn>
                                        <p:tgtEl>
                                          <p:spTgt spid="119"/>
                                        </p:tgtEl>
                                        <p:attrNameLst>
                                          <p:attrName>style.visibility</p:attrName>
                                        </p:attrNameLst>
                                      </p:cBhvr>
                                      <p:to>
                                        <p:strVal val="visible"/>
                                      </p:to>
                                    </p:set>
                                    <p:animEffect transition="in" filter="fade">
                                      <p:cBhvr>
                                        <p:cTn id="208" dur="500"/>
                                        <p:tgtEl>
                                          <p:spTgt spid="119"/>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16"/>
                                        </p:tgtEl>
                                        <p:attrNameLst>
                                          <p:attrName>style.visibility</p:attrName>
                                        </p:attrNameLst>
                                      </p:cBhvr>
                                      <p:to>
                                        <p:strVal val="visible"/>
                                      </p:to>
                                    </p:set>
                                    <p:animEffect transition="in" filter="fade">
                                      <p:cBhvr>
                                        <p:cTn id="211" dur="500"/>
                                        <p:tgtEl>
                                          <p:spTgt spid="116"/>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17"/>
                                        </p:tgtEl>
                                        <p:attrNameLst>
                                          <p:attrName>style.visibility</p:attrName>
                                        </p:attrNameLst>
                                      </p:cBhvr>
                                      <p:to>
                                        <p:strVal val="visible"/>
                                      </p:to>
                                    </p:set>
                                    <p:animEffect transition="in" filter="fade">
                                      <p:cBhvr>
                                        <p:cTn id="21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animBg="1"/>
      <p:bldP spid="92" grpId="0" animBg="1"/>
      <p:bldP spid="93" grpId="0" animBg="1"/>
      <p:bldP spid="94" grpId="0" animBg="1"/>
      <p:bldP spid="116" grpId="0" animBg="1"/>
      <p:bldP spid="117" grpId="0" animBg="1"/>
      <p:bldP spid="53" grpId="0" animBg="1"/>
      <p:bldP spid="54" grpId="0" animBg="1"/>
      <p:bldP spid="55" grpId="0" animBg="1"/>
      <p:bldP spid="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flipV="1">
            <a:off x="5394960" y="3017520"/>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V="1">
            <a:off x="3337560" y="3017520"/>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pPr>
              <a:defRPr/>
            </a:pPr>
            <a:r>
              <a:rPr lang="en-US" dirty="0" smtClean="0"/>
              <a:t>Finding Loops</a:t>
            </a:r>
            <a:endParaRPr lang="en-US" dirty="0"/>
          </a:p>
        </p:txBody>
      </p:sp>
      <p:sp>
        <p:nvSpPr>
          <p:cNvPr id="27650" name="Content Placeholder 2"/>
          <p:cNvSpPr>
            <a:spLocks noGrp="1"/>
          </p:cNvSpPr>
          <p:nvPr>
            <p:ph sz="quarter" idx="1"/>
          </p:nvPr>
        </p:nvSpPr>
        <p:spPr>
          <a:xfrm>
            <a:off x="457203" y="1600200"/>
            <a:ext cx="7468077" cy="731520"/>
          </a:xfrm>
        </p:spPr>
        <p:txBody>
          <a:bodyPr/>
          <a:lstStyle/>
          <a:p>
            <a:r>
              <a:rPr lang="en-US">
                <a:latin typeface="Century Schoolbook" charset="0"/>
                <a:ea typeface="ＭＳ Ｐゴシック" charset="0"/>
                <a:cs typeface="ＭＳ Ｐゴシック" charset="0"/>
              </a:rPr>
              <a:t>Is the loop infinite?</a:t>
            </a:r>
          </a:p>
        </p:txBody>
      </p:sp>
      <p:sp>
        <p:nvSpPr>
          <p:cNvPr id="5" name="Cube 4"/>
          <p:cNvSpPr/>
          <p:nvPr/>
        </p:nvSpPr>
        <p:spPr>
          <a:xfrm>
            <a:off x="1348740" y="2811780"/>
            <a:ext cx="411480" cy="48006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cxnSp>
        <p:nvCxnSpPr>
          <p:cNvPr id="6" name="Straight Arrow Connector 5"/>
          <p:cNvCxnSpPr/>
          <p:nvPr/>
        </p:nvCxnSpPr>
        <p:spPr>
          <a:xfrm flipV="1">
            <a:off x="1143000" y="3017520"/>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1143000" y="2606040"/>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1143000" y="3634740"/>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3337560" y="2606040"/>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3337560" y="3634740"/>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5394960" y="2606040"/>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5394960" y="3634740"/>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a:spLocks noChangeArrowheads="1"/>
          </p:cNvSpPr>
          <p:nvPr/>
        </p:nvSpPr>
        <p:spPr bwMode="auto">
          <a:xfrm>
            <a:off x="937262" y="3771900"/>
            <a:ext cx="1615290" cy="45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prstClr val="black"/>
                </a:solidFill>
              </a:rPr>
              <a:t>Finite Loop</a:t>
            </a:r>
          </a:p>
        </p:txBody>
      </p:sp>
      <p:sp>
        <p:nvSpPr>
          <p:cNvPr id="20" name="TextBox 19"/>
          <p:cNvSpPr txBox="1">
            <a:spLocks noChangeArrowheads="1"/>
          </p:cNvSpPr>
          <p:nvPr/>
        </p:nvSpPr>
        <p:spPr bwMode="auto">
          <a:xfrm>
            <a:off x="3131821" y="3771900"/>
            <a:ext cx="1798683" cy="45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prstClr val="black"/>
                </a:solidFill>
              </a:rPr>
              <a:t>Infinite Loop</a:t>
            </a:r>
          </a:p>
        </p:txBody>
      </p:sp>
      <p:sp>
        <p:nvSpPr>
          <p:cNvPr id="21" name="TextBox 20"/>
          <p:cNvSpPr txBox="1">
            <a:spLocks noChangeArrowheads="1"/>
          </p:cNvSpPr>
          <p:nvPr/>
        </p:nvSpPr>
        <p:spPr bwMode="auto">
          <a:xfrm>
            <a:off x="5875022" y="3771900"/>
            <a:ext cx="302781" cy="45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84" tIns="41142" rIns="82284" bIns="41142">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prstClr val="black"/>
                </a:solidFill>
              </a:rPr>
              <a:t>?</a:t>
            </a:r>
          </a:p>
        </p:txBody>
      </p:sp>
      <p:sp>
        <p:nvSpPr>
          <p:cNvPr id="22" name="Cube 21"/>
          <p:cNvSpPr/>
          <p:nvPr/>
        </p:nvSpPr>
        <p:spPr>
          <a:xfrm>
            <a:off x="5875020" y="3154680"/>
            <a:ext cx="274320" cy="274320"/>
          </a:xfrm>
          <a:prstGeom prst="cube">
            <a:avLst/>
          </a:prstGeom>
          <a:solidFill>
            <a:schemeClr val="accent2">
              <a:lumMod val="60000"/>
              <a:lumOff val="40000"/>
              <a:alpha val="49000"/>
            </a:schemeClr>
          </a:solidFill>
        </p:spPr>
        <p:style>
          <a:lnRef idx="1">
            <a:schemeClr val="accent2"/>
          </a:lnRef>
          <a:fillRef idx="2">
            <a:schemeClr val="accent2"/>
          </a:fillRef>
          <a:effectRef idx="1">
            <a:schemeClr val="accent2"/>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23" name="Cube 22"/>
          <p:cNvSpPr/>
          <p:nvPr/>
        </p:nvSpPr>
        <p:spPr>
          <a:xfrm>
            <a:off x="5669280" y="2880360"/>
            <a:ext cx="342900" cy="274320"/>
          </a:xfrm>
          <a:prstGeom prst="cube">
            <a:avLst/>
          </a:prstGeom>
          <a:solidFill>
            <a:schemeClr val="accent1">
              <a:lumMod val="60000"/>
              <a:lumOff val="4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26"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28</a:t>
            </a:fld>
            <a:endParaRPr lang="en-US">
              <a:solidFill>
                <a:prstClr val="black">
                  <a:tint val="75000"/>
                </a:prstClr>
              </a:solidFill>
              <a:latin typeface="Calibri"/>
            </a:endParaRPr>
          </a:p>
        </p:txBody>
      </p:sp>
      <p:sp>
        <p:nvSpPr>
          <p:cNvPr id="4" name="Cube 3"/>
          <p:cNvSpPr/>
          <p:nvPr/>
        </p:nvSpPr>
        <p:spPr>
          <a:xfrm>
            <a:off x="1760220" y="3154680"/>
            <a:ext cx="411480" cy="411480"/>
          </a:xfrm>
          <a:prstGeom prst="cube">
            <a:avLst/>
          </a:prstGeom>
        </p:spPr>
        <p:style>
          <a:lnRef idx="1">
            <a:schemeClr val="accent5"/>
          </a:lnRef>
          <a:fillRef idx="2">
            <a:schemeClr val="accent5"/>
          </a:fillRef>
          <a:effectRef idx="1">
            <a:schemeClr val="accent5"/>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5" name="Cube 14"/>
          <p:cNvSpPr/>
          <p:nvPr/>
        </p:nvSpPr>
        <p:spPr>
          <a:xfrm>
            <a:off x="5600700" y="2811780"/>
            <a:ext cx="617220" cy="617220"/>
          </a:xfrm>
          <a:prstGeom prst="cube">
            <a:avLst/>
          </a:prstGeom>
          <a:solidFill>
            <a:schemeClr val="accent1">
              <a:lumMod val="60000"/>
              <a:lumOff val="40000"/>
              <a:alpha val="63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4" name="Cube 13"/>
          <p:cNvSpPr/>
          <p:nvPr/>
        </p:nvSpPr>
        <p:spPr>
          <a:xfrm>
            <a:off x="5875020" y="3154680"/>
            <a:ext cx="411480" cy="411480"/>
          </a:xfrm>
          <a:prstGeom prst="cube">
            <a:avLst/>
          </a:prstGeom>
          <a:solidFill>
            <a:schemeClr val="accent2">
              <a:lumMod val="60000"/>
              <a:lumOff val="40000"/>
              <a:alpha val="49000"/>
            </a:schemeClr>
          </a:solidFill>
        </p:spPr>
        <p:style>
          <a:lnRef idx="1">
            <a:schemeClr val="accent2"/>
          </a:lnRef>
          <a:fillRef idx="2">
            <a:schemeClr val="accent2"/>
          </a:fillRef>
          <a:effectRef idx="1">
            <a:schemeClr val="accent2"/>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9" name="Cube 8"/>
          <p:cNvSpPr/>
          <p:nvPr/>
        </p:nvSpPr>
        <p:spPr>
          <a:xfrm>
            <a:off x="3680460" y="3017520"/>
            <a:ext cx="411480" cy="342900"/>
          </a:xfrm>
          <a:prstGeom prst="cube">
            <a:avLst/>
          </a:prstGeom>
        </p:spPr>
        <p:style>
          <a:lnRef idx="1">
            <a:schemeClr val="accent2"/>
          </a:lnRef>
          <a:fillRef idx="2">
            <a:schemeClr val="accent2"/>
          </a:fillRef>
          <a:effectRef idx="1">
            <a:schemeClr val="accent2"/>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10" name="Cube 9"/>
          <p:cNvSpPr/>
          <p:nvPr/>
        </p:nvSpPr>
        <p:spPr>
          <a:xfrm>
            <a:off x="3543300" y="2811780"/>
            <a:ext cx="685800" cy="685800"/>
          </a:xfrm>
          <a:prstGeom prst="cube">
            <a:avLst/>
          </a:prstGeom>
          <a:solidFill>
            <a:schemeClr val="accent1">
              <a:lumMod val="40000"/>
              <a:lumOff val="60000"/>
              <a:alpha val="40000"/>
            </a:schemeClr>
          </a:solidFill>
        </p:spPr>
        <p:style>
          <a:lnRef idx="1">
            <a:schemeClr val="accent1"/>
          </a:lnRef>
          <a:fillRef idx="2">
            <a:schemeClr val="accent1"/>
          </a:fillRef>
          <a:effectRef idx="1">
            <a:schemeClr val="accent1"/>
          </a:effectRef>
          <a:fontRef idx="minor">
            <a:schemeClr val="dk1"/>
          </a:fontRef>
        </p:style>
        <p:txBody>
          <a:bodyPr lIns="82284" tIns="41142" rIns="82284" bIns="41142" anchor="ctr"/>
          <a:lstStyle/>
          <a:p>
            <a:pPr algn="ctr">
              <a:defRPr/>
            </a:pPr>
            <a:endParaRPr lang="en-US">
              <a:solidFill>
                <a:prstClr val="black"/>
              </a:solidFill>
              <a:latin typeface="Calibri"/>
            </a:endParaRPr>
          </a:p>
        </p:txBody>
      </p:sp>
      <p:sp>
        <p:nvSpPr>
          <p:cNvPr id="24" name="PB"/>
          <p:cNvSpPr/>
          <p:nvPr/>
        </p:nvSpPr>
        <p:spPr>
          <a:xfrm>
            <a:off x="0" y="6705600"/>
            <a:ext cx="4064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2666491677"/>
      </p:ext>
    </p:extLst>
  </p:cSld>
  <p:clrMapOvr>
    <a:masterClrMapping/>
  </p:clrMapOvr>
  <mc:AlternateContent xmlns:mc="http://schemas.openxmlformats.org/markup-compatibility/2006" xmlns:p14="http://schemas.microsoft.com/office/powerpoint/2010/main">
    <mc:Choice Requires="p14">
      <p:transition p14:dur="0" advTm="3795"/>
    </mc:Choice>
    <mc:Fallback xmlns="">
      <p:transition xmlns:p14="http://schemas.microsoft.com/office/powerpoint/2010/main" advTm="379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par>
                                <p:cTn id="51" presetID="2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par>
                                <p:cTn id="54" presetID="22" presetClass="entr" presetSubtype="4"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down)">
                                      <p:cBhvr>
                                        <p:cTn id="56" dur="500"/>
                                        <p:tgtEl>
                                          <p:spTgt spid="17"/>
                                        </p:tgtEl>
                                      </p:cBhvr>
                                    </p:animEffect>
                                  </p:childTnLst>
                                </p:cTn>
                              </p:par>
                              <p:par>
                                <p:cTn id="57" presetID="22" presetClass="entr" presetSubtype="4"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par>
                          <p:cTn id="68" fill="hold" nodeType="afterGroup">
                            <p:stCondLst>
                              <p:cond delay="500"/>
                            </p:stCondLst>
                            <p:childTnLst>
                              <p:par>
                                <p:cTn id="69" presetID="14" presetClass="entr" presetSubtype="1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randombar(horizontal)">
                                      <p:cBhvr>
                                        <p:cTn id="71" dur="500"/>
                                        <p:tgtEl>
                                          <p:spTgt spid="2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xit" presetSubtype="10" fill="hold" grpId="1" nodeType="clickEffect">
                                  <p:stCondLst>
                                    <p:cond delay="0"/>
                                  </p:stCondLst>
                                  <p:childTnLst>
                                    <p:animEffect transition="out" filter="blinds(horizontal)">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childTnLst>
                          </p:cTn>
                        </p:par>
                        <p:par>
                          <p:cTn id="77" fill="hold" nodeType="afterGroup">
                            <p:stCondLst>
                              <p:cond delay="500"/>
                            </p:stCondLst>
                            <p:childTnLst>
                              <p:par>
                                <p:cTn id="78" presetID="14" presetClass="entr" presetSubtype="10"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randombar(horizontal)">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1" grpId="0"/>
      <p:bldP spid="22" grpId="0" animBg="1"/>
      <p:bldP spid="23" grpId="0" animBg="1"/>
      <p:bldP spid="15" grpId="0" animBg="1"/>
      <p:bldP spid="15" grpId="1" animBg="1"/>
      <p:bldP spid="14" grpId="0" animBg="1"/>
      <p:bldP spid="14" grpId="1"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p:nvPr/>
        </p:nvSpPr>
        <p:spPr>
          <a:xfrm>
            <a:off x="1081967" y="4403981"/>
            <a:ext cx="1523886" cy="1356154"/>
          </a:xfrm>
          <a:prstGeom prst="ellipse">
            <a:avLst/>
          </a:prstGeom>
          <a:gradFill flip="none" rotWithShape="1">
            <a:gsLst>
              <a:gs pos="0">
                <a:schemeClr val="accent4">
                  <a:tint val="100000"/>
                  <a:shade val="100000"/>
                  <a:satMod val="130000"/>
                  <a:alpha val="55000"/>
                </a:schemeClr>
              </a:gs>
              <a:gs pos="100000">
                <a:schemeClr val="accent4">
                  <a:tint val="50000"/>
                  <a:shade val="100000"/>
                  <a:satMod val="350000"/>
                  <a:alpha val="55000"/>
                </a:schemeClr>
              </a:gs>
            </a:gsLst>
            <a:lin ang="16200000" scaled="0"/>
            <a:tileRect/>
          </a:gradFill>
          <a:ln>
            <a:solidFill>
              <a:schemeClr val="tx1"/>
            </a:solidFill>
          </a:ln>
        </p:spPr>
        <p:style>
          <a:lnRef idx="1">
            <a:schemeClr val="accent4"/>
          </a:lnRef>
          <a:fillRef idx="3">
            <a:schemeClr val="accent4"/>
          </a:fillRef>
          <a:effectRef idx="2">
            <a:schemeClr val="accent4"/>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68" name="Straight Arrow Connector 67"/>
          <p:cNvCxnSpPr/>
          <p:nvPr/>
        </p:nvCxnSpPr>
        <p:spPr>
          <a:xfrm flipV="1">
            <a:off x="3395510" y="3733781"/>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Cube 70"/>
          <p:cNvSpPr/>
          <p:nvPr/>
        </p:nvSpPr>
        <p:spPr>
          <a:xfrm>
            <a:off x="3532670" y="3939521"/>
            <a:ext cx="822960" cy="342900"/>
          </a:xfrm>
          <a:prstGeom prst="cube">
            <a:avLst>
              <a:gd name="adj" fmla="val 47222"/>
            </a:avLst>
          </a:prstGeom>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43" name="Cube 42"/>
          <p:cNvSpPr/>
          <p:nvPr/>
        </p:nvSpPr>
        <p:spPr>
          <a:xfrm>
            <a:off x="3682777" y="3965447"/>
            <a:ext cx="584559" cy="322139"/>
          </a:xfrm>
          <a:prstGeom prst="cube">
            <a:avLst>
              <a:gd name="adj" fmla="val 47222"/>
            </a:avLst>
          </a:prstGeom>
          <a:solidFill>
            <a:schemeClr val="accent2">
              <a:alpha val="56000"/>
            </a:schemeClr>
          </a:solid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cxnSp>
        <p:nvCxnSpPr>
          <p:cNvPr id="8" name="Straight Connector 7"/>
          <p:cNvCxnSpPr/>
          <p:nvPr/>
        </p:nvCxnSpPr>
        <p:spPr>
          <a:xfrm flipH="1" flipV="1">
            <a:off x="3269170" y="4487318"/>
            <a:ext cx="2102462" cy="84667"/>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V="1">
            <a:off x="2530593" y="4571987"/>
            <a:ext cx="498592" cy="1110072"/>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H="1" flipV="1">
            <a:off x="5503336" y="4571987"/>
            <a:ext cx="752593" cy="1232368"/>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flipV="1">
            <a:off x="4355633" y="4571989"/>
            <a:ext cx="1147703" cy="818443"/>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355632" y="5481653"/>
            <a:ext cx="1815629" cy="322702"/>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H="1">
            <a:off x="2605853" y="5481654"/>
            <a:ext cx="1665110" cy="322703"/>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US" dirty="0" smtClean="0"/>
              <a:t>Checking Isolation of Slices</a:t>
            </a:r>
            <a:endParaRPr lang="en-US" dirty="0"/>
          </a:p>
        </p:txBody>
      </p:sp>
      <p:sp>
        <p:nvSpPr>
          <p:cNvPr id="3" name="Content Placeholder 2"/>
          <p:cNvSpPr>
            <a:spLocks noGrp="1"/>
          </p:cNvSpPr>
          <p:nvPr>
            <p:ph idx="1"/>
          </p:nvPr>
        </p:nvSpPr>
        <p:spPr>
          <a:xfrm>
            <a:off x="611976" y="1600201"/>
            <a:ext cx="8074824" cy="1767652"/>
          </a:xfrm>
        </p:spPr>
        <p:txBody>
          <a:bodyPr>
            <a:normAutofit/>
          </a:bodyPr>
          <a:lstStyle/>
          <a:p>
            <a:r>
              <a:rPr lang="en-US" dirty="0" smtClean="0"/>
              <a:t>How to check if two slices are isolated?</a:t>
            </a:r>
          </a:p>
          <a:p>
            <a:pPr lvl="1"/>
            <a:r>
              <a:rPr lang="en-US" dirty="0" smtClean="0"/>
              <a:t>Slice definitions don’t intersect.</a:t>
            </a:r>
          </a:p>
          <a:p>
            <a:pPr lvl="1"/>
            <a:r>
              <a:rPr lang="en-US" dirty="0" smtClean="0"/>
              <a:t>Packets don’t leak after forwarding.</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29</a:t>
            </a:fld>
            <a:endParaRPr lang="en-US">
              <a:solidFill>
                <a:prstClr val="black">
                  <a:tint val="75000"/>
                </a:prstClr>
              </a:solidFill>
              <a:latin typeface="Calibri"/>
            </a:endParaRPr>
          </a:p>
        </p:txBody>
      </p:sp>
      <p:pic>
        <p:nvPicPr>
          <p:cNvPr id="13" name="Picture 12"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572" y="5481467"/>
            <a:ext cx="770474" cy="787199"/>
          </a:xfrm>
          <a:prstGeom prst="rect">
            <a:avLst/>
          </a:prstGeom>
        </p:spPr>
      </p:pic>
      <p:pic>
        <p:nvPicPr>
          <p:cNvPr id="23" name="Picture 22"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604" y="4200869"/>
            <a:ext cx="770474" cy="787199"/>
          </a:xfrm>
          <a:prstGeom prst="rect">
            <a:avLst/>
          </a:prstGeom>
        </p:spPr>
      </p:pic>
      <p:pic>
        <p:nvPicPr>
          <p:cNvPr id="24" name="Picture 23"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356" y="5439317"/>
            <a:ext cx="770474" cy="787199"/>
          </a:xfrm>
          <a:prstGeom prst="rect">
            <a:avLst/>
          </a:prstGeom>
        </p:spPr>
      </p:pic>
      <p:pic>
        <p:nvPicPr>
          <p:cNvPr id="25" name="Picture 24"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963" y="4095831"/>
            <a:ext cx="770474" cy="787199"/>
          </a:xfrm>
          <a:prstGeom prst="rect">
            <a:avLst/>
          </a:prstGeom>
        </p:spPr>
      </p:pic>
      <p:pic>
        <p:nvPicPr>
          <p:cNvPr id="26" name="Picture 25"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5726" y="5082059"/>
            <a:ext cx="770474" cy="787199"/>
          </a:xfrm>
          <a:prstGeom prst="rect">
            <a:avLst/>
          </a:prstGeom>
        </p:spPr>
      </p:pic>
      <p:cxnSp>
        <p:nvCxnSpPr>
          <p:cNvPr id="54" name="Straight Arrow Connector 53"/>
          <p:cNvCxnSpPr/>
          <p:nvPr/>
        </p:nvCxnSpPr>
        <p:spPr>
          <a:xfrm flipV="1">
            <a:off x="6526631" y="5193062"/>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6526631" y="4781582"/>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6526631" y="5810282"/>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7" name="Cube 56"/>
          <p:cNvSpPr/>
          <p:nvPr/>
        </p:nvSpPr>
        <p:spPr>
          <a:xfrm>
            <a:off x="6663791" y="5398802"/>
            <a:ext cx="822960" cy="342900"/>
          </a:xfrm>
          <a:prstGeom prst="cube">
            <a:avLst>
              <a:gd name="adj" fmla="val 47222"/>
            </a:avLst>
          </a:prstGeom>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cxnSp>
        <p:nvCxnSpPr>
          <p:cNvPr id="64" name="Straight Arrow Connector 63"/>
          <p:cNvCxnSpPr/>
          <p:nvPr/>
        </p:nvCxnSpPr>
        <p:spPr>
          <a:xfrm flipV="1">
            <a:off x="5771412" y="4023347"/>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5771412" y="3611867"/>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5771412" y="4640567"/>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Cube 66"/>
          <p:cNvSpPr/>
          <p:nvPr/>
        </p:nvSpPr>
        <p:spPr>
          <a:xfrm>
            <a:off x="5908572" y="4229087"/>
            <a:ext cx="822960" cy="342900"/>
          </a:xfrm>
          <a:prstGeom prst="cube">
            <a:avLst>
              <a:gd name="adj" fmla="val 47222"/>
            </a:avLst>
          </a:prstGeom>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cxnSp>
        <p:nvCxnSpPr>
          <p:cNvPr id="69" name="Straight Arrow Connector 68"/>
          <p:cNvCxnSpPr/>
          <p:nvPr/>
        </p:nvCxnSpPr>
        <p:spPr>
          <a:xfrm flipV="1">
            <a:off x="3395510" y="3322301"/>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3395510" y="4351001"/>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flipV="1">
            <a:off x="1433313" y="4987322"/>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flipV="1">
            <a:off x="1433313" y="4575842"/>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1433313" y="5604542"/>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9" name="Cube 78"/>
          <p:cNvSpPr/>
          <p:nvPr/>
        </p:nvSpPr>
        <p:spPr>
          <a:xfrm>
            <a:off x="1570476" y="4820680"/>
            <a:ext cx="659083" cy="438823"/>
          </a:xfrm>
          <a:prstGeom prst="cube">
            <a:avLst>
              <a:gd name="adj" fmla="val 47222"/>
            </a:avLst>
          </a:prstGeom>
        </p:spPr>
        <p:style>
          <a:lnRef idx="2">
            <a:schemeClr val="accent3">
              <a:shade val="50000"/>
            </a:schemeClr>
          </a:lnRef>
          <a:fillRef idx="1">
            <a:schemeClr val="accent3"/>
          </a:fillRef>
          <a:effectRef idx="0">
            <a:schemeClr val="accent3"/>
          </a:effectRef>
          <a:fontRef idx="minor">
            <a:schemeClr val="lt1"/>
          </a:fontRef>
        </p:style>
        <p:txBody>
          <a:bodyPr lIns="82284" tIns="41142" rIns="82284" bIns="41142" rtlCol="0" anchor="ctr"/>
          <a:lstStyle/>
          <a:p>
            <a:pPr algn="ctr"/>
            <a:endParaRPr lang="en-US">
              <a:solidFill>
                <a:prstClr val="white"/>
              </a:solidFill>
              <a:latin typeface="Calibri"/>
            </a:endParaRPr>
          </a:p>
        </p:txBody>
      </p:sp>
      <p:cxnSp>
        <p:nvCxnSpPr>
          <p:cNvPr id="80" name="Straight Arrow Connector 79"/>
          <p:cNvCxnSpPr/>
          <p:nvPr/>
        </p:nvCxnSpPr>
        <p:spPr>
          <a:xfrm flipV="1">
            <a:off x="4311981" y="5462971"/>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4311981" y="5051491"/>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a:off x="4311981" y="6080191"/>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3" name="Cube 82"/>
          <p:cNvSpPr/>
          <p:nvPr/>
        </p:nvSpPr>
        <p:spPr>
          <a:xfrm>
            <a:off x="4751580" y="5503880"/>
            <a:ext cx="508563" cy="475649"/>
          </a:xfrm>
          <a:prstGeom prst="cube">
            <a:avLst>
              <a:gd name="adj" fmla="val 47222"/>
            </a:avLst>
          </a:prstGeom>
        </p:spPr>
        <p:style>
          <a:lnRef idx="2">
            <a:schemeClr val="accent3">
              <a:shade val="50000"/>
            </a:schemeClr>
          </a:lnRef>
          <a:fillRef idx="1">
            <a:schemeClr val="accent3"/>
          </a:fillRef>
          <a:effectRef idx="0">
            <a:schemeClr val="accent3"/>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87" name="Cube 86"/>
          <p:cNvSpPr/>
          <p:nvPr/>
        </p:nvSpPr>
        <p:spPr>
          <a:xfrm>
            <a:off x="3682775" y="3596588"/>
            <a:ext cx="629206" cy="475649"/>
          </a:xfrm>
          <a:prstGeom prst="cube">
            <a:avLst>
              <a:gd name="adj" fmla="val 47222"/>
            </a:avLst>
          </a:prstGeom>
        </p:spPr>
        <p:style>
          <a:lnRef idx="2">
            <a:schemeClr val="accent3">
              <a:shade val="50000"/>
            </a:schemeClr>
          </a:lnRef>
          <a:fillRef idx="1">
            <a:schemeClr val="accent3"/>
          </a:fillRef>
          <a:effectRef idx="0">
            <a:schemeClr val="accent3"/>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39" name="Cube 38"/>
          <p:cNvSpPr/>
          <p:nvPr/>
        </p:nvSpPr>
        <p:spPr>
          <a:xfrm>
            <a:off x="4492790" y="5211870"/>
            <a:ext cx="736974" cy="454561"/>
          </a:xfrm>
          <a:prstGeom prst="cube">
            <a:avLst>
              <a:gd name="adj" fmla="val 47222"/>
            </a:avLst>
          </a:prstGeom>
          <a:solidFill>
            <a:schemeClr val="accent2">
              <a:alpha val="56000"/>
            </a:schemeClr>
          </a:solid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40" name="Cube 39"/>
          <p:cNvSpPr/>
          <p:nvPr/>
        </p:nvSpPr>
        <p:spPr>
          <a:xfrm>
            <a:off x="1705016" y="4619836"/>
            <a:ext cx="349694" cy="863310"/>
          </a:xfrm>
          <a:prstGeom prst="cube">
            <a:avLst>
              <a:gd name="adj" fmla="val 47222"/>
            </a:avLst>
          </a:prstGeom>
          <a:solidFill>
            <a:schemeClr val="accent2">
              <a:alpha val="56000"/>
            </a:schemeClr>
          </a:solid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sp>
        <p:nvSpPr>
          <p:cNvPr id="41" name="Cube 40"/>
          <p:cNvSpPr/>
          <p:nvPr/>
        </p:nvSpPr>
        <p:spPr>
          <a:xfrm>
            <a:off x="6015677" y="4229090"/>
            <a:ext cx="584559" cy="322139"/>
          </a:xfrm>
          <a:prstGeom prst="cube">
            <a:avLst>
              <a:gd name="adj" fmla="val 47222"/>
            </a:avLst>
          </a:prstGeom>
          <a:solidFill>
            <a:schemeClr val="accent2">
              <a:alpha val="56000"/>
            </a:schemeClr>
          </a:solid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lIns="82284" tIns="41142" rIns="82284" bIns="41142" rtlCol="0" anchor="ctr"/>
          <a:lstStyle/>
          <a:p>
            <a:pPr algn="ctr"/>
            <a:endParaRPr lang="en-US">
              <a:solidFill>
                <a:prstClr val="white"/>
              </a:solidFill>
              <a:latin typeface="Calibri"/>
            </a:endParaRPr>
          </a:p>
        </p:txBody>
      </p:sp>
      <p:cxnSp>
        <p:nvCxnSpPr>
          <p:cNvPr id="7" name="Curved Connector 6"/>
          <p:cNvCxnSpPr>
            <a:stCxn id="57" idx="0"/>
            <a:endCxn id="41" idx="3"/>
          </p:cNvCxnSpPr>
          <p:nvPr/>
        </p:nvCxnSpPr>
        <p:spPr>
          <a:xfrm rot="16200000" flipV="1">
            <a:off x="6270276" y="4512845"/>
            <a:ext cx="847576" cy="924338"/>
          </a:xfrm>
          <a:prstGeom prst="curvedConnector3">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57" idx="2"/>
            <a:endCxn id="39" idx="5"/>
          </p:cNvCxnSpPr>
          <p:nvPr/>
        </p:nvCxnSpPr>
        <p:spPr>
          <a:xfrm rot="10800000">
            <a:off x="5229768" y="5331824"/>
            <a:ext cx="1434027" cy="319393"/>
          </a:xfrm>
          <a:prstGeom prst="curvedConnector3">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67" idx="2"/>
          </p:cNvCxnSpPr>
          <p:nvPr/>
        </p:nvCxnSpPr>
        <p:spPr>
          <a:xfrm rot="10800000">
            <a:off x="4267339" y="4095829"/>
            <a:ext cx="1641237" cy="385670"/>
          </a:xfrm>
          <a:prstGeom prst="curvedConnector3">
            <a:avLst>
              <a:gd name="adj1" fmla="val 50000"/>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71" idx="2"/>
            <a:endCxn id="40" idx="0"/>
          </p:cNvCxnSpPr>
          <p:nvPr/>
        </p:nvCxnSpPr>
        <p:spPr>
          <a:xfrm rot="10800000" flipV="1">
            <a:off x="1962431" y="4191934"/>
            <a:ext cx="1570241" cy="427903"/>
          </a:xfrm>
          <a:prstGeom prst="curvedConnector2">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 name="PB"/>
          <p:cNvSpPr/>
          <p:nvPr/>
        </p:nvSpPr>
        <p:spPr>
          <a:xfrm>
            <a:off x="0" y="6705600"/>
            <a:ext cx="4445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843862797"/>
      </p:ext>
    </p:extLst>
  </p:cSld>
  <p:clrMapOvr>
    <a:masterClrMapping/>
  </p:clrMapOvr>
  <mc:AlternateContent xmlns:mc="http://schemas.openxmlformats.org/markup-compatibility/2006" xmlns:p14="http://schemas.microsoft.com/office/powerpoint/2010/main">
    <mc:Choice Requires="p14">
      <p:transition p14:dur="0" advTm="78724"/>
    </mc:Choice>
    <mc:Fallback xmlns="">
      <p:transition xmlns:p14="http://schemas.microsoft.com/office/powerpoint/2010/main" advTm="787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dissolve">
                                      <p:cBhvr>
                                        <p:cTn id="10" dur="500"/>
                                        <p:tgtEl>
                                          <p:spTgt spid="83"/>
                                        </p:tgtEl>
                                      </p:cBhvr>
                                    </p:animEffect>
                                  </p:childTnLst>
                                </p:cTn>
                              </p:par>
                              <p:par>
                                <p:cTn id="11" presetID="9"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dissolve">
                                      <p:cBhvr>
                                        <p:cTn id="13" dur="500"/>
                                        <p:tgtEl>
                                          <p:spTgt spid="82"/>
                                        </p:tgtEl>
                                      </p:cBhvr>
                                    </p:animEffect>
                                  </p:childTnLst>
                                </p:cTn>
                              </p:par>
                              <p:par>
                                <p:cTn id="14" presetID="9" presetClass="entr" presetSubtype="0" fill="hold"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dissolve">
                                      <p:cBhvr>
                                        <p:cTn id="16" dur="500"/>
                                        <p:tgtEl>
                                          <p:spTgt spid="81"/>
                                        </p:tgtEl>
                                      </p:cBhvr>
                                    </p:animEffect>
                                  </p:childTnLst>
                                </p:cTn>
                              </p:par>
                              <p:par>
                                <p:cTn id="17" presetID="9"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dissolve">
                                      <p:cBhvr>
                                        <p:cTn id="28" dur="500"/>
                                        <p:tgtEl>
                                          <p:spTgt spid="8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dissolve">
                                      <p:cBhvr>
                                        <p:cTn id="31" dur="5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500"/>
                            </p:stCondLst>
                            <p:childTnLst>
                              <p:par>
                                <p:cTn id="57" presetID="18" presetClass="entr" presetSubtype="12"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strips(downLeft)">
                                      <p:cBhvr>
                                        <p:cTn id="59" dur="500"/>
                                        <p:tgtEl>
                                          <p:spTgt spid="41"/>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strips(downLeft)">
                                      <p:cBhvr>
                                        <p:cTn id="62" dur="500"/>
                                        <p:tgtEl>
                                          <p:spTgt spid="39"/>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strips(downLeft)">
                                      <p:cBhvr>
                                        <p:cTn id="65" dur="500"/>
                                        <p:tgtEl>
                                          <p:spTgt spid="43"/>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strips(down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animBg="1"/>
      <p:bldP spid="79" grpId="0" animBg="1"/>
      <p:bldP spid="83" grpId="0" animBg="1"/>
      <p:bldP spid="87"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dirty="0" smtClean="0">
                <a:latin typeface="Calibri" charset="0"/>
              </a:rPr>
              <a:t>Software Design</a:t>
            </a:r>
            <a:endParaRPr lang="en-US" dirty="0">
              <a:latin typeface="Calibri" charset="0"/>
            </a:endParaRPr>
          </a:p>
        </p:txBody>
      </p:sp>
      <p:sp>
        <p:nvSpPr>
          <p:cNvPr id="4" name="Rounded Rectangle 3"/>
          <p:cNvSpPr/>
          <p:nvPr/>
        </p:nvSpPr>
        <p:spPr>
          <a:xfrm>
            <a:off x="474663" y="3776663"/>
            <a:ext cx="1263650" cy="406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26" tIns="45714" rIns="91426" bIns="45714" anchor="ctr"/>
          <a:lstStyle/>
          <a:p>
            <a:pPr algn="ctr">
              <a:defRPr/>
            </a:pPr>
            <a:r>
              <a:rPr lang="en-US" sz="1400" dirty="0">
                <a:solidFill>
                  <a:prstClr val="white"/>
                </a:solidFill>
                <a:latin typeface="Calibri"/>
              </a:rPr>
              <a:t>Static Code Analysis</a:t>
            </a:r>
          </a:p>
        </p:txBody>
      </p:sp>
      <p:sp>
        <p:nvSpPr>
          <p:cNvPr id="5" name="Rounded Rectangle 4"/>
          <p:cNvSpPr/>
          <p:nvPr/>
        </p:nvSpPr>
        <p:spPr>
          <a:xfrm>
            <a:off x="2151066" y="3776663"/>
            <a:ext cx="1157287" cy="406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26" tIns="45714" rIns="91426" bIns="45714" anchor="ctr"/>
          <a:lstStyle/>
          <a:p>
            <a:pPr algn="ctr">
              <a:defRPr/>
            </a:pPr>
            <a:r>
              <a:rPr lang="en-US" sz="1400" dirty="0">
                <a:solidFill>
                  <a:prstClr val="white"/>
                </a:solidFill>
                <a:latin typeface="Calibri"/>
              </a:rPr>
              <a:t>Invariant </a:t>
            </a:r>
          </a:p>
          <a:p>
            <a:pPr algn="ctr">
              <a:defRPr/>
            </a:pPr>
            <a:r>
              <a:rPr lang="en-US" sz="1400" dirty="0">
                <a:solidFill>
                  <a:prstClr val="white"/>
                </a:solidFill>
                <a:latin typeface="Calibri"/>
              </a:rPr>
              <a:t>Checker</a:t>
            </a:r>
          </a:p>
        </p:txBody>
      </p:sp>
      <p:sp>
        <p:nvSpPr>
          <p:cNvPr id="6" name="Rounded Rectangle 5"/>
          <p:cNvSpPr/>
          <p:nvPr/>
        </p:nvSpPr>
        <p:spPr>
          <a:xfrm>
            <a:off x="2889250" y="4821238"/>
            <a:ext cx="1574800" cy="406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26" tIns="45714" rIns="91426" bIns="45714" anchor="ctr"/>
          <a:lstStyle/>
          <a:p>
            <a:pPr algn="ctr">
              <a:defRPr/>
            </a:pPr>
            <a:r>
              <a:rPr lang="en-US" sz="1400" dirty="0">
                <a:solidFill>
                  <a:prstClr val="white"/>
                </a:solidFill>
                <a:latin typeface="Calibri"/>
              </a:rPr>
              <a:t>Interactive Debugger</a:t>
            </a:r>
          </a:p>
        </p:txBody>
      </p:sp>
      <p:sp>
        <p:nvSpPr>
          <p:cNvPr id="7" name="Rounded Rectangle 6"/>
          <p:cNvSpPr/>
          <p:nvPr/>
        </p:nvSpPr>
        <p:spPr>
          <a:xfrm>
            <a:off x="3673475" y="3776663"/>
            <a:ext cx="1219200" cy="406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26" tIns="45714" rIns="91426" bIns="45714" anchor="ctr"/>
          <a:lstStyle/>
          <a:p>
            <a:pPr algn="ctr">
              <a:defRPr/>
            </a:pPr>
            <a:r>
              <a:rPr lang="en-US" sz="1400" dirty="0">
                <a:solidFill>
                  <a:prstClr val="white"/>
                </a:solidFill>
                <a:latin typeface="Calibri"/>
              </a:rPr>
              <a:t>Model Checking</a:t>
            </a:r>
          </a:p>
        </p:txBody>
      </p:sp>
      <p:sp>
        <p:nvSpPr>
          <p:cNvPr id="10" name="Rounded Rectangle 9"/>
          <p:cNvSpPr/>
          <p:nvPr/>
        </p:nvSpPr>
        <p:spPr>
          <a:xfrm>
            <a:off x="904875" y="4821238"/>
            <a:ext cx="1574800" cy="406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26" tIns="45714" rIns="91426" bIns="45714" anchor="ctr"/>
          <a:lstStyle/>
          <a:p>
            <a:pPr algn="ctr">
              <a:defRPr/>
            </a:pPr>
            <a:r>
              <a:rPr lang="en-US" sz="1400" dirty="0">
                <a:solidFill>
                  <a:prstClr val="white"/>
                </a:solidFill>
                <a:latin typeface="Calibri"/>
              </a:rPr>
              <a:t>Run-time Checker</a:t>
            </a:r>
          </a:p>
        </p:txBody>
      </p:sp>
      <p:sp>
        <p:nvSpPr>
          <p:cNvPr id="11" name="Rounded Rectangle 10"/>
          <p:cNvSpPr/>
          <p:nvPr/>
        </p:nvSpPr>
        <p:spPr>
          <a:xfrm>
            <a:off x="1989138" y="1736725"/>
            <a:ext cx="1574800" cy="406400"/>
          </a:xfrm>
          <a:prstGeom prst="roundRect">
            <a:avLst/>
          </a:prstGeom>
        </p:spPr>
        <p:style>
          <a:lnRef idx="1">
            <a:schemeClr val="accent1"/>
          </a:lnRef>
          <a:fillRef idx="3">
            <a:schemeClr val="accent1"/>
          </a:fillRef>
          <a:effectRef idx="2">
            <a:schemeClr val="accent1"/>
          </a:effectRef>
          <a:fontRef idx="minor">
            <a:schemeClr val="lt1"/>
          </a:fontRef>
        </p:style>
        <p:txBody>
          <a:bodyPr lIns="91426" tIns="45714" rIns="91426" bIns="45714" anchor="ctr"/>
          <a:lstStyle/>
          <a:p>
            <a:pPr algn="ctr">
              <a:defRPr/>
            </a:pPr>
            <a:r>
              <a:rPr lang="en-US" dirty="0">
                <a:solidFill>
                  <a:prstClr val="white"/>
                </a:solidFill>
                <a:latin typeface="Calibri"/>
              </a:rPr>
              <a:t>Specification</a:t>
            </a:r>
          </a:p>
        </p:txBody>
      </p:sp>
      <p:sp>
        <p:nvSpPr>
          <p:cNvPr id="12" name="Rounded Rectangle 11"/>
          <p:cNvSpPr/>
          <p:nvPr/>
        </p:nvSpPr>
        <p:spPr>
          <a:xfrm>
            <a:off x="2886075" y="2557463"/>
            <a:ext cx="1574800" cy="4714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26" tIns="45714" rIns="91426" bIns="45714" anchor="ctr"/>
          <a:lstStyle/>
          <a:p>
            <a:pPr algn="ctr">
              <a:defRPr/>
            </a:pPr>
            <a:r>
              <a:rPr lang="en-US" sz="1400" dirty="0" err="1">
                <a:solidFill>
                  <a:prstClr val="white"/>
                </a:solidFill>
                <a:latin typeface="Calibri"/>
              </a:rPr>
              <a:t>Testbench</a:t>
            </a:r>
            <a:endParaRPr lang="en-US" sz="1400" dirty="0">
              <a:solidFill>
                <a:prstClr val="white"/>
              </a:solidFill>
              <a:latin typeface="Calibri"/>
            </a:endParaRPr>
          </a:p>
        </p:txBody>
      </p:sp>
      <p:sp>
        <p:nvSpPr>
          <p:cNvPr id="15" name="Rounded Rectangle 14"/>
          <p:cNvSpPr/>
          <p:nvPr/>
        </p:nvSpPr>
        <p:spPr>
          <a:xfrm>
            <a:off x="868363" y="2557463"/>
            <a:ext cx="1574800" cy="4714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26" tIns="45714" rIns="91426" bIns="45714" anchor="ctr"/>
          <a:lstStyle/>
          <a:p>
            <a:pPr algn="ctr">
              <a:defRPr/>
            </a:pPr>
            <a:r>
              <a:rPr lang="en-US" sz="1400" dirty="0">
                <a:solidFill>
                  <a:prstClr val="white"/>
                </a:solidFill>
                <a:latin typeface="Calibri"/>
              </a:rPr>
              <a:t>Functional Description (Code)</a:t>
            </a:r>
          </a:p>
        </p:txBody>
      </p:sp>
      <p:cxnSp>
        <p:nvCxnSpPr>
          <p:cNvPr id="16" name="Straight Connector 15"/>
          <p:cNvCxnSpPr/>
          <p:nvPr/>
        </p:nvCxnSpPr>
        <p:spPr>
          <a:xfrm>
            <a:off x="1655766" y="2354263"/>
            <a:ext cx="20208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3476" y="2357438"/>
            <a:ext cx="3175"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655763" y="2357438"/>
            <a:ext cx="4762"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730501" y="2155825"/>
            <a:ext cx="3175" cy="2016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Picture 20" descr="SW Wordle.pdf"/>
          <p:cNvPicPr>
            <a:picLocks noChangeAspect="1"/>
          </p:cNvPicPr>
          <p:nvPr/>
        </p:nvPicPr>
        <p:blipFill rotWithShape="1">
          <a:blip r:embed="rId4">
            <a:extLst>
              <a:ext uri="{28A0092B-C50C-407E-A947-70E740481C1C}">
                <a14:useLocalDpi xmlns:a14="http://schemas.microsoft.com/office/drawing/2010/main" val="0"/>
              </a:ext>
            </a:extLst>
          </a:blip>
          <a:srcRect l="8359" t="17504" r="7735" b="16918"/>
          <a:stretch/>
        </p:blipFill>
        <p:spPr>
          <a:xfrm>
            <a:off x="5005389" y="3462338"/>
            <a:ext cx="3781425" cy="2282825"/>
          </a:xfrm>
          <a:prstGeom prst="rect">
            <a:avLst/>
          </a:prstGeom>
          <a:solidFill>
            <a:srgbClr val="FFFFFF"/>
          </a:solidFill>
          <a:ln>
            <a:solidFill>
              <a:srgbClr val="000000"/>
            </a:solidFill>
          </a:ln>
          <a:effectLst>
            <a:outerShdw blurRad="50800" dist="38100" dir="8100000" algn="tr" rotWithShape="0">
              <a:prstClr val="black">
                <a:alpha val="40000"/>
              </a:prstClr>
            </a:outerShdw>
          </a:effectLst>
        </p:spPr>
      </p:pic>
      <p:sp>
        <p:nvSpPr>
          <p:cNvPr id="22" name="Content Placeholder 56"/>
          <p:cNvSpPr>
            <a:spLocks noGrp="1"/>
          </p:cNvSpPr>
          <p:nvPr>
            <p:ph sz="half" idx="4294967295"/>
          </p:nvPr>
        </p:nvSpPr>
        <p:spPr>
          <a:xfrm>
            <a:off x="5005389" y="1844675"/>
            <a:ext cx="3806825" cy="1536700"/>
          </a:xfrm>
          <a:solidFill>
            <a:srgbClr val="FFFFFF"/>
          </a:solidFill>
          <a:ln>
            <a:solidFill>
              <a:srgbClr val="000000"/>
            </a:solidFill>
          </a:ln>
          <a:effectLst>
            <a:outerShdw blurRad="50800" dist="38100" dir="8100000" algn="tr" rotWithShape="0">
              <a:prstClr val="black">
                <a:alpha val="40000"/>
              </a:prstClr>
            </a:outerShdw>
          </a:effectLst>
        </p:spPr>
        <p:txBody>
          <a:bodyPr rtlCol="0">
            <a:normAutofit lnSpcReduction="10000"/>
          </a:bodyPr>
          <a:lstStyle/>
          <a:p>
            <a:pPr marL="0" indent="0" algn="ctr">
              <a:buNone/>
              <a:defRPr/>
            </a:pPr>
            <a:r>
              <a:rPr lang="en-US" dirty="0" smtClean="0">
                <a:ea typeface="+mn-ea"/>
                <a:cs typeface="+mn-cs"/>
              </a:rPr>
              <a:t>$10B tool business</a:t>
            </a:r>
            <a:br>
              <a:rPr lang="en-US" dirty="0" smtClean="0">
                <a:ea typeface="+mn-ea"/>
                <a:cs typeface="+mn-cs"/>
              </a:rPr>
            </a:br>
            <a:r>
              <a:rPr lang="en-US" dirty="0" smtClean="0">
                <a:ea typeface="+mn-ea"/>
                <a:cs typeface="+mn-cs"/>
              </a:rPr>
              <a:t>supports a</a:t>
            </a:r>
            <a:br>
              <a:rPr lang="en-US" dirty="0" smtClean="0">
                <a:ea typeface="+mn-ea"/>
                <a:cs typeface="+mn-cs"/>
              </a:rPr>
            </a:br>
            <a:r>
              <a:rPr lang="en-US" dirty="0" smtClean="0">
                <a:ea typeface="+mn-ea"/>
                <a:cs typeface="+mn-cs"/>
              </a:rPr>
              <a:t>$300B S/W industry </a:t>
            </a:r>
          </a:p>
        </p:txBody>
      </p:sp>
      <p:sp>
        <p:nvSpPr>
          <p:cNvPr id="20" name="Slide Number Placeholder 5"/>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3</a:t>
            </a:fld>
            <a:endParaRPr lang="en-US">
              <a:solidFill>
                <a:prstClr val="black">
                  <a:tint val="75000"/>
                </a:prstClr>
              </a:solidFill>
              <a:latin typeface="Calibri"/>
            </a:endParaRPr>
          </a:p>
        </p:txBody>
      </p:sp>
      <p:sp>
        <p:nvSpPr>
          <p:cNvPr id="23" name="Content Placeholder 56"/>
          <p:cNvSpPr>
            <a:spLocks noGrp="1"/>
          </p:cNvSpPr>
          <p:nvPr>
            <p:ph sz="half" idx="4294967295"/>
          </p:nvPr>
        </p:nvSpPr>
        <p:spPr>
          <a:xfrm>
            <a:off x="5005389" y="3827107"/>
            <a:ext cx="3781425" cy="1538287"/>
          </a:xfrm>
          <a:solidFill>
            <a:srgbClr val="FFFFFF"/>
          </a:solidFill>
          <a:ln>
            <a:solidFill>
              <a:srgbClr val="000000"/>
            </a:solidFill>
          </a:ln>
          <a:effectLst>
            <a:outerShdw blurRad="50800" dist="38100" dir="8100000" algn="tr" rotWithShape="0">
              <a:prstClr val="black">
                <a:alpha val="40000"/>
              </a:prstClr>
            </a:outerShdw>
          </a:effectLst>
        </p:spPr>
        <p:txBody>
          <a:bodyPr rtlCol="0">
            <a:normAutofit fontScale="92500" lnSpcReduction="10000"/>
          </a:bodyPr>
          <a:lstStyle/>
          <a:p>
            <a:pPr marL="0" indent="0" algn="ctr">
              <a:buNone/>
              <a:defRPr/>
            </a:pPr>
            <a:r>
              <a:rPr lang="en-US" dirty="0" smtClean="0">
                <a:ea typeface="+mn-ea"/>
                <a:cs typeface="+mn-cs"/>
              </a:rPr>
              <a:t>100s of Books</a:t>
            </a:r>
          </a:p>
          <a:p>
            <a:pPr marL="0" indent="0" algn="ctr">
              <a:buNone/>
              <a:defRPr/>
            </a:pPr>
            <a:r>
              <a:rPr lang="en-US" dirty="0" smtClean="0">
                <a:ea typeface="+mn-ea"/>
                <a:cs typeface="+mn-cs"/>
              </a:rPr>
              <a:t>&gt;100,000 Papers</a:t>
            </a:r>
          </a:p>
          <a:p>
            <a:pPr marL="0" indent="0" algn="ctr">
              <a:buNone/>
              <a:defRPr/>
            </a:pPr>
            <a:r>
              <a:rPr lang="en-US" dirty="0" smtClean="0">
                <a:ea typeface="+mn-ea"/>
                <a:cs typeface="+mn-cs"/>
              </a:rPr>
              <a:t>10s of Classes</a:t>
            </a:r>
          </a:p>
        </p:txBody>
      </p:sp>
      <p:sp>
        <p:nvSpPr>
          <p:cNvPr id="3" name="PB"/>
          <p:cNvSpPr/>
          <p:nvPr/>
        </p:nvSpPr>
        <p:spPr>
          <a:xfrm>
            <a:off x="0" y="6705600"/>
            <a:ext cx="508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1678942742"/>
      </p:ext>
    </p:extLst>
  </p:cSld>
  <p:clrMapOvr>
    <a:masterClrMapping/>
  </p:clrMapOvr>
  <mc:AlternateContent xmlns:mc="http://schemas.openxmlformats.org/markup-compatibility/2006" xmlns:p14="http://schemas.microsoft.com/office/powerpoint/2010/main">
    <mc:Choice Requires="p14">
      <p:transition p14:dur="0" advTm="37177"/>
    </mc:Choice>
    <mc:Fallback xmlns="">
      <p:transition xmlns:p14="http://schemas.microsoft.com/office/powerpoint/2010/main" advTm="3717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bg/>
                                          </p:spTgt>
                                        </p:tgtEl>
                                        <p:attrNameLst>
                                          <p:attrName>style.visibility</p:attrName>
                                        </p:attrNameLst>
                                      </p:cBhvr>
                                      <p:to>
                                        <p:strVal val="visible"/>
                                      </p:to>
                                    </p:set>
                                    <p:animEffect transition="in" filter="fade">
                                      <p:cBhvr>
                                        <p:cTn id="28" dur="500"/>
                                        <p:tgtEl>
                                          <p:spTgt spid="22">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Effect transition="in" filter="fade">
                                      <p:cBhvr>
                                        <p:cTn id="31" dur="500"/>
                                        <p:tgtEl>
                                          <p:spTgt spid="22">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bg/>
                                          </p:spTgt>
                                        </p:tgtEl>
                                        <p:attrNameLst>
                                          <p:attrName>style.visibility</p:attrName>
                                        </p:attrNameLst>
                                      </p:cBhvr>
                                      <p:to>
                                        <p:strVal val="visible"/>
                                      </p:to>
                                    </p:set>
                                    <p:animEffect transition="in" filter="fade">
                                      <p:cBhvr>
                                        <p:cTn id="39" dur="500"/>
                                        <p:tgtEl>
                                          <p:spTgt spid="23">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xEl>
                                              <p:pRg st="0" end="0"/>
                                            </p:txEl>
                                          </p:spTgt>
                                        </p:tgtEl>
                                        <p:attrNameLst>
                                          <p:attrName>style.visibility</p:attrName>
                                        </p:attrNameLst>
                                      </p:cBhvr>
                                      <p:to>
                                        <p:strVal val="visible"/>
                                      </p:to>
                                    </p:set>
                                    <p:animEffect transition="in" filter="fade">
                                      <p:cBhvr>
                                        <p:cTn id="42" dur="500"/>
                                        <p:tgtEl>
                                          <p:spTgt spid="2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xEl>
                                              <p:pRg st="1" end="1"/>
                                            </p:txEl>
                                          </p:spTgt>
                                        </p:tgtEl>
                                        <p:attrNameLst>
                                          <p:attrName>style.visibility</p:attrName>
                                        </p:attrNameLst>
                                      </p:cBhvr>
                                      <p:to>
                                        <p:strVal val="visible"/>
                                      </p:to>
                                    </p:set>
                                    <p:animEffect transition="in" filter="fade">
                                      <p:cBhvr>
                                        <p:cTn id="45" dur="500"/>
                                        <p:tgtEl>
                                          <p:spTgt spid="23">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xEl>
                                              <p:pRg st="2" end="2"/>
                                            </p:txEl>
                                          </p:spTgt>
                                        </p:tgtEl>
                                        <p:attrNameLst>
                                          <p:attrName>style.visibility</p:attrName>
                                        </p:attrNameLst>
                                      </p:cBhvr>
                                      <p:to>
                                        <p:strVal val="visible"/>
                                      </p:to>
                                    </p:set>
                                    <p:animEffect transition="in" filter="fade">
                                      <p:cBhvr>
                                        <p:cTn id="48"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22" grpId="0" build="p" animBg="1"/>
      <p:bldP spid="2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976" y="2998621"/>
            <a:ext cx="8074824" cy="1143000"/>
          </a:xfrm>
        </p:spPr>
        <p:txBody>
          <a:bodyPr/>
          <a:lstStyle/>
          <a:p>
            <a:r>
              <a:rPr lang="en-US" dirty="0" smtClean="0"/>
              <a:t>Header Space Library (Hassel)</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30</a:t>
            </a:fld>
            <a:endParaRPr lang="en-US">
              <a:solidFill>
                <a:prstClr val="black">
                  <a:tint val="75000"/>
                </a:prstClr>
              </a:solidFill>
              <a:latin typeface="Calibri"/>
            </a:endParaRPr>
          </a:p>
        </p:txBody>
      </p:sp>
    </p:spTree>
    <p:extLst>
      <p:ext uri="{BB962C8B-B14F-4D97-AF65-F5344CB8AC3E}">
        <p14:creationId xmlns:p14="http://schemas.microsoft.com/office/powerpoint/2010/main" val="141300906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Space Library (Hassel)</a:t>
            </a:r>
            <a:endParaRPr lang="en-US" dirty="0"/>
          </a:p>
        </p:txBody>
      </p:sp>
      <p:sp>
        <p:nvSpPr>
          <p:cNvPr id="3" name="Content Placeholder 2"/>
          <p:cNvSpPr>
            <a:spLocks noGrp="1"/>
          </p:cNvSpPr>
          <p:nvPr>
            <p:ph idx="1"/>
          </p:nvPr>
        </p:nvSpPr>
        <p:spPr>
          <a:xfrm>
            <a:off x="611976" y="1600200"/>
            <a:ext cx="8074824" cy="4793974"/>
          </a:xfrm>
        </p:spPr>
        <p:txBody>
          <a:bodyPr>
            <a:normAutofit fontScale="77500" lnSpcReduction="20000"/>
          </a:bodyPr>
          <a:lstStyle/>
          <a:p>
            <a:r>
              <a:rPr lang="en-US" dirty="0" smtClean="0"/>
              <a:t>Two versions – Python and C.</a:t>
            </a:r>
          </a:p>
          <a:p>
            <a:r>
              <a:rPr lang="en-US" dirty="0" smtClean="0"/>
              <a:t>Foundation Layer</a:t>
            </a:r>
          </a:p>
          <a:p>
            <a:pPr lvl="1"/>
            <a:r>
              <a:rPr lang="en-US" dirty="0" smtClean="0"/>
              <a:t>Implements Header Space and Transfer Function objects.</a:t>
            </a:r>
          </a:p>
          <a:p>
            <a:r>
              <a:rPr lang="en-US" dirty="0" smtClean="0"/>
              <a:t>Application Layer</a:t>
            </a:r>
          </a:p>
          <a:p>
            <a:pPr lvl="1"/>
            <a:r>
              <a:rPr lang="en-US" dirty="0" smtClean="0"/>
              <a:t>Reachability, Loop Detection and Slice Isolation checks.</a:t>
            </a:r>
          </a:p>
          <a:p>
            <a:pPr lvl="1"/>
            <a:r>
              <a:rPr lang="en-US" dirty="0" smtClean="0"/>
              <a:t>&lt; 100 </a:t>
            </a:r>
            <a:r>
              <a:rPr lang="en-US" dirty="0" err="1" smtClean="0"/>
              <a:t>LoC</a:t>
            </a:r>
            <a:r>
              <a:rPr lang="en-US" dirty="0" smtClean="0"/>
              <a:t> for these checks.</a:t>
            </a:r>
          </a:p>
          <a:p>
            <a:r>
              <a:rPr lang="en-US" dirty="0" smtClean="0"/>
              <a:t>Parser (only available in Python)</a:t>
            </a:r>
          </a:p>
          <a:p>
            <a:pPr lvl="1"/>
            <a:r>
              <a:rPr lang="en-US" dirty="0" smtClean="0"/>
              <a:t>CLI Parsing tool for Cisco IOS, Juniper </a:t>
            </a:r>
            <a:r>
              <a:rPr lang="en-US" dirty="0" err="1" smtClean="0"/>
              <a:t>Junos</a:t>
            </a:r>
            <a:r>
              <a:rPr lang="en-US" dirty="0" smtClean="0"/>
              <a:t> and OpenFlow table dump.</a:t>
            </a:r>
          </a:p>
          <a:p>
            <a:pPr lvl="2"/>
            <a:r>
              <a:rPr lang="en-US" dirty="0" smtClean="0"/>
              <a:t>Example: for Cisco IOS, reads IP table, ARP table, MAC table,</a:t>
            </a:r>
            <a:r>
              <a:rPr lang="en-US" dirty="0"/>
              <a:t> Spanning </a:t>
            </a:r>
            <a:r>
              <a:rPr lang="en-US" dirty="0" smtClean="0"/>
              <a:t>tree output and </a:t>
            </a:r>
            <a:r>
              <a:rPr lang="en-US" dirty="0" err="1"/>
              <a:t>Config</a:t>
            </a:r>
            <a:r>
              <a:rPr lang="en-US" dirty="0"/>
              <a:t> </a:t>
            </a:r>
            <a:r>
              <a:rPr lang="en-US" dirty="0" smtClean="0"/>
              <a:t>file. </a:t>
            </a:r>
            <a:endParaRPr lang="en-US" dirty="0"/>
          </a:p>
          <a:p>
            <a:pPr lvl="1"/>
            <a:r>
              <a:rPr lang="en-US" dirty="0" smtClean="0"/>
              <a:t>Keeps mapping from TF Rule to CLI line number.</a:t>
            </a:r>
          </a:p>
          <a:p>
            <a:r>
              <a:rPr lang="en-US" sz="2300" dirty="0"/>
              <a:t>Available online: </a:t>
            </a:r>
            <a:r>
              <a:rPr lang="en-US" sz="2300" dirty="0" err="1"/>
              <a:t>git</a:t>
            </a:r>
            <a:r>
              <a:rPr lang="en-US" sz="2300" dirty="0"/>
              <a:t> clone </a:t>
            </a:r>
            <a:r>
              <a:rPr lang="en-US" sz="2300" u="sng" dirty="0">
                <a:hlinkClick r:id="rId4"/>
              </a:rPr>
              <a:t>https://bitbucket.org/peymank/hassel-</a:t>
            </a:r>
            <a:r>
              <a:rPr lang="en-US" sz="2300" u="sng" dirty="0" smtClean="0">
                <a:hlinkClick r:id="rId4"/>
              </a:rPr>
              <a:t>public.git</a:t>
            </a:r>
            <a:endParaRPr lang="en-US" sz="2300" dirty="0">
              <a:latin typeface="Century Schoolbook" charset="0"/>
              <a:ea typeface="ＭＳ Ｐゴシック" charset="0"/>
            </a:endParaRPr>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31</a:t>
            </a:fld>
            <a:endParaRPr lang="en-US">
              <a:solidFill>
                <a:prstClr val="black">
                  <a:tint val="75000"/>
                </a:prstClr>
              </a:solidFill>
              <a:latin typeface="Calibri"/>
            </a:endParaRPr>
          </a:p>
        </p:txBody>
      </p:sp>
      <p:sp>
        <p:nvSpPr>
          <p:cNvPr id="6" name="PB"/>
          <p:cNvSpPr/>
          <p:nvPr/>
        </p:nvSpPr>
        <p:spPr>
          <a:xfrm>
            <a:off x="0" y="6705600"/>
            <a:ext cx="4826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3074257099"/>
      </p:ext>
    </p:extLst>
  </p:cSld>
  <p:clrMapOvr>
    <a:masterClrMapping/>
  </p:clrMapOvr>
  <p:transition spd="slow" advTm="75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a:t>
            </a:r>
            <a:r>
              <a:rPr lang="en-US" dirty="0" smtClean="0">
                <a:solidFill>
                  <a:srgbClr val="D1140E"/>
                </a:solidFill>
              </a:rPr>
              <a:t>10,000X</a:t>
            </a:r>
            <a:r>
              <a:rPr lang="en-US" dirty="0" smtClean="0"/>
              <a:t> Speedup</a:t>
            </a:r>
            <a:endParaRPr lang="en-US" dirty="0"/>
          </a:p>
        </p:txBody>
      </p:sp>
      <p:sp>
        <p:nvSpPr>
          <p:cNvPr id="3" name="Content Placeholder 2"/>
          <p:cNvSpPr>
            <a:spLocks noGrp="1"/>
          </p:cNvSpPr>
          <p:nvPr>
            <p:ph idx="1"/>
          </p:nvPr>
        </p:nvSpPr>
        <p:spPr/>
        <p:txBody>
          <a:bodyPr>
            <a:normAutofit/>
          </a:bodyPr>
          <a:lstStyle/>
          <a:p>
            <a:r>
              <a:rPr lang="en-US" dirty="0" smtClean="0"/>
              <a:t>IP Table compression</a:t>
            </a:r>
          </a:p>
          <a:p>
            <a:pPr marL="0" indent="0">
              <a:buNone/>
            </a:pPr>
            <a:endParaRPr lang="en-US" sz="1000" dirty="0" smtClean="0"/>
          </a:p>
          <a:p>
            <a:r>
              <a:rPr lang="en-US" dirty="0" smtClean="0"/>
              <a:t>Lazy subtraction</a:t>
            </a:r>
          </a:p>
          <a:p>
            <a:pPr marL="0" indent="0">
              <a:buNone/>
            </a:pPr>
            <a:endParaRPr lang="en-US" sz="800" dirty="0" smtClean="0"/>
          </a:p>
          <a:p>
            <a:r>
              <a:rPr lang="en-US" dirty="0" smtClean="0"/>
              <a:t>Dead object </a:t>
            </a:r>
            <a:r>
              <a:rPr lang="en-US" dirty="0"/>
              <a:t>d</a:t>
            </a:r>
            <a:r>
              <a:rPr lang="en-US" dirty="0" smtClean="0"/>
              <a:t>eletion</a:t>
            </a:r>
          </a:p>
          <a:p>
            <a:pPr marL="0" indent="0">
              <a:buNone/>
            </a:pPr>
            <a:endParaRPr lang="en-US" sz="800" dirty="0" smtClean="0"/>
          </a:p>
          <a:p>
            <a:r>
              <a:rPr lang="en-US" dirty="0" smtClean="0"/>
              <a:t>Lookup based </a:t>
            </a:r>
            <a:r>
              <a:rPr lang="en-US" dirty="0"/>
              <a:t>s</a:t>
            </a:r>
            <a:r>
              <a:rPr lang="en-US" dirty="0" smtClean="0"/>
              <a:t>earch</a:t>
            </a:r>
          </a:p>
          <a:p>
            <a:pPr marL="0" indent="0">
              <a:buNone/>
            </a:pPr>
            <a:endParaRPr lang="en-US" sz="800" dirty="0" smtClean="0"/>
          </a:p>
          <a:p>
            <a:r>
              <a:rPr lang="en-US" dirty="0" smtClean="0"/>
              <a:t>Lazy TE evaluation</a:t>
            </a:r>
          </a:p>
          <a:p>
            <a:pPr marL="0" indent="0">
              <a:buNone/>
            </a:pP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32</a:t>
            </a:fld>
            <a:endParaRPr lang="en-US">
              <a:solidFill>
                <a:prstClr val="black">
                  <a:tint val="75000"/>
                </a:prstClr>
              </a:solidFill>
              <a:latin typeface="Calibri"/>
            </a:endParaRPr>
          </a:p>
        </p:txBody>
      </p:sp>
    </p:spTree>
    <p:extLst>
      <p:ext uri="{BB962C8B-B14F-4D97-AF65-F5344CB8AC3E}">
        <p14:creationId xmlns:p14="http://schemas.microsoft.com/office/powerpoint/2010/main" val="296131585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 name="Picture 32767"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842" y="2338647"/>
            <a:ext cx="2194560" cy="1165860"/>
          </a:xfrm>
          <a:prstGeom prst="rect">
            <a:avLst/>
          </a:prstGeom>
        </p:spPr>
      </p:pic>
      <p:pic>
        <p:nvPicPr>
          <p:cNvPr id="89" name="Picture 88"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173" y="2324793"/>
            <a:ext cx="2194560" cy="1165860"/>
          </a:xfrm>
          <a:prstGeom prst="rect">
            <a:avLst/>
          </a:prstGeom>
        </p:spPr>
      </p:pic>
      <p:pic>
        <p:nvPicPr>
          <p:cNvPr id="94" name="Picture 93"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742" y="5417820"/>
            <a:ext cx="713509" cy="1028700"/>
          </a:xfrm>
          <a:prstGeom prst="rect">
            <a:avLst/>
          </a:prstGeom>
        </p:spPr>
      </p:pic>
      <p:pic>
        <p:nvPicPr>
          <p:cNvPr id="96" name="Picture 95"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2" y="5417820"/>
            <a:ext cx="713509" cy="1028700"/>
          </a:xfrm>
          <a:prstGeom prst="rect">
            <a:avLst/>
          </a:prstGeom>
        </p:spPr>
      </p:pic>
      <p:pic>
        <p:nvPicPr>
          <p:cNvPr id="97" name="Picture 96"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242" y="5417820"/>
            <a:ext cx="713509" cy="1028700"/>
          </a:xfrm>
          <a:prstGeom prst="rect">
            <a:avLst/>
          </a:prstGeom>
        </p:spPr>
      </p:pic>
      <p:pic>
        <p:nvPicPr>
          <p:cNvPr id="95" name="Picture 94"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382" y="5417820"/>
            <a:ext cx="713509" cy="1028700"/>
          </a:xfrm>
          <a:prstGeom prst="rect">
            <a:avLst/>
          </a:prstGeom>
        </p:spPr>
      </p:pic>
      <p:pic>
        <p:nvPicPr>
          <p:cNvPr id="90" name="Picture 89"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72" y="5417820"/>
            <a:ext cx="713509" cy="1028700"/>
          </a:xfrm>
          <a:prstGeom prst="rect">
            <a:avLst/>
          </a:prstGeom>
        </p:spPr>
      </p:pic>
      <p:sp>
        <p:nvSpPr>
          <p:cNvPr id="2" name="Title 1"/>
          <p:cNvSpPr>
            <a:spLocks noGrp="1"/>
          </p:cNvSpPr>
          <p:nvPr>
            <p:ph type="title"/>
          </p:nvPr>
        </p:nvSpPr>
        <p:spPr/>
        <p:txBody>
          <a:bodyPr/>
          <a:lstStyle/>
          <a:p>
            <a:pPr>
              <a:defRPr/>
            </a:pPr>
            <a:r>
              <a:rPr lang="en-US" dirty="0" smtClean="0"/>
              <a:t>Stanford backbone network</a:t>
            </a:r>
            <a:endParaRPr lang="en-US" dirty="0"/>
          </a:p>
        </p:txBody>
      </p:sp>
      <p:sp>
        <p:nvSpPr>
          <p:cNvPr id="32770" name="Content Placeholder 2"/>
          <p:cNvSpPr>
            <a:spLocks noGrp="1"/>
          </p:cNvSpPr>
          <p:nvPr>
            <p:ph sz="quarter" idx="1"/>
          </p:nvPr>
        </p:nvSpPr>
        <p:spPr>
          <a:xfrm>
            <a:off x="457203" y="1508760"/>
            <a:ext cx="7468077" cy="731520"/>
          </a:xfrm>
        </p:spPr>
        <p:txBody>
          <a:bodyPr>
            <a:normAutofit/>
          </a:bodyPr>
          <a:lstStyle/>
          <a:p>
            <a:r>
              <a:rPr lang="en-US" dirty="0">
                <a:latin typeface="Century Schoolbook" charset="0"/>
                <a:ea typeface="ＭＳ Ｐゴシック" charset="0"/>
                <a:cs typeface="ＭＳ Ｐゴシック" charset="0"/>
              </a:rPr>
              <a:t>Loop detection test </a:t>
            </a:r>
          </a:p>
        </p:txBody>
      </p:sp>
      <p:cxnSp>
        <p:nvCxnSpPr>
          <p:cNvPr id="5" name="Straight Connector 4"/>
          <p:cNvCxnSpPr/>
          <p:nvPr/>
        </p:nvCxnSpPr>
        <p:spPr>
          <a:xfrm flipV="1">
            <a:off x="1500189" y="3088958"/>
            <a:ext cx="620078" cy="587217"/>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7" name="Straight Connector 6"/>
          <p:cNvCxnSpPr/>
          <p:nvPr/>
        </p:nvCxnSpPr>
        <p:spPr>
          <a:xfrm flipV="1">
            <a:off x="2203136" y="3084673"/>
            <a:ext cx="54293" cy="6000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flipV="1">
            <a:off x="2758918" y="3088961"/>
            <a:ext cx="124301" cy="595789"/>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507582" y="2856074"/>
            <a:ext cx="1132998" cy="8573"/>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3098959" y="3084674"/>
            <a:ext cx="428625" cy="60150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691516" y="2864644"/>
            <a:ext cx="1320165" cy="811530"/>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17" name="Straight Connector 16"/>
          <p:cNvCxnSpPr/>
          <p:nvPr/>
        </p:nvCxnSpPr>
        <p:spPr>
          <a:xfrm flipV="1">
            <a:off x="4481990" y="3080388"/>
            <a:ext cx="241458" cy="6000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5169221" y="3056099"/>
            <a:ext cx="4287" cy="624363"/>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H="1" flipV="1">
            <a:off x="5740721" y="3080388"/>
            <a:ext cx="198597" cy="600075"/>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6092193" y="3080388"/>
            <a:ext cx="500063" cy="595789"/>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6136485" y="2856074"/>
            <a:ext cx="1195863" cy="82010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rot="5400000">
            <a:off x="3048954" y="4149090"/>
            <a:ext cx="2680335" cy="502920"/>
          </a:xfrm>
          <a:prstGeom prst="bentConnector3">
            <a:avLst>
              <a:gd name="adj1" fmla="val -35"/>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rot="16200000" flipV="1">
            <a:off x="2353154" y="4214813"/>
            <a:ext cx="2680335" cy="371475"/>
          </a:xfrm>
          <a:prstGeom prst="bentConnector3">
            <a:avLst>
              <a:gd name="adj1" fmla="val 100035"/>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546161" y="3921920"/>
            <a:ext cx="2393157" cy="181879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2203133" y="3926205"/>
            <a:ext cx="1092994" cy="182022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3" name="Curved Connector 42"/>
          <p:cNvCxnSpPr/>
          <p:nvPr/>
        </p:nvCxnSpPr>
        <p:spPr>
          <a:xfrm rot="5400000">
            <a:off x="3158967" y="5885024"/>
            <a:ext cx="11430" cy="562928"/>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1500188" y="3917633"/>
            <a:ext cx="1198722" cy="1823085"/>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45" name="Straight Connector 44"/>
          <p:cNvCxnSpPr/>
          <p:nvPr/>
        </p:nvCxnSpPr>
        <p:spPr>
          <a:xfrm flipV="1">
            <a:off x="3023238" y="3921920"/>
            <a:ext cx="2145983" cy="1824513"/>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flipV="1">
            <a:off x="2120267" y="3926205"/>
            <a:ext cx="1407319" cy="181451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2430304" y="3917633"/>
            <a:ext cx="4902041" cy="182308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Curved Connector 47"/>
          <p:cNvCxnSpPr/>
          <p:nvPr/>
        </p:nvCxnSpPr>
        <p:spPr>
          <a:xfrm rot="5400000">
            <a:off x="1995964" y="5885024"/>
            <a:ext cx="11430" cy="562928"/>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865948" y="3917633"/>
            <a:ext cx="4773454" cy="182880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570198" y="3926205"/>
            <a:ext cx="1313021" cy="182022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rot="5400000">
            <a:off x="834391" y="5885024"/>
            <a:ext cx="11430" cy="562928"/>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flipV="1">
            <a:off x="691515" y="3917633"/>
            <a:ext cx="295752" cy="1823085"/>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p:nvCxnSpPr>
        <p:spPr>
          <a:xfrm flipV="1">
            <a:off x="1250160" y="3921920"/>
            <a:ext cx="3231833" cy="182451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691518" y="3917633"/>
            <a:ext cx="5947887" cy="182880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394338" y="3926205"/>
            <a:ext cx="2488883" cy="182022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6" name="Curved Connector 55"/>
          <p:cNvCxnSpPr/>
          <p:nvPr/>
        </p:nvCxnSpPr>
        <p:spPr>
          <a:xfrm rot="5400000" flipH="1" flipV="1">
            <a:off x="4299110" y="5887883"/>
            <a:ext cx="1428" cy="555783"/>
          </a:xfrm>
          <a:prstGeom prst="curvedConnector3">
            <a:avLst>
              <a:gd name="adj1" fmla="val -13494687"/>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7" name="Curved Connector 56"/>
          <p:cNvCxnSpPr/>
          <p:nvPr/>
        </p:nvCxnSpPr>
        <p:spPr>
          <a:xfrm rot="5400000" flipH="1" flipV="1">
            <a:off x="4299110" y="5887883"/>
            <a:ext cx="1428" cy="555783"/>
          </a:xfrm>
          <a:prstGeom prst="curvedConnector3">
            <a:avLst>
              <a:gd name="adj1" fmla="val -40643447"/>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1500191" y="3917633"/>
            <a:ext cx="2941797" cy="182308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4723448" y="3921920"/>
            <a:ext cx="445770" cy="181879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2883221" y="3926205"/>
            <a:ext cx="2111693" cy="182022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309238" y="3917633"/>
            <a:ext cx="1330167" cy="182308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flipV="1">
            <a:off x="691515" y="3917633"/>
            <a:ext cx="4952048" cy="182880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flipV="1">
            <a:off x="4481991" y="3921920"/>
            <a:ext cx="1415891" cy="182451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4" name="Curved Connector 63"/>
          <p:cNvCxnSpPr/>
          <p:nvPr/>
        </p:nvCxnSpPr>
        <p:spPr>
          <a:xfrm rot="5400000">
            <a:off x="5461397" y="5884307"/>
            <a:ext cx="11430" cy="564356"/>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1500189" y="3917633"/>
            <a:ext cx="4734878" cy="182308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flipV="1">
            <a:off x="5169219" y="3921920"/>
            <a:ext cx="1315879" cy="181879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2203133" y="3926205"/>
            <a:ext cx="4544854" cy="181451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flipV="1">
            <a:off x="5939314" y="3921920"/>
            <a:ext cx="1097280" cy="1818798"/>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69" name="Curved Connector 68"/>
          <p:cNvCxnSpPr/>
          <p:nvPr/>
        </p:nvCxnSpPr>
        <p:spPr>
          <a:xfrm rot="16200000" flipH="1">
            <a:off x="6620114" y="5887167"/>
            <a:ext cx="11430" cy="558642"/>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flipV="1">
            <a:off x="2883221" y="3926205"/>
            <a:ext cx="4496277" cy="182022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flipV="1">
            <a:off x="6639404" y="3917633"/>
            <a:ext cx="988695" cy="182308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flipV="1">
            <a:off x="3527586" y="3926205"/>
            <a:ext cx="4387691" cy="1814513"/>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flipV="1">
            <a:off x="7332345" y="3917633"/>
            <a:ext cx="864394" cy="182308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rot="16200000" flipH="1">
            <a:off x="7783116" y="5887167"/>
            <a:ext cx="11430" cy="558642"/>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 name="Rounded Rectangular Callout 2"/>
          <p:cNvSpPr/>
          <p:nvPr/>
        </p:nvSpPr>
        <p:spPr>
          <a:xfrm>
            <a:off x="320040" y="2496027"/>
            <a:ext cx="1028700" cy="551498"/>
          </a:xfrm>
          <a:prstGeom prst="wedgeRoundRectCallout">
            <a:avLst>
              <a:gd name="adj1" fmla="val 59133"/>
              <a:gd name="adj2" fmla="val 77576"/>
              <a:gd name="adj3" fmla="val 16667"/>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100" dirty="0" err="1">
                <a:solidFill>
                  <a:srgbClr val="FF0000"/>
                </a:solidFill>
                <a:latin typeface="Calibri"/>
              </a:rPr>
              <a:t>Vlan</a:t>
            </a:r>
            <a:r>
              <a:rPr lang="en-US" sz="1100" dirty="0">
                <a:solidFill>
                  <a:srgbClr val="FF0000"/>
                </a:solidFill>
                <a:latin typeface="Calibri"/>
              </a:rPr>
              <a:t> RED </a:t>
            </a:r>
            <a:r>
              <a:rPr lang="en-US" sz="1100" dirty="0">
                <a:solidFill>
                  <a:prstClr val="black"/>
                </a:solidFill>
                <a:latin typeface="Calibri"/>
              </a:rPr>
              <a:t>Spanning Tree</a:t>
            </a:r>
          </a:p>
        </p:txBody>
      </p:sp>
      <p:sp>
        <p:nvSpPr>
          <p:cNvPr id="77" name="Rounded Rectangular Callout 76"/>
          <p:cNvSpPr/>
          <p:nvPr/>
        </p:nvSpPr>
        <p:spPr>
          <a:xfrm>
            <a:off x="5943600" y="2564607"/>
            <a:ext cx="1028700" cy="551498"/>
          </a:xfrm>
          <a:prstGeom prst="wedgeRoundRectCallout">
            <a:avLst>
              <a:gd name="adj1" fmla="val -58039"/>
              <a:gd name="adj2" fmla="val 96421"/>
              <a:gd name="adj3" fmla="val 16667"/>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sz="1100" dirty="0" err="1">
                <a:solidFill>
                  <a:srgbClr val="0000FF"/>
                </a:solidFill>
                <a:latin typeface="Calibri"/>
              </a:rPr>
              <a:t>Vlan</a:t>
            </a:r>
            <a:r>
              <a:rPr lang="en-US" sz="1100" dirty="0">
                <a:solidFill>
                  <a:srgbClr val="0000FF"/>
                </a:solidFill>
                <a:latin typeface="Calibri"/>
              </a:rPr>
              <a:t> BLUE </a:t>
            </a:r>
            <a:r>
              <a:rPr lang="en-US" sz="1100" dirty="0">
                <a:solidFill>
                  <a:prstClr val="black"/>
                </a:solidFill>
                <a:latin typeface="Calibri"/>
              </a:rPr>
              <a:t>Spanning Tree</a:t>
            </a:r>
          </a:p>
        </p:txBody>
      </p:sp>
      <p:pic>
        <p:nvPicPr>
          <p:cNvPr id="93" name="Picture 92"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2" y="5417820"/>
            <a:ext cx="713509" cy="1028700"/>
          </a:xfrm>
          <a:prstGeom prst="rect">
            <a:avLst/>
          </a:prstGeom>
        </p:spPr>
      </p:pic>
      <p:pic>
        <p:nvPicPr>
          <p:cNvPr id="98" name="Picture 97"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2" y="5417820"/>
            <a:ext cx="713509" cy="1028700"/>
          </a:xfrm>
          <a:prstGeom prst="rect">
            <a:avLst/>
          </a:prstGeom>
        </p:spPr>
      </p:pic>
      <p:pic>
        <p:nvPicPr>
          <p:cNvPr id="99" name="Picture 98"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0522" y="5417820"/>
            <a:ext cx="713509" cy="1028700"/>
          </a:xfrm>
          <a:prstGeom prst="rect">
            <a:avLst/>
          </a:prstGeom>
        </p:spPr>
      </p:pic>
      <p:pic>
        <p:nvPicPr>
          <p:cNvPr id="100" name="Picture 99"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742" y="5417820"/>
            <a:ext cx="713509" cy="1028700"/>
          </a:xfrm>
          <a:prstGeom prst="rect">
            <a:avLst/>
          </a:prstGeom>
        </p:spPr>
      </p:pic>
      <p:pic>
        <p:nvPicPr>
          <p:cNvPr id="101" name="Picture 100"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962" y="5417820"/>
            <a:ext cx="713509" cy="1028700"/>
          </a:xfrm>
          <a:prstGeom prst="rect">
            <a:avLst/>
          </a:prstGeom>
        </p:spPr>
      </p:pic>
      <p:pic>
        <p:nvPicPr>
          <p:cNvPr id="102" name="Picture 101"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472" y="5417820"/>
            <a:ext cx="713509" cy="1028700"/>
          </a:xfrm>
          <a:prstGeom prst="rect">
            <a:avLst/>
          </a:prstGeom>
        </p:spPr>
      </p:pic>
      <p:pic>
        <p:nvPicPr>
          <p:cNvPr id="103" name="Picture 102"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112" y="5417820"/>
            <a:ext cx="713509" cy="1028700"/>
          </a:xfrm>
          <a:prstGeom prst="rect">
            <a:avLst/>
          </a:prstGeom>
        </p:spPr>
      </p:pic>
      <p:pic>
        <p:nvPicPr>
          <p:cNvPr id="32772" name="Picture 32771"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672" y="3545378"/>
            <a:ext cx="875489" cy="548640"/>
          </a:xfrm>
          <a:prstGeom prst="rect">
            <a:avLst/>
          </a:prstGeom>
        </p:spPr>
      </p:pic>
      <p:pic>
        <p:nvPicPr>
          <p:cNvPr id="108" name="Picture 107"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219" y="3552305"/>
            <a:ext cx="875489" cy="548640"/>
          </a:xfrm>
          <a:prstGeom prst="rect">
            <a:avLst/>
          </a:prstGeom>
        </p:spPr>
      </p:pic>
      <p:pic>
        <p:nvPicPr>
          <p:cNvPr id="109" name="Picture 108"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2" y="3566160"/>
            <a:ext cx="875489" cy="548640"/>
          </a:xfrm>
          <a:prstGeom prst="rect">
            <a:avLst/>
          </a:prstGeom>
        </p:spPr>
      </p:pic>
      <p:pic>
        <p:nvPicPr>
          <p:cNvPr id="110" name="Picture 109"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2" y="3566160"/>
            <a:ext cx="875489" cy="548640"/>
          </a:xfrm>
          <a:prstGeom prst="rect">
            <a:avLst/>
          </a:prstGeom>
        </p:spPr>
      </p:pic>
      <p:pic>
        <p:nvPicPr>
          <p:cNvPr id="111" name="Picture 110"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2" y="3566160"/>
            <a:ext cx="875489" cy="548640"/>
          </a:xfrm>
          <a:prstGeom prst="rect">
            <a:avLst/>
          </a:prstGeom>
        </p:spPr>
      </p:pic>
      <p:pic>
        <p:nvPicPr>
          <p:cNvPr id="112" name="Picture 111"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942" y="3566160"/>
            <a:ext cx="875489" cy="548640"/>
          </a:xfrm>
          <a:prstGeom prst="rect">
            <a:avLst/>
          </a:prstGeom>
        </p:spPr>
      </p:pic>
      <p:pic>
        <p:nvPicPr>
          <p:cNvPr id="113" name="Picture 112"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7740" y="3566160"/>
            <a:ext cx="875489" cy="548640"/>
          </a:xfrm>
          <a:prstGeom prst="rect">
            <a:avLst/>
          </a:prstGeom>
        </p:spPr>
      </p:pic>
      <p:pic>
        <p:nvPicPr>
          <p:cNvPr id="114" name="Picture 113"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3542" y="3566160"/>
            <a:ext cx="875489" cy="548640"/>
          </a:xfrm>
          <a:prstGeom prst="rect">
            <a:avLst/>
          </a:prstGeom>
        </p:spPr>
      </p:pic>
      <p:pic>
        <p:nvPicPr>
          <p:cNvPr id="115" name="Picture 114"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9342" y="3566160"/>
            <a:ext cx="875489" cy="548640"/>
          </a:xfrm>
          <a:prstGeom prst="rect">
            <a:avLst/>
          </a:prstGeom>
        </p:spPr>
      </p:pic>
      <p:pic>
        <p:nvPicPr>
          <p:cNvPr id="116" name="Picture 115" descr="swi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997" y="3566160"/>
            <a:ext cx="875489" cy="548640"/>
          </a:xfrm>
          <a:prstGeom prst="rect">
            <a:avLst/>
          </a:prstGeom>
        </p:spPr>
      </p:pic>
      <p:pic>
        <p:nvPicPr>
          <p:cNvPr id="104" name="Picture 103"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332" y="5417820"/>
            <a:ext cx="713509" cy="1028700"/>
          </a:xfrm>
          <a:prstGeom prst="rect">
            <a:avLst/>
          </a:prstGeom>
        </p:spPr>
      </p:pic>
      <p:pic>
        <p:nvPicPr>
          <p:cNvPr id="105" name="Picture 104" descr="rou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102" y="5417820"/>
            <a:ext cx="713509" cy="1028700"/>
          </a:xfrm>
          <a:prstGeom prst="rect">
            <a:avLst/>
          </a:prstGeom>
        </p:spPr>
      </p:pic>
      <p:sp>
        <p:nvSpPr>
          <p:cNvPr id="80" name="Rectangle 79"/>
          <p:cNvSpPr/>
          <p:nvPr/>
        </p:nvSpPr>
        <p:spPr>
          <a:xfrm>
            <a:off x="2420304" y="2838927"/>
            <a:ext cx="437198" cy="205740"/>
          </a:xfrm>
          <a:prstGeom prst="rect">
            <a:avLst/>
          </a:prstGeom>
          <a:solidFill>
            <a:srgbClr val="0000FF">
              <a:alpha val="8800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84" name="Rectangle 83"/>
          <p:cNvSpPr/>
          <p:nvPr/>
        </p:nvSpPr>
        <p:spPr>
          <a:xfrm>
            <a:off x="2446020" y="2838927"/>
            <a:ext cx="437198" cy="205740"/>
          </a:xfrm>
          <a:prstGeom prst="rect">
            <a:avLst/>
          </a:prstGeom>
          <a:solidFill>
            <a:srgbClr val="0000FF">
              <a:alpha val="8800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86" name="Rectangle 85"/>
          <p:cNvSpPr/>
          <p:nvPr/>
        </p:nvSpPr>
        <p:spPr>
          <a:xfrm>
            <a:off x="2377440" y="2838927"/>
            <a:ext cx="437198" cy="205740"/>
          </a:xfrm>
          <a:prstGeom prst="rect">
            <a:avLst/>
          </a:prstGeom>
          <a:solidFill>
            <a:srgbClr val="0000FF">
              <a:alpha val="8800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75" name="Rectangle 74"/>
          <p:cNvSpPr/>
          <p:nvPr/>
        </p:nvSpPr>
        <p:spPr>
          <a:xfrm>
            <a:off x="2240280" y="5582127"/>
            <a:ext cx="437198" cy="205740"/>
          </a:xfrm>
          <a:prstGeom prst="rect">
            <a:avLst/>
          </a:prstGeom>
          <a:solidFill>
            <a:srgbClr val="FF0000">
              <a:alpha val="88000"/>
            </a:srgbClr>
          </a:solidFill>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83" name="Rectangle 82"/>
          <p:cNvSpPr/>
          <p:nvPr/>
        </p:nvSpPr>
        <p:spPr>
          <a:xfrm>
            <a:off x="2377440" y="5582127"/>
            <a:ext cx="437198" cy="205740"/>
          </a:xfrm>
          <a:prstGeom prst="rect">
            <a:avLst/>
          </a:prstGeom>
          <a:solidFill>
            <a:srgbClr val="FF0000">
              <a:alpha val="88000"/>
            </a:srgbClr>
          </a:solidFill>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85" name="Rectangle 84"/>
          <p:cNvSpPr/>
          <p:nvPr/>
        </p:nvSpPr>
        <p:spPr>
          <a:xfrm>
            <a:off x="2377440" y="5582127"/>
            <a:ext cx="437198" cy="205740"/>
          </a:xfrm>
          <a:prstGeom prst="rect">
            <a:avLst/>
          </a:prstGeom>
          <a:solidFill>
            <a:srgbClr val="FF0000">
              <a:alpha val="88000"/>
            </a:srgbClr>
          </a:solidFill>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endParaRPr lang="en-US">
              <a:solidFill>
                <a:prstClr val="white"/>
              </a:solidFill>
              <a:latin typeface="Calibri"/>
            </a:endParaRPr>
          </a:p>
        </p:txBody>
      </p:sp>
      <p:sp>
        <p:nvSpPr>
          <p:cNvPr id="88" name="Slide Number Placeholder 4"/>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33</a:t>
            </a:fld>
            <a:endParaRPr lang="en-US">
              <a:solidFill>
                <a:prstClr val="black">
                  <a:tint val="75000"/>
                </a:prstClr>
              </a:solidFill>
              <a:latin typeface="Calibri"/>
            </a:endParaRPr>
          </a:p>
        </p:txBody>
      </p:sp>
      <p:sp>
        <p:nvSpPr>
          <p:cNvPr id="91" name="Rectangle 90"/>
          <p:cNvSpPr/>
          <p:nvPr/>
        </p:nvSpPr>
        <p:spPr>
          <a:xfrm>
            <a:off x="2926080" y="3017520"/>
            <a:ext cx="3154680" cy="1645920"/>
          </a:xfrm>
          <a:prstGeom prst="rect">
            <a:avLst/>
          </a:prstGeom>
          <a:gradFill flip="none" rotWithShape="1">
            <a:gsLst>
              <a:gs pos="0">
                <a:schemeClr val="accent1">
                  <a:tint val="100000"/>
                  <a:shade val="100000"/>
                  <a:satMod val="130000"/>
                  <a:alpha val="81000"/>
                </a:schemeClr>
              </a:gs>
              <a:gs pos="100000">
                <a:schemeClr val="accent1">
                  <a:tint val="50000"/>
                  <a:shade val="100000"/>
                  <a:satMod val="350000"/>
                  <a:alpha val="81000"/>
                </a:schemeClr>
              </a:gs>
            </a:gsLst>
            <a:lin ang="16200000" scaled="0"/>
            <a:tileRect/>
          </a:gradFill>
          <a:ln/>
        </p:spPr>
        <p:style>
          <a:lnRef idx="1">
            <a:schemeClr val="accent1"/>
          </a:lnRef>
          <a:fillRef idx="3">
            <a:schemeClr val="accent1"/>
          </a:fillRef>
          <a:effectRef idx="2">
            <a:schemeClr val="accent1"/>
          </a:effectRef>
          <a:fontRef idx="minor">
            <a:schemeClr val="lt1"/>
          </a:fontRef>
        </p:style>
        <p:txBody>
          <a:bodyPr lIns="82284" tIns="41142" rIns="82284" bIns="41142" anchor="ctr"/>
          <a:lstStyle/>
          <a:p>
            <a:pPr algn="ctr">
              <a:defRPr/>
            </a:pPr>
            <a:r>
              <a:rPr lang="en-US" dirty="0">
                <a:solidFill>
                  <a:prstClr val="white"/>
                </a:solidFill>
                <a:latin typeface="Calibri"/>
              </a:rPr>
              <a:t>Owns 6 x /16 IP domains</a:t>
            </a:r>
            <a:r>
              <a:rPr lang="en-US" dirty="0" smtClean="0">
                <a:solidFill>
                  <a:prstClr val="white"/>
                </a:solidFill>
                <a:latin typeface="Calibri"/>
              </a:rPr>
              <a:t>.</a:t>
            </a:r>
          </a:p>
          <a:p>
            <a:pPr algn="ctr">
              <a:defRPr/>
            </a:pPr>
            <a:r>
              <a:rPr lang="en-US" dirty="0" smtClean="0">
                <a:solidFill>
                  <a:prstClr val="white"/>
                </a:solidFill>
                <a:latin typeface="Calibri"/>
              </a:rPr>
              <a:t>~</a:t>
            </a:r>
            <a:r>
              <a:rPr lang="en-US" dirty="0">
                <a:solidFill>
                  <a:prstClr val="white"/>
                </a:solidFill>
                <a:latin typeface="Calibri"/>
              </a:rPr>
              <a:t>750K IP </a:t>
            </a:r>
            <a:r>
              <a:rPr lang="en-US" dirty="0" err="1">
                <a:solidFill>
                  <a:prstClr val="white"/>
                </a:solidFill>
                <a:latin typeface="Calibri"/>
              </a:rPr>
              <a:t>fwd</a:t>
            </a:r>
            <a:r>
              <a:rPr lang="en-US" dirty="0">
                <a:solidFill>
                  <a:prstClr val="white"/>
                </a:solidFill>
                <a:latin typeface="Calibri"/>
              </a:rPr>
              <a:t> rule.</a:t>
            </a:r>
          </a:p>
          <a:p>
            <a:pPr algn="ctr">
              <a:defRPr/>
            </a:pPr>
            <a:r>
              <a:rPr lang="en-US" dirty="0">
                <a:solidFill>
                  <a:prstClr val="white"/>
                </a:solidFill>
                <a:latin typeface="Calibri"/>
              </a:rPr>
              <a:t>~1.5K ACL rules.</a:t>
            </a:r>
          </a:p>
          <a:p>
            <a:pPr algn="ctr">
              <a:defRPr/>
            </a:pPr>
            <a:r>
              <a:rPr lang="en-US" dirty="0">
                <a:solidFill>
                  <a:prstClr val="white"/>
                </a:solidFill>
                <a:latin typeface="Calibri"/>
              </a:rPr>
              <a:t>~100 </a:t>
            </a:r>
            <a:r>
              <a:rPr lang="en-US" dirty="0" err="1">
                <a:solidFill>
                  <a:prstClr val="white"/>
                </a:solidFill>
                <a:latin typeface="Calibri"/>
              </a:rPr>
              <a:t>Vlans</a:t>
            </a:r>
            <a:r>
              <a:rPr lang="en-US" dirty="0" smtClean="0">
                <a:solidFill>
                  <a:prstClr val="white"/>
                </a:solidFill>
                <a:latin typeface="Calibri"/>
              </a:rPr>
              <a:t>.</a:t>
            </a:r>
          </a:p>
          <a:p>
            <a:pPr algn="ctr">
              <a:defRPr/>
            </a:pPr>
            <a:r>
              <a:rPr lang="en-US" dirty="0" err="1" smtClean="0">
                <a:solidFill>
                  <a:prstClr val="white"/>
                </a:solidFill>
                <a:latin typeface="Calibri"/>
              </a:rPr>
              <a:t>Vlan</a:t>
            </a:r>
            <a:r>
              <a:rPr lang="en-US" dirty="0" smtClean="0">
                <a:solidFill>
                  <a:prstClr val="white"/>
                </a:solidFill>
                <a:latin typeface="Calibri"/>
              </a:rPr>
              <a:t> </a:t>
            </a:r>
            <a:r>
              <a:rPr lang="en-US" dirty="0">
                <a:solidFill>
                  <a:prstClr val="white"/>
                </a:solidFill>
                <a:latin typeface="Calibri"/>
              </a:rPr>
              <a:t>forwarding.</a:t>
            </a:r>
          </a:p>
        </p:txBody>
      </p:sp>
      <p:sp>
        <p:nvSpPr>
          <p:cNvPr id="6" name="PB"/>
          <p:cNvSpPr/>
          <p:nvPr/>
        </p:nvSpPr>
        <p:spPr>
          <a:xfrm>
            <a:off x="0" y="6705600"/>
            <a:ext cx="4953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1260318726"/>
      </p:ext>
    </p:extLst>
  </p:cSld>
  <p:clrMapOvr>
    <a:masterClrMapping/>
  </p:clrMapOvr>
  <p:transition spd="slow" advTm="10552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randombar(horizont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grpId="0" nodeType="clickEffect">
                                  <p:stCondLst>
                                    <p:cond delay="0"/>
                                  </p:stCondLst>
                                  <p:iterate type="lt">
                                    <p:tmPct val="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 calcmode="lin" valueType="num">
                                      <p:cBhvr>
                                        <p:cTn id="18" dur="500" fill="hold"/>
                                        <p:tgtEl>
                                          <p:spTgt spid="3"/>
                                        </p:tgtEl>
                                        <p:attrNameLst>
                                          <p:attrName>style.rotation</p:attrName>
                                        </p:attrNameLst>
                                      </p:cBhvr>
                                      <p:tavLst>
                                        <p:tav tm="0">
                                          <p:val>
                                            <p:fltVal val="360"/>
                                          </p:val>
                                        </p:tav>
                                        <p:tav tm="100000">
                                          <p:val>
                                            <p:fltVal val="0"/>
                                          </p:val>
                                        </p:tav>
                                      </p:tavLst>
                                    </p:anim>
                                    <p:animEffect transition="in" filter="fade">
                                      <p:cBhvr>
                                        <p:cTn id="19" dur="500"/>
                                        <p:tgtEl>
                                          <p:spTgt spid="3"/>
                                        </p:tgtEl>
                                      </p:cBhvr>
                                    </p:animEffect>
                                  </p:childTnLst>
                                </p:cTn>
                              </p:par>
                            </p:childTnLst>
                          </p:cTn>
                        </p:par>
                        <p:par>
                          <p:cTn id="20" fill="hold" nodeType="afterGroup">
                            <p:stCondLst>
                              <p:cond delay="500"/>
                            </p:stCondLst>
                            <p:childTnLst>
                              <p:par>
                                <p:cTn id="21" presetID="49" presetClass="entr" presetSubtype="0" decel="10000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p:cTn id="23" dur="500" fill="hold"/>
                                        <p:tgtEl>
                                          <p:spTgt spid="77"/>
                                        </p:tgtEl>
                                        <p:attrNameLst>
                                          <p:attrName>ppt_w</p:attrName>
                                        </p:attrNameLst>
                                      </p:cBhvr>
                                      <p:tavLst>
                                        <p:tav tm="0">
                                          <p:val>
                                            <p:fltVal val="0"/>
                                          </p:val>
                                        </p:tav>
                                        <p:tav tm="100000">
                                          <p:val>
                                            <p:strVal val="#ppt_w"/>
                                          </p:val>
                                        </p:tav>
                                      </p:tavLst>
                                    </p:anim>
                                    <p:anim calcmode="lin" valueType="num">
                                      <p:cBhvr>
                                        <p:cTn id="24" dur="500" fill="hold"/>
                                        <p:tgtEl>
                                          <p:spTgt spid="77"/>
                                        </p:tgtEl>
                                        <p:attrNameLst>
                                          <p:attrName>ppt_h</p:attrName>
                                        </p:attrNameLst>
                                      </p:cBhvr>
                                      <p:tavLst>
                                        <p:tav tm="0">
                                          <p:val>
                                            <p:fltVal val="0"/>
                                          </p:val>
                                        </p:tav>
                                        <p:tav tm="100000">
                                          <p:val>
                                            <p:strVal val="#ppt_h"/>
                                          </p:val>
                                        </p:tav>
                                      </p:tavLst>
                                    </p:anim>
                                    <p:anim calcmode="lin" valueType="num">
                                      <p:cBhvr>
                                        <p:cTn id="25" dur="500" fill="hold"/>
                                        <p:tgtEl>
                                          <p:spTgt spid="77"/>
                                        </p:tgtEl>
                                        <p:attrNameLst>
                                          <p:attrName>style.rotation</p:attrName>
                                        </p:attrNameLst>
                                      </p:cBhvr>
                                      <p:tavLst>
                                        <p:tav tm="0">
                                          <p:val>
                                            <p:fltVal val="360"/>
                                          </p:val>
                                        </p:tav>
                                        <p:tav tm="100000">
                                          <p:val>
                                            <p:fltVal val="0"/>
                                          </p:val>
                                        </p:tav>
                                      </p:tavLst>
                                    </p:anim>
                                    <p:animEffect transition="in" filter="fade">
                                      <p:cBhvr>
                                        <p:cTn id="26" dur="500"/>
                                        <p:tgtEl>
                                          <p:spTgt spid="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1" nodeType="clickEffect">
                                  <p:stCondLst>
                                    <p:cond delay="0"/>
                                  </p:stCondLst>
                                  <p:iterate type="lt">
                                    <p:tmPct val="0"/>
                                  </p:iterate>
                                  <p:childTnLst>
                                    <p:animEffect transition="out" filter="blinds(horizontal)">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77"/>
                                        </p:tgtEl>
                                      </p:cBhvr>
                                    </p:animEffect>
                                    <p:set>
                                      <p:cBhvr>
                                        <p:cTn id="34" dur="1" fill="hold">
                                          <p:stCondLst>
                                            <p:cond delay="499"/>
                                          </p:stCondLst>
                                        </p:cTn>
                                        <p:tgtEl>
                                          <p:spTgt spid="77"/>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grpId="0" nodeType="clickEffect">
                                  <p:stCondLst>
                                    <p:cond delay="0"/>
                                  </p:stCondLst>
                                  <p:childTnLst>
                                    <p:animMotion origin="layout" path="M -0.01859 -0.04938 C -0.05578 -0.11667 -0.09281 -0.18375 -0.105 -0.22729 C -0.11718 -0.27083 -0.10531 -0.28542 -0.0914 -0.31104 C -0.0775 -0.33667 -0.04968 -0.35875 -0.02172 -0.38083 " pathEditMode="relative" ptsTypes="aaaA">
                                      <p:cBhvr>
                                        <p:cTn id="40" dur="2000" fill="hold"/>
                                        <p:tgtEl>
                                          <p:spTgt spid="75"/>
                                        </p:tgtEl>
                                        <p:attrNameLst>
                                          <p:attrName>ppt_x</p:attrName>
                                          <p:attrName>ppt_y</p:attrName>
                                        </p:attrNameLst>
                                      </p:cBhvr>
                                    </p:animMotion>
                                  </p:childTnLst>
                                </p:cTn>
                              </p:par>
                            </p:childTnLst>
                          </p:cTn>
                        </p:par>
                        <p:par>
                          <p:cTn id="41" fill="hold" nodeType="afterGroup">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75"/>
                                        </p:tgtEl>
                                        <p:attrNameLst>
                                          <p:attrName>style.visibility</p:attrName>
                                        </p:attrNameLst>
                                      </p:cBhvr>
                                      <p:to>
                                        <p:strVal val="hidden"/>
                                      </p:to>
                                    </p:set>
                                  </p:childTnLst>
                                </p:cTn>
                              </p:par>
                            </p:childTnLst>
                          </p:cTn>
                        </p:par>
                        <p:par>
                          <p:cTn id="44" fill="hold" nodeType="afterGroup">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grpId="1" nodeType="clickEffect">
                                  <p:stCondLst>
                                    <p:cond delay="0"/>
                                  </p:stCondLst>
                                  <p:childTnLst>
                                    <p:animMotion origin="layout" path="M 0 0 C 0.08813 -0.00812 0.17641 -0.01604 0.2175 0.00188 C 0.25859 0.01979 0.28094 0.04083 0.24703 0.10813 C 0.21313 0.17542 0.11328 0.29063 0.01359 0.40604 " pathEditMode="relative" ptsTypes="aaaA">
                                      <p:cBhvr>
                                        <p:cTn id="50" dur="3000" fill="hold"/>
                                        <p:tgtEl>
                                          <p:spTgt spid="80"/>
                                        </p:tgtEl>
                                        <p:attrNameLst>
                                          <p:attrName>ppt_x</p:attrName>
                                          <p:attrName>ppt_y</p:attrName>
                                        </p:attrNameLst>
                                      </p:cBhvr>
                                    </p:animMotion>
                                  </p:childTnLst>
                                </p:cTn>
                              </p:par>
                            </p:childTnLst>
                          </p:cTn>
                        </p:par>
                        <p:par>
                          <p:cTn id="51" fill="hold" nodeType="afterGroup">
                            <p:stCondLst>
                              <p:cond delay="3000"/>
                            </p:stCondLst>
                            <p:childTnLst>
                              <p:par>
                                <p:cTn id="52" presetID="1" presetClass="exit" presetSubtype="0" fill="hold" grpId="2" nodeType="afterEffect">
                                  <p:stCondLst>
                                    <p:cond delay="0"/>
                                  </p:stCondLst>
                                  <p:childTnLst>
                                    <p:set>
                                      <p:cBhvr>
                                        <p:cTn id="53" dur="1" fill="hold">
                                          <p:stCondLst>
                                            <p:cond delay="0"/>
                                          </p:stCondLst>
                                        </p:cTn>
                                        <p:tgtEl>
                                          <p:spTgt spid="80"/>
                                        </p:tgtEl>
                                        <p:attrNameLst>
                                          <p:attrName>style.visibility</p:attrName>
                                        </p:attrNameLst>
                                      </p:cBhvr>
                                      <p:to>
                                        <p:strVal val="hidden"/>
                                      </p:to>
                                    </p:set>
                                  </p:childTnLst>
                                </p:cTn>
                              </p:par>
                            </p:childTnLst>
                          </p:cTn>
                        </p:par>
                        <p:par>
                          <p:cTn id="54" fill="hold" nodeType="afterGroup">
                            <p:stCondLst>
                              <p:cond delay="3000"/>
                            </p:stCondLst>
                            <p:childTnLst>
                              <p:par>
                                <p:cTn id="55" presetID="1" presetClass="entr" presetSubtype="0" fill="hold" grpId="1" nodeType="after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childTnLst>
                          </p:cTn>
                        </p:par>
                      </p:childTnLst>
                    </p:cTn>
                  </p:par>
                  <p:par>
                    <p:cTn id="57" fill="hold">
                      <p:stCondLst>
                        <p:cond delay="indefinite"/>
                      </p:stCondLst>
                      <p:childTnLst>
                        <p:par>
                          <p:cTn id="58" fill="hold" nodeType="afterGroup">
                            <p:stCondLst>
                              <p:cond delay="0"/>
                            </p:stCondLst>
                            <p:childTnLst>
                              <p:par>
                                <p:cTn id="59" presetID="0" presetClass="path" presetSubtype="0" accel="50000" decel="50000" fill="hold" grpId="0" nodeType="clickEffect">
                                  <p:stCondLst>
                                    <p:cond delay="0"/>
                                  </p:stCondLst>
                                  <p:childTnLst>
                                    <p:animMotion origin="layout" path="M -0.01859 -0.04938 C -0.05578 -0.11667 -0.09281 -0.18375 -0.105 -0.22729 C -0.11718 -0.27083 -0.10531 -0.28542 -0.0914 -0.31104 C -0.0775 -0.33667 -0.04968 -0.35875 -0.02172 -0.38083 " pathEditMode="relative" ptsTypes="aaaA">
                                      <p:cBhvr>
                                        <p:cTn id="60" dur="2000" fill="hold"/>
                                        <p:tgtEl>
                                          <p:spTgt spid="83"/>
                                        </p:tgtEl>
                                        <p:attrNameLst>
                                          <p:attrName>ppt_x</p:attrName>
                                          <p:attrName>ppt_y</p:attrName>
                                        </p:attrNameLst>
                                      </p:cBhvr>
                                    </p:animMotion>
                                  </p:childTnLst>
                                </p:cTn>
                              </p:par>
                            </p:childTnLst>
                          </p:cTn>
                        </p:par>
                        <p:par>
                          <p:cTn id="61" fill="hold" nodeType="afterGroup">
                            <p:stCondLst>
                              <p:cond delay="2000"/>
                            </p:stCondLst>
                            <p:childTnLst>
                              <p:par>
                                <p:cTn id="62" presetID="1" presetClass="exit" presetSubtype="0" fill="hold" grpId="2" nodeType="afterEffect">
                                  <p:stCondLst>
                                    <p:cond delay="0"/>
                                  </p:stCondLst>
                                  <p:childTnLst>
                                    <p:set>
                                      <p:cBhvr>
                                        <p:cTn id="63" dur="1" fill="hold">
                                          <p:stCondLst>
                                            <p:cond delay="0"/>
                                          </p:stCondLst>
                                        </p:cTn>
                                        <p:tgtEl>
                                          <p:spTgt spid="83"/>
                                        </p:tgtEl>
                                        <p:attrNameLst>
                                          <p:attrName>style.visibility</p:attrName>
                                        </p:attrNameLst>
                                      </p:cBhvr>
                                      <p:to>
                                        <p:strVal val="hidden"/>
                                      </p:to>
                                    </p:set>
                                  </p:childTnLst>
                                </p:cTn>
                              </p:par>
                            </p:childTnLst>
                          </p:cTn>
                        </p:par>
                        <p:par>
                          <p:cTn id="64" fill="hold" nodeType="afterGroup">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childTnLst>
                          </p:cTn>
                        </p:par>
                        <p:par>
                          <p:cTn id="67" fill="hold" nodeType="afterGroup">
                            <p:stCondLst>
                              <p:cond delay="2000"/>
                            </p:stCondLst>
                            <p:childTnLst>
                              <p:par>
                                <p:cTn id="68" presetID="0" presetClass="path" presetSubtype="0" accel="50000" decel="50000" fill="hold" grpId="1" nodeType="afterEffect">
                                  <p:stCondLst>
                                    <p:cond delay="0"/>
                                  </p:stCondLst>
                                  <p:childTnLst>
                                    <p:animMotion origin="layout" path="M 0 0 C 0.08813 -0.00812 0.17641 -0.01604 0.2175 0.00188 C 0.25859 0.01979 0.28094 0.04083 0.24703 0.10813 C 0.21313 0.17542 0.11328 0.29063 0.01359 0.40604 " pathEditMode="relative" ptsTypes="aaaA">
                                      <p:cBhvr>
                                        <p:cTn id="69" dur="3000" fill="hold"/>
                                        <p:tgtEl>
                                          <p:spTgt spid="84"/>
                                        </p:tgtEl>
                                        <p:attrNameLst>
                                          <p:attrName>ppt_x</p:attrName>
                                          <p:attrName>ppt_y</p:attrName>
                                        </p:attrNameLst>
                                      </p:cBhvr>
                                    </p:animMotion>
                                  </p:childTnLst>
                                </p:cTn>
                              </p:par>
                            </p:childTnLst>
                          </p:cTn>
                        </p:par>
                        <p:par>
                          <p:cTn id="70" fill="hold" nodeType="afterGroup">
                            <p:stCondLst>
                              <p:cond delay="5000"/>
                            </p:stCondLst>
                            <p:childTnLst>
                              <p:par>
                                <p:cTn id="71" presetID="1" presetClass="exit" presetSubtype="0" fill="hold" grpId="2" nodeType="afterEffect">
                                  <p:stCondLst>
                                    <p:cond delay="0"/>
                                  </p:stCondLst>
                                  <p:childTnLst>
                                    <p:set>
                                      <p:cBhvr>
                                        <p:cTn id="72" dur="1" fill="hold">
                                          <p:stCondLst>
                                            <p:cond delay="0"/>
                                          </p:stCondLst>
                                        </p:cTn>
                                        <p:tgtEl>
                                          <p:spTgt spid="84"/>
                                        </p:tgtEl>
                                        <p:attrNameLst>
                                          <p:attrName>style.visibility</p:attrName>
                                        </p:attrNameLst>
                                      </p:cBhvr>
                                      <p:to>
                                        <p:strVal val="hidden"/>
                                      </p:to>
                                    </p:set>
                                  </p:childTnLst>
                                </p:cTn>
                              </p:par>
                            </p:childTnLst>
                          </p:cTn>
                        </p:par>
                        <p:par>
                          <p:cTn id="73" fill="hold" nodeType="afterGroup">
                            <p:stCondLst>
                              <p:cond delay="5000"/>
                            </p:stCondLst>
                            <p:childTnLst>
                              <p:par>
                                <p:cTn id="74" presetID="1" presetClass="entr" presetSubtype="0" fill="hold" grpId="1" nodeType="afterEffect">
                                  <p:stCondLst>
                                    <p:cond delay="0"/>
                                  </p:stCondLst>
                                  <p:childTnLst>
                                    <p:set>
                                      <p:cBhvr>
                                        <p:cTn id="75" dur="1" fill="hold">
                                          <p:stCondLst>
                                            <p:cond delay="0"/>
                                          </p:stCondLst>
                                        </p:cTn>
                                        <p:tgtEl>
                                          <p:spTgt spid="85"/>
                                        </p:tgtEl>
                                        <p:attrNameLst>
                                          <p:attrName>style.visibility</p:attrName>
                                        </p:attrNameLst>
                                      </p:cBhvr>
                                      <p:to>
                                        <p:strVal val="visible"/>
                                      </p:to>
                                    </p:set>
                                  </p:childTnLst>
                                </p:cTn>
                              </p:par>
                            </p:childTnLst>
                          </p:cTn>
                        </p:par>
                        <p:par>
                          <p:cTn id="76" fill="hold" nodeType="afterGroup">
                            <p:stCondLst>
                              <p:cond delay="5000"/>
                            </p:stCondLst>
                            <p:childTnLst>
                              <p:par>
                                <p:cTn id="77" presetID="0" presetClass="path" presetSubtype="0" accel="50000" decel="50000" fill="hold" grpId="0" nodeType="afterEffect">
                                  <p:stCondLst>
                                    <p:cond delay="0"/>
                                  </p:stCondLst>
                                  <p:childTnLst>
                                    <p:animMotion origin="layout" path="M -0.01859 -0.04938 C -0.05578 -0.11667 -0.09281 -0.18375 -0.105 -0.22729 C -0.11718 -0.27083 -0.10531 -0.28542 -0.0914 -0.31104 C -0.0775 -0.33667 -0.04968 -0.35875 -0.02172 -0.38083 " pathEditMode="relative" ptsTypes="aaaA">
                                      <p:cBhvr>
                                        <p:cTn id="78" dur="2000" fill="hold"/>
                                        <p:tgtEl>
                                          <p:spTgt spid="85"/>
                                        </p:tgtEl>
                                        <p:attrNameLst>
                                          <p:attrName>ppt_x</p:attrName>
                                          <p:attrName>ppt_y</p:attrName>
                                        </p:attrNameLst>
                                      </p:cBhvr>
                                    </p:animMotion>
                                  </p:childTnLst>
                                </p:cTn>
                              </p:par>
                            </p:childTnLst>
                          </p:cTn>
                        </p:par>
                        <p:par>
                          <p:cTn id="79" fill="hold" nodeType="afterGroup">
                            <p:stCondLst>
                              <p:cond delay="7000"/>
                            </p:stCondLst>
                            <p:childTnLst>
                              <p:par>
                                <p:cTn id="80" presetID="1" presetClass="exit" presetSubtype="0" fill="hold" grpId="2" nodeType="afterEffect">
                                  <p:stCondLst>
                                    <p:cond delay="0"/>
                                  </p:stCondLst>
                                  <p:childTnLst>
                                    <p:set>
                                      <p:cBhvr>
                                        <p:cTn id="81" dur="1" fill="hold">
                                          <p:stCondLst>
                                            <p:cond delay="0"/>
                                          </p:stCondLst>
                                        </p:cTn>
                                        <p:tgtEl>
                                          <p:spTgt spid="85"/>
                                        </p:tgtEl>
                                        <p:attrNameLst>
                                          <p:attrName>style.visibility</p:attrName>
                                        </p:attrNameLst>
                                      </p:cBhvr>
                                      <p:to>
                                        <p:strVal val="hidden"/>
                                      </p:to>
                                    </p:set>
                                  </p:childTnLst>
                                </p:cTn>
                              </p:par>
                            </p:childTnLst>
                          </p:cTn>
                        </p:par>
                        <p:par>
                          <p:cTn id="82" fill="hold" nodeType="afterGroup">
                            <p:stCondLst>
                              <p:cond delay="7000"/>
                            </p:stCondLst>
                            <p:childTnLst>
                              <p:par>
                                <p:cTn id="83" presetID="1" presetClass="entr" presetSubtype="0" fill="hold" grpId="0" nodeType="after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childTnLst>
                          </p:cTn>
                        </p:par>
                        <p:par>
                          <p:cTn id="85" fill="hold" nodeType="afterGroup">
                            <p:stCondLst>
                              <p:cond delay="7000"/>
                            </p:stCondLst>
                            <p:childTnLst>
                              <p:par>
                                <p:cTn id="86" presetID="0" presetClass="path" presetSubtype="0" accel="50000" decel="50000" fill="hold" grpId="1" nodeType="afterEffect">
                                  <p:stCondLst>
                                    <p:cond delay="0"/>
                                  </p:stCondLst>
                                  <p:childTnLst>
                                    <p:animMotion origin="layout" path="M 0 0 C 0.08813 -0.00812 0.17641 -0.01604 0.2175 0.00188 C 0.25859 0.01979 0.28094 0.04083 0.24703 0.10813 C 0.21313 0.17542 0.11328 0.29063 0.01359 0.40604 " pathEditMode="relative" ptsTypes="aaaA">
                                      <p:cBhvr>
                                        <p:cTn id="87" dur="3000" fill="hold"/>
                                        <p:tgtEl>
                                          <p:spTgt spid="86"/>
                                        </p:tgtEl>
                                        <p:attrNameLst>
                                          <p:attrName>ppt_x</p:attrName>
                                          <p:attrName>ppt_y</p:attrName>
                                        </p:attrNameLst>
                                      </p:cBhvr>
                                    </p:animMotion>
                                  </p:childTnLst>
                                </p:cTn>
                              </p:par>
                            </p:childTnLst>
                          </p:cTn>
                        </p:par>
                        <p:par>
                          <p:cTn id="88" fill="hold">
                            <p:stCondLst>
                              <p:cond delay="10000"/>
                            </p:stCondLst>
                            <p:childTnLst>
                              <p:par>
                                <p:cTn id="89" presetID="1" presetClass="exit" presetSubtype="0" fill="hold" grpId="2" nodeType="afterEffect">
                                  <p:stCondLst>
                                    <p:cond delay="0"/>
                                  </p:stCondLst>
                                  <p:childTnLst>
                                    <p:set>
                                      <p:cBhvr>
                                        <p:cTn id="90"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7" grpId="0" animBg="1"/>
      <p:bldP spid="77" grpId="1" animBg="1"/>
      <p:bldP spid="80" grpId="0" animBg="1"/>
      <p:bldP spid="80" grpId="1" animBg="1"/>
      <p:bldP spid="80" grpId="2" animBg="1"/>
      <p:bldP spid="84" grpId="0" animBg="1"/>
      <p:bldP spid="84" grpId="1" animBg="1"/>
      <p:bldP spid="84" grpId="2" animBg="1"/>
      <p:bldP spid="86" grpId="0" animBg="1"/>
      <p:bldP spid="86" grpId="1" animBg="1"/>
      <p:bldP spid="86" grpId="2" animBg="1"/>
      <p:bldP spid="75" grpId="0" animBg="1"/>
      <p:bldP spid="75" grpId="1" animBg="1"/>
      <p:bldP spid="75" grpId="2" animBg="1"/>
      <p:bldP spid="83" grpId="0" animBg="1"/>
      <p:bldP spid="83" grpId="1" animBg="1"/>
      <p:bldP spid="83" grpId="2" animBg="1"/>
      <p:bldP spid="85" grpId="0" animBg="1"/>
      <p:bldP spid="85" grpId="1" animBg="1"/>
      <p:bldP spid="85" grpId="2" animBg="1"/>
      <p:bldP spid="91" grpId="0" animBg="1"/>
      <p:bldP spid="9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pPr marL="514298" indent="-514298">
              <a:buFont typeface="+mj-lt"/>
              <a:buAutoNum type="arabicPeriod"/>
            </a:pPr>
            <a:r>
              <a:rPr lang="en-US" sz="2400" dirty="0">
                <a:latin typeface="Calibri" charset="0"/>
              </a:rPr>
              <a:t>When I add a new forwarding rule, how can I dynamically check in real-time if it will violate my network policy?</a:t>
            </a:r>
          </a:p>
          <a:p>
            <a:pPr marL="0" indent="0">
              <a:buNone/>
            </a:pPr>
            <a:endParaRPr lang="en-US" sz="800" dirty="0" smtClean="0">
              <a:latin typeface="Calibri" charset="0"/>
            </a:endParaRPr>
          </a:p>
          <a:p>
            <a:pPr marL="514298" indent="-514298">
              <a:buFont typeface="+mj-lt"/>
              <a:buAutoNum type="arabicPeriod"/>
            </a:pPr>
            <a:r>
              <a:rPr lang="en-US" sz="2400" dirty="0" smtClean="0">
                <a:latin typeface="Calibri" charset="0"/>
              </a:rPr>
              <a:t>How </a:t>
            </a:r>
            <a:r>
              <a:rPr lang="en-US" sz="2400" dirty="0">
                <a:latin typeface="Calibri" charset="0"/>
              </a:rPr>
              <a:t>do I track down the source code that was the root cause of a data plane error</a:t>
            </a:r>
            <a:r>
              <a:rPr lang="en-US" sz="2400" dirty="0" smtClean="0">
                <a:latin typeface="Calibri" charset="0"/>
              </a:rPr>
              <a:t>?</a:t>
            </a:r>
          </a:p>
          <a:p>
            <a:pPr marL="0" indent="0">
              <a:buNone/>
            </a:pPr>
            <a:endParaRPr lang="en-US" sz="800" dirty="0" smtClean="0">
              <a:latin typeface="Calibri" charset="0"/>
            </a:endParaRPr>
          </a:p>
          <a:p>
            <a:pPr marL="514298" indent="-514298">
              <a:buFont typeface="+mj-lt"/>
              <a:buAutoNum type="arabicPeriod"/>
            </a:pPr>
            <a:r>
              <a:rPr lang="en-US" sz="2400" dirty="0" smtClean="0">
                <a:latin typeface="Calibri" charset="0"/>
              </a:rPr>
              <a:t>Is the network causing poor performance or the server? Are </a:t>
            </a:r>
            <a:r>
              <a:rPr lang="en-US" sz="2400" dirty="0" err="1" smtClean="0">
                <a:latin typeface="Calibri" charset="0"/>
              </a:rPr>
              <a:t>QoS</a:t>
            </a:r>
            <a:r>
              <a:rPr lang="en-US" sz="2400" dirty="0" smtClean="0">
                <a:latin typeface="Calibri" charset="0"/>
              </a:rPr>
              <a:t> settings to blame, poor load balancing, </a:t>
            </a:r>
            <a:r>
              <a:rPr lang="en-US" sz="2400" dirty="0" err="1" smtClean="0">
                <a:latin typeface="Calibri" charset="0"/>
              </a:rPr>
              <a:t>etc</a:t>
            </a:r>
            <a:r>
              <a:rPr lang="en-US" sz="2400" dirty="0" smtClean="0">
                <a:latin typeface="Calibri" charset="0"/>
              </a:rPr>
              <a:t>?</a:t>
            </a:r>
          </a:p>
          <a:p>
            <a:pPr marL="0" indent="0">
              <a:buNone/>
            </a:pPr>
            <a:endParaRPr lang="en-US" sz="800" dirty="0" smtClean="0">
              <a:latin typeface="Calibri" charset="0"/>
            </a:endParaRPr>
          </a:p>
          <a:p>
            <a:pPr marL="514298" indent="-514298">
              <a:buFont typeface="+mj-lt"/>
              <a:buAutoNum type="arabicPeriod"/>
            </a:pPr>
            <a:r>
              <a:rPr lang="en-US" sz="2400" dirty="0" smtClean="0">
                <a:latin typeface="Calibri" charset="0"/>
              </a:rPr>
              <a:t>If </a:t>
            </a:r>
            <a:r>
              <a:rPr lang="en-US" sz="2400" dirty="0">
                <a:latin typeface="Calibri" charset="0"/>
              </a:rPr>
              <a:t>switch hardware is malfunctioning, how will I know? How will I identify the switch/rule?</a:t>
            </a:r>
          </a:p>
          <a:p>
            <a:pPr marL="0" indent="0">
              <a:buNone/>
            </a:pPr>
            <a:endParaRPr lang="en-US" sz="2400"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34</a:t>
            </a:fld>
            <a:endParaRPr lang="en-US">
              <a:solidFill>
                <a:prstClr val="black">
                  <a:tint val="75000"/>
                </a:prstClr>
              </a:solidFill>
              <a:latin typeface="Calibri"/>
            </a:endParaRPr>
          </a:p>
        </p:txBody>
      </p:sp>
    </p:spTree>
    <p:extLst>
      <p:ext uri="{BB962C8B-B14F-4D97-AF65-F5344CB8AC3E}">
        <p14:creationId xmlns:p14="http://schemas.microsoft.com/office/powerpoint/2010/main" val="18974371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dirty="0" smtClean="0">
                <a:latin typeface="Calibri" charset="0"/>
              </a:rPr>
              <a:t>Related Research</a:t>
            </a:r>
            <a:endParaRPr lang="en-US" dirty="0">
              <a:latin typeface="Calibri" charset="0"/>
            </a:endParaRPr>
          </a:p>
        </p:txBody>
      </p:sp>
      <p:sp>
        <p:nvSpPr>
          <p:cNvPr id="5" name="Rounded Rectangle 4"/>
          <p:cNvSpPr/>
          <p:nvPr/>
        </p:nvSpPr>
        <p:spPr>
          <a:xfrm>
            <a:off x="2754357" y="1394335"/>
            <a:ext cx="1425796" cy="406400"/>
          </a:xfrm>
          <a:prstGeom prst="roundRect">
            <a:avLst/>
          </a:prstGeom>
        </p:spPr>
        <p:style>
          <a:lnRef idx="1">
            <a:schemeClr val="accent1"/>
          </a:lnRef>
          <a:fillRef idx="3">
            <a:schemeClr val="accent1"/>
          </a:fillRef>
          <a:effectRef idx="2">
            <a:schemeClr val="accent1"/>
          </a:effectRef>
          <a:fontRef idx="minor">
            <a:schemeClr val="lt1"/>
          </a:fontRef>
        </p:style>
        <p:txBody>
          <a:bodyPr lIns="91421" tIns="45711" rIns="91421" bIns="45711" anchor="ctr"/>
          <a:lstStyle/>
          <a:p>
            <a:pPr algn="ctr" defTabSz="319976">
              <a:defRPr/>
            </a:pPr>
            <a:r>
              <a:rPr lang="en-US" sz="2200" dirty="0">
                <a:solidFill>
                  <a:srgbClr val="000000"/>
                </a:solidFill>
                <a:latin typeface="Calibri"/>
              </a:rPr>
              <a:t>Policy</a:t>
            </a:r>
            <a:endParaRPr lang="en-US" sz="1300" dirty="0">
              <a:solidFill>
                <a:srgbClr val="000000"/>
              </a:solidFill>
              <a:latin typeface="Calibri"/>
            </a:endParaRPr>
          </a:p>
        </p:txBody>
      </p:sp>
      <p:cxnSp>
        <p:nvCxnSpPr>
          <p:cNvPr id="25" name="Straight Arrow Connector 24"/>
          <p:cNvCxnSpPr>
            <a:stCxn id="5" idx="2"/>
            <a:endCxn id="43" idx="0"/>
          </p:cNvCxnSpPr>
          <p:nvPr/>
        </p:nvCxnSpPr>
        <p:spPr>
          <a:xfrm>
            <a:off x="3467255" y="1800735"/>
            <a:ext cx="4711" cy="2034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45" idx="0"/>
          </p:cNvCxnSpPr>
          <p:nvPr/>
        </p:nvCxnSpPr>
        <p:spPr>
          <a:xfrm flipH="1">
            <a:off x="3486087" y="2714895"/>
            <a:ext cx="3516" cy="402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bwMode="auto">
          <a:xfrm>
            <a:off x="4241723" y="5972856"/>
            <a:ext cx="11223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1" name="Group 1"/>
          <p:cNvGrpSpPr>
            <a:grpSpLocks/>
          </p:cNvGrpSpPr>
          <p:nvPr/>
        </p:nvGrpSpPr>
        <p:grpSpPr bwMode="auto">
          <a:xfrm>
            <a:off x="2660573" y="2004186"/>
            <a:ext cx="1622781" cy="703598"/>
            <a:chOff x="1219200" y="1389875"/>
            <a:chExt cx="1752600" cy="702450"/>
          </a:xfrm>
        </p:grpSpPr>
        <p:sp>
          <p:nvSpPr>
            <p:cNvPr id="42" name="Rounded Rectangle 41"/>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defTabSz="319976">
                <a:defRPr/>
              </a:pPr>
              <a:endParaRPr lang="en-US" sz="2800" dirty="0">
                <a:solidFill>
                  <a:srgbClr val="000000"/>
                </a:solidFill>
                <a:latin typeface="Calibri"/>
              </a:endParaRPr>
            </a:p>
          </p:txBody>
        </p:sp>
        <p:sp>
          <p:nvSpPr>
            <p:cNvPr id="43" name="TextBox 23"/>
            <p:cNvSpPr txBox="1">
              <a:spLocks noChangeArrowheads="1"/>
            </p:cNvSpPr>
            <p:nvPr/>
          </p:nvSpPr>
          <p:spPr bwMode="auto">
            <a:xfrm>
              <a:off x="1517818" y="1389875"/>
              <a:ext cx="1155368" cy="645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319976" eaLnBrk="1" hangingPunct="1"/>
              <a:r>
                <a:rPr lang="en-US" sz="1800" dirty="0">
                  <a:solidFill>
                    <a:srgbClr val="000000"/>
                  </a:solidFill>
                  <a:latin typeface="Arial" charset="0"/>
                </a:rPr>
                <a:t>Control</a:t>
              </a:r>
            </a:p>
            <a:p>
              <a:pPr algn="ctr" defTabSz="319976" eaLnBrk="1" hangingPunct="1"/>
              <a:r>
                <a:rPr lang="en-US" sz="1800" dirty="0">
                  <a:solidFill>
                    <a:srgbClr val="000000"/>
                  </a:solidFill>
                  <a:latin typeface="Arial" charset="0"/>
                </a:rPr>
                <a:t>Program</a:t>
              </a:r>
            </a:p>
          </p:txBody>
        </p:sp>
      </p:grpSp>
      <p:sp>
        <p:nvSpPr>
          <p:cNvPr id="45" name="Rounded Rectangle 44"/>
          <p:cNvSpPr/>
          <p:nvPr/>
        </p:nvSpPr>
        <p:spPr>
          <a:xfrm>
            <a:off x="2698686" y="3117155"/>
            <a:ext cx="1574801" cy="118729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lIns="91421" tIns="45711" rIns="91421" bIns="45711" anchor="ctr"/>
          <a:lstStyle/>
          <a:p>
            <a:pPr algn="ctr" defTabSz="319976">
              <a:defRPr/>
            </a:pPr>
            <a:r>
              <a:rPr lang="en-US" sz="2400" dirty="0">
                <a:solidFill>
                  <a:srgbClr val="000000"/>
                </a:solidFill>
                <a:latin typeface="Calibri"/>
              </a:rPr>
              <a:t>Control</a:t>
            </a:r>
          </a:p>
          <a:p>
            <a:pPr algn="ctr" defTabSz="319976">
              <a:defRPr/>
            </a:pPr>
            <a:r>
              <a:rPr lang="en-US" sz="2400" dirty="0">
                <a:solidFill>
                  <a:srgbClr val="000000"/>
                </a:solidFill>
                <a:latin typeface="Calibri"/>
              </a:rPr>
              <a:t>Plane</a:t>
            </a:r>
          </a:p>
        </p:txBody>
      </p:sp>
      <p:cxnSp>
        <p:nvCxnSpPr>
          <p:cNvPr id="47" name="Straight Arrow Connector 46"/>
          <p:cNvCxnSpPr>
            <a:stCxn id="45" idx="2"/>
          </p:cNvCxnSpPr>
          <p:nvPr/>
        </p:nvCxnSpPr>
        <p:spPr>
          <a:xfrm>
            <a:off x="3486090" y="4304443"/>
            <a:ext cx="4933" cy="1256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98" idx="0"/>
          </p:cNvCxnSpPr>
          <p:nvPr/>
        </p:nvCxnSpPr>
        <p:spPr>
          <a:xfrm rot="16200000" flipV="1">
            <a:off x="5219568" y="1458901"/>
            <a:ext cx="1225436" cy="3193810"/>
          </a:xfrm>
          <a:prstGeom prst="bentConnector2">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98" idx="2"/>
            <a:endCxn id="117" idx="3"/>
          </p:cNvCxnSpPr>
          <p:nvPr/>
        </p:nvCxnSpPr>
        <p:spPr>
          <a:xfrm rot="5400000">
            <a:off x="5968918" y="4495915"/>
            <a:ext cx="1795240" cy="1125306"/>
          </a:xfrm>
          <a:prstGeom prst="bentConnector2">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481418" y="3668524"/>
            <a:ext cx="1895545" cy="492424"/>
          </a:xfrm>
          <a:prstGeom prst="rect">
            <a:avLst/>
          </a:prstGeom>
          <a:noFill/>
          <a:ln w="38100" cmpd="sng">
            <a:solidFill>
              <a:srgbClr val="C0504D"/>
            </a:solidFill>
          </a:ln>
        </p:spPr>
        <p:txBody>
          <a:bodyPr wrap="none" lIns="91421" tIns="45711" rIns="91421" bIns="45711" rtlCol="0">
            <a:spAutoFit/>
          </a:bodyPr>
          <a:lstStyle/>
          <a:p>
            <a:pPr defTabSz="319976"/>
            <a:r>
              <a:rPr lang="en-US" sz="1300" dirty="0">
                <a:solidFill>
                  <a:srgbClr val="000000"/>
                </a:solidFill>
                <a:latin typeface="Calibri"/>
              </a:rPr>
              <a:t>Dynamic troubleshooting </a:t>
            </a:r>
            <a:br>
              <a:rPr lang="en-US" sz="1300" dirty="0">
                <a:solidFill>
                  <a:srgbClr val="000000"/>
                </a:solidFill>
                <a:latin typeface="Calibri"/>
              </a:rPr>
            </a:br>
            <a:r>
              <a:rPr lang="en-US" sz="1300" dirty="0">
                <a:solidFill>
                  <a:srgbClr val="000000"/>
                </a:solidFill>
                <a:latin typeface="Calibri"/>
              </a:rPr>
              <a:t>to Identify root cause</a:t>
            </a:r>
          </a:p>
        </p:txBody>
      </p:sp>
      <p:grpSp>
        <p:nvGrpSpPr>
          <p:cNvPr id="109" name="Group 108"/>
          <p:cNvGrpSpPr/>
          <p:nvPr/>
        </p:nvGrpSpPr>
        <p:grpSpPr>
          <a:xfrm>
            <a:off x="58215" y="1306116"/>
            <a:ext cx="2696142" cy="492443"/>
            <a:chOff x="955531" y="1366305"/>
            <a:chExt cx="2096783" cy="492440"/>
          </a:xfrm>
        </p:grpSpPr>
        <p:sp>
          <p:nvSpPr>
            <p:cNvPr id="110" name="TextBox 109"/>
            <p:cNvSpPr txBox="1"/>
            <p:nvPr/>
          </p:nvSpPr>
          <p:spPr>
            <a:xfrm>
              <a:off x="955531" y="1366305"/>
              <a:ext cx="1661753" cy="492440"/>
            </a:xfrm>
            <a:prstGeom prst="rect">
              <a:avLst/>
            </a:prstGeom>
            <a:noFill/>
            <a:ln w="38100" cmpd="sng">
              <a:solidFill>
                <a:srgbClr val="C0504D"/>
              </a:solidFill>
            </a:ln>
          </p:spPr>
          <p:txBody>
            <a:bodyPr wrap="square" rtlCol="0">
              <a:spAutoFit/>
            </a:bodyPr>
            <a:lstStyle/>
            <a:p>
              <a:pPr algn="ctr" defTabSz="319976"/>
              <a:r>
                <a:rPr lang="en-US" sz="1300" dirty="0">
                  <a:latin typeface="Calibri"/>
                </a:rPr>
                <a:t>Formal specification</a:t>
              </a:r>
              <a:br>
                <a:rPr lang="en-US" sz="1300" dirty="0">
                  <a:latin typeface="Calibri"/>
                </a:rPr>
              </a:br>
              <a:r>
                <a:rPr lang="en-US" sz="1300" dirty="0">
                  <a:latin typeface="Calibri"/>
                </a:rPr>
                <a:t>languages</a:t>
              </a:r>
            </a:p>
          </p:txBody>
        </p:sp>
        <p:cxnSp>
          <p:nvCxnSpPr>
            <p:cNvPr id="111" name="Straight Arrow Connector 110"/>
            <p:cNvCxnSpPr>
              <a:stCxn id="110" idx="3"/>
              <a:endCxn id="5" idx="1"/>
            </p:cNvCxnSpPr>
            <p:nvPr/>
          </p:nvCxnSpPr>
          <p:spPr>
            <a:xfrm>
              <a:off x="2617284" y="1612525"/>
              <a:ext cx="435030" cy="45197"/>
            </a:xfrm>
            <a:prstGeom prst="straightConnector1">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sp>
        <p:nvSpPr>
          <p:cNvPr id="112" name="TextBox 111"/>
          <p:cNvSpPr txBox="1"/>
          <p:nvPr/>
        </p:nvSpPr>
        <p:spPr>
          <a:xfrm>
            <a:off x="513124" y="3810499"/>
            <a:ext cx="1189623" cy="692479"/>
          </a:xfrm>
          <a:prstGeom prst="rect">
            <a:avLst/>
          </a:prstGeom>
          <a:noFill/>
          <a:ln w="38100" cmpd="sng">
            <a:solidFill>
              <a:srgbClr val="C0504D"/>
            </a:solidFill>
          </a:ln>
        </p:spPr>
        <p:txBody>
          <a:bodyPr wrap="none" lIns="91421" tIns="45711" rIns="91421" bIns="45711" rtlCol="0">
            <a:spAutoFit/>
          </a:bodyPr>
          <a:lstStyle/>
          <a:p>
            <a:pPr algn="ctr" defTabSz="319976"/>
            <a:r>
              <a:rPr lang="en-US" sz="1300" dirty="0">
                <a:solidFill>
                  <a:srgbClr val="000000"/>
                </a:solidFill>
                <a:latin typeface="Calibri"/>
              </a:rPr>
              <a:t>Static checking</a:t>
            </a:r>
            <a:br>
              <a:rPr lang="en-US" sz="1300" dirty="0">
                <a:solidFill>
                  <a:srgbClr val="000000"/>
                </a:solidFill>
                <a:latin typeface="Calibri"/>
              </a:rPr>
            </a:br>
            <a:r>
              <a:rPr lang="en-US" sz="1300" dirty="0">
                <a:solidFill>
                  <a:srgbClr val="000000"/>
                </a:solidFill>
                <a:latin typeface="Calibri"/>
              </a:rPr>
              <a:t>of lowest level</a:t>
            </a:r>
            <a:br>
              <a:rPr lang="en-US" sz="1300" dirty="0">
                <a:solidFill>
                  <a:srgbClr val="000000"/>
                </a:solidFill>
                <a:latin typeface="Calibri"/>
              </a:rPr>
            </a:br>
            <a:r>
              <a:rPr lang="en-US" sz="1300" dirty="0">
                <a:solidFill>
                  <a:srgbClr val="000000"/>
                </a:solidFill>
                <a:latin typeface="Calibri"/>
              </a:rPr>
              <a:t>design</a:t>
            </a:r>
          </a:p>
        </p:txBody>
      </p:sp>
      <p:cxnSp>
        <p:nvCxnSpPr>
          <p:cNvPr id="113" name="Elbow Connector 112"/>
          <p:cNvCxnSpPr>
            <a:stCxn id="112" idx="0"/>
          </p:cNvCxnSpPr>
          <p:nvPr/>
        </p:nvCxnSpPr>
        <p:spPr>
          <a:xfrm rot="5400000" flipH="1" flipV="1">
            <a:off x="1200554" y="2350475"/>
            <a:ext cx="1367406" cy="1552642"/>
          </a:xfrm>
          <a:prstGeom prst="bentConnector2">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cxnSp>
        <p:nvCxnSpPr>
          <p:cNvPr id="114" name="Elbow Connector 113"/>
          <p:cNvCxnSpPr>
            <a:stCxn id="110" idx="2"/>
          </p:cNvCxnSpPr>
          <p:nvPr/>
        </p:nvCxnSpPr>
        <p:spPr>
          <a:xfrm rot="16200000" flipH="1">
            <a:off x="1661286" y="1263868"/>
            <a:ext cx="464601" cy="1533982"/>
          </a:xfrm>
          <a:prstGeom prst="bentConnector2">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cxnSp>
        <p:nvCxnSpPr>
          <p:cNvPr id="115" name="Elbow Connector 114"/>
          <p:cNvCxnSpPr>
            <a:stCxn id="112" idx="2"/>
          </p:cNvCxnSpPr>
          <p:nvPr/>
        </p:nvCxnSpPr>
        <p:spPr>
          <a:xfrm rot="16200000" flipH="1">
            <a:off x="1107238" y="4503675"/>
            <a:ext cx="1592151" cy="1590755"/>
          </a:xfrm>
          <a:prstGeom prst="bentConnector3">
            <a:avLst>
              <a:gd name="adj1" fmla="val 50000"/>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sp>
        <p:nvSpPr>
          <p:cNvPr id="117" name="Rounded Rectangle 116"/>
          <p:cNvSpPr/>
          <p:nvPr/>
        </p:nvSpPr>
        <p:spPr bwMode="auto">
          <a:xfrm>
            <a:off x="4729085" y="5706157"/>
            <a:ext cx="1574800" cy="500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21" tIns="45711" rIns="91421" bIns="45711" anchor="ctr"/>
          <a:lstStyle/>
          <a:p>
            <a:pPr algn="ctr" defTabSz="319976">
              <a:defRPr/>
            </a:pPr>
            <a:r>
              <a:rPr lang="en-US" sz="2400" dirty="0">
                <a:solidFill>
                  <a:prstClr val="white"/>
                </a:solidFill>
                <a:latin typeface="Calibri"/>
              </a:rPr>
              <a:t>NETWORK</a:t>
            </a:r>
            <a:endParaRPr lang="en-US" sz="1400" dirty="0">
              <a:solidFill>
                <a:prstClr val="white"/>
              </a:solidFill>
              <a:latin typeface="Calibri"/>
            </a:endParaRPr>
          </a:p>
        </p:txBody>
      </p:sp>
      <p:grpSp>
        <p:nvGrpSpPr>
          <p:cNvPr id="12" name="Group 11"/>
          <p:cNvGrpSpPr/>
          <p:nvPr/>
        </p:nvGrpSpPr>
        <p:grpSpPr>
          <a:xfrm>
            <a:off x="4241726" y="5088435"/>
            <a:ext cx="1274762" cy="617727"/>
            <a:chOff x="6786757" y="6106116"/>
            <a:chExt cx="2039619" cy="741272"/>
          </a:xfrm>
        </p:grpSpPr>
        <p:cxnSp>
          <p:nvCxnSpPr>
            <p:cNvPr id="21" name="Straight Arrow Connector 20"/>
            <p:cNvCxnSpPr/>
            <p:nvPr/>
          </p:nvCxnSpPr>
          <p:spPr>
            <a:xfrm flipH="1">
              <a:off x="6786757" y="6106116"/>
              <a:ext cx="1024024" cy="741272"/>
            </a:xfrm>
            <a:prstGeom prst="straightConnector1">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endCxn id="117" idx="0"/>
            </p:cNvCxnSpPr>
            <p:nvPr/>
          </p:nvCxnSpPr>
          <p:spPr>
            <a:xfrm flipH="1">
              <a:off x="8826371" y="6106116"/>
              <a:ext cx="5" cy="741266"/>
            </a:xfrm>
            <a:prstGeom prst="straightConnector1">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sp>
        <p:nvSpPr>
          <p:cNvPr id="116" name="TextBox 115"/>
          <p:cNvSpPr txBox="1"/>
          <p:nvPr/>
        </p:nvSpPr>
        <p:spPr>
          <a:xfrm>
            <a:off x="49577" y="707809"/>
            <a:ext cx="1925827" cy="492424"/>
          </a:xfrm>
          <a:prstGeom prst="rect">
            <a:avLst/>
          </a:prstGeom>
          <a:solidFill>
            <a:srgbClr val="FFFFFF"/>
          </a:solidFill>
          <a:ln w="38100" cmpd="sng">
            <a:solidFill>
              <a:schemeClr val="tx1"/>
            </a:solidFill>
          </a:ln>
          <a:effectLst>
            <a:outerShdw blurRad="50800" dist="38100" dir="2700000" algn="tl" rotWithShape="0">
              <a:prstClr val="black">
                <a:alpha val="40000"/>
              </a:prstClr>
            </a:outerShdw>
          </a:effectLst>
        </p:spPr>
        <p:txBody>
          <a:bodyPr wrap="none" lIns="91421" tIns="45711" rIns="91421" bIns="45711" rtlCol="0">
            <a:spAutoFit/>
          </a:bodyPr>
          <a:lstStyle/>
          <a:p>
            <a:pPr defTabSz="319976"/>
            <a:r>
              <a:rPr lang="en-US" sz="1300" dirty="0">
                <a:solidFill>
                  <a:srgbClr val="000000"/>
                </a:solidFill>
                <a:latin typeface="Calibri"/>
              </a:rPr>
              <a:t>Frenetic, </a:t>
            </a:r>
            <a:r>
              <a:rPr lang="en-US" sz="1300" dirty="0" err="1">
                <a:solidFill>
                  <a:srgbClr val="000000"/>
                </a:solidFill>
                <a:latin typeface="Calibri"/>
              </a:rPr>
              <a:t>NetCore</a:t>
            </a:r>
            <a:r>
              <a:rPr lang="en-US" sz="1300" dirty="0">
                <a:solidFill>
                  <a:srgbClr val="000000"/>
                </a:solidFill>
                <a:latin typeface="Calibri"/>
              </a:rPr>
              <a:t>, </a:t>
            </a:r>
            <a:br>
              <a:rPr lang="en-US" sz="1300" dirty="0">
                <a:solidFill>
                  <a:srgbClr val="000000"/>
                </a:solidFill>
                <a:latin typeface="Calibri"/>
              </a:rPr>
            </a:br>
            <a:r>
              <a:rPr lang="en-US" sz="1300" dirty="0">
                <a:solidFill>
                  <a:srgbClr val="000000"/>
                </a:solidFill>
                <a:latin typeface="Calibri"/>
              </a:rPr>
              <a:t>Pyretic, </a:t>
            </a:r>
            <a:r>
              <a:rPr lang="en-US" sz="1300" dirty="0" err="1">
                <a:solidFill>
                  <a:srgbClr val="000000"/>
                </a:solidFill>
                <a:latin typeface="Calibri"/>
              </a:rPr>
              <a:t>Procera</a:t>
            </a:r>
            <a:r>
              <a:rPr lang="en-US" sz="1300" dirty="0">
                <a:solidFill>
                  <a:srgbClr val="000000"/>
                </a:solidFill>
                <a:latin typeface="Calibri"/>
              </a:rPr>
              <a:t>, … [2012]</a:t>
            </a:r>
          </a:p>
        </p:txBody>
      </p:sp>
      <p:sp>
        <p:nvSpPr>
          <p:cNvPr id="122" name="TextBox 121"/>
          <p:cNvSpPr txBox="1"/>
          <p:nvPr/>
        </p:nvSpPr>
        <p:spPr>
          <a:xfrm>
            <a:off x="58214" y="3509675"/>
            <a:ext cx="1618370" cy="292370"/>
          </a:xfrm>
          <a:prstGeom prst="rect">
            <a:avLst/>
          </a:prstGeom>
          <a:solidFill>
            <a:srgbClr val="FFFFFF"/>
          </a:solidFill>
          <a:ln w="38100" cmpd="sng">
            <a:solidFill>
              <a:schemeClr val="tx1"/>
            </a:solidFill>
          </a:ln>
          <a:effectLst>
            <a:outerShdw blurRad="50800" dist="38100" dir="2700000" algn="tl" rotWithShape="0">
              <a:prstClr val="black">
                <a:alpha val="40000"/>
              </a:prstClr>
            </a:outerShdw>
          </a:effectLst>
        </p:spPr>
        <p:txBody>
          <a:bodyPr wrap="none" lIns="91421" tIns="45711" rIns="91421" bIns="45711" rtlCol="0">
            <a:spAutoFit/>
          </a:bodyPr>
          <a:lstStyle/>
          <a:p>
            <a:pPr defTabSz="319976"/>
            <a:r>
              <a:rPr lang="en-US" sz="1300" dirty="0">
                <a:solidFill>
                  <a:srgbClr val="000000"/>
                </a:solidFill>
                <a:latin typeface="Calibri"/>
              </a:rPr>
              <a:t>Anteater, HSA [2011]</a:t>
            </a:r>
          </a:p>
        </p:txBody>
      </p:sp>
      <p:grpSp>
        <p:nvGrpSpPr>
          <p:cNvPr id="145" name="Group 144"/>
          <p:cNvGrpSpPr/>
          <p:nvPr/>
        </p:nvGrpSpPr>
        <p:grpSpPr>
          <a:xfrm>
            <a:off x="3224579" y="1597535"/>
            <a:ext cx="2840227" cy="3203066"/>
            <a:chOff x="3224579" y="1597534"/>
            <a:chExt cx="2840227" cy="3203066"/>
          </a:xfrm>
        </p:grpSpPr>
        <p:grpSp>
          <p:nvGrpSpPr>
            <p:cNvPr id="144" name="Group 143"/>
            <p:cNvGrpSpPr/>
            <p:nvPr/>
          </p:nvGrpSpPr>
          <p:grpSpPr>
            <a:xfrm>
              <a:off x="3224579" y="4509988"/>
              <a:ext cx="530048" cy="290612"/>
              <a:chOff x="3224579" y="4509988"/>
              <a:chExt cx="530048" cy="290612"/>
            </a:xfrm>
          </p:grpSpPr>
          <p:sp>
            <p:nvSpPr>
              <p:cNvPr id="121" name="Rectangle 120"/>
              <p:cNvSpPr/>
              <p:nvPr/>
            </p:nvSpPr>
            <p:spPr>
              <a:xfrm>
                <a:off x="3407833" y="4663071"/>
                <a:ext cx="165100" cy="1375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19976"/>
                <a:endParaRPr lang="en-US" sz="1300">
                  <a:solidFill>
                    <a:prstClr val="white"/>
                  </a:solidFill>
                  <a:latin typeface="Calibri"/>
                </a:endParaRPr>
              </a:p>
            </p:txBody>
          </p:sp>
          <p:sp>
            <p:nvSpPr>
              <p:cNvPr id="120" name="Oval 119"/>
              <p:cNvSpPr/>
              <p:nvPr/>
            </p:nvSpPr>
            <p:spPr>
              <a:xfrm>
                <a:off x="3224579" y="4509988"/>
                <a:ext cx="530048" cy="223837"/>
              </a:xfrm>
              <a:prstGeom prst="ellipse">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19976"/>
                <a:endParaRPr lang="en-US" sz="1300">
                  <a:solidFill>
                    <a:prstClr val="white"/>
                  </a:solidFill>
                  <a:latin typeface="Calibri"/>
                </a:endParaRPr>
              </a:p>
            </p:txBody>
          </p:sp>
        </p:grpSp>
        <p:sp>
          <p:nvSpPr>
            <p:cNvPr id="129" name="TextBox 128"/>
            <p:cNvSpPr txBox="1"/>
            <p:nvPr/>
          </p:nvSpPr>
          <p:spPr>
            <a:xfrm>
              <a:off x="4663417" y="3236723"/>
              <a:ext cx="1401389" cy="692497"/>
            </a:xfrm>
            <a:prstGeom prst="rect">
              <a:avLst/>
            </a:prstGeom>
            <a:noFill/>
            <a:ln w="38100" cmpd="sng">
              <a:solidFill>
                <a:srgbClr val="C0504D"/>
              </a:solidFill>
            </a:ln>
          </p:spPr>
          <p:txBody>
            <a:bodyPr wrap="none" rtlCol="0">
              <a:spAutoFit/>
            </a:bodyPr>
            <a:lstStyle/>
            <a:p>
              <a:pPr algn="ctr" defTabSz="319976"/>
              <a:r>
                <a:rPr lang="en-US" sz="1300" dirty="0">
                  <a:solidFill>
                    <a:srgbClr val="000000"/>
                  </a:solidFill>
                  <a:latin typeface="Calibri"/>
                </a:rPr>
                <a:t>Dynamic checking</a:t>
              </a:r>
              <a:br>
                <a:rPr lang="en-US" sz="1300" dirty="0">
                  <a:solidFill>
                    <a:srgbClr val="000000"/>
                  </a:solidFill>
                  <a:latin typeface="Calibri"/>
                </a:rPr>
              </a:br>
              <a:r>
                <a:rPr lang="en-US" sz="1300" dirty="0">
                  <a:solidFill>
                    <a:srgbClr val="000000"/>
                  </a:solidFill>
                  <a:latin typeface="Calibri"/>
                </a:rPr>
                <a:t>of lowest level</a:t>
              </a:r>
              <a:br>
                <a:rPr lang="en-US" sz="1300" dirty="0">
                  <a:solidFill>
                    <a:srgbClr val="000000"/>
                  </a:solidFill>
                  <a:latin typeface="Calibri"/>
                </a:rPr>
              </a:br>
              <a:r>
                <a:rPr lang="en-US" sz="1300" dirty="0">
                  <a:solidFill>
                    <a:srgbClr val="000000"/>
                  </a:solidFill>
                  <a:latin typeface="Calibri"/>
                </a:rPr>
                <a:t>design</a:t>
              </a:r>
            </a:p>
          </p:txBody>
        </p:sp>
        <p:cxnSp>
          <p:nvCxnSpPr>
            <p:cNvPr id="130" name="Elbow Connector 129"/>
            <p:cNvCxnSpPr>
              <a:stCxn id="129" idx="0"/>
              <a:endCxn id="5" idx="3"/>
            </p:cNvCxnSpPr>
            <p:nvPr/>
          </p:nvCxnSpPr>
          <p:spPr>
            <a:xfrm rot="16200000" flipV="1">
              <a:off x="3952539" y="1825149"/>
              <a:ext cx="1639189" cy="1183959"/>
            </a:xfrm>
            <a:prstGeom prst="bentConnector2">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cxnSp>
          <p:nvCxnSpPr>
            <p:cNvPr id="133" name="Elbow Connector 132"/>
            <p:cNvCxnSpPr>
              <a:stCxn id="129" idx="2"/>
              <a:endCxn id="120" idx="6"/>
            </p:cNvCxnSpPr>
            <p:nvPr/>
          </p:nvCxnSpPr>
          <p:spPr>
            <a:xfrm rot="5400000">
              <a:off x="4213027" y="3470821"/>
              <a:ext cx="692687" cy="1609485"/>
            </a:xfrm>
            <a:prstGeom prst="bentConnector2">
              <a:avLst/>
            </a:prstGeom>
            <a:ln w="38100" cmpd="sng">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sp>
        <p:nvSpPr>
          <p:cNvPr id="123" name="TextBox 122"/>
          <p:cNvSpPr txBox="1"/>
          <p:nvPr/>
        </p:nvSpPr>
        <p:spPr>
          <a:xfrm>
            <a:off x="3967087" y="2907085"/>
            <a:ext cx="2131287" cy="292370"/>
          </a:xfrm>
          <a:prstGeom prst="rect">
            <a:avLst/>
          </a:prstGeom>
          <a:solidFill>
            <a:srgbClr val="FFFFFF"/>
          </a:solidFill>
          <a:ln w="38100" cmpd="sng">
            <a:solidFill>
              <a:schemeClr val="tx1"/>
            </a:solidFill>
          </a:ln>
          <a:effectLst>
            <a:outerShdw blurRad="50800" dist="38100" dir="2700000" algn="tl" rotWithShape="0">
              <a:prstClr val="black">
                <a:alpha val="40000"/>
              </a:prstClr>
            </a:outerShdw>
          </a:effectLst>
        </p:spPr>
        <p:txBody>
          <a:bodyPr wrap="none" lIns="91421" tIns="45711" rIns="91421" bIns="45711" rtlCol="0">
            <a:spAutoFit/>
          </a:bodyPr>
          <a:lstStyle/>
          <a:p>
            <a:pPr defTabSz="319976"/>
            <a:r>
              <a:rPr lang="en-US" sz="1300" dirty="0" err="1">
                <a:solidFill>
                  <a:srgbClr val="000000"/>
                </a:solidFill>
                <a:latin typeface="Calibri"/>
              </a:rPr>
              <a:t>Veriflow</a:t>
            </a:r>
            <a:r>
              <a:rPr lang="en-US" sz="1300" dirty="0">
                <a:solidFill>
                  <a:srgbClr val="000000"/>
                </a:solidFill>
                <a:latin typeface="Calibri"/>
              </a:rPr>
              <a:t>, </a:t>
            </a:r>
            <a:r>
              <a:rPr lang="en-US" sz="1300" dirty="0" err="1">
                <a:solidFill>
                  <a:srgbClr val="000000"/>
                </a:solidFill>
                <a:latin typeface="Calibri"/>
              </a:rPr>
              <a:t>NetPlumber</a:t>
            </a:r>
            <a:r>
              <a:rPr lang="en-US" sz="1300" dirty="0">
                <a:solidFill>
                  <a:srgbClr val="000000"/>
                </a:solidFill>
                <a:latin typeface="Calibri"/>
              </a:rPr>
              <a:t> [2012]</a:t>
            </a:r>
          </a:p>
        </p:txBody>
      </p:sp>
      <p:sp>
        <p:nvSpPr>
          <p:cNvPr id="136" name="TextBox 135"/>
          <p:cNvSpPr txBox="1"/>
          <p:nvPr/>
        </p:nvSpPr>
        <p:spPr>
          <a:xfrm>
            <a:off x="4283355" y="4733826"/>
            <a:ext cx="2316722" cy="292370"/>
          </a:xfrm>
          <a:prstGeom prst="rect">
            <a:avLst/>
          </a:prstGeom>
          <a:solidFill>
            <a:srgbClr val="FFFFFF"/>
          </a:solidFill>
          <a:ln w="38100" cmpd="sng">
            <a:solidFill>
              <a:schemeClr val="tx1"/>
            </a:solidFill>
          </a:ln>
          <a:effectLst>
            <a:outerShdw blurRad="50800" dist="38100" dir="2700000" algn="tl" rotWithShape="0">
              <a:prstClr val="black">
                <a:alpha val="40000"/>
              </a:prstClr>
            </a:outerShdw>
          </a:effectLst>
        </p:spPr>
        <p:txBody>
          <a:bodyPr wrap="none" lIns="91421" tIns="45711" rIns="91421" bIns="45711" rtlCol="0">
            <a:spAutoFit/>
          </a:bodyPr>
          <a:lstStyle/>
          <a:p>
            <a:pPr defTabSz="319976"/>
            <a:r>
              <a:rPr lang="en-US" sz="1300" dirty="0">
                <a:solidFill>
                  <a:srgbClr val="000000"/>
                </a:solidFill>
                <a:latin typeface="Calibri"/>
              </a:rPr>
              <a:t>ATPG [2012], </a:t>
            </a:r>
            <a:r>
              <a:rPr lang="en-US" sz="1300" dirty="0" err="1">
                <a:solidFill>
                  <a:srgbClr val="000000"/>
                </a:solidFill>
                <a:latin typeface="Calibri"/>
              </a:rPr>
              <a:t>NetSONAR</a:t>
            </a:r>
            <a:r>
              <a:rPr lang="en-US" sz="1300" dirty="0">
                <a:solidFill>
                  <a:srgbClr val="000000"/>
                </a:solidFill>
                <a:latin typeface="Calibri"/>
              </a:rPr>
              <a:t> [2013]</a:t>
            </a:r>
          </a:p>
        </p:txBody>
      </p:sp>
      <p:sp>
        <p:nvSpPr>
          <p:cNvPr id="137" name="TextBox 136"/>
          <p:cNvSpPr txBox="1"/>
          <p:nvPr/>
        </p:nvSpPr>
        <p:spPr>
          <a:xfrm>
            <a:off x="6933076" y="3335536"/>
            <a:ext cx="1449541" cy="292370"/>
          </a:xfrm>
          <a:prstGeom prst="rect">
            <a:avLst/>
          </a:prstGeom>
          <a:solidFill>
            <a:srgbClr val="FFFFFF"/>
          </a:solidFill>
          <a:ln w="38100" cmpd="sng">
            <a:solidFill>
              <a:schemeClr val="tx1"/>
            </a:solidFill>
          </a:ln>
          <a:effectLst>
            <a:outerShdw blurRad="50800" dist="38100" dir="2700000" algn="tl" rotWithShape="0">
              <a:prstClr val="black">
                <a:alpha val="40000"/>
              </a:prstClr>
            </a:outerShdw>
          </a:effectLst>
        </p:spPr>
        <p:txBody>
          <a:bodyPr wrap="none" lIns="91421" tIns="45711" rIns="91421" bIns="45711" rtlCol="0">
            <a:spAutoFit/>
          </a:bodyPr>
          <a:lstStyle/>
          <a:p>
            <a:pPr defTabSz="319976"/>
            <a:r>
              <a:rPr lang="en-US" sz="1300" dirty="0">
                <a:solidFill>
                  <a:srgbClr val="000000"/>
                </a:solidFill>
                <a:latin typeface="Calibri"/>
              </a:rPr>
              <a:t>WWW, </a:t>
            </a:r>
            <a:r>
              <a:rPr lang="en-US" sz="1300" dirty="0" err="1">
                <a:solidFill>
                  <a:srgbClr val="000000"/>
                </a:solidFill>
                <a:latin typeface="Calibri"/>
              </a:rPr>
              <a:t>ndb</a:t>
            </a:r>
            <a:r>
              <a:rPr lang="en-US" sz="1300" dirty="0">
                <a:solidFill>
                  <a:srgbClr val="000000"/>
                </a:solidFill>
                <a:latin typeface="Calibri"/>
              </a:rPr>
              <a:t> [2012]</a:t>
            </a:r>
          </a:p>
        </p:txBody>
      </p:sp>
      <p:grpSp>
        <p:nvGrpSpPr>
          <p:cNvPr id="147" name="Group 146"/>
          <p:cNvGrpSpPr/>
          <p:nvPr/>
        </p:nvGrpSpPr>
        <p:grpSpPr>
          <a:xfrm>
            <a:off x="1932267" y="3710797"/>
            <a:ext cx="899950" cy="2160057"/>
            <a:chOff x="1932267" y="3710797"/>
            <a:chExt cx="899950" cy="2200086"/>
          </a:xfrm>
        </p:grpSpPr>
        <p:sp>
          <p:nvSpPr>
            <p:cNvPr id="138" name="TextBox 137"/>
            <p:cNvSpPr txBox="1"/>
            <p:nvPr/>
          </p:nvSpPr>
          <p:spPr>
            <a:xfrm>
              <a:off x="1932267" y="4378005"/>
              <a:ext cx="899950" cy="501569"/>
            </a:xfrm>
            <a:prstGeom prst="rect">
              <a:avLst/>
            </a:prstGeom>
            <a:noFill/>
            <a:ln w="38100" cmpd="sng">
              <a:solidFill>
                <a:srgbClr val="C0504D"/>
              </a:solidFill>
            </a:ln>
          </p:spPr>
          <p:txBody>
            <a:bodyPr wrap="none" rtlCol="0">
              <a:spAutoFit/>
            </a:bodyPr>
            <a:lstStyle/>
            <a:p>
              <a:pPr algn="ctr" defTabSz="319976"/>
              <a:r>
                <a:rPr lang="en-US" sz="1300" dirty="0">
                  <a:solidFill>
                    <a:srgbClr val="000000"/>
                  </a:solidFill>
                  <a:latin typeface="Calibri"/>
                </a:rPr>
                <a:t>Consistent</a:t>
              </a:r>
            </a:p>
            <a:p>
              <a:pPr algn="ctr" defTabSz="319976"/>
              <a:r>
                <a:rPr lang="en-US" sz="1300" dirty="0">
                  <a:solidFill>
                    <a:srgbClr val="000000"/>
                  </a:solidFill>
                  <a:latin typeface="Calibri"/>
                </a:rPr>
                <a:t>Updates</a:t>
              </a:r>
            </a:p>
          </p:txBody>
        </p:sp>
        <p:cxnSp>
          <p:nvCxnSpPr>
            <p:cNvPr id="135" name="Elbow Connector 134"/>
            <p:cNvCxnSpPr>
              <a:endCxn id="45" idx="1"/>
            </p:cNvCxnSpPr>
            <p:nvPr/>
          </p:nvCxnSpPr>
          <p:spPr>
            <a:xfrm rot="5400000" flipH="1" flipV="1">
              <a:off x="2203189" y="3882508"/>
              <a:ext cx="667208" cy="323786"/>
            </a:xfrm>
            <a:prstGeom prst="bentConnector2">
              <a:avLst/>
            </a:prstGeom>
            <a:ln w="381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40" name="Elbow Connector 139"/>
            <p:cNvCxnSpPr/>
            <p:nvPr/>
          </p:nvCxnSpPr>
          <p:spPr>
            <a:xfrm rot="16200000" flipH="1">
              <a:off x="2051066" y="5266097"/>
              <a:ext cx="968621" cy="320952"/>
            </a:xfrm>
            <a:prstGeom prst="bentConnector3">
              <a:avLst>
                <a:gd name="adj1" fmla="val 99069"/>
              </a:avLst>
            </a:prstGeom>
            <a:ln w="381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
        <p:nvSpPr>
          <p:cNvPr id="146" name="TextBox 145"/>
          <p:cNvSpPr txBox="1"/>
          <p:nvPr/>
        </p:nvSpPr>
        <p:spPr>
          <a:xfrm>
            <a:off x="1868839" y="4069505"/>
            <a:ext cx="768365" cy="292370"/>
          </a:xfrm>
          <a:prstGeom prst="rect">
            <a:avLst/>
          </a:prstGeom>
          <a:solidFill>
            <a:srgbClr val="FFFFFF"/>
          </a:solidFill>
          <a:ln w="38100" cmpd="sng">
            <a:solidFill>
              <a:schemeClr val="tx1"/>
            </a:solidFill>
          </a:ln>
          <a:effectLst>
            <a:outerShdw blurRad="50800" dist="38100" dir="2700000" algn="tl" rotWithShape="0">
              <a:prstClr val="black">
                <a:alpha val="40000"/>
              </a:prstClr>
            </a:outerShdw>
          </a:effectLst>
        </p:spPr>
        <p:txBody>
          <a:bodyPr wrap="none" lIns="91421" tIns="45711" rIns="91421" bIns="45711" rtlCol="0">
            <a:spAutoFit/>
          </a:bodyPr>
          <a:lstStyle/>
          <a:p>
            <a:pPr defTabSz="319976"/>
            <a:r>
              <a:rPr lang="en-US" sz="1300" dirty="0">
                <a:solidFill>
                  <a:srgbClr val="000000"/>
                </a:solidFill>
                <a:latin typeface="Calibri"/>
              </a:rPr>
              <a:t>(several</a:t>
            </a:r>
            <a:r>
              <a:rPr lang="en-US" sz="1300" dirty="0" smtClean="0">
                <a:solidFill>
                  <a:srgbClr val="000000"/>
                </a:solidFill>
                <a:latin typeface="Calibri"/>
              </a:rPr>
              <a:t>)</a:t>
            </a:r>
            <a:endParaRPr lang="en-US" sz="1300" dirty="0">
              <a:solidFill>
                <a:srgbClr val="000000"/>
              </a:solidFill>
              <a:latin typeface="Calibri"/>
            </a:endParaRPr>
          </a:p>
        </p:txBody>
      </p:sp>
      <p:cxnSp>
        <p:nvCxnSpPr>
          <p:cNvPr id="126" name="Straight Arrow Connector 125"/>
          <p:cNvCxnSpPr>
            <a:endCxn id="121" idx="0"/>
          </p:cNvCxnSpPr>
          <p:nvPr/>
        </p:nvCxnSpPr>
        <p:spPr>
          <a:xfrm flipH="1">
            <a:off x="3490383" y="4304446"/>
            <a:ext cx="1274" cy="358629"/>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6" name="Can 45"/>
          <p:cNvSpPr/>
          <p:nvPr/>
        </p:nvSpPr>
        <p:spPr>
          <a:xfrm>
            <a:off x="2627444" y="5573961"/>
            <a:ext cx="1628056" cy="764454"/>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84" tIns="41142" rIns="82284" bIns="41142" anchor="ctr"/>
          <a:lstStyle/>
          <a:p>
            <a:pPr algn="ctr">
              <a:defRPr/>
            </a:pPr>
            <a:r>
              <a:rPr lang="en-US" sz="2000" dirty="0" smtClean="0">
                <a:solidFill>
                  <a:prstClr val="white"/>
                </a:solidFill>
                <a:latin typeface="Calibri"/>
              </a:rPr>
              <a:t>Packet forwarding</a:t>
            </a:r>
            <a:endParaRPr lang="en-US" sz="2000" dirty="0">
              <a:solidFill>
                <a:prstClr val="white"/>
              </a:solidFill>
              <a:latin typeface="Calibri"/>
            </a:endParaRPr>
          </a:p>
        </p:txBody>
      </p:sp>
    </p:spTree>
    <p:extLst>
      <p:ext uri="{BB962C8B-B14F-4D97-AF65-F5344CB8AC3E}">
        <p14:creationId xmlns:p14="http://schemas.microsoft.com/office/powerpoint/2010/main" val="3237206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2" grpId="0" animBg="1"/>
      <p:bldP spid="123" grpId="0" animBg="1"/>
      <p:bldP spid="136" grpId="0" animBg="1"/>
      <p:bldP spid="137" grpId="0" animBg="1"/>
      <p:bldP spid="14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C913800-9833-F549-80FC-C3497A40B0B4}" type="slidenum">
              <a:rPr lang="en-US" smtClean="0"/>
              <a:t>36</a:t>
            </a:fld>
            <a:endParaRPr lang="en-US"/>
          </a:p>
        </p:txBody>
      </p:sp>
    </p:spTree>
    <p:extLst>
      <p:ext uri="{BB962C8B-B14F-4D97-AF65-F5344CB8AC3E}">
        <p14:creationId xmlns:p14="http://schemas.microsoft.com/office/powerpoint/2010/main" val="19993661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dirty="0" smtClean="0">
                <a:latin typeface="Calibri" charset="0"/>
              </a:rPr>
              <a:t>Managing </a:t>
            </a:r>
            <a:r>
              <a:rPr lang="en-US" dirty="0">
                <a:latin typeface="Calibri" charset="0"/>
              </a:rPr>
              <a:t>Networks </a:t>
            </a:r>
            <a:r>
              <a:rPr lang="en-US" dirty="0" smtClean="0">
                <a:latin typeface="Calibri" charset="0"/>
              </a:rPr>
              <a:t>(</a:t>
            </a:r>
            <a:r>
              <a:rPr lang="en-US" dirty="0">
                <a:latin typeface="Calibri" charset="0"/>
              </a:rPr>
              <a:t>Today)</a:t>
            </a:r>
          </a:p>
        </p:txBody>
      </p:sp>
      <p:sp>
        <p:nvSpPr>
          <p:cNvPr id="3" name="Content Placeholder 2"/>
          <p:cNvSpPr>
            <a:spLocks noGrp="1"/>
          </p:cNvSpPr>
          <p:nvPr>
            <p:ph idx="1"/>
          </p:nvPr>
        </p:nvSpPr>
        <p:spPr/>
        <p:txBody>
          <a:bodyPr/>
          <a:lstStyle/>
          <a:p>
            <a:pPr marL="0" indent="0" algn="ctr">
              <a:buNone/>
            </a:pPr>
            <a:endParaRPr lang="en-US" sz="2400" dirty="0">
              <a:latin typeface="Courier New" charset="0"/>
              <a:cs typeface="Courier New" charset="0"/>
            </a:endParaRPr>
          </a:p>
          <a:p>
            <a:pPr marL="0" indent="0" algn="ctr">
              <a:buNone/>
            </a:pPr>
            <a:r>
              <a:rPr lang="en-US" sz="2400" dirty="0" err="1">
                <a:latin typeface="Courier New" charset="0"/>
                <a:cs typeface="Courier New" charset="0"/>
              </a:rPr>
              <a:t>traceroute</a:t>
            </a:r>
            <a:r>
              <a:rPr lang="en-US" sz="2400" dirty="0">
                <a:latin typeface="Courier New" charset="0"/>
                <a:cs typeface="Courier New" charset="0"/>
              </a:rPr>
              <a:t>, ping, </a:t>
            </a:r>
            <a:r>
              <a:rPr lang="en-US" sz="2400" dirty="0" err="1">
                <a:latin typeface="Courier New" charset="0"/>
                <a:cs typeface="Courier New" charset="0"/>
              </a:rPr>
              <a:t>tcpdump</a:t>
            </a:r>
            <a:r>
              <a:rPr lang="en-US" sz="2400" dirty="0">
                <a:latin typeface="Courier New" charset="0"/>
                <a:cs typeface="Courier New" charset="0"/>
              </a:rPr>
              <a:t>, SNMP, </a:t>
            </a:r>
            <a:r>
              <a:rPr lang="en-US" sz="2400" dirty="0" err="1">
                <a:latin typeface="Courier New" charset="0"/>
                <a:cs typeface="Courier New" charset="0"/>
              </a:rPr>
              <a:t>Netflow</a:t>
            </a:r>
            <a:endParaRPr lang="en-US" sz="2400" dirty="0">
              <a:latin typeface="Courier New" charset="0"/>
              <a:cs typeface="Courier New" charset="0"/>
            </a:endParaRPr>
          </a:p>
          <a:p>
            <a:pPr marL="0" indent="0">
              <a:buNone/>
            </a:pPr>
            <a:endParaRPr lang="en-US" dirty="0">
              <a:latin typeface="Calibri" charset="0"/>
            </a:endParaRPr>
          </a:p>
          <a:p>
            <a:pPr marL="0" indent="0">
              <a:buNone/>
            </a:pPr>
            <a:r>
              <a:rPr lang="en-US" dirty="0">
                <a:latin typeface="Calibri" charset="0"/>
              </a:rPr>
              <a:t>…. </a:t>
            </a:r>
            <a:r>
              <a:rPr lang="en-US" dirty="0" err="1">
                <a:latin typeface="Calibri" charset="0"/>
              </a:rPr>
              <a:t>er</a:t>
            </a:r>
            <a:r>
              <a:rPr lang="en-US" dirty="0">
                <a:latin typeface="Calibri" charset="0"/>
              </a:rPr>
              <a:t>, that’s about it.</a:t>
            </a:r>
          </a:p>
        </p:txBody>
      </p:sp>
      <p:sp>
        <p:nvSpPr>
          <p:cNvPr id="4" name="Slide Number Placeholder 5"/>
          <p:cNvSpPr>
            <a:spLocks noGrp="1"/>
          </p:cNvSpPr>
          <p:nvPr>
            <p:ph type="sldNum" sz="quarter" idx="12"/>
          </p:nvPr>
        </p:nvSpPr>
        <p:spPr>
          <a:xfrm>
            <a:off x="6553200" y="6310673"/>
            <a:ext cx="2133600" cy="365125"/>
          </a:xfrm>
        </p:spPr>
        <p:txBody>
          <a:bodyPr/>
          <a:lstStyle/>
          <a:p>
            <a:fld id="{57D92C16-8AE8-1B4F-9331-F4A89351A681}" type="slidenum">
              <a:rPr lang="en-US" smtClean="0">
                <a:solidFill>
                  <a:prstClr val="black">
                    <a:tint val="75000"/>
                  </a:prstClr>
                </a:solidFill>
                <a:latin typeface="Calibri"/>
              </a:rPr>
              <a:pPr/>
              <a:t>4</a:t>
            </a:fld>
            <a:endParaRPr lang="en-US">
              <a:solidFill>
                <a:prstClr val="black">
                  <a:tint val="75000"/>
                </a:prstClr>
              </a:solidFill>
              <a:latin typeface="Calibri"/>
            </a:endParaRPr>
          </a:p>
        </p:txBody>
      </p:sp>
      <p:sp>
        <p:nvSpPr>
          <p:cNvPr id="5" name="PB"/>
          <p:cNvSpPr/>
          <p:nvPr/>
        </p:nvSpPr>
        <p:spPr>
          <a:xfrm>
            <a:off x="0" y="6705600"/>
            <a:ext cx="635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2820771682"/>
      </p:ext>
    </p:extLst>
  </p:cSld>
  <p:clrMapOvr>
    <a:masterClrMapping/>
  </p:clrMapOvr>
  <mc:AlternateContent xmlns:mc="http://schemas.openxmlformats.org/markup-compatibility/2006" xmlns:p14="http://schemas.microsoft.com/office/powerpoint/2010/main">
    <mc:Choice Requires="p14">
      <p:transition p14:dur="0" advTm="2959"/>
    </mc:Choice>
    <mc:Fallback xmlns="">
      <p:transition xmlns:p14="http://schemas.microsoft.com/office/powerpoint/2010/main" advTm="2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normAutofit fontScale="90000"/>
          </a:bodyPr>
          <a:lstStyle/>
          <a:p>
            <a:pPr eaLnBrk="1" hangingPunct="1"/>
            <a:r>
              <a:rPr lang="en-US" sz="4800" dirty="0">
                <a:latin typeface="Calibri" charset="0"/>
              </a:rPr>
              <a:t>Why is network debugging hard?</a:t>
            </a:r>
          </a:p>
        </p:txBody>
      </p:sp>
      <p:sp>
        <p:nvSpPr>
          <p:cNvPr id="3" name="Content Placeholder 2"/>
          <p:cNvSpPr>
            <a:spLocks noGrp="1"/>
          </p:cNvSpPr>
          <p:nvPr>
            <p:ph idx="1"/>
          </p:nvPr>
        </p:nvSpPr>
        <p:spPr>
          <a:xfrm>
            <a:off x="473075" y="1706504"/>
            <a:ext cx="8229600" cy="4525963"/>
          </a:xfrm>
        </p:spPr>
        <p:txBody>
          <a:bodyPr rtlCol="0">
            <a:normAutofit/>
          </a:bodyPr>
          <a:lstStyle/>
          <a:p>
            <a:pPr>
              <a:defRPr/>
            </a:pPr>
            <a:r>
              <a:rPr lang="en-US" dirty="0"/>
              <a:t>Complex interaction </a:t>
            </a:r>
          </a:p>
          <a:p>
            <a:pPr marL="642239" lvl="1" indent="-242229">
              <a:defRPr/>
            </a:pPr>
            <a:r>
              <a:rPr lang="en-US" sz="2400" dirty="0"/>
              <a:t>Between multiple protocols on a switch/router.</a:t>
            </a:r>
          </a:p>
          <a:p>
            <a:pPr marL="642239" lvl="1" indent="-242229">
              <a:defRPr/>
            </a:pPr>
            <a:r>
              <a:rPr lang="en-US" sz="2400" dirty="0"/>
              <a:t>Between state on different switches/routers.</a:t>
            </a:r>
          </a:p>
          <a:p>
            <a:pPr marL="0" indent="0">
              <a:buNone/>
              <a:defRPr/>
            </a:pPr>
            <a:endParaRPr lang="en-US" sz="1000" dirty="0"/>
          </a:p>
          <a:p>
            <a:pPr>
              <a:defRPr/>
            </a:pPr>
            <a:r>
              <a:rPr lang="en-US" dirty="0" smtClean="0"/>
              <a:t>Multiple </a:t>
            </a:r>
            <a:r>
              <a:rPr lang="en-US" dirty="0"/>
              <a:t>uncoordinated writers of state.</a:t>
            </a:r>
          </a:p>
          <a:p>
            <a:pPr marL="0" indent="0">
              <a:buNone/>
              <a:defRPr/>
            </a:pPr>
            <a:endParaRPr lang="en-US" sz="1000" dirty="0"/>
          </a:p>
          <a:p>
            <a:pPr>
              <a:defRPr/>
            </a:pPr>
            <a:r>
              <a:rPr lang="en-US" sz="3600" dirty="0"/>
              <a:t>Network owner can’t…</a:t>
            </a:r>
          </a:p>
          <a:p>
            <a:pPr marL="674463" lvl="1" indent="-354454">
              <a:defRPr/>
            </a:pPr>
            <a:r>
              <a:rPr lang="en-US" sz="2400" dirty="0"/>
              <a:t>Observe all state.</a:t>
            </a:r>
          </a:p>
          <a:p>
            <a:pPr marL="674463" lvl="1" indent="-354454">
              <a:defRPr/>
            </a:pPr>
            <a:r>
              <a:rPr lang="en-US" sz="2400" dirty="0"/>
              <a:t>Control all state.</a:t>
            </a:r>
          </a:p>
        </p:txBody>
      </p:sp>
    </p:spTree>
    <p:extLst>
      <p:ext uri="{BB962C8B-B14F-4D97-AF65-F5344CB8AC3E}">
        <p14:creationId xmlns:p14="http://schemas.microsoft.com/office/powerpoint/2010/main" val="110210284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ctrTitle"/>
          </p:nvPr>
        </p:nvSpPr>
        <p:spPr>
          <a:xfrm>
            <a:off x="415925" y="514350"/>
            <a:ext cx="8299450" cy="4819650"/>
          </a:xfrm>
        </p:spPr>
        <p:txBody>
          <a:bodyPr/>
          <a:lstStyle/>
          <a:p>
            <a:pPr eaLnBrk="1" hangingPunct="1"/>
            <a:r>
              <a:rPr lang="en-US" dirty="0" smtClean="0">
                <a:latin typeface="Calibri" charset="0"/>
              </a:rPr>
              <a:t/>
            </a:r>
            <a:br>
              <a:rPr lang="en-US" dirty="0" smtClean="0">
                <a:latin typeface="Calibri" charset="0"/>
              </a:rPr>
            </a:br>
            <a:r>
              <a:rPr lang="en-US" dirty="0" smtClean="0">
                <a:latin typeface="Calibri" charset="0"/>
              </a:rPr>
              <a:t>Networks </a:t>
            </a:r>
            <a:r>
              <a:rPr lang="en-US" dirty="0">
                <a:latin typeface="Calibri" charset="0"/>
              </a:rPr>
              <a:t>are kept working by </a:t>
            </a:r>
            <a:br>
              <a:rPr lang="en-US" dirty="0">
                <a:latin typeface="Calibri" charset="0"/>
              </a:rPr>
            </a:br>
            <a:r>
              <a:rPr lang="en-US" dirty="0">
                <a:latin typeface="Calibri" charset="0"/>
              </a:rPr>
              <a:t/>
            </a:r>
            <a:br>
              <a:rPr lang="en-US" dirty="0">
                <a:latin typeface="Calibri" charset="0"/>
              </a:rPr>
            </a:br>
            <a:r>
              <a:rPr lang="en-US" sz="5000" dirty="0">
                <a:solidFill>
                  <a:srgbClr val="D1140E"/>
                </a:solidFill>
                <a:latin typeface="Calibri" charset="0"/>
              </a:rPr>
              <a:t>“Masters of Complexity” </a:t>
            </a:r>
            <a:r>
              <a:rPr lang="en-US" dirty="0">
                <a:solidFill>
                  <a:srgbClr val="1F497D"/>
                </a:solidFill>
                <a:latin typeface="Calibri" charset="0"/>
              </a:rPr>
              <a:t/>
            </a:r>
            <a:br>
              <a:rPr lang="en-US" dirty="0">
                <a:solidFill>
                  <a:srgbClr val="1F497D"/>
                </a:solidFill>
                <a:latin typeface="Calibri" charset="0"/>
              </a:rPr>
            </a:br>
            <a:endParaRPr lang="en-US" dirty="0">
              <a:solidFill>
                <a:srgbClr val="1F497D"/>
              </a:solidFill>
              <a:latin typeface="Calibri" charset="0"/>
            </a:endParaRPr>
          </a:p>
        </p:txBody>
      </p:sp>
    </p:spTree>
    <p:extLst>
      <p:ext uri="{BB962C8B-B14F-4D97-AF65-F5344CB8AC3E}">
        <p14:creationId xmlns:p14="http://schemas.microsoft.com/office/powerpoint/2010/main" val="266751604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q</a:t>
            </a:r>
            <a:r>
              <a:rPr lang="en-US" dirty="0" smtClean="0"/>
              <a:t>uestions </a:t>
            </a:r>
            <a:r>
              <a:rPr lang="en-US" dirty="0"/>
              <a:t>are hard to </a:t>
            </a:r>
            <a:r>
              <a:rPr lang="en-US" dirty="0" smtClean="0"/>
              <a:t>answer</a:t>
            </a:r>
            <a:endParaRPr lang="en-US" dirty="0"/>
          </a:p>
        </p:txBody>
      </p:sp>
      <p:sp>
        <p:nvSpPr>
          <p:cNvPr id="3" name="Content Placeholder 2"/>
          <p:cNvSpPr>
            <a:spLocks noGrp="1"/>
          </p:cNvSpPr>
          <p:nvPr>
            <p:ph idx="1"/>
          </p:nvPr>
        </p:nvSpPr>
        <p:spPr/>
        <p:txBody>
          <a:bodyPr>
            <a:normAutofit/>
          </a:bodyPr>
          <a:lstStyle/>
          <a:p>
            <a:pPr lvl="1"/>
            <a:r>
              <a:rPr lang="en-US" dirty="0" smtClean="0">
                <a:latin typeface="Century Schoolbook" charset="0"/>
                <a:ea typeface="ＭＳ Ｐゴシック" charset="0"/>
              </a:rPr>
              <a:t>Can </a:t>
            </a:r>
            <a:r>
              <a:rPr lang="en-US" dirty="0">
                <a:latin typeface="Century Schoolbook" charset="0"/>
                <a:ea typeface="ＭＳ Ｐゴシック" charset="0"/>
              </a:rPr>
              <a:t>host A talk to host B?	</a:t>
            </a:r>
          </a:p>
          <a:p>
            <a:pPr lvl="1"/>
            <a:r>
              <a:rPr lang="en-US" dirty="0">
                <a:latin typeface="Century Schoolbook" charset="0"/>
                <a:ea typeface="ＭＳ Ｐゴシック" charset="0"/>
              </a:rPr>
              <a:t>What are all the packet headers from A that can reach B?	</a:t>
            </a:r>
            <a:endParaRPr lang="en-US" dirty="0" smtClean="0">
              <a:latin typeface="Century Schoolbook" charset="0"/>
              <a:ea typeface="ＭＳ Ｐゴシック" charset="0"/>
            </a:endParaRPr>
          </a:p>
          <a:p>
            <a:pPr lvl="1"/>
            <a:r>
              <a:rPr lang="en-US" dirty="0" smtClean="0"/>
              <a:t>Is </a:t>
            </a:r>
            <a:r>
              <a:rPr lang="en-US" dirty="0"/>
              <a:t>Group X provably isolated from Group Y?</a:t>
            </a:r>
          </a:p>
          <a:p>
            <a:pPr lvl="1"/>
            <a:r>
              <a:rPr lang="en-US" dirty="0" smtClean="0">
                <a:latin typeface="Century Schoolbook" charset="0"/>
                <a:ea typeface="ＭＳ Ｐゴシック" charset="0"/>
              </a:rPr>
              <a:t>Are there any loops in the network?	</a:t>
            </a:r>
          </a:p>
          <a:p>
            <a:pPr lvl="1"/>
            <a:r>
              <a:rPr lang="en-US" dirty="0" smtClean="0">
                <a:latin typeface="Century Schoolbook" charset="0"/>
                <a:ea typeface="ＭＳ Ｐゴシック" charset="0"/>
              </a:rPr>
              <a:t>What happens if I remove this line in the </a:t>
            </a:r>
            <a:r>
              <a:rPr lang="en-US" dirty="0" err="1" smtClean="0">
                <a:latin typeface="Century Schoolbook" charset="0"/>
                <a:ea typeface="ＭＳ Ｐゴシック" charset="0"/>
              </a:rPr>
              <a:t>config</a:t>
            </a:r>
            <a:r>
              <a:rPr lang="en-US" dirty="0" smtClean="0">
                <a:latin typeface="Century Schoolbook" charset="0"/>
                <a:ea typeface="ＭＳ Ｐゴシック" charset="0"/>
              </a:rPr>
              <a:t> file?</a:t>
            </a:r>
          </a:p>
          <a:p>
            <a:pPr lvl="2"/>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7</a:t>
            </a:fld>
            <a:endParaRPr lang="en-US">
              <a:solidFill>
                <a:prstClr val="black">
                  <a:tint val="75000"/>
                </a:prstClr>
              </a:solidFill>
              <a:latin typeface="Calibri"/>
            </a:endParaRPr>
          </a:p>
        </p:txBody>
      </p:sp>
      <p:sp>
        <p:nvSpPr>
          <p:cNvPr id="6" name="PB"/>
          <p:cNvSpPr/>
          <p:nvPr/>
        </p:nvSpPr>
        <p:spPr>
          <a:xfrm>
            <a:off x="0" y="6705600"/>
            <a:ext cx="1016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2615248577"/>
      </p:ext>
    </p:extLst>
  </p:cSld>
  <p:clrMapOvr>
    <a:masterClrMapping/>
  </p:clrMapOvr>
  <mc:AlternateContent xmlns:mc="http://schemas.openxmlformats.org/markup-compatibility/2006" xmlns:p14="http://schemas.microsoft.com/office/powerpoint/2010/main">
    <mc:Choice Requires="p14">
      <p:transition p14:dur="0" advTm="37268"/>
    </mc:Choice>
    <mc:Fallback xmlns="">
      <p:transition xmlns:p14="http://schemas.microsoft.com/office/powerpoint/2010/main" advTm="372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976" y="2631598"/>
            <a:ext cx="8074824" cy="1143000"/>
          </a:xfrm>
        </p:spPr>
        <p:txBody>
          <a:bodyPr>
            <a:normAutofit fontScale="90000"/>
          </a:bodyPr>
          <a:lstStyle/>
          <a:p>
            <a:pPr algn="ctr"/>
            <a:r>
              <a:rPr lang="en-US" dirty="0" smtClean="0"/>
              <a:t>How have other fields overcome similar challenges?</a:t>
            </a:r>
            <a:br>
              <a:rPr lang="en-US" dirty="0" smtClean="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8</a:t>
            </a:fld>
            <a:endParaRPr lang="en-US">
              <a:solidFill>
                <a:prstClr val="black">
                  <a:tint val="75000"/>
                </a:prstClr>
              </a:solidFill>
              <a:latin typeface="Calibri"/>
            </a:endParaRPr>
          </a:p>
        </p:txBody>
      </p:sp>
      <p:sp>
        <p:nvSpPr>
          <p:cNvPr id="3" name="PB"/>
          <p:cNvSpPr/>
          <p:nvPr/>
        </p:nvSpPr>
        <p:spPr>
          <a:xfrm>
            <a:off x="0" y="6705600"/>
            <a:ext cx="1143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2953992723"/>
      </p:ext>
    </p:extLst>
  </p:cSld>
  <p:clrMapOvr>
    <a:masterClrMapping/>
  </p:clrMapOvr>
  <p:transition spd="slow" advTm="17646">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p:cNvCxnSpPr/>
          <p:nvPr/>
        </p:nvCxnSpPr>
        <p:spPr>
          <a:xfrm>
            <a:off x="7744509" y="4133561"/>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V="1">
            <a:off x="6453481" y="4129291"/>
            <a:ext cx="862770" cy="554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2380855" y="4124139"/>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064585" y="4122157"/>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752087" y="4134837"/>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101809" y="4121161"/>
            <a:ext cx="667593" cy="99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5092427" y="4110164"/>
            <a:ext cx="602989"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42950" y="4124139"/>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136845" y="4124139"/>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44862" y="3301498"/>
            <a:ext cx="635000" cy="31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Communication Engineering</a:t>
            </a: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pic>
        <p:nvPicPr>
          <p:cNvPr id="6" name="Picture 5" descr="anten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189" y="2709058"/>
            <a:ext cx="633203" cy="742462"/>
          </a:xfrm>
          <a:prstGeom prst="rect">
            <a:avLst/>
          </a:prstGeom>
        </p:spPr>
      </p:pic>
      <p:sp>
        <p:nvSpPr>
          <p:cNvPr id="7" name="Oval 6"/>
          <p:cNvSpPr/>
          <p:nvPr/>
        </p:nvSpPr>
        <p:spPr>
          <a:xfrm>
            <a:off x="743675" y="3080289"/>
            <a:ext cx="423562" cy="42356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srgbClr val="000000"/>
                </a:solidFill>
                <a:latin typeface="Calibri"/>
              </a:rPr>
              <a:t>S</a:t>
            </a:r>
            <a:endParaRPr lang="en-US" dirty="0">
              <a:solidFill>
                <a:srgbClr val="000000"/>
              </a:solidFill>
              <a:latin typeface="Calibri"/>
            </a:endParaRPr>
          </a:p>
        </p:txBody>
      </p:sp>
      <p:pic>
        <p:nvPicPr>
          <p:cNvPr id="8" name="Picture 7" descr="anten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6225" y="2695660"/>
            <a:ext cx="633203" cy="742462"/>
          </a:xfrm>
          <a:prstGeom prst="rect">
            <a:avLst/>
          </a:prstGeom>
        </p:spPr>
      </p:pic>
      <p:cxnSp>
        <p:nvCxnSpPr>
          <p:cNvPr id="11" name="Straight Connector 10"/>
          <p:cNvCxnSpPr>
            <a:stCxn id="7" idx="6"/>
          </p:cNvCxnSpPr>
          <p:nvPr/>
        </p:nvCxnSpPr>
        <p:spPr>
          <a:xfrm>
            <a:off x="1167239" y="3292070"/>
            <a:ext cx="422767" cy="31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826431" y="3295212"/>
            <a:ext cx="635000" cy="31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175320" y="3298355"/>
            <a:ext cx="635000" cy="314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810320" y="3021672"/>
            <a:ext cx="885094" cy="517772"/>
          </a:xfrm>
          <a:prstGeom prst="rect">
            <a:avLst/>
          </a:prstGeom>
          <a:solidFill>
            <a:srgbClr val="CCFFCC"/>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19" name="Straight Connector 18"/>
          <p:cNvCxnSpPr/>
          <p:nvPr/>
        </p:nvCxnSpPr>
        <p:spPr>
          <a:xfrm>
            <a:off x="4810320" y="3431982"/>
            <a:ext cx="332154"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363259" y="3431982"/>
            <a:ext cx="332154"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5128793" y="3223345"/>
            <a:ext cx="0" cy="21450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5349579" y="3223347"/>
            <a:ext cx="13683" cy="220367"/>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5128793" y="3223345"/>
            <a:ext cx="234466"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a:endCxn id="33" idx="2"/>
          </p:cNvCxnSpPr>
          <p:nvPr/>
        </p:nvCxnSpPr>
        <p:spPr>
          <a:xfrm flipV="1">
            <a:off x="7457853" y="3295212"/>
            <a:ext cx="604254" cy="310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8062107" y="3083431"/>
            <a:ext cx="423562" cy="42356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dirty="0" smtClean="0">
                <a:solidFill>
                  <a:srgbClr val="000000"/>
                </a:solidFill>
                <a:latin typeface="Calibri"/>
              </a:rPr>
              <a:t>D</a:t>
            </a:r>
            <a:endParaRPr lang="en-US" dirty="0">
              <a:solidFill>
                <a:srgbClr val="000000"/>
              </a:solidFill>
              <a:latin typeface="Calibri"/>
            </a:endParaRPr>
          </a:p>
        </p:txBody>
      </p:sp>
      <p:sp>
        <p:nvSpPr>
          <p:cNvPr id="35" name="Rectangle 34"/>
          <p:cNvSpPr/>
          <p:nvPr/>
        </p:nvSpPr>
        <p:spPr>
          <a:xfrm>
            <a:off x="1612216" y="3080289"/>
            <a:ext cx="824237" cy="429845"/>
          </a:xfrm>
          <a:prstGeom prst="rect">
            <a:avLst/>
          </a:prstGeom>
          <a:solidFill>
            <a:srgbClr val="C0FF3E"/>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sz="1000" dirty="0">
                <a:solidFill>
                  <a:srgbClr val="000000"/>
                </a:solidFill>
                <a:latin typeface="Calibri"/>
              </a:rPr>
              <a:t>Frequency</a:t>
            </a:r>
          </a:p>
          <a:p>
            <a:pPr algn="ctr"/>
            <a:r>
              <a:rPr lang="en-US" sz="1000" dirty="0">
                <a:solidFill>
                  <a:srgbClr val="000000"/>
                </a:solidFill>
                <a:latin typeface="Calibri"/>
              </a:rPr>
              <a:t>Modulation</a:t>
            </a:r>
          </a:p>
        </p:txBody>
      </p:sp>
      <p:cxnSp>
        <p:nvCxnSpPr>
          <p:cNvPr id="38" name="Straight Connector 37"/>
          <p:cNvCxnSpPr/>
          <p:nvPr/>
        </p:nvCxnSpPr>
        <p:spPr>
          <a:xfrm>
            <a:off x="2436453" y="3285786"/>
            <a:ext cx="53720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592785" y="3400945"/>
            <a:ext cx="723247" cy="276987"/>
          </a:xfrm>
          <a:prstGeom prst="rect">
            <a:avLst/>
          </a:prstGeom>
          <a:noFill/>
        </p:spPr>
        <p:txBody>
          <a:bodyPr wrap="none" lIns="91426" tIns="45714" rIns="91426" bIns="45714" rtlCol="0">
            <a:spAutoFit/>
          </a:bodyPr>
          <a:lstStyle/>
          <a:p>
            <a:r>
              <a:rPr lang="en-US" sz="1200" dirty="0">
                <a:solidFill>
                  <a:prstClr val="black"/>
                </a:solidFill>
                <a:latin typeface="Calibri"/>
              </a:rPr>
              <a:t>Antenna</a:t>
            </a:r>
          </a:p>
        </p:txBody>
      </p:sp>
      <p:sp>
        <p:nvSpPr>
          <p:cNvPr id="41" name="Rectangle 40"/>
          <p:cNvSpPr/>
          <p:nvPr/>
        </p:nvSpPr>
        <p:spPr>
          <a:xfrm>
            <a:off x="6065710" y="3077148"/>
            <a:ext cx="824237" cy="429845"/>
          </a:xfrm>
          <a:prstGeom prst="rect">
            <a:avLst/>
          </a:prstGeom>
          <a:solidFill>
            <a:srgbClr val="C0FF3E"/>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r>
              <a:rPr lang="en-US" sz="1000" dirty="0">
                <a:solidFill>
                  <a:srgbClr val="000000"/>
                </a:solidFill>
                <a:latin typeface="Calibri"/>
              </a:rPr>
              <a:t>De-</a:t>
            </a:r>
          </a:p>
          <a:p>
            <a:pPr algn="ctr"/>
            <a:r>
              <a:rPr lang="en-US" sz="1000" dirty="0">
                <a:solidFill>
                  <a:srgbClr val="000000"/>
                </a:solidFill>
                <a:latin typeface="Calibri"/>
              </a:rPr>
              <a:t>Modulation</a:t>
            </a:r>
          </a:p>
        </p:txBody>
      </p:sp>
      <p:sp>
        <p:nvSpPr>
          <p:cNvPr id="42" name="TextBox 41"/>
          <p:cNvSpPr txBox="1"/>
          <p:nvPr/>
        </p:nvSpPr>
        <p:spPr>
          <a:xfrm>
            <a:off x="3907061" y="3415853"/>
            <a:ext cx="723247" cy="276987"/>
          </a:xfrm>
          <a:prstGeom prst="rect">
            <a:avLst/>
          </a:prstGeom>
          <a:noFill/>
        </p:spPr>
        <p:txBody>
          <a:bodyPr wrap="none" lIns="91426" tIns="45714" rIns="91426" bIns="45714" rtlCol="0">
            <a:spAutoFit/>
          </a:bodyPr>
          <a:lstStyle/>
          <a:p>
            <a:r>
              <a:rPr lang="en-US" sz="1200" dirty="0">
                <a:solidFill>
                  <a:prstClr val="black"/>
                </a:solidFill>
                <a:latin typeface="Calibri"/>
              </a:rPr>
              <a:t>Antenna</a:t>
            </a:r>
          </a:p>
        </p:txBody>
      </p:sp>
      <p:sp>
        <p:nvSpPr>
          <p:cNvPr id="43" name="TextBox 42"/>
          <p:cNvSpPr txBox="1"/>
          <p:nvPr/>
        </p:nvSpPr>
        <p:spPr>
          <a:xfrm>
            <a:off x="4653594" y="3519350"/>
            <a:ext cx="1172087" cy="276987"/>
          </a:xfrm>
          <a:prstGeom prst="rect">
            <a:avLst/>
          </a:prstGeom>
          <a:noFill/>
        </p:spPr>
        <p:txBody>
          <a:bodyPr wrap="none" lIns="91426" tIns="45714" rIns="91426" bIns="45714" rtlCol="0">
            <a:spAutoFit/>
          </a:bodyPr>
          <a:lstStyle/>
          <a:p>
            <a:r>
              <a:rPr lang="en-US" sz="1200" dirty="0">
                <a:solidFill>
                  <a:prstClr val="black"/>
                </a:solidFill>
                <a:latin typeface="Calibri"/>
              </a:rPr>
              <a:t>Band Pass Filter</a:t>
            </a:r>
          </a:p>
        </p:txBody>
      </p:sp>
      <p:sp>
        <p:nvSpPr>
          <p:cNvPr id="9" name="Rectangle 8"/>
          <p:cNvSpPr/>
          <p:nvPr/>
        </p:nvSpPr>
        <p:spPr>
          <a:xfrm>
            <a:off x="7280758" y="3886127"/>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14" name="Elbow Connector 13"/>
          <p:cNvCxnSpPr/>
          <p:nvPr/>
        </p:nvCxnSpPr>
        <p:spPr>
          <a:xfrm>
            <a:off x="7280758" y="4007408"/>
            <a:ext cx="463751" cy="192628"/>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917106" y="3895840"/>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45" name="Elbow Connector 44"/>
          <p:cNvCxnSpPr/>
          <p:nvPr/>
        </p:nvCxnSpPr>
        <p:spPr>
          <a:xfrm>
            <a:off x="2066939" y="3995719"/>
            <a:ext cx="313916" cy="192628"/>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6" name="Elbow Connector 45"/>
          <p:cNvCxnSpPr/>
          <p:nvPr/>
        </p:nvCxnSpPr>
        <p:spPr>
          <a:xfrm flipV="1">
            <a:off x="1917104" y="3995719"/>
            <a:ext cx="238008" cy="192628"/>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1437686" y="3974317"/>
            <a:ext cx="305267" cy="299645"/>
          </a:xfrm>
          <a:prstGeom prst="ellipse">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dirty="0">
              <a:solidFill>
                <a:prstClr val="white"/>
              </a:solidFill>
              <a:latin typeface="Calibri"/>
            </a:endParaRPr>
          </a:p>
        </p:txBody>
      </p:sp>
      <p:sp>
        <p:nvSpPr>
          <p:cNvPr id="49" name="Multiply 48"/>
          <p:cNvSpPr/>
          <p:nvPr/>
        </p:nvSpPr>
        <p:spPr>
          <a:xfrm>
            <a:off x="1456612" y="3956874"/>
            <a:ext cx="273699" cy="343643"/>
          </a:xfrm>
          <a:prstGeom prst="mathMultiply">
            <a:avLst>
              <a:gd name="adj1" fmla="val 0"/>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54" name="Straight Arrow Connector 53"/>
          <p:cNvCxnSpPr>
            <a:endCxn id="48" idx="4"/>
          </p:cNvCxnSpPr>
          <p:nvPr/>
        </p:nvCxnSpPr>
        <p:spPr>
          <a:xfrm flipV="1">
            <a:off x="1586325" y="4273964"/>
            <a:ext cx="3992" cy="282803"/>
          </a:xfrm>
          <a:prstGeom prst="straightConnector1">
            <a:avLst/>
          </a:prstGeom>
          <a:ln w="12700">
            <a:solidFill>
              <a:srgbClr val="000000"/>
            </a:solidFill>
            <a:tailEnd type="stealth"/>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174458" y="4574108"/>
            <a:ext cx="742620" cy="307764"/>
          </a:xfrm>
          <a:prstGeom prst="rect">
            <a:avLst/>
          </a:prstGeom>
          <a:noFill/>
        </p:spPr>
        <p:txBody>
          <a:bodyPr wrap="none" lIns="91426" tIns="45714" rIns="91426" bIns="45714" rtlCol="0">
            <a:spAutoFit/>
          </a:bodyPr>
          <a:lstStyle/>
          <a:p>
            <a:r>
              <a:rPr lang="en-US" sz="1400" dirty="0">
                <a:solidFill>
                  <a:prstClr val="black"/>
                </a:solidFill>
                <a:latin typeface="Calibri"/>
              </a:rPr>
              <a:t>Cos(</a:t>
            </a:r>
            <a:r>
              <a:rPr lang="en-US" sz="1400" dirty="0" err="1">
                <a:solidFill>
                  <a:prstClr val="black"/>
                </a:solidFill>
                <a:latin typeface="Calibri"/>
              </a:rPr>
              <a:t>wt</a:t>
            </a:r>
            <a:r>
              <a:rPr lang="en-US" sz="1400" dirty="0">
                <a:solidFill>
                  <a:prstClr val="black"/>
                </a:solidFill>
                <a:latin typeface="Calibri"/>
              </a:rPr>
              <a:t>)</a:t>
            </a:r>
          </a:p>
        </p:txBody>
      </p:sp>
      <p:sp>
        <p:nvSpPr>
          <p:cNvPr id="56" name="Rectangle 55"/>
          <p:cNvSpPr/>
          <p:nvPr/>
        </p:nvSpPr>
        <p:spPr>
          <a:xfrm>
            <a:off x="2615106" y="3886127"/>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57" name="Freeform 56"/>
          <p:cNvSpPr/>
          <p:nvPr/>
        </p:nvSpPr>
        <p:spPr>
          <a:xfrm>
            <a:off x="2627990" y="3971283"/>
            <a:ext cx="449486" cy="250162"/>
          </a:xfrm>
          <a:custGeom>
            <a:avLst/>
            <a:gdLst>
              <a:gd name="connsiteX0" fmla="*/ 0 w 449486"/>
              <a:gd name="connsiteY0" fmla="*/ 250162 h 250162"/>
              <a:gd name="connsiteX1" fmla="*/ 107021 w 449486"/>
              <a:gd name="connsiteY1" fmla="*/ 171683 h 250162"/>
              <a:gd name="connsiteX2" fmla="*/ 128425 w 449486"/>
              <a:gd name="connsiteY2" fmla="*/ 57532 h 250162"/>
              <a:gd name="connsiteX3" fmla="*/ 206906 w 449486"/>
              <a:gd name="connsiteY3" fmla="*/ 456 h 250162"/>
              <a:gd name="connsiteX4" fmla="*/ 263984 w 449486"/>
              <a:gd name="connsiteY4" fmla="*/ 86069 h 250162"/>
              <a:gd name="connsiteX5" fmla="*/ 292523 w 449486"/>
              <a:gd name="connsiteY5" fmla="*/ 164548 h 250162"/>
              <a:gd name="connsiteX6" fmla="*/ 392408 w 449486"/>
              <a:gd name="connsiteY6" fmla="*/ 221624 h 250162"/>
              <a:gd name="connsiteX7" fmla="*/ 449486 w 449486"/>
              <a:gd name="connsiteY7" fmla="*/ 221624 h 25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86" h="250162">
                <a:moveTo>
                  <a:pt x="0" y="250162"/>
                </a:moveTo>
                <a:cubicBezTo>
                  <a:pt x="42808" y="226975"/>
                  <a:pt x="85617" y="203788"/>
                  <a:pt x="107021" y="171683"/>
                </a:cubicBezTo>
                <a:cubicBezTo>
                  <a:pt x="128425" y="139578"/>
                  <a:pt x="111778" y="86070"/>
                  <a:pt x="128425" y="57532"/>
                </a:cubicBezTo>
                <a:cubicBezTo>
                  <a:pt x="145072" y="28994"/>
                  <a:pt x="184313" y="-4300"/>
                  <a:pt x="206906" y="456"/>
                </a:cubicBezTo>
                <a:cubicBezTo>
                  <a:pt x="229499" y="5212"/>
                  <a:pt x="249714" y="58720"/>
                  <a:pt x="263984" y="86069"/>
                </a:cubicBezTo>
                <a:cubicBezTo>
                  <a:pt x="278254" y="113418"/>
                  <a:pt x="271119" y="141955"/>
                  <a:pt x="292523" y="164548"/>
                </a:cubicBezTo>
                <a:cubicBezTo>
                  <a:pt x="313927" y="187140"/>
                  <a:pt x="366248" y="212111"/>
                  <a:pt x="392408" y="221624"/>
                </a:cubicBezTo>
                <a:cubicBezTo>
                  <a:pt x="418568" y="231137"/>
                  <a:pt x="449486" y="221624"/>
                  <a:pt x="449486" y="221624"/>
                </a:cubicBezTo>
              </a:path>
            </a:pathLst>
          </a:custGeom>
          <a:ln w="12700">
            <a:solidFill>
              <a:schemeClr val="tx1"/>
            </a:solidFill>
          </a:ln>
        </p:spPr>
        <p:style>
          <a:lnRef idx="2">
            <a:schemeClr val="accent1"/>
          </a:lnRef>
          <a:fillRef idx="0">
            <a:schemeClr val="accent1"/>
          </a:fillRef>
          <a:effectRef idx="1">
            <a:schemeClr val="accent1"/>
          </a:effectRef>
          <a:fontRef idx="minor">
            <a:schemeClr val="tx1"/>
          </a:fontRef>
        </p:style>
        <p:txBody>
          <a:bodyPr lIns="91426" tIns="45714" rIns="91426" bIns="45714" rtlCol="0" anchor="ctr"/>
          <a:lstStyle/>
          <a:p>
            <a:pPr algn="ctr"/>
            <a:endParaRPr lang="en-US">
              <a:solidFill>
                <a:prstClr val="black"/>
              </a:solidFill>
              <a:latin typeface="Calibri"/>
            </a:endParaRPr>
          </a:p>
        </p:txBody>
      </p:sp>
      <p:sp>
        <p:nvSpPr>
          <p:cNvPr id="58" name="Rectangle 57"/>
          <p:cNvSpPr/>
          <p:nvPr/>
        </p:nvSpPr>
        <p:spPr>
          <a:xfrm>
            <a:off x="3288336" y="3878993"/>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59" name="Freeform 58"/>
          <p:cNvSpPr/>
          <p:nvPr/>
        </p:nvSpPr>
        <p:spPr>
          <a:xfrm>
            <a:off x="3291519" y="4023963"/>
            <a:ext cx="449485" cy="141562"/>
          </a:xfrm>
          <a:custGeom>
            <a:avLst/>
            <a:gdLst>
              <a:gd name="connsiteX0" fmla="*/ 0 w 449485"/>
              <a:gd name="connsiteY0" fmla="*/ 111868 h 141562"/>
              <a:gd name="connsiteX1" fmla="*/ 92751 w 449485"/>
              <a:gd name="connsiteY1" fmla="*/ 11986 h 141562"/>
              <a:gd name="connsiteX2" fmla="*/ 156963 w 449485"/>
              <a:gd name="connsiteY2" fmla="*/ 140406 h 141562"/>
              <a:gd name="connsiteX3" fmla="*/ 249714 w 449485"/>
              <a:gd name="connsiteY3" fmla="*/ 4852 h 141562"/>
              <a:gd name="connsiteX4" fmla="*/ 349600 w 449485"/>
              <a:gd name="connsiteY4" fmla="*/ 40524 h 141562"/>
              <a:gd name="connsiteX5" fmla="*/ 371004 w 449485"/>
              <a:gd name="connsiteY5" fmla="*/ 140406 h 141562"/>
              <a:gd name="connsiteX6" fmla="*/ 449485 w 449485"/>
              <a:gd name="connsiteY6" fmla="*/ 97600 h 1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85" h="141562">
                <a:moveTo>
                  <a:pt x="0" y="111868"/>
                </a:moveTo>
                <a:cubicBezTo>
                  <a:pt x="33295" y="59549"/>
                  <a:pt x="66591" y="7230"/>
                  <a:pt x="92751" y="11986"/>
                </a:cubicBezTo>
                <a:cubicBezTo>
                  <a:pt x="118912" y="16742"/>
                  <a:pt x="130803" y="141595"/>
                  <a:pt x="156963" y="140406"/>
                </a:cubicBezTo>
                <a:cubicBezTo>
                  <a:pt x="183123" y="139217"/>
                  <a:pt x="217608" y="21499"/>
                  <a:pt x="249714" y="4852"/>
                </a:cubicBezTo>
                <a:cubicBezTo>
                  <a:pt x="281820" y="-11795"/>
                  <a:pt x="329385" y="17932"/>
                  <a:pt x="349600" y="40524"/>
                </a:cubicBezTo>
                <a:cubicBezTo>
                  <a:pt x="369815" y="63116"/>
                  <a:pt x="354357" y="130893"/>
                  <a:pt x="371004" y="140406"/>
                </a:cubicBezTo>
                <a:cubicBezTo>
                  <a:pt x="387651" y="149919"/>
                  <a:pt x="449485" y="97600"/>
                  <a:pt x="449485" y="97600"/>
                </a:cubicBezTo>
              </a:path>
            </a:pathLst>
          </a:custGeom>
          <a:ln w="12700">
            <a:solidFill>
              <a:schemeClr val="tx1"/>
            </a:solidFill>
          </a:ln>
        </p:spPr>
        <p:style>
          <a:lnRef idx="2">
            <a:schemeClr val="accent1"/>
          </a:lnRef>
          <a:fillRef idx="0">
            <a:schemeClr val="accent1"/>
          </a:fillRef>
          <a:effectRef idx="1">
            <a:schemeClr val="accent1"/>
          </a:effectRef>
          <a:fontRef idx="minor">
            <a:schemeClr val="tx1"/>
          </a:fontRef>
        </p:style>
        <p:txBody>
          <a:bodyPr lIns="91426" tIns="45714" rIns="91426" bIns="45714" rtlCol="0" anchor="ctr"/>
          <a:lstStyle/>
          <a:p>
            <a:pPr algn="ctr"/>
            <a:endParaRPr lang="en-US">
              <a:solidFill>
                <a:prstClr val="black"/>
              </a:solidFill>
              <a:latin typeface="Calibri"/>
            </a:endParaRPr>
          </a:p>
        </p:txBody>
      </p:sp>
      <p:sp>
        <p:nvSpPr>
          <p:cNvPr id="60" name="Rectangle 59"/>
          <p:cNvSpPr/>
          <p:nvPr/>
        </p:nvSpPr>
        <p:spPr>
          <a:xfrm>
            <a:off x="3951776" y="3874438"/>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61" name="Freeform 60"/>
          <p:cNvSpPr/>
          <p:nvPr/>
        </p:nvSpPr>
        <p:spPr>
          <a:xfrm>
            <a:off x="3962178" y="3985991"/>
            <a:ext cx="456620" cy="205696"/>
          </a:xfrm>
          <a:custGeom>
            <a:avLst/>
            <a:gdLst>
              <a:gd name="connsiteX0" fmla="*/ 0 w 456620"/>
              <a:gd name="connsiteY0" fmla="*/ 178378 h 205696"/>
              <a:gd name="connsiteX1" fmla="*/ 121289 w 456620"/>
              <a:gd name="connsiteY1" fmla="*/ 99899 h 205696"/>
              <a:gd name="connsiteX2" fmla="*/ 199771 w 456620"/>
              <a:gd name="connsiteY2" fmla="*/ 17 h 205696"/>
              <a:gd name="connsiteX3" fmla="*/ 335330 w 456620"/>
              <a:gd name="connsiteY3" fmla="*/ 92765 h 205696"/>
              <a:gd name="connsiteX4" fmla="*/ 406677 w 456620"/>
              <a:gd name="connsiteY4" fmla="*/ 199782 h 205696"/>
              <a:gd name="connsiteX5" fmla="*/ 456620 w 456620"/>
              <a:gd name="connsiteY5" fmla="*/ 192647 h 20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620" h="205696">
                <a:moveTo>
                  <a:pt x="0" y="178378"/>
                </a:moveTo>
                <a:cubicBezTo>
                  <a:pt x="43997" y="154002"/>
                  <a:pt x="87994" y="129626"/>
                  <a:pt x="121289" y="99899"/>
                </a:cubicBezTo>
                <a:cubicBezTo>
                  <a:pt x="154584" y="70172"/>
                  <a:pt x="164098" y="1206"/>
                  <a:pt x="199771" y="17"/>
                </a:cubicBezTo>
                <a:cubicBezTo>
                  <a:pt x="235444" y="-1172"/>
                  <a:pt x="300846" y="59471"/>
                  <a:pt x="335330" y="92765"/>
                </a:cubicBezTo>
                <a:cubicBezTo>
                  <a:pt x="369814" y="126059"/>
                  <a:pt x="386462" y="183135"/>
                  <a:pt x="406677" y="199782"/>
                </a:cubicBezTo>
                <a:cubicBezTo>
                  <a:pt x="426892" y="216429"/>
                  <a:pt x="456620" y="192647"/>
                  <a:pt x="456620" y="192647"/>
                </a:cubicBezTo>
              </a:path>
            </a:pathLst>
          </a:custGeom>
          <a:ln w="12700">
            <a:solidFill>
              <a:schemeClr val="tx1"/>
            </a:solidFill>
          </a:ln>
        </p:spPr>
        <p:style>
          <a:lnRef idx="2">
            <a:schemeClr val="accent1"/>
          </a:lnRef>
          <a:fillRef idx="0">
            <a:schemeClr val="accent1"/>
          </a:fillRef>
          <a:effectRef idx="1">
            <a:schemeClr val="accent1"/>
          </a:effectRef>
          <a:fontRef idx="minor">
            <a:schemeClr val="tx1"/>
          </a:fontRef>
        </p:style>
        <p:txBody>
          <a:bodyPr lIns="91426" tIns="45714" rIns="91426" bIns="45714" rtlCol="0" anchor="ctr"/>
          <a:lstStyle/>
          <a:p>
            <a:pPr algn="ctr"/>
            <a:endParaRPr lang="en-US">
              <a:solidFill>
                <a:prstClr val="black"/>
              </a:solidFill>
              <a:latin typeface="Calibri"/>
            </a:endParaRPr>
          </a:p>
        </p:txBody>
      </p:sp>
      <p:cxnSp>
        <p:nvCxnSpPr>
          <p:cNvPr id="63" name="Straight Connector 62"/>
          <p:cNvCxnSpPr/>
          <p:nvPr/>
        </p:nvCxnSpPr>
        <p:spPr>
          <a:xfrm>
            <a:off x="5919949" y="4097585"/>
            <a:ext cx="31759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6256361" y="3843032"/>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65" name="Elbow Connector 64"/>
          <p:cNvCxnSpPr/>
          <p:nvPr/>
        </p:nvCxnSpPr>
        <p:spPr>
          <a:xfrm>
            <a:off x="6256361" y="3964313"/>
            <a:ext cx="463751" cy="192628"/>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5731391" y="3937162"/>
            <a:ext cx="305267" cy="299645"/>
          </a:xfrm>
          <a:prstGeom prst="ellipse">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dirty="0">
              <a:solidFill>
                <a:prstClr val="white"/>
              </a:solidFill>
              <a:latin typeface="Calibri"/>
            </a:endParaRPr>
          </a:p>
        </p:txBody>
      </p:sp>
      <p:sp>
        <p:nvSpPr>
          <p:cNvPr id="67" name="Multiply 66"/>
          <p:cNvSpPr/>
          <p:nvPr/>
        </p:nvSpPr>
        <p:spPr>
          <a:xfrm>
            <a:off x="5750317" y="3919719"/>
            <a:ext cx="273699" cy="343643"/>
          </a:xfrm>
          <a:prstGeom prst="mathMultiply">
            <a:avLst>
              <a:gd name="adj1" fmla="val 0"/>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68" name="Straight Arrow Connector 67"/>
          <p:cNvCxnSpPr>
            <a:endCxn id="66" idx="4"/>
          </p:cNvCxnSpPr>
          <p:nvPr/>
        </p:nvCxnSpPr>
        <p:spPr>
          <a:xfrm flipV="1">
            <a:off x="5880030" y="4236809"/>
            <a:ext cx="3992" cy="282803"/>
          </a:xfrm>
          <a:prstGeom prst="straightConnector1">
            <a:avLst/>
          </a:prstGeom>
          <a:ln w="12700">
            <a:solidFill>
              <a:srgbClr val="000000"/>
            </a:solidFill>
            <a:tailEnd type="stealth"/>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468163" y="4536952"/>
            <a:ext cx="742620" cy="307764"/>
          </a:xfrm>
          <a:prstGeom prst="rect">
            <a:avLst/>
          </a:prstGeom>
          <a:noFill/>
        </p:spPr>
        <p:txBody>
          <a:bodyPr wrap="none" lIns="91426" tIns="45714" rIns="91426" bIns="45714" rtlCol="0">
            <a:spAutoFit/>
          </a:bodyPr>
          <a:lstStyle/>
          <a:p>
            <a:r>
              <a:rPr lang="en-US" sz="1400" dirty="0">
                <a:solidFill>
                  <a:prstClr val="black"/>
                </a:solidFill>
                <a:latin typeface="Calibri"/>
              </a:rPr>
              <a:t>Cos(</a:t>
            </a:r>
            <a:r>
              <a:rPr lang="en-US" sz="1400" dirty="0" err="1">
                <a:solidFill>
                  <a:prstClr val="black"/>
                </a:solidFill>
                <a:latin typeface="Calibri"/>
              </a:rPr>
              <a:t>wt</a:t>
            </a:r>
            <a:r>
              <a:rPr lang="en-US" sz="1400" dirty="0">
                <a:solidFill>
                  <a:prstClr val="black"/>
                </a:solidFill>
                <a:latin typeface="Calibri"/>
              </a:rPr>
              <a:t>)</a:t>
            </a:r>
          </a:p>
        </p:txBody>
      </p:sp>
      <p:sp>
        <p:nvSpPr>
          <p:cNvPr id="70" name="Rectangle 69"/>
          <p:cNvSpPr/>
          <p:nvPr/>
        </p:nvSpPr>
        <p:spPr>
          <a:xfrm>
            <a:off x="4775901" y="3890285"/>
            <a:ext cx="463751" cy="42092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cxnSp>
        <p:nvCxnSpPr>
          <p:cNvPr id="71" name="Elbow Connector 70"/>
          <p:cNvCxnSpPr/>
          <p:nvPr/>
        </p:nvCxnSpPr>
        <p:spPr>
          <a:xfrm>
            <a:off x="4981120" y="4004928"/>
            <a:ext cx="242580" cy="202442"/>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2" name="Elbow Connector 71"/>
          <p:cNvCxnSpPr/>
          <p:nvPr/>
        </p:nvCxnSpPr>
        <p:spPr>
          <a:xfrm flipV="1">
            <a:off x="4775900" y="4002350"/>
            <a:ext cx="303226" cy="208978"/>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451450" y="3877026"/>
            <a:ext cx="668697" cy="420929"/>
          </a:xfrm>
          <a:prstGeom prst="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97" name="Freeform 96"/>
          <p:cNvSpPr/>
          <p:nvPr/>
        </p:nvSpPr>
        <p:spPr>
          <a:xfrm>
            <a:off x="449487" y="3911417"/>
            <a:ext cx="642122" cy="284081"/>
          </a:xfrm>
          <a:custGeom>
            <a:avLst/>
            <a:gdLst>
              <a:gd name="connsiteX0" fmla="*/ 0 w 642122"/>
              <a:gd name="connsiteY0" fmla="*/ 276947 h 284081"/>
              <a:gd name="connsiteX1" fmla="*/ 85616 w 642122"/>
              <a:gd name="connsiteY1" fmla="*/ 234140 h 284081"/>
              <a:gd name="connsiteX2" fmla="*/ 114155 w 642122"/>
              <a:gd name="connsiteY2" fmla="*/ 41509 h 284081"/>
              <a:gd name="connsiteX3" fmla="*/ 199771 w 642122"/>
              <a:gd name="connsiteY3" fmla="*/ 5837 h 284081"/>
              <a:gd name="connsiteX4" fmla="*/ 249714 w 642122"/>
              <a:gd name="connsiteY4" fmla="*/ 127123 h 284081"/>
              <a:gd name="connsiteX5" fmla="*/ 306791 w 642122"/>
              <a:gd name="connsiteY5" fmla="*/ 227005 h 284081"/>
              <a:gd name="connsiteX6" fmla="*/ 385273 w 642122"/>
              <a:gd name="connsiteY6" fmla="*/ 255543 h 284081"/>
              <a:gd name="connsiteX7" fmla="*/ 592179 w 642122"/>
              <a:gd name="connsiteY7" fmla="*/ 269812 h 284081"/>
              <a:gd name="connsiteX8" fmla="*/ 642122 w 642122"/>
              <a:gd name="connsiteY8" fmla="*/ 284081 h 28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22" h="284081">
                <a:moveTo>
                  <a:pt x="0" y="276947"/>
                </a:moveTo>
                <a:cubicBezTo>
                  <a:pt x="33295" y="275163"/>
                  <a:pt x="66590" y="273380"/>
                  <a:pt x="85616" y="234140"/>
                </a:cubicBezTo>
                <a:cubicBezTo>
                  <a:pt x="104642" y="194900"/>
                  <a:pt x="95129" y="79559"/>
                  <a:pt x="114155" y="41509"/>
                </a:cubicBezTo>
                <a:cubicBezTo>
                  <a:pt x="133181" y="3459"/>
                  <a:pt x="177178" y="-8432"/>
                  <a:pt x="199771" y="5837"/>
                </a:cubicBezTo>
                <a:cubicBezTo>
                  <a:pt x="222364" y="20106"/>
                  <a:pt x="231877" y="90262"/>
                  <a:pt x="249714" y="127123"/>
                </a:cubicBezTo>
                <a:cubicBezTo>
                  <a:pt x="267551" y="163984"/>
                  <a:pt x="284198" y="205602"/>
                  <a:pt x="306791" y="227005"/>
                </a:cubicBezTo>
                <a:cubicBezTo>
                  <a:pt x="329384" y="248408"/>
                  <a:pt x="337708" y="248408"/>
                  <a:pt x="385273" y="255543"/>
                </a:cubicBezTo>
                <a:cubicBezTo>
                  <a:pt x="432838" y="262677"/>
                  <a:pt x="549371" y="265056"/>
                  <a:pt x="592179" y="269812"/>
                </a:cubicBezTo>
                <a:cubicBezTo>
                  <a:pt x="634987" y="274568"/>
                  <a:pt x="642122" y="284081"/>
                  <a:pt x="642122" y="284081"/>
                </a:cubicBezTo>
              </a:path>
            </a:pathLst>
          </a:custGeom>
          <a:ln w="19050">
            <a:solidFill>
              <a:srgbClr val="000000"/>
            </a:solidFill>
          </a:ln>
        </p:spPr>
        <p:style>
          <a:lnRef idx="2">
            <a:schemeClr val="accent1"/>
          </a:lnRef>
          <a:fillRef idx="0">
            <a:schemeClr val="accent1"/>
          </a:fillRef>
          <a:effectRef idx="1">
            <a:schemeClr val="accent1"/>
          </a:effectRef>
          <a:fontRef idx="minor">
            <a:schemeClr val="tx1"/>
          </a:fontRef>
        </p:style>
        <p:txBody>
          <a:bodyPr lIns="91426" tIns="45714" rIns="91426" bIns="45714" rtlCol="0" anchor="ctr"/>
          <a:lstStyle/>
          <a:p>
            <a:pPr algn="ctr"/>
            <a:endParaRPr lang="en-US">
              <a:solidFill>
                <a:prstClr val="black"/>
              </a:solidFill>
              <a:latin typeface="Calibri"/>
            </a:endParaRPr>
          </a:p>
        </p:txBody>
      </p:sp>
      <p:sp>
        <p:nvSpPr>
          <p:cNvPr id="98" name="Rectangle 97"/>
          <p:cNvSpPr/>
          <p:nvPr/>
        </p:nvSpPr>
        <p:spPr>
          <a:xfrm>
            <a:off x="8007773" y="3898035"/>
            <a:ext cx="668697" cy="420929"/>
          </a:xfrm>
          <a:prstGeom prst="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
        <p:nvSpPr>
          <p:cNvPr id="101" name="Freeform 100"/>
          <p:cNvSpPr/>
          <p:nvPr/>
        </p:nvSpPr>
        <p:spPr>
          <a:xfrm>
            <a:off x="8005126" y="4022582"/>
            <a:ext cx="656391" cy="180048"/>
          </a:xfrm>
          <a:custGeom>
            <a:avLst/>
            <a:gdLst>
              <a:gd name="connsiteX0" fmla="*/ 0 w 656391"/>
              <a:gd name="connsiteY0" fmla="*/ 165779 h 180048"/>
              <a:gd name="connsiteX1" fmla="*/ 85616 w 656391"/>
              <a:gd name="connsiteY1" fmla="*/ 44493 h 180048"/>
              <a:gd name="connsiteX2" fmla="*/ 149828 w 656391"/>
              <a:gd name="connsiteY2" fmla="*/ 1686 h 180048"/>
              <a:gd name="connsiteX3" fmla="*/ 192636 w 656391"/>
              <a:gd name="connsiteY3" fmla="*/ 94434 h 180048"/>
              <a:gd name="connsiteX4" fmla="*/ 249714 w 656391"/>
              <a:gd name="connsiteY4" fmla="*/ 144375 h 180048"/>
              <a:gd name="connsiteX5" fmla="*/ 435216 w 656391"/>
              <a:gd name="connsiteY5" fmla="*/ 158644 h 180048"/>
              <a:gd name="connsiteX6" fmla="*/ 656391 w 656391"/>
              <a:gd name="connsiteY6" fmla="*/ 180048 h 18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391" h="180048">
                <a:moveTo>
                  <a:pt x="0" y="165779"/>
                </a:moveTo>
                <a:cubicBezTo>
                  <a:pt x="30322" y="118810"/>
                  <a:pt x="60645" y="71842"/>
                  <a:pt x="85616" y="44493"/>
                </a:cubicBezTo>
                <a:cubicBezTo>
                  <a:pt x="110587" y="17144"/>
                  <a:pt x="131991" y="-6638"/>
                  <a:pt x="149828" y="1686"/>
                </a:cubicBezTo>
                <a:cubicBezTo>
                  <a:pt x="167665" y="10010"/>
                  <a:pt x="175988" y="70653"/>
                  <a:pt x="192636" y="94434"/>
                </a:cubicBezTo>
                <a:cubicBezTo>
                  <a:pt x="209284" y="118215"/>
                  <a:pt x="209284" y="133673"/>
                  <a:pt x="249714" y="144375"/>
                </a:cubicBezTo>
                <a:cubicBezTo>
                  <a:pt x="290144" y="155077"/>
                  <a:pt x="435216" y="158644"/>
                  <a:pt x="435216" y="158644"/>
                </a:cubicBezTo>
                <a:lnTo>
                  <a:pt x="656391" y="180048"/>
                </a:lnTo>
              </a:path>
            </a:pathLst>
          </a:custGeom>
          <a:ln w="19050">
            <a:solidFill>
              <a:srgbClr val="000000"/>
            </a:solidFill>
          </a:ln>
        </p:spPr>
        <p:style>
          <a:lnRef idx="2">
            <a:schemeClr val="accent1"/>
          </a:lnRef>
          <a:fillRef idx="0">
            <a:schemeClr val="accent1"/>
          </a:fillRef>
          <a:effectRef idx="1">
            <a:schemeClr val="accent1"/>
          </a:effectRef>
          <a:fontRef idx="minor">
            <a:schemeClr val="tx1"/>
          </a:fontRef>
        </p:style>
        <p:txBody>
          <a:bodyPr lIns="91426" tIns="45714" rIns="91426" bIns="45714" rtlCol="0" anchor="ctr"/>
          <a:lstStyle/>
          <a:p>
            <a:pPr algn="ctr"/>
            <a:endParaRPr lang="en-US">
              <a:solidFill>
                <a:prstClr val="black"/>
              </a:solidFill>
              <a:latin typeface="Calibri"/>
            </a:endParaRPr>
          </a:p>
        </p:txBody>
      </p:sp>
      <p:sp>
        <p:nvSpPr>
          <p:cNvPr id="73" name="Isosceles Triangle 72"/>
          <p:cNvSpPr/>
          <p:nvPr/>
        </p:nvSpPr>
        <p:spPr>
          <a:xfrm rot="5400000">
            <a:off x="7486133" y="3129139"/>
            <a:ext cx="274068" cy="332153"/>
          </a:xfrm>
          <a:prstGeom prst="triangl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dirty="0">
              <a:solidFill>
                <a:prstClr val="white"/>
              </a:solidFill>
              <a:latin typeface="Calibri"/>
            </a:endParaRPr>
          </a:p>
        </p:txBody>
      </p:sp>
      <p:sp>
        <p:nvSpPr>
          <p:cNvPr id="74" name="TextBox 73"/>
          <p:cNvSpPr txBox="1"/>
          <p:nvPr/>
        </p:nvSpPr>
        <p:spPr>
          <a:xfrm>
            <a:off x="7228499" y="3410373"/>
            <a:ext cx="761719" cy="276987"/>
          </a:xfrm>
          <a:prstGeom prst="rect">
            <a:avLst/>
          </a:prstGeom>
          <a:noFill/>
        </p:spPr>
        <p:txBody>
          <a:bodyPr wrap="none" lIns="91426" tIns="45714" rIns="91426" bIns="45714" rtlCol="0">
            <a:spAutoFit/>
          </a:bodyPr>
          <a:lstStyle/>
          <a:p>
            <a:r>
              <a:rPr lang="en-US" sz="1200" dirty="0">
                <a:solidFill>
                  <a:prstClr val="black"/>
                </a:solidFill>
                <a:latin typeface="Calibri"/>
              </a:rPr>
              <a:t>Amplifier</a:t>
            </a:r>
          </a:p>
        </p:txBody>
      </p:sp>
      <p:sp>
        <p:nvSpPr>
          <p:cNvPr id="4" name="PB"/>
          <p:cNvSpPr/>
          <p:nvPr/>
        </p:nvSpPr>
        <p:spPr>
          <a:xfrm>
            <a:off x="0" y="6705600"/>
            <a:ext cx="1270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lIns="91426" tIns="45714" rIns="91426" bIns="45714" rtlCol="0" anchor="ctr"/>
          <a:lstStyle/>
          <a:p>
            <a:pPr algn="ctr"/>
            <a:endParaRPr lang="en-US">
              <a:solidFill>
                <a:prstClr val="white"/>
              </a:solidFill>
              <a:latin typeface="Calibri"/>
            </a:endParaRPr>
          </a:p>
        </p:txBody>
      </p:sp>
    </p:spTree>
    <p:custDataLst>
      <p:tags r:id="rId1"/>
    </p:custDataLst>
    <p:extLst>
      <p:ext uri="{BB962C8B-B14F-4D97-AF65-F5344CB8AC3E}">
        <p14:creationId xmlns:p14="http://schemas.microsoft.com/office/powerpoint/2010/main" val="2486151091"/>
      </p:ext>
    </p:extLst>
  </p:cSld>
  <p:clrMapOvr>
    <a:masterClrMapping/>
  </p:clrMapOvr>
  <p:transition spd="slow" advTm="6533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500"/>
                                        <p:tgtEl>
                                          <p:spTgt spid="74"/>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fade">
                                      <p:cBhvr>
                                        <p:cTn id="78" dur="500"/>
                                        <p:tgtEl>
                                          <p:spTgt spid="9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500"/>
                                        <p:tgtEl>
                                          <p:spTgt spid="9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par>
                                <p:cTn id="87" presetID="10"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500"/>
                                        <p:tgtEl>
                                          <p:spTgt spid="83"/>
                                        </p:tgtEl>
                                      </p:cBhvr>
                                    </p:animEffect>
                                  </p:childTnLst>
                                </p:cTn>
                              </p:par>
                              <p:par>
                                <p:cTn id="90" presetID="10" presetClass="entr" presetSubtype="0" fill="hold" nodeType="with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fade">
                                      <p:cBhvr>
                                        <p:cTn id="92" dur="500"/>
                                        <p:tgtEl>
                                          <p:spTgt spid="84"/>
                                        </p:tgtEl>
                                      </p:cBhvr>
                                    </p:animEffect>
                                  </p:childTnLst>
                                </p:cTn>
                              </p:par>
                              <p:par>
                                <p:cTn id="93" presetID="10" presetClass="entr" presetSubtype="0" fill="hold" nodeType="withEffect">
                                  <p:stCondLst>
                                    <p:cond delay="0"/>
                                  </p:stCondLst>
                                  <p:childTnLst>
                                    <p:set>
                                      <p:cBhvr>
                                        <p:cTn id="94" dur="1" fill="hold">
                                          <p:stCondLst>
                                            <p:cond delay="0"/>
                                          </p:stCondLst>
                                        </p:cTn>
                                        <p:tgtEl>
                                          <p:spTgt spid="85"/>
                                        </p:tgtEl>
                                        <p:attrNameLst>
                                          <p:attrName>style.visibility</p:attrName>
                                        </p:attrNameLst>
                                      </p:cBhvr>
                                      <p:to>
                                        <p:strVal val="visible"/>
                                      </p:to>
                                    </p:set>
                                    <p:animEffect transition="in" filter="fade">
                                      <p:cBhvr>
                                        <p:cTn id="95" dur="500"/>
                                        <p:tgtEl>
                                          <p:spTgt spid="85"/>
                                        </p:tgtEl>
                                      </p:cBhvr>
                                    </p:animEffect>
                                  </p:childTnLst>
                                </p:cTn>
                              </p:par>
                              <p:par>
                                <p:cTn id="96" presetID="10" presetClass="entr" presetSubtype="0" fill="hold" nodeType="withEffect">
                                  <p:stCondLst>
                                    <p:cond delay="0"/>
                                  </p:stCondLst>
                                  <p:childTnLst>
                                    <p:set>
                                      <p:cBhvr>
                                        <p:cTn id="97" dur="1" fill="hold">
                                          <p:stCondLst>
                                            <p:cond delay="0"/>
                                          </p:stCondLst>
                                        </p:cTn>
                                        <p:tgtEl>
                                          <p:spTgt spid="86"/>
                                        </p:tgtEl>
                                        <p:attrNameLst>
                                          <p:attrName>style.visibility</p:attrName>
                                        </p:attrNameLst>
                                      </p:cBhvr>
                                      <p:to>
                                        <p:strVal val="visible"/>
                                      </p:to>
                                    </p:set>
                                    <p:animEffect transition="in" filter="fade">
                                      <p:cBhvr>
                                        <p:cTn id="98" dur="500"/>
                                        <p:tgtEl>
                                          <p:spTgt spid="86"/>
                                        </p:tgtEl>
                                      </p:cBhvr>
                                    </p:animEffect>
                                  </p:childTnLst>
                                </p:cTn>
                              </p:par>
                              <p:par>
                                <p:cTn id="99" presetID="10" presetClass="entr" presetSubtype="0" fill="hold"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fade">
                                      <p:cBhvr>
                                        <p:cTn id="101" dur="500"/>
                                        <p:tgtEl>
                                          <p:spTgt spid="93"/>
                                        </p:tgtEl>
                                      </p:cBhvr>
                                    </p:animEffect>
                                  </p:childTnLst>
                                </p:cTn>
                              </p:par>
                              <p:par>
                                <p:cTn id="102" presetID="10" presetClass="entr" presetSubtype="0"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par>
                                <p:cTn id="105" presetID="10" presetClass="entr" presetSubtype="0" fill="hold"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500"/>
                                        <p:tgtEl>
                                          <p:spTgt spid="5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fade">
                                      <p:cBhvr>
                                        <p:cTn id="110" dur="500"/>
                                        <p:tgtEl>
                                          <p:spTgt spid="9"/>
                                        </p:tgtEl>
                                      </p:cBhvr>
                                    </p:animEffect>
                                  </p:childTnLst>
                                </p:cTn>
                              </p:par>
                              <p:par>
                                <p:cTn id="111" presetID="10" presetClass="entr" presetSubtype="0" fill="hold" nodeType="with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fade">
                                      <p:cBhvr>
                                        <p:cTn id="113" dur="500"/>
                                        <p:tgtEl>
                                          <p:spTgt spid="1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500"/>
                                        <p:tgtEl>
                                          <p:spTgt spid="44"/>
                                        </p:tgtEl>
                                      </p:cBhvr>
                                    </p:animEffect>
                                  </p:childTnLst>
                                </p:cTn>
                              </p:par>
                              <p:par>
                                <p:cTn id="117" presetID="10" presetClass="entr" presetSubtype="0" fill="hold"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par>
                                <p:cTn id="120" presetID="10" presetClass="entr" presetSubtype="0"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fade">
                                      <p:cBhvr>
                                        <p:cTn id="122" dur="500"/>
                                        <p:tgtEl>
                                          <p:spTgt spid="4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500"/>
                                        <p:tgtEl>
                                          <p:spTgt spid="4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500"/>
                                        <p:tgtEl>
                                          <p:spTgt spid="49"/>
                                        </p:tgtEl>
                                      </p:cBhvr>
                                    </p:animEffect>
                                  </p:childTnLst>
                                </p:cTn>
                              </p:par>
                              <p:par>
                                <p:cTn id="129" presetID="10"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fade">
                                      <p:cBhvr>
                                        <p:cTn id="137" dur="500"/>
                                        <p:tgtEl>
                                          <p:spTgt spid="57"/>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fade">
                                      <p:cBhvr>
                                        <p:cTn id="140" dur="500"/>
                                        <p:tgtEl>
                                          <p:spTgt spid="5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500"/>
                                        <p:tgtEl>
                                          <p:spTgt spid="5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fade">
                                      <p:cBhvr>
                                        <p:cTn id="146" dur="500"/>
                                        <p:tgtEl>
                                          <p:spTgt spid="60"/>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fade">
                                      <p:cBhvr>
                                        <p:cTn id="149" dur="500"/>
                                        <p:tgtEl>
                                          <p:spTgt spid="61"/>
                                        </p:tgtEl>
                                      </p:cBhvr>
                                    </p:animEffect>
                                  </p:childTnLst>
                                </p:cTn>
                              </p:par>
                              <p:par>
                                <p:cTn id="150" presetID="10" presetClass="entr" presetSubtype="0" fill="hold"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500"/>
                                        <p:tgtEl>
                                          <p:spTgt spid="6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fade">
                                      <p:cBhvr>
                                        <p:cTn id="155" dur="500"/>
                                        <p:tgtEl>
                                          <p:spTgt spid="64"/>
                                        </p:tgtEl>
                                      </p:cBhvr>
                                    </p:animEffect>
                                  </p:childTnLst>
                                </p:cTn>
                              </p:par>
                              <p:par>
                                <p:cTn id="156" presetID="10" presetClass="entr" presetSubtype="0" fill="hold" nodeType="withEffect">
                                  <p:stCondLst>
                                    <p:cond delay="0"/>
                                  </p:stCondLst>
                                  <p:childTnLst>
                                    <p:set>
                                      <p:cBhvr>
                                        <p:cTn id="157" dur="1" fill="hold">
                                          <p:stCondLst>
                                            <p:cond delay="0"/>
                                          </p:stCondLst>
                                        </p:cTn>
                                        <p:tgtEl>
                                          <p:spTgt spid="65"/>
                                        </p:tgtEl>
                                        <p:attrNameLst>
                                          <p:attrName>style.visibility</p:attrName>
                                        </p:attrNameLst>
                                      </p:cBhvr>
                                      <p:to>
                                        <p:strVal val="visible"/>
                                      </p:to>
                                    </p:set>
                                    <p:animEffect transition="in" filter="fade">
                                      <p:cBhvr>
                                        <p:cTn id="158" dur="500"/>
                                        <p:tgtEl>
                                          <p:spTgt spid="6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fade">
                                      <p:cBhvr>
                                        <p:cTn id="161" dur="500"/>
                                        <p:tgtEl>
                                          <p:spTgt spid="6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fade">
                                      <p:cBhvr>
                                        <p:cTn id="164" dur="500"/>
                                        <p:tgtEl>
                                          <p:spTgt spid="67"/>
                                        </p:tgtEl>
                                      </p:cBhvr>
                                    </p:animEffect>
                                  </p:childTnLst>
                                </p:cTn>
                              </p:par>
                              <p:par>
                                <p:cTn id="165" presetID="10" presetClass="entr" presetSubtype="0" fill="hold" nodeType="withEffect">
                                  <p:stCondLst>
                                    <p:cond delay="0"/>
                                  </p:stCondLst>
                                  <p:childTnLst>
                                    <p:set>
                                      <p:cBhvr>
                                        <p:cTn id="166" dur="1" fill="hold">
                                          <p:stCondLst>
                                            <p:cond delay="0"/>
                                          </p:stCondLst>
                                        </p:cTn>
                                        <p:tgtEl>
                                          <p:spTgt spid="68"/>
                                        </p:tgtEl>
                                        <p:attrNameLst>
                                          <p:attrName>style.visibility</p:attrName>
                                        </p:attrNameLst>
                                      </p:cBhvr>
                                      <p:to>
                                        <p:strVal val="visible"/>
                                      </p:to>
                                    </p:set>
                                    <p:animEffect transition="in" filter="fade">
                                      <p:cBhvr>
                                        <p:cTn id="167" dur="500"/>
                                        <p:tgtEl>
                                          <p:spTgt spid="6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fade">
                                      <p:cBhvr>
                                        <p:cTn id="170" dur="500"/>
                                        <p:tgtEl>
                                          <p:spTgt spid="70"/>
                                        </p:tgtEl>
                                      </p:cBhvr>
                                    </p:animEffect>
                                  </p:childTnLst>
                                </p:cTn>
                              </p:par>
                              <p:par>
                                <p:cTn id="171" presetID="10" presetClass="entr" presetSubtype="0" fill="hold" nodeType="withEffect">
                                  <p:stCondLst>
                                    <p:cond delay="0"/>
                                  </p:stCondLst>
                                  <p:childTnLst>
                                    <p:set>
                                      <p:cBhvr>
                                        <p:cTn id="172" dur="1" fill="hold">
                                          <p:stCondLst>
                                            <p:cond delay="0"/>
                                          </p:stCondLst>
                                        </p:cTn>
                                        <p:tgtEl>
                                          <p:spTgt spid="71"/>
                                        </p:tgtEl>
                                        <p:attrNameLst>
                                          <p:attrName>style.visibility</p:attrName>
                                        </p:attrNameLst>
                                      </p:cBhvr>
                                      <p:to>
                                        <p:strVal val="visible"/>
                                      </p:to>
                                    </p:set>
                                    <p:animEffect transition="in" filter="fade">
                                      <p:cBhvr>
                                        <p:cTn id="173" dur="500"/>
                                        <p:tgtEl>
                                          <p:spTgt spid="71"/>
                                        </p:tgtEl>
                                      </p:cBhvr>
                                    </p:animEffect>
                                  </p:childTnLst>
                                </p:cTn>
                              </p:par>
                              <p:par>
                                <p:cTn id="174" presetID="10" presetClass="entr" presetSubtype="0" fill="hold" nodeType="withEffect">
                                  <p:stCondLst>
                                    <p:cond delay="0"/>
                                  </p:stCondLst>
                                  <p:childTnLst>
                                    <p:set>
                                      <p:cBhvr>
                                        <p:cTn id="175" dur="1" fill="hold">
                                          <p:stCondLst>
                                            <p:cond delay="0"/>
                                          </p:stCondLst>
                                        </p:cTn>
                                        <p:tgtEl>
                                          <p:spTgt spid="72"/>
                                        </p:tgtEl>
                                        <p:attrNameLst>
                                          <p:attrName>style.visibility</p:attrName>
                                        </p:attrNameLst>
                                      </p:cBhvr>
                                      <p:to>
                                        <p:strVal val="visible"/>
                                      </p:to>
                                    </p:set>
                                    <p:animEffect transition="in" filter="fade">
                                      <p:cBhvr>
                                        <p:cTn id="176" dur="500"/>
                                        <p:tgtEl>
                                          <p:spTgt spid="7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fade">
                                      <p:cBhvr>
                                        <p:cTn id="179" dur="500"/>
                                        <p:tgtEl>
                                          <p:spTgt spid="55"/>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fade">
                                      <p:cBhvr>
                                        <p:cTn id="182" dur="500"/>
                                        <p:tgtEl>
                                          <p:spTgt spid="6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102"/>
                                        </p:tgtEl>
                                        <p:attrNameLst>
                                          <p:attrName>style.visibility</p:attrName>
                                        </p:attrNameLst>
                                      </p:cBhvr>
                                      <p:to>
                                        <p:strVal val="visible"/>
                                      </p:to>
                                    </p:set>
                                    <p:animEffect transition="in" filter="fade">
                                      <p:cBhvr>
                                        <p:cTn id="187" dur="500"/>
                                        <p:tgtEl>
                                          <p:spTgt spid="10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8"/>
                                        </p:tgtEl>
                                        <p:attrNameLst>
                                          <p:attrName>style.visibility</p:attrName>
                                        </p:attrNameLst>
                                      </p:cBhvr>
                                      <p:to>
                                        <p:strVal val="visible"/>
                                      </p:to>
                                    </p:set>
                                    <p:animEffect transition="in" filter="fade">
                                      <p:cBhvr>
                                        <p:cTn id="190" dur="500"/>
                                        <p:tgtEl>
                                          <p:spTgt spid="98"/>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01"/>
                                        </p:tgtEl>
                                        <p:attrNameLst>
                                          <p:attrName>style.visibility</p:attrName>
                                        </p:attrNameLst>
                                      </p:cBhvr>
                                      <p:to>
                                        <p:strVal val="visible"/>
                                      </p:to>
                                    </p:set>
                                    <p:animEffect transition="in" filter="fade">
                                      <p:cBhvr>
                                        <p:cTn id="19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33" grpId="0" animBg="1"/>
      <p:bldP spid="35" grpId="0" animBg="1"/>
      <p:bldP spid="40" grpId="0"/>
      <p:bldP spid="41" grpId="0" animBg="1"/>
      <p:bldP spid="42" grpId="0"/>
      <p:bldP spid="43" grpId="0"/>
      <p:bldP spid="9" grpId="0" animBg="1"/>
      <p:bldP spid="44" grpId="0" animBg="1"/>
      <p:bldP spid="48" grpId="0" animBg="1"/>
      <p:bldP spid="49" grpId="0" animBg="1"/>
      <p:bldP spid="55" grpId="0"/>
      <p:bldP spid="56" grpId="0" animBg="1"/>
      <p:bldP spid="57" grpId="0" animBg="1"/>
      <p:bldP spid="58" grpId="0" animBg="1"/>
      <p:bldP spid="59" grpId="0" animBg="1"/>
      <p:bldP spid="60" grpId="0" animBg="1"/>
      <p:bldP spid="61" grpId="0" animBg="1"/>
      <p:bldP spid="64" grpId="0" animBg="1"/>
      <p:bldP spid="66" grpId="0" animBg="1"/>
      <p:bldP spid="67" grpId="0" animBg="1"/>
      <p:bldP spid="69" grpId="0"/>
      <p:bldP spid="70" grpId="0" animBg="1"/>
      <p:bldP spid="96" grpId="0" animBg="1"/>
      <p:bldP spid="97" grpId="0" animBg="1"/>
      <p:bldP spid="98" grpId="0" animBg="1"/>
      <p:bldP spid="101" grpId="0" animBg="1"/>
      <p:bldP spid="73" grpId="0" animBg="1"/>
      <p:bldP spid="7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6.8|1.6|8.9|8.6|4.2|6.4|4.5"/>
</p:tagLst>
</file>

<file path=ppt/tags/tag10.xml><?xml version="1.0" encoding="utf-8"?>
<p:tagLst xmlns:a="http://schemas.openxmlformats.org/drawingml/2006/main" xmlns:r="http://schemas.openxmlformats.org/officeDocument/2006/relationships" xmlns:p="http://schemas.openxmlformats.org/presentationml/2006/main">
  <p:tag name="TIMING" val="|18.1|2.6|6.1|4.5|15.1"/>
</p:tagLst>
</file>

<file path=ppt/tags/tag11.xml><?xml version="1.0" encoding="utf-8"?>
<p:tagLst xmlns:a="http://schemas.openxmlformats.org/drawingml/2006/main" xmlns:r="http://schemas.openxmlformats.org/officeDocument/2006/relationships" xmlns:p="http://schemas.openxmlformats.org/presentationml/2006/main">
  <p:tag name="TIMING" val="|8.5|3.2|6.1|14.3"/>
</p:tagLst>
</file>

<file path=ppt/tags/tag12.xml><?xml version="1.0" encoding="utf-8"?>
<p:tagLst xmlns:a="http://schemas.openxmlformats.org/drawingml/2006/main" xmlns:r="http://schemas.openxmlformats.org/officeDocument/2006/relationships" xmlns:p="http://schemas.openxmlformats.org/presentationml/2006/main">
  <p:tag name="TIMING" val="|28.4|14.5|4.3"/>
</p:tagLst>
</file>

<file path=ppt/tags/tag13.xml><?xml version="1.0" encoding="utf-8"?>
<p:tagLst xmlns:a="http://schemas.openxmlformats.org/drawingml/2006/main" xmlns:r="http://schemas.openxmlformats.org/officeDocument/2006/relationships" xmlns:p="http://schemas.openxmlformats.org/presentationml/2006/main">
  <p:tag name="TIMING" val="|15.3|4.8|8.1|4.6|16.1|5.2"/>
</p:tagLst>
</file>

<file path=ppt/tags/tag14.xml><?xml version="1.0" encoding="utf-8"?>
<p:tagLst xmlns:a="http://schemas.openxmlformats.org/drawingml/2006/main" xmlns:r="http://schemas.openxmlformats.org/officeDocument/2006/relationships" xmlns:p="http://schemas.openxmlformats.org/presentationml/2006/main">
  <p:tag name="TIMING" val="|1.8|0.8|0.8|0.6|0.7"/>
</p:tagLst>
</file>

<file path=ppt/tags/tag15.xml><?xml version="1.0" encoding="utf-8"?>
<p:tagLst xmlns:a="http://schemas.openxmlformats.org/drawingml/2006/main" xmlns:r="http://schemas.openxmlformats.org/officeDocument/2006/relationships" xmlns:p="http://schemas.openxmlformats.org/presentationml/2006/main">
  <p:tag name="TIMING" val="|0.3|0.3|0.2|0.1|0.2|0.2|4|5"/>
</p:tagLst>
</file>

<file path=ppt/tags/tag16.xml><?xml version="1.0" encoding="utf-8"?>
<p:tagLst xmlns:a="http://schemas.openxmlformats.org/drawingml/2006/main" xmlns:r="http://schemas.openxmlformats.org/officeDocument/2006/relationships" xmlns:p="http://schemas.openxmlformats.org/presentationml/2006/main">
  <p:tag name="TIMING" val="|0.9|0.5|0.2|0.2|0.6"/>
</p:tagLst>
</file>

<file path=ppt/tags/tag17.xml><?xml version="1.0" encoding="utf-8"?>
<p:tagLst xmlns:a="http://schemas.openxmlformats.org/drawingml/2006/main" xmlns:r="http://schemas.openxmlformats.org/officeDocument/2006/relationships" xmlns:p="http://schemas.openxmlformats.org/presentationml/2006/main">
  <p:tag name="TIMING" val="|9.6|7.5|15.6|21.6|22.9"/>
</p:tagLst>
</file>

<file path=ppt/tags/tag18.xml><?xml version="1.0" encoding="utf-8"?>
<p:tagLst xmlns:a="http://schemas.openxmlformats.org/drawingml/2006/main" xmlns:r="http://schemas.openxmlformats.org/officeDocument/2006/relationships" xmlns:p="http://schemas.openxmlformats.org/presentationml/2006/main">
  <p:tag name="TIMING" val="|3.1|4.9|23.7|12.5|14.5|12.6"/>
</p:tagLst>
</file>

<file path=ppt/tags/tag19.xml><?xml version="1.0" encoding="utf-8"?>
<p:tagLst xmlns:a="http://schemas.openxmlformats.org/drawingml/2006/main" xmlns:r="http://schemas.openxmlformats.org/officeDocument/2006/relationships" xmlns:p="http://schemas.openxmlformats.org/presentationml/2006/main">
  <p:tag name="TIMING" val="|64|9.8|1.7|2.9|7.3|6.8"/>
</p:tagLst>
</file>

<file path=ppt/tags/tag2.xml><?xml version="1.0" encoding="utf-8"?>
<p:tagLst xmlns:a="http://schemas.openxmlformats.org/drawingml/2006/main" xmlns:r="http://schemas.openxmlformats.org/officeDocument/2006/relationships" xmlns:p="http://schemas.openxmlformats.org/presentationml/2006/main">
  <p:tag name="TIMING" val="|8.4|8.5|11.5"/>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4|11.6|8.7|4.7|3.7|1.7"/>
</p:tagLst>
</file>

<file path=ppt/tags/tag5.xml><?xml version="1.0" encoding="utf-8"?>
<p:tagLst xmlns:a="http://schemas.openxmlformats.org/drawingml/2006/main" xmlns:r="http://schemas.openxmlformats.org/officeDocument/2006/relationships" xmlns:p="http://schemas.openxmlformats.org/presentationml/2006/main">
  <p:tag name="TIMING" val="|6.5|17.1|23.5|13.7"/>
</p:tagLst>
</file>

<file path=ppt/tags/tag6.xml><?xml version="1.0" encoding="utf-8"?>
<p:tagLst xmlns:a="http://schemas.openxmlformats.org/drawingml/2006/main" xmlns:r="http://schemas.openxmlformats.org/officeDocument/2006/relationships" xmlns:p="http://schemas.openxmlformats.org/presentationml/2006/main">
  <p:tag name="TIMING" val="|38.6|2.4"/>
</p:tagLst>
</file>

<file path=ppt/tags/tag7.xml><?xml version="1.0" encoding="utf-8"?>
<p:tagLst xmlns:a="http://schemas.openxmlformats.org/drawingml/2006/main" xmlns:r="http://schemas.openxmlformats.org/officeDocument/2006/relationships" xmlns:p="http://schemas.openxmlformats.org/presentationml/2006/main">
  <p:tag name="TIMING" val="|15.2|11.4|9.6|10.1|4.8|5.5"/>
</p:tagLst>
</file>

<file path=ppt/tags/tag8.xml><?xml version="1.0" encoding="utf-8"?>
<p:tagLst xmlns:a="http://schemas.openxmlformats.org/drawingml/2006/main" xmlns:r="http://schemas.openxmlformats.org/officeDocument/2006/relationships" xmlns:p="http://schemas.openxmlformats.org/presentationml/2006/main">
  <p:tag name="TIMING" val="|11.5|8.6|2.4"/>
</p:tagLst>
</file>

<file path=ppt/tags/tag9.xml><?xml version="1.0" encoding="utf-8"?>
<p:tagLst xmlns:a="http://schemas.openxmlformats.org/drawingml/2006/main" xmlns:r="http://schemas.openxmlformats.org/officeDocument/2006/relationships" xmlns:p="http://schemas.openxmlformats.org/presentationml/2006/main">
  <p:tag name="TIMING" val="|0.4|0.5|0.2|0.2|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chCon13-CloudMirror">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0" defTabSz="430213">
          <a:spcAft>
            <a:spcPts val="400"/>
          </a:spcAft>
          <a:buSzPct val="100000"/>
          <a:defRPr sz="14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1_TechCon13-CloudMirror">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0" defTabSz="430213">
          <a:spcAft>
            <a:spcPts val="400"/>
          </a:spcAft>
          <a:buSzPct val="100000"/>
          <a:defRPr sz="1400" dirty="0" smtClean="0">
            <a:solidFill>
              <a:srgbClr val="000000"/>
            </a:solidFill>
            <a:latin typeface="HP Simplified" pitchFamily="34" charset="0"/>
            <a:cs typeface="HP Simplified" pitchFamily="34" charset="0"/>
          </a:defRPr>
        </a:defPPr>
      </a:lstStyle>
    </a:txDef>
  </a:objectDefaults>
  <a:extraClrSchemeLst/>
</a:theme>
</file>

<file path=ppt/theme/theme4.xml><?xml version="1.0" encoding="utf-8"?>
<a:theme xmlns:a="http://schemas.openxmlformats.org/drawingml/2006/main" name="2_TechCon13-CloudMirror">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0" defTabSz="430213">
          <a:spcAft>
            <a:spcPts val="400"/>
          </a:spcAft>
          <a:buSzPct val="100000"/>
          <a:defRPr sz="1400" dirty="0" smtClean="0">
            <a:solidFill>
              <a:srgbClr val="000000"/>
            </a:solidFill>
            <a:latin typeface="HP Simplified" pitchFamily="34" charset="0"/>
            <a:cs typeface="HP Simplified" pitchFamily="34" charset="0"/>
          </a:defRPr>
        </a:defPPr>
      </a:lstStyle>
    </a:txDef>
  </a:objectDefaults>
  <a:extraClrSchemeLst/>
</a:theme>
</file>

<file path=ppt/theme/theme5.xml><?xml version="1.0" encoding="utf-8"?>
<a:theme xmlns:a="http://schemas.openxmlformats.org/drawingml/2006/main" name="Defense_Template">
  <a:themeElements>
    <a:clrScheme name="OrangeBlu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32558</TotalTime>
  <Words>3672</Words>
  <Application>Microsoft Macintosh PowerPoint</Application>
  <PresentationFormat>On-screen Show (4:3)</PresentationFormat>
  <Paragraphs>486</Paragraphs>
  <Slides>36</Slides>
  <Notes>28</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36</vt:i4>
      </vt:variant>
    </vt:vector>
  </HeadingPairs>
  <TitlesOfParts>
    <vt:vector size="54" baseType="lpstr">
      <vt:lpstr>Arial</vt:lpstr>
      <vt:lpstr>Calibri</vt:lpstr>
      <vt:lpstr>Cambria</vt:lpstr>
      <vt:lpstr>Century Schoolbook</vt:lpstr>
      <vt:lpstr>Courier New</vt:lpstr>
      <vt:lpstr>HP Display Beta Bold</vt:lpstr>
      <vt:lpstr>HP Display Beta Regular</vt:lpstr>
      <vt:lpstr>HP Simplified</vt:lpstr>
      <vt:lpstr>HP Text Beta Regular</vt:lpstr>
      <vt:lpstr>Lucida Grande</vt:lpstr>
      <vt:lpstr>ＭＳ Ｐゴシック</vt:lpstr>
      <vt:lpstr>Times New Roman</vt:lpstr>
      <vt:lpstr>Wingdings</vt:lpstr>
      <vt:lpstr>Office Theme</vt:lpstr>
      <vt:lpstr>TechCon13-CloudMirror</vt:lpstr>
      <vt:lpstr>1_TechCon13-CloudMirror</vt:lpstr>
      <vt:lpstr>2_TechCon13-CloudMirror</vt:lpstr>
      <vt:lpstr>Defense_Template</vt:lpstr>
      <vt:lpstr>6.888  Lecture 16: Header Space Analysis</vt:lpstr>
      <vt:lpstr>Digital Hardware Design</vt:lpstr>
      <vt:lpstr>Software Design</vt:lpstr>
      <vt:lpstr>Managing Networks (Today)</vt:lpstr>
      <vt:lpstr>Why is network debugging hard?</vt:lpstr>
      <vt:lpstr> Networks are kept working by   “Masters of Complexity”  </vt:lpstr>
      <vt:lpstr>Simple questions are hard to answer</vt:lpstr>
      <vt:lpstr>How have other fields overcome similar challenges?  </vt:lpstr>
      <vt:lpstr>Communication Engineering</vt:lpstr>
      <vt:lpstr>Digital Hardware Design</vt:lpstr>
      <vt:lpstr>Digital Hardware Design</vt:lpstr>
      <vt:lpstr>“Systems” Framework for Networks</vt:lpstr>
      <vt:lpstr>“Systems” Framework for Networks</vt:lpstr>
      <vt:lpstr>Header Space Analysis</vt:lpstr>
      <vt:lpstr>Header Space Framework</vt:lpstr>
      <vt:lpstr>Header Space Framework</vt:lpstr>
      <vt:lpstr>Transfer Function Example</vt:lpstr>
      <vt:lpstr>Transfer Function Example</vt:lpstr>
      <vt:lpstr>Transfer Function Example</vt:lpstr>
      <vt:lpstr>Other Examples:</vt:lpstr>
      <vt:lpstr>Composing Transfer Functions</vt:lpstr>
      <vt:lpstr>Inverting Transfer Functions</vt:lpstr>
      <vt:lpstr>Header Space Framework</vt:lpstr>
      <vt:lpstr>HS Set Algebra- Intersection</vt:lpstr>
      <vt:lpstr>Algorithms</vt:lpstr>
      <vt:lpstr>Finding Reachability</vt:lpstr>
      <vt:lpstr>Finding Loops</vt:lpstr>
      <vt:lpstr>Finding Loops</vt:lpstr>
      <vt:lpstr>Checking Isolation of Slices</vt:lpstr>
      <vt:lpstr>Header Space Library (Hassel)</vt:lpstr>
      <vt:lpstr>Header Space Library (Hassel)</vt:lpstr>
      <vt:lpstr>Optimizations: 10,000X Speedup</vt:lpstr>
      <vt:lpstr>Stanford backbone network</vt:lpstr>
      <vt:lpstr>Limitations</vt:lpstr>
      <vt:lpstr>Related Research</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Alizadeh</dc:creator>
  <cp:lastModifiedBy>DCM-2</cp:lastModifiedBy>
  <cp:revision>2279</cp:revision>
  <dcterms:created xsi:type="dcterms:W3CDTF">2016-02-01T15:45:25Z</dcterms:created>
  <dcterms:modified xsi:type="dcterms:W3CDTF">2017-05-29T11:42:26Z</dcterms:modified>
</cp:coreProperties>
</file>