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210300"/>
            <a:ext cx="7136700" cy="2421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ISTANBUL TECHNICAL UNIVERSITY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BLG 632E - NEXT GENERATION WIRELESS NETWORKS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INSTRUCTOR: IRFAN ALI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NAME: TUĞRUL YATAĞAN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NUMBER: 504161551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HEADER-SPACE ANALYSIS PRESENTATION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June 7,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5589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 for listening!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52475" y="1323375"/>
            <a:ext cx="8520600" cy="109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References: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Mohammad Alizadeh, MIT 6.888 Lecture 16: Header Space Analysis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Nick Feamster, Data-Plane Verification: Header Space Analysis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P. Kazemian, M. Chang, H. Zeng, G. Varghese, N. McKeown, S. Whyte, Real time network policy checking using header space analysis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Ian F. Akyildiz, A roadmap for traffic engineering in SDN-OpenFlow networks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plane network verification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 interaction;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Between multiple protocols on a switch/router.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Between state on different switches/routers.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owner can’t…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 all state.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all state.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host A talk to host B?	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all the packet headers from A that can reach B?	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there any loops in the network?	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happens if I remove this line in the config file?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Header Space Framework - 1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66325"/>
            <a:ext cx="8520600" cy="119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Ignore protocol dependent meaning of header bits and see it as a flat sequence of 0s and 1s.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a packet as a point in {0,1}</a:t>
            </a:r>
            <a:r>
              <a:rPr baseline="300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space – The Header Space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cxnSp>
        <p:nvCxnSpPr>
          <p:cNvPr id="79" name="Shape 79"/>
          <p:cNvCxnSpPr/>
          <p:nvPr/>
        </p:nvCxnSpPr>
        <p:spPr>
          <a:xfrm flipH="1" rot="10800000">
            <a:off x="3435250" y="4516600"/>
            <a:ext cx="739200" cy="469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0" name="Shape 80"/>
          <p:cNvCxnSpPr/>
          <p:nvPr/>
        </p:nvCxnSpPr>
        <p:spPr>
          <a:xfrm rot="10800000">
            <a:off x="3435250" y="4089100"/>
            <a:ext cx="0" cy="896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1" name="Shape 81"/>
          <p:cNvCxnSpPr/>
          <p:nvPr/>
        </p:nvCxnSpPr>
        <p:spPr>
          <a:xfrm>
            <a:off x="3435250" y="4985800"/>
            <a:ext cx="120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2" name="Shape 82"/>
          <p:cNvSpPr/>
          <p:nvPr/>
        </p:nvSpPr>
        <p:spPr>
          <a:xfrm>
            <a:off x="4074318" y="4633076"/>
            <a:ext cx="67200" cy="60000"/>
          </a:xfrm>
          <a:prstGeom prst="ellipse">
            <a:avLst/>
          </a:prstGeom>
          <a:solidFill>
            <a:srgbClr val="EA6D59"/>
          </a:solidFill>
          <a:ln cap="flat" cmpd="sng" w="9525">
            <a:solidFill>
              <a:srgbClr val="86211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Shape 83"/>
          <p:cNvCxnSpPr>
            <a:stCxn id="84" idx="2"/>
            <a:endCxn id="85" idx="1"/>
          </p:cNvCxnSpPr>
          <p:nvPr/>
        </p:nvCxnSpPr>
        <p:spPr>
          <a:xfrm flipH="1" rot="-5400000">
            <a:off x="3279662" y="3713107"/>
            <a:ext cx="807300" cy="1144800"/>
          </a:xfrm>
          <a:prstGeom prst="curvedConnector3">
            <a:avLst>
              <a:gd fmla="val 46264" name="adj1"/>
            </a:avLst>
          </a:prstGeom>
          <a:noFill/>
          <a:ln cap="flat" cmpd="sng" w="25400">
            <a:solidFill>
              <a:srgbClr val="EA6D59"/>
            </a:solidFill>
            <a:prstDash val="dash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5" name="Shape 85"/>
          <p:cNvSpPr/>
          <p:nvPr/>
        </p:nvSpPr>
        <p:spPr>
          <a:xfrm>
            <a:off x="4046037" y="4617847"/>
            <a:ext cx="490800" cy="2856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FF7F19"/>
              </a:gs>
              <a:gs pos="100000">
                <a:srgbClr val="FFA26A"/>
              </a:gs>
            </a:gsLst>
            <a:lin ang="16200038" scaled="0"/>
          </a:gradFill>
          <a:ln cap="flat" cmpd="sng" w="9525">
            <a:solidFill>
              <a:srgbClr val="FC803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842072" y="2758370"/>
            <a:ext cx="1141199" cy="238800"/>
          </a:xfrm>
          <a:prstGeom prst="rect">
            <a:avLst/>
          </a:prstGeom>
          <a:solidFill>
            <a:srgbClr val="F29C8E"/>
          </a:solidFill>
          <a:ln cap="flat" cmpd="sng" w="9525">
            <a:solidFill>
              <a:srgbClr val="3667C4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0101..1</a:t>
            </a:r>
          </a:p>
        </p:txBody>
      </p:sp>
      <p:sp>
        <p:nvSpPr>
          <p:cNvPr id="87" name="Shape 87"/>
          <p:cNvSpPr/>
          <p:nvPr/>
        </p:nvSpPr>
        <p:spPr>
          <a:xfrm>
            <a:off x="5395685" y="2760237"/>
            <a:ext cx="1291200" cy="238800"/>
          </a:xfrm>
          <a:prstGeom prst="rect">
            <a:avLst/>
          </a:prstGeom>
          <a:solidFill>
            <a:srgbClr val="C7C9CD"/>
          </a:solidFill>
          <a:ln cap="flat" cmpd="sng" w="9525">
            <a:solidFill>
              <a:srgbClr val="3667C4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1983045" y="2759637"/>
            <a:ext cx="1141200" cy="238800"/>
          </a:xfrm>
          <a:prstGeom prst="rect">
            <a:avLst/>
          </a:prstGeom>
          <a:solidFill>
            <a:srgbClr val="F29C8E"/>
          </a:solidFill>
          <a:ln cap="flat" cmpd="sng" w="9525">
            <a:solidFill>
              <a:srgbClr val="3667C4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1010..1</a:t>
            </a:r>
          </a:p>
        </p:txBody>
      </p:sp>
      <p:sp>
        <p:nvSpPr>
          <p:cNvPr id="89" name="Shape 89"/>
          <p:cNvSpPr/>
          <p:nvPr/>
        </p:nvSpPr>
        <p:spPr>
          <a:xfrm>
            <a:off x="3124018" y="2760237"/>
            <a:ext cx="1141200" cy="238800"/>
          </a:xfrm>
          <a:prstGeom prst="rect">
            <a:avLst/>
          </a:prstGeom>
          <a:solidFill>
            <a:srgbClr val="F29C8E"/>
          </a:solidFill>
          <a:ln cap="flat" cmpd="sng" w="9525">
            <a:solidFill>
              <a:srgbClr val="3667C4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0010..0</a:t>
            </a:r>
          </a:p>
        </p:txBody>
      </p:sp>
      <p:sp>
        <p:nvSpPr>
          <p:cNvPr id="90" name="Shape 90"/>
          <p:cNvSpPr/>
          <p:nvPr/>
        </p:nvSpPr>
        <p:spPr>
          <a:xfrm>
            <a:off x="4254709" y="2759637"/>
            <a:ext cx="1141200" cy="238800"/>
          </a:xfrm>
          <a:prstGeom prst="rect">
            <a:avLst/>
          </a:prstGeom>
          <a:solidFill>
            <a:srgbClr val="F29C8E"/>
          </a:solidFill>
          <a:ln cap="flat" cmpd="sng" w="9525">
            <a:solidFill>
              <a:srgbClr val="3667C4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0010..0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740504" y="2469497"/>
            <a:ext cx="542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915145" y="2457025"/>
            <a:ext cx="1051199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</a:rPr>
              <a:t>SRC MAC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073587" y="2462399"/>
            <a:ext cx="1047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</a:rPr>
              <a:t>DST MAC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500997" y="2473215"/>
            <a:ext cx="760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</a:rPr>
              <a:t>DST IP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384721" y="2469498"/>
            <a:ext cx="7659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</a:rPr>
              <a:t>SRC IP</a:t>
            </a:r>
          </a:p>
        </p:txBody>
      </p:sp>
      <p:sp>
        <p:nvSpPr>
          <p:cNvPr id="96" name="Shape 96"/>
          <p:cNvSpPr/>
          <p:nvPr/>
        </p:nvSpPr>
        <p:spPr>
          <a:xfrm>
            <a:off x="839831" y="3639532"/>
            <a:ext cx="4553100" cy="238800"/>
          </a:xfrm>
          <a:prstGeom prst="rect">
            <a:avLst/>
          </a:prstGeom>
          <a:solidFill>
            <a:srgbClr val="F29C8E"/>
          </a:solidFill>
          <a:ln cap="flat" cmpd="sng" w="9525">
            <a:solidFill>
              <a:srgbClr val="3667C4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0101..11010..10010..00010..0</a:t>
            </a:r>
          </a:p>
        </p:txBody>
      </p:sp>
      <p:sp>
        <p:nvSpPr>
          <p:cNvPr id="97" name="Shape 97"/>
          <p:cNvSpPr/>
          <p:nvPr/>
        </p:nvSpPr>
        <p:spPr>
          <a:xfrm>
            <a:off x="5393445" y="3641399"/>
            <a:ext cx="1291200" cy="238800"/>
          </a:xfrm>
          <a:prstGeom prst="rect">
            <a:avLst/>
          </a:prstGeom>
          <a:solidFill>
            <a:srgbClr val="C7C9CD"/>
          </a:solidFill>
          <a:ln cap="flat" cmpd="sng" w="9525">
            <a:solidFill>
              <a:srgbClr val="3667C4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2811491" y="3349392"/>
            <a:ext cx="7431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</a:rPr>
              <a:t>Header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5783065" y="3352918"/>
            <a:ext cx="542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811491" y="3880488"/>
            <a:ext cx="3009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</a:p>
        </p:txBody>
      </p:sp>
      <p:cxnSp>
        <p:nvCxnSpPr>
          <p:cNvPr id="101" name="Shape 101"/>
          <p:cNvCxnSpPr/>
          <p:nvPr/>
        </p:nvCxnSpPr>
        <p:spPr>
          <a:xfrm>
            <a:off x="3168806" y="4067162"/>
            <a:ext cx="2219100" cy="0"/>
          </a:xfrm>
          <a:prstGeom prst="straightConnector1">
            <a:avLst/>
          </a:prstGeom>
          <a:noFill/>
          <a:ln cap="flat" cmpd="sng" w="25400">
            <a:solidFill>
              <a:srgbClr val="3667C4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02" name="Shape 102"/>
          <p:cNvCxnSpPr/>
          <p:nvPr/>
        </p:nvCxnSpPr>
        <p:spPr>
          <a:xfrm rot="10800000">
            <a:off x="834490" y="4067162"/>
            <a:ext cx="1977000" cy="0"/>
          </a:xfrm>
          <a:prstGeom prst="straightConnector1">
            <a:avLst/>
          </a:prstGeom>
          <a:noFill/>
          <a:ln cap="flat" cmpd="sng" w="25400">
            <a:solidFill>
              <a:srgbClr val="3667C4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03" name="Shape 103"/>
          <p:cNvSpPr/>
          <p:nvPr/>
        </p:nvSpPr>
        <p:spPr>
          <a:xfrm>
            <a:off x="3795565" y="3107308"/>
            <a:ext cx="271200" cy="374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6593E8"/>
              </a:gs>
              <a:gs pos="100000">
                <a:srgbClr val="9BBFFF"/>
              </a:gs>
            </a:gsLst>
            <a:lin ang="16200038" scaled="0"/>
          </a:gradFill>
          <a:ln cap="flat" cmpd="sng" w="9525">
            <a:solidFill>
              <a:srgbClr val="6F93D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834362" y="3643057"/>
            <a:ext cx="4553100" cy="238800"/>
          </a:xfrm>
          <a:prstGeom prst="rect">
            <a:avLst/>
          </a:prstGeom>
          <a:solidFill>
            <a:srgbClr val="F29C8E"/>
          </a:solidFill>
          <a:ln cap="flat" cmpd="sng" w="9525">
            <a:solidFill>
              <a:srgbClr val="3667C4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010xxx011..x001xxxxx01110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Header Space Framework - 2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66325"/>
            <a:ext cx="8520600" cy="116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all networking boxes as transformers of header space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Function: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region of Header Space, can be described by union of Wildcard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3800" y="1621525"/>
            <a:ext cx="5283900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Shape 111"/>
          <p:cNvCxnSpPr/>
          <p:nvPr/>
        </p:nvCxnSpPr>
        <p:spPr>
          <a:xfrm flipH="1" rot="10800000">
            <a:off x="1245395" y="3633594"/>
            <a:ext cx="891600" cy="408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12" name="Shape 112"/>
          <p:cNvCxnSpPr/>
          <p:nvPr/>
        </p:nvCxnSpPr>
        <p:spPr>
          <a:xfrm rot="10800000">
            <a:off x="1245395" y="3218692"/>
            <a:ext cx="0" cy="822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13" name="Shape 113"/>
          <p:cNvCxnSpPr/>
          <p:nvPr/>
        </p:nvCxnSpPr>
        <p:spPr>
          <a:xfrm>
            <a:off x="1245395" y="4044560"/>
            <a:ext cx="891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14" name="Shape 114"/>
          <p:cNvSpPr/>
          <p:nvPr/>
        </p:nvSpPr>
        <p:spPr>
          <a:xfrm>
            <a:off x="3200400" y="3360419"/>
            <a:ext cx="1440300" cy="754500"/>
          </a:xfrm>
          <a:prstGeom prst="can">
            <a:avLst>
              <a:gd fmla="val 38062" name="adj"/>
            </a:avLst>
          </a:prstGeom>
          <a:gradFill>
            <a:gsLst>
              <a:gs pos="0">
                <a:srgbClr val="6593E8"/>
              </a:gs>
              <a:gs pos="100000">
                <a:srgbClr val="9BBFFF"/>
              </a:gs>
            </a:gsLst>
            <a:lin ang="16200038" scaled="0"/>
          </a:gradFill>
          <a:ln cap="flat" cmpd="sng" w="9525">
            <a:solidFill>
              <a:srgbClr val="6F93D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Packet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Forwarding</a:t>
            </a:r>
          </a:p>
        </p:txBody>
      </p:sp>
      <p:cxnSp>
        <p:nvCxnSpPr>
          <p:cNvPr id="115" name="Shape 115"/>
          <p:cNvCxnSpPr/>
          <p:nvPr/>
        </p:nvCxnSpPr>
        <p:spPr>
          <a:xfrm flipH="1" rot="10800000">
            <a:off x="5939192" y="4553328"/>
            <a:ext cx="740700" cy="411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16" name="Shape 116"/>
          <p:cNvCxnSpPr/>
          <p:nvPr/>
        </p:nvCxnSpPr>
        <p:spPr>
          <a:xfrm rot="10800000">
            <a:off x="5939189" y="4142028"/>
            <a:ext cx="0" cy="822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17" name="Shape 117"/>
          <p:cNvCxnSpPr/>
          <p:nvPr/>
        </p:nvCxnSpPr>
        <p:spPr>
          <a:xfrm>
            <a:off x="5939189" y="4964928"/>
            <a:ext cx="891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18" name="Shape 118"/>
          <p:cNvCxnSpPr/>
          <p:nvPr/>
        </p:nvCxnSpPr>
        <p:spPr>
          <a:xfrm>
            <a:off x="2240280" y="3840480"/>
            <a:ext cx="960000" cy="0"/>
          </a:xfrm>
          <a:prstGeom prst="straightConnector1">
            <a:avLst/>
          </a:prstGeom>
          <a:noFill/>
          <a:ln cap="flat" cmpd="sng" w="25400">
            <a:solidFill>
              <a:srgbClr val="7598D9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19" name="Shape 119"/>
          <p:cNvCxnSpPr>
            <a:endCxn id="120" idx="2"/>
          </p:cNvCxnSpPr>
          <p:nvPr/>
        </p:nvCxnSpPr>
        <p:spPr>
          <a:xfrm flipH="1" rot="10800000">
            <a:off x="4709122" y="3188162"/>
            <a:ext cx="788700" cy="446700"/>
          </a:xfrm>
          <a:prstGeom prst="straightConnector1">
            <a:avLst/>
          </a:prstGeom>
          <a:noFill/>
          <a:ln cap="flat" cmpd="sng" w="25400">
            <a:solidFill>
              <a:srgbClr val="7598D9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21" name="Shape 121"/>
          <p:cNvCxnSpPr/>
          <p:nvPr/>
        </p:nvCxnSpPr>
        <p:spPr>
          <a:xfrm>
            <a:off x="4709160" y="3909060"/>
            <a:ext cx="948000" cy="561900"/>
          </a:xfrm>
          <a:prstGeom prst="straightConnector1">
            <a:avLst/>
          </a:prstGeom>
          <a:noFill/>
          <a:ln cap="flat" cmpd="sng" w="25400">
            <a:solidFill>
              <a:srgbClr val="7598D9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22" name="Shape 122"/>
          <p:cNvSpPr txBox="1"/>
          <p:nvPr/>
        </p:nvSpPr>
        <p:spPr>
          <a:xfrm>
            <a:off x="2788921" y="3429003"/>
            <a:ext cx="281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702019" y="4029078"/>
            <a:ext cx="281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cxnSp>
        <p:nvCxnSpPr>
          <p:cNvPr id="124" name="Shape 124"/>
          <p:cNvCxnSpPr/>
          <p:nvPr/>
        </p:nvCxnSpPr>
        <p:spPr>
          <a:xfrm flipH="1" rot="10800000">
            <a:off x="5998526" y="2743061"/>
            <a:ext cx="832200" cy="434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25" name="Shape 125"/>
          <p:cNvCxnSpPr/>
          <p:nvPr/>
        </p:nvCxnSpPr>
        <p:spPr>
          <a:xfrm rot="10800000">
            <a:off x="5998526" y="2354559"/>
            <a:ext cx="0" cy="822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26" name="Shape 126"/>
          <p:cNvCxnSpPr/>
          <p:nvPr/>
        </p:nvCxnSpPr>
        <p:spPr>
          <a:xfrm>
            <a:off x="5998526" y="3177459"/>
            <a:ext cx="891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27" name="Shape 127"/>
          <p:cNvSpPr/>
          <p:nvPr/>
        </p:nvSpPr>
        <p:spPr>
          <a:xfrm>
            <a:off x="1623059" y="3291839"/>
            <a:ext cx="342900" cy="4800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CBDAFB"/>
              </a:gs>
              <a:gs pos="35000">
                <a:srgbClr val="DAE3FB"/>
              </a:gs>
              <a:gs pos="100000">
                <a:srgbClr val="F0F3FE"/>
              </a:gs>
            </a:gsLst>
            <a:lin ang="16200038" scaled="0"/>
          </a:gradFill>
          <a:ln cap="flat" cmpd="sng" w="9525">
            <a:solidFill>
              <a:srgbClr val="A8B4D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6149339" y="4663439"/>
            <a:ext cx="480000" cy="2058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FFAA7A"/>
              </a:gs>
              <a:gs pos="35000">
                <a:srgbClr val="FFC4A3"/>
              </a:gs>
              <a:gs pos="100000">
                <a:srgbClr val="FFE4D6"/>
              </a:gs>
            </a:gsLst>
            <a:lin ang="16200038" scaled="0"/>
          </a:gradFill>
          <a:ln cap="flat" cmpd="sng" w="9525">
            <a:solidFill>
              <a:srgbClr val="FC803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174614" y="2616400"/>
            <a:ext cx="480000" cy="2742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CBDAFB"/>
              </a:gs>
              <a:gs pos="35000">
                <a:srgbClr val="DAE3FB"/>
              </a:gs>
              <a:gs pos="100000">
                <a:srgbClr val="F0F3FE"/>
              </a:gs>
            </a:gsLst>
            <a:lin ang="16200038" scaled="0"/>
          </a:gradFill>
          <a:ln cap="flat" cmpd="sng" w="9525">
            <a:solidFill>
              <a:srgbClr val="A8B4D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1828800" y="3497580"/>
            <a:ext cx="274200" cy="4116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FFAA7A"/>
              </a:gs>
              <a:gs pos="35000">
                <a:srgbClr val="FFC4A3"/>
              </a:gs>
              <a:gs pos="100000">
                <a:srgbClr val="FFE4D6"/>
              </a:gs>
            </a:gsLst>
            <a:lin ang="16200038" scaled="0"/>
          </a:gradFill>
          <a:ln cap="flat" cmpd="sng" w="9525">
            <a:solidFill>
              <a:srgbClr val="FC803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485875" y="4786980"/>
            <a:ext cx="891600" cy="205800"/>
          </a:xfrm>
          <a:prstGeom prst="rect">
            <a:avLst/>
          </a:prstGeom>
          <a:solidFill>
            <a:srgbClr val="C6D5EF">
              <a:alpha val="85880"/>
            </a:srgbClr>
          </a:solidFill>
          <a:ln cap="flat" cmpd="sng" w="9525">
            <a:solidFill>
              <a:srgbClr val="3667C4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0xx1..x1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554480" y="4183382"/>
            <a:ext cx="6903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377441" y="4457703"/>
            <a:ext cx="283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</a:p>
        </p:txBody>
      </p:sp>
      <p:sp>
        <p:nvSpPr>
          <p:cNvPr id="134" name="Shape 134"/>
          <p:cNvSpPr/>
          <p:nvPr/>
        </p:nvSpPr>
        <p:spPr>
          <a:xfrm>
            <a:off x="2651750" y="4800775"/>
            <a:ext cx="2923800" cy="205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to port 3</a:t>
            </a:r>
            <a:r>
              <a:rPr lang="en"/>
              <a:t> </a:t>
            </a: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Rewrite with 1xx011..x1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268982" y="4193383"/>
            <a:ext cx="724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</a:p>
        </p:txBody>
      </p:sp>
      <p:cxnSp>
        <p:nvCxnSpPr>
          <p:cNvPr id="136" name="Shape 136"/>
          <p:cNvCxnSpPr>
            <a:stCxn id="127" idx="0"/>
            <a:endCxn id="129" idx="2"/>
          </p:cNvCxnSpPr>
          <p:nvPr/>
        </p:nvCxnSpPr>
        <p:spPr>
          <a:xfrm rot="-5400000">
            <a:off x="3753922" y="871289"/>
            <a:ext cx="504000" cy="43371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137" name="Shape 137"/>
          <p:cNvSpPr/>
          <p:nvPr/>
        </p:nvSpPr>
        <p:spPr>
          <a:xfrm>
            <a:off x="1485875" y="4546980"/>
            <a:ext cx="891600" cy="205800"/>
          </a:xfrm>
          <a:prstGeom prst="rect">
            <a:avLst/>
          </a:prstGeom>
          <a:solidFill>
            <a:srgbClr val="F8CCC6">
              <a:alpha val="85880"/>
            </a:srgbClr>
          </a:solidFill>
          <a:ln cap="flat" cmpd="sng" w="9525">
            <a:solidFill>
              <a:srgbClr val="EA6D59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11xx..0x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377441" y="4725178"/>
            <a:ext cx="2832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</a:p>
        </p:txBody>
      </p:sp>
      <p:sp>
        <p:nvSpPr>
          <p:cNvPr id="139" name="Shape 139"/>
          <p:cNvSpPr/>
          <p:nvPr/>
        </p:nvSpPr>
        <p:spPr>
          <a:xfrm>
            <a:off x="2651750" y="4526275"/>
            <a:ext cx="2923800" cy="205800"/>
          </a:xfrm>
          <a:prstGeom prst="rect">
            <a:avLst/>
          </a:prstGeom>
          <a:solidFill>
            <a:srgbClr val="F8CCC6">
              <a:alpha val="85880"/>
            </a:srgbClr>
          </a:solidFill>
          <a:ln cap="flat" cmpd="sng" w="9525">
            <a:solidFill>
              <a:srgbClr val="EA6D59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to port 2</a:t>
            </a:r>
            <a:r>
              <a:rPr lang="en"/>
              <a:t> </a:t>
            </a: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Rewrite with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1x01xx..x1</a:t>
            </a:r>
          </a:p>
        </p:txBody>
      </p:sp>
      <p:cxnSp>
        <p:nvCxnSpPr>
          <p:cNvPr id="140" name="Shape 140"/>
          <p:cNvCxnSpPr>
            <a:stCxn id="130" idx="5"/>
            <a:endCxn id="128" idx="2"/>
          </p:cNvCxnSpPr>
          <p:nvPr/>
        </p:nvCxnSpPr>
        <p:spPr>
          <a:xfrm>
            <a:off x="2103000" y="3669105"/>
            <a:ext cx="4046400" cy="11229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141" name="Shape 141"/>
          <p:cNvSpPr/>
          <p:nvPr/>
        </p:nvSpPr>
        <p:spPr>
          <a:xfrm>
            <a:off x="251460" y="3977639"/>
            <a:ext cx="891600" cy="274200"/>
          </a:xfrm>
          <a:prstGeom prst="rect">
            <a:avLst/>
          </a:prstGeom>
          <a:solidFill>
            <a:srgbClr val="F29C8E"/>
          </a:solidFill>
          <a:ln cap="flat" cmpd="sng" w="9525">
            <a:solidFill>
              <a:srgbClr val="3667C4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1110..00</a:t>
            </a:r>
          </a:p>
        </p:txBody>
      </p:sp>
      <p:sp>
        <p:nvSpPr>
          <p:cNvPr id="142" name="Shape 142"/>
          <p:cNvSpPr/>
          <p:nvPr/>
        </p:nvSpPr>
        <p:spPr>
          <a:xfrm>
            <a:off x="1143000" y="3977639"/>
            <a:ext cx="891600" cy="274200"/>
          </a:xfrm>
          <a:prstGeom prst="rect">
            <a:avLst/>
          </a:prstGeom>
          <a:solidFill>
            <a:srgbClr val="C7C9CD"/>
          </a:solidFill>
          <a:ln cap="flat" cmpd="sng" w="9525">
            <a:solidFill>
              <a:srgbClr val="3667C4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760219" y="3463637"/>
            <a:ext cx="68700" cy="68700"/>
          </a:xfrm>
          <a:prstGeom prst="ellipse">
            <a:avLst/>
          </a:prstGeom>
          <a:solidFill>
            <a:srgbClr val="EA6D59"/>
          </a:solidFill>
          <a:ln cap="flat" cmpd="sng" w="9525">
            <a:solidFill>
              <a:srgbClr val="86211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Shape 144"/>
          <p:cNvCxnSpPr/>
          <p:nvPr/>
        </p:nvCxnSpPr>
        <p:spPr>
          <a:xfrm flipH="1" rot="5400000">
            <a:off x="1623119" y="3634800"/>
            <a:ext cx="617100" cy="342900"/>
          </a:xfrm>
          <a:prstGeom prst="curvedConnector3">
            <a:avLst>
              <a:gd fmla="val 50010" name="adj1"/>
            </a:avLst>
          </a:prstGeom>
          <a:noFill/>
          <a:ln cap="flat" cmpd="sng" w="25400">
            <a:solidFill>
              <a:srgbClr val="FE8637"/>
            </a:solidFill>
            <a:prstDash val="dash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45" name="Shape 145"/>
          <p:cNvSpPr/>
          <p:nvPr/>
        </p:nvSpPr>
        <p:spPr>
          <a:xfrm>
            <a:off x="4160482" y="2913962"/>
            <a:ext cx="891600" cy="274200"/>
          </a:xfrm>
          <a:prstGeom prst="rect">
            <a:avLst/>
          </a:prstGeom>
          <a:solidFill>
            <a:srgbClr val="F29C8E"/>
          </a:solidFill>
          <a:ln cap="flat" cmpd="sng" w="9525">
            <a:solidFill>
              <a:srgbClr val="3667C4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1101..00</a:t>
            </a:r>
          </a:p>
        </p:txBody>
      </p:sp>
      <p:sp>
        <p:nvSpPr>
          <p:cNvPr id="120" name="Shape 120"/>
          <p:cNvSpPr/>
          <p:nvPr/>
        </p:nvSpPr>
        <p:spPr>
          <a:xfrm>
            <a:off x="5052022" y="2913962"/>
            <a:ext cx="891600" cy="274200"/>
          </a:xfrm>
          <a:prstGeom prst="rect">
            <a:avLst/>
          </a:prstGeom>
          <a:solidFill>
            <a:srgbClr val="C7C9CD"/>
          </a:solidFill>
          <a:ln cap="flat" cmpd="sng" w="9525">
            <a:solidFill>
              <a:srgbClr val="3667C4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709160" y="3154683"/>
            <a:ext cx="281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Transfer Function Examples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66325"/>
            <a:ext cx="3658200" cy="114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IPv4 Router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172.24.74.x	Port1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172.24.128.x	Port2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171.67.x.x		Port3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53" name="Shape 153"/>
          <p:cNvSpPr/>
          <p:nvPr/>
        </p:nvSpPr>
        <p:spPr>
          <a:xfrm>
            <a:off x="4213878" y="1684335"/>
            <a:ext cx="650700" cy="267900"/>
          </a:xfrm>
          <a:prstGeom prst="can">
            <a:avLst>
              <a:gd fmla="val 25000" name="adj"/>
            </a:avLst>
          </a:prstGeom>
          <a:solidFill>
            <a:srgbClr val="AEBAD5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Shape 154"/>
          <p:cNvCxnSpPr>
            <a:stCxn id="153" idx="2"/>
          </p:cNvCxnSpPr>
          <p:nvPr/>
        </p:nvCxnSpPr>
        <p:spPr>
          <a:xfrm rot="10800000">
            <a:off x="3780078" y="1818285"/>
            <a:ext cx="433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55" name="Shape 155"/>
          <p:cNvCxnSpPr/>
          <p:nvPr/>
        </p:nvCxnSpPr>
        <p:spPr>
          <a:xfrm rot="10800000">
            <a:off x="4864650" y="1818300"/>
            <a:ext cx="433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56" name="Shape 156"/>
          <p:cNvSpPr txBox="1"/>
          <p:nvPr/>
        </p:nvSpPr>
        <p:spPr>
          <a:xfrm>
            <a:off x="3852356" y="1483387"/>
            <a:ext cx="272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503099" y="1922961"/>
            <a:ext cx="272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953495" y="1487235"/>
            <a:ext cx="272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cxnSp>
        <p:nvCxnSpPr>
          <p:cNvPr id="159" name="Shape 159"/>
          <p:cNvCxnSpPr>
            <a:stCxn id="153" idx="3"/>
          </p:cNvCxnSpPr>
          <p:nvPr/>
        </p:nvCxnSpPr>
        <p:spPr>
          <a:xfrm flipH="1">
            <a:off x="4213728" y="1952235"/>
            <a:ext cx="325500" cy="402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60" name="Shape 160"/>
          <p:cNvSpPr/>
          <p:nvPr/>
        </p:nvSpPr>
        <p:spPr>
          <a:xfrm>
            <a:off x="982626" y="2929425"/>
            <a:ext cx="106800" cy="1392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089423" y="3016425"/>
            <a:ext cx="2690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(h,1)	if dst_ip(h) = 172.24.74.x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089423" y="3459525"/>
            <a:ext cx="2763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(h,2)	if dst_ip(h) = 172.24.128.x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089423" y="3902625"/>
            <a:ext cx="2690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(h,3)	if dst_ip(h) = 171.67.x.x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48675" y="3486129"/>
            <a:ext cx="984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solidFill>
                  <a:srgbClr val="3668C4"/>
                </a:solidFill>
              </a:rPr>
              <a:t>T(h, p) =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5035742" y="2929425"/>
            <a:ext cx="116700" cy="1392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5152397" y="3016414"/>
            <a:ext cx="36213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/>
              <a:t>(dec_ttl(h),1)</a:t>
            </a:r>
            <a:r>
              <a:rPr lang="en">
                <a:solidFill>
                  <a:srgbClr val="000000"/>
                </a:solidFill>
              </a:rPr>
              <a:t>	if dst_ip(h) = 172.24.74.x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152397" y="3459522"/>
            <a:ext cx="36798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/>
              <a:t>(dec_ttl(h),2)</a:t>
            </a:r>
            <a:r>
              <a:rPr lang="en">
                <a:solidFill>
                  <a:srgbClr val="000000"/>
                </a:solidFill>
              </a:rPr>
              <a:t>	if dst_ip(h) </a:t>
            </a:r>
            <a:r>
              <a:rPr lang="en">
                <a:solidFill>
                  <a:srgbClr val="000000"/>
                </a:solidFill>
              </a:rPr>
              <a:t>= 172.24.128.x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152397" y="3902630"/>
            <a:ext cx="36213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/>
              <a:t>(dec_ttl(h),3)</a:t>
            </a:r>
            <a:r>
              <a:rPr lang="en">
                <a:solidFill>
                  <a:srgbClr val="000000"/>
                </a:solidFill>
              </a:rPr>
              <a:t>	if dst_ip(h) = 171.67.x.x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124750" y="3486129"/>
            <a:ext cx="1075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solidFill>
                  <a:srgbClr val="3668C4"/>
                </a:solidFill>
              </a:rPr>
              <a:t>T(h, p) =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252750" y="2557975"/>
            <a:ext cx="35274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Forwarding Behavior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124750" y="2509475"/>
            <a:ext cx="4649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Forwarding Behavior + Time to Live (TTL)</a:t>
            </a:r>
            <a:br>
              <a:rPr b="1" lang="en"/>
            </a:b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Transfer Function Other Examples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Rewrite: rewrite bits 0-2 with value 101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 &amp; 000111…) | 101000…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Encapsulation: encap packet in a 1010 header.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 &gt;&gt; 4) | 1010….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Decapsulation: decap 1010xxx… packets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 &lt;&lt; 4) | 000…xxxx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TTL Decrement: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ttl(h) == 0:	Drop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ttl(h) &gt; 0:		h – 0…000000010…0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Balancing: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LB(h,p) = {(h,P1),…(h,Pn)}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3220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Transfer Function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971550"/>
            <a:ext cx="8520600" cy="4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composing transfer functions, we can find the end to end behavior of networks.</a:t>
            </a:r>
          </a:p>
        </p:txBody>
      </p:sp>
      <p:cxnSp>
        <p:nvCxnSpPr>
          <p:cNvPr id="184" name="Shape 184"/>
          <p:cNvCxnSpPr/>
          <p:nvPr/>
        </p:nvCxnSpPr>
        <p:spPr>
          <a:xfrm flipH="1" rot="10800000">
            <a:off x="5886934" y="2419104"/>
            <a:ext cx="532500" cy="197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85" name="Shape 185"/>
          <p:cNvCxnSpPr/>
          <p:nvPr/>
        </p:nvCxnSpPr>
        <p:spPr>
          <a:xfrm flipH="1" rot="10800000">
            <a:off x="787750" y="2204696"/>
            <a:ext cx="408300" cy="234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86" name="Shape 186"/>
          <p:cNvCxnSpPr/>
          <p:nvPr/>
        </p:nvCxnSpPr>
        <p:spPr>
          <a:xfrm rot="10800000">
            <a:off x="787750" y="1934695"/>
            <a:ext cx="0" cy="504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87" name="Shape 187"/>
          <p:cNvCxnSpPr/>
          <p:nvPr/>
        </p:nvCxnSpPr>
        <p:spPr>
          <a:xfrm>
            <a:off x="787750" y="2439295"/>
            <a:ext cx="6612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88" name="Shape 188"/>
          <p:cNvCxnSpPr/>
          <p:nvPr/>
        </p:nvCxnSpPr>
        <p:spPr>
          <a:xfrm>
            <a:off x="2242024" y="2043368"/>
            <a:ext cx="881700" cy="0"/>
          </a:xfrm>
          <a:prstGeom prst="straightConnector1">
            <a:avLst/>
          </a:prstGeom>
          <a:noFill/>
          <a:ln cap="flat" cmpd="sng" w="25400">
            <a:solidFill>
              <a:srgbClr val="7598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89" name="Shape 189"/>
          <p:cNvCxnSpPr/>
          <p:nvPr/>
        </p:nvCxnSpPr>
        <p:spPr>
          <a:xfrm>
            <a:off x="3949714" y="2043368"/>
            <a:ext cx="991500" cy="0"/>
          </a:xfrm>
          <a:prstGeom prst="straightConnector1">
            <a:avLst/>
          </a:prstGeom>
          <a:noFill/>
          <a:ln cap="flat" cmpd="sng" w="25400">
            <a:solidFill>
              <a:srgbClr val="7598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90" name="Shape 190"/>
          <p:cNvCxnSpPr/>
          <p:nvPr/>
        </p:nvCxnSpPr>
        <p:spPr>
          <a:xfrm>
            <a:off x="973916" y="2042673"/>
            <a:ext cx="441600" cy="600"/>
          </a:xfrm>
          <a:prstGeom prst="straightConnector1">
            <a:avLst/>
          </a:prstGeom>
          <a:noFill/>
          <a:ln cap="flat" cmpd="sng" w="25400">
            <a:solidFill>
              <a:srgbClr val="7598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91" name="Shape 191"/>
          <p:cNvCxnSpPr/>
          <p:nvPr/>
        </p:nvCxnSpPr>
        <p:spPr>
          <a:xfrm>
            <a:off x="1038182" y="2197196"/>
            <a:ext cx="1652700" cy="267300"/>
          </a:xfrm>
          <a:prstGeom prst="curvedConnector3">
            <a:avLst>
              <a:gd fmla="val 0" name="adj1"/>
            </a:avLst>
          </a:prstGeom>
          <a:noFill/>
          <a:ln cap="flat" cmpd="sng" w="25400">
            <a:solidFill>
              <a:srgbClr val="FE8637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92" name="Shape 192"/>
          <p:cNvSpPr txBox="1"/>
          <p:nvPr/>
        </p:nvSpPr>
        <p:spPr>
          <a:xfrm>
            <a:off x="2660051" y="2170762"/>
            <a:ext cx="6822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(h, p)</a:t>
            </a:r>
          </a:p>
        </p:txBody>
      </p:sp>
      <p:sp>
        <p:nvSpPr>
          <p:cNvPr id="193" name="Shape 193"/>
          <p:cNvSpPr/>
          <p:nvPr/>
        </p:nvSpPr>
        <p:spPr>
          <a:xfrm>
            <a:off x="1030115" y="2158044"/>
            <a:ext cx="55200" cy="45900"/>
          </a:xfrm>
          <a:prstGeom prst="ellipse">
            <a:avLst/>
          </a:prstGeom>
          <a:solidFill>
            <a:srgbClr val="EA6D59"/>
          </a:solidFill>
          <a:ln cap="flat" cmpd="sng" w="9525">
            <a:solidFill>
              <a:srgbClr val="86211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Shape 194"/>
          <p:cNvCxnSpPr/>
          <p:nvPr/>
        </p:nvCxnSpPr>
        <p:spPr>
          <a:xfrm>
            <a:off x="1828873" y="2203914"/>
            <a:ext cx="413400" cy="321000"/>
          </a:xfrm>
          <a:prstGeom prst="straightConnector1">
            <a:avLst/>
          </a:prstGeom>
          <a:noFill/>
          <a:ln cap="flat" cmpd="sng" w="25400">
            <a:solidFill>
              <a:srgbClr val="7598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95" name="Shape 195"/>
          <p:cNvCxnSpPr/>
          <p:nvPr/>
        </p:nvCxnSpPr>
        <p:spPr>
          <a:xfrm>
            <a:off x="3509020" y="2203914"/>
            <a:ext cx="413400" cy="321000"/>
          </a:xfrm>
          <a:prstGeom prst="straightConnector1">
            <a:avLst/>
          </a:prstGeom>
          <a:noFill/>
          <a:ln cap="flat" cmpd="sng" w="25400">
            <a:solidFill>
              <a:srgbClr val="7598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96" name="Shape 196"/>
          <p:cNvCxnSpPr/>
          <p:nvPr/>
        </p:nvCxnSpPr>
        <p:spPr>
          <a:xfrm>
            <a:off x="5381971" y="2203914"/>
            <a:ext cx="413400" cy="321000"/>
          </a:xfrm>
          <a:prstGeom prst="straightConnector1">
            <a:avLst/>
          </a:prstGeom>
          <a:noFill/>
          <a:ln cap="flat" cmpd="sng" w="25400">
            <a:solidFill>
              <a:srgbClr val="7598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97" name="Shape 197"/>
          <p:cNvCxnSpPr/>
          <p:nvPr/>
        </p:nvCxnSpPr>
        <p:spPr>
          <a:xfrm flipH="1" rot="10800000">
            <a:off x="1828873" y="1653323"/>
            <a:ext cx="413400" cy="229500"/>
          </a:xfrm>
          <a:prstGeom prst="straightConnector1">
            <a:avLst/>
          </a:prstGeom>
          <a:noFill/>
          <a:ln cap="flat" cmpd="sng" w="25400">
            <a:solidFill>
              <a:srgbClr val="7598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98" name="Shape 198"/>
          <p:cNvCxnSpPr/>
          <p:nvPr/>
        </p:nvCxnSpPr>
        <p:spPr>
          <a:xfrm flipH="1" rot="10800000">
            <a:off x="3509020" y="1653323"/>
            <a:ext cx="413400" cy="229500"/>
          </a:xfrm>
          <a:prstGeom prst="straightConnector1">
            <a:avLst/>
          </a:prstGeom>
          <a:noFill/>
          <a:ln cap="flat" cmpd="sng" w="25400">
            <a:solidFill>
              <a:srgbClr val="7598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99" name="Shape 199"/>
          <p:cNvSpPr/>
          <p:nvPr/>
        </p:nvSpPr>
        <p:spPr>
          <a:xfrm>
            <a:off x="1415722" y="1882823"/>
            <a:ext cx="826200" cy="321000"/>
          </a:xfrm>
          <a:prstGeom prst="can">
            <a:avLst>
              <a:gd fmla="val 38062" name="adj"/>
            </a:avLst>
          </a:prstGeom>
          <a:gradFill>
            <a:gsLst>
              <a:gs pos="0">
                <a:srgbClr val="6593E8"/>
              </a:gs>
              <a:gs pos="100000">
                <a:srgbClr val="9BBFFF"/>
              </a:gs>
            </a:gsLst>
            <a:lin ang="16200038" scaled="0"/>
          </a:gradFill>
          <a:ln cap="flat" cmpd="sng" w="9525">
            <a:solidFill>
              <a:srgbClr val="6F93D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</a:p>
        </p:txBody>
      </p:sp>
      <p:sp>
        <p:nvSpPr>
          <p:cNvPr id="200" name="Shape 200"/>
          <p:cNvSpPr/>
          <p:nvPr/>
        </p:nvSpPr>
        <p:spPr>
          <a:xfrm>
            <a:off x="3123413" y="1882823"/>
            <a:ext cx="826199" cy="321000"/>
          </a:xfrm>
          <a:prstGeom prst="can">
            <a:avLst>
              <a:gd fmla="val 38062" name="adj"/>
            </a:avLst>
          </a:prstGeom>
          <a:gradFill>
            <a:gsLst>
              <a:gs pos="0">
                <a:srgbClr val="6593E8"/>
              </a:gs>
              <a:gs pos="100000">
                <a:srgbClr val="9BBFFF"/>
              </a:gs>
            </a:gsLst>
            <a:lin ang="16200038" scaled="0"/>
          </a:gradFill>
          <a:ln cap="flat" cmpd="sng" w="9525">
            <a:solidFill>
              <a:srgbClr val="6F93D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</a:p>
        </p:txBody>
      </p:sp>
      <p:cxnSp>
        <p:nvCxnSpPr>
          <p:cNvPr id="201" name="Shape 201"/>
          <p:cNvCxnSpPr/>
          <p:nvPr/>
        </p:nvCxnSpPr>
        <p:spPr>
          <a:xfrm flipH="1" rot="10800000">
            <a:off x="5326884" y="1653323"/>
            <a:ext cx="413400" cy="229500"/>
          </a:xfrm>
          <a:prstGeom prst="straightConnector1">
            <a:avLst/>
          </a:prstGeom>
          <a:noFill/>
          <a:ln cap="flat" cmpd="sng" w="25400">
            <a:solidFill>
              <a:srgbClr val="7598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02" name="Shape 202"/>
          <p:cNvSpPr/>
          <p:nvPr/>
        </p:nvSpPr>
        <p:spPr>
          <a:xfrm>
            <a:off x="4941277" y="1882823"/>
            <a:ext cx="826200" cy="321000"/>
          </a:xfrm>
          <a:prstGeom prst="can">
            <a:avLst>
              <a:gd fmla="val 38062" name="adj"/>
            </a:avLst>
          </a:prstGeom>
          <a:gradFill>
            <a:gsLst>
              <a:gs pos="0">
                <a:srgbClr val="6593E8"/>
              </a:gs>
              <a:gs pos="100000">
                <a:srgbClr val="9BBFFF"/>
              </a:gs>
            </a:gsLst>
            <a:lin ang="16200038" scaled="0"/>
          </a:gradFill>
          <a:ln cap="flat" cmpd="sng" w="9525">
            <a:solidFill>
              <a:srgbClr val="6F93D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R3</a:t>
            </a:r>
          </a:p>
        </p:txBody>
      </p:sp>
      <p:cxnSp>
        <p:nvCxnSpPr>
          <p:cNvPr id="203" name="Shape 203"/>
          <p:cNvCxnSpPr/>
          <p:nvPr/>
        </p:nvCxnSpPr>
        <p:spPr>
          <a:xfrm flipH="1" rot="10800000">
            <a:off x="2583596" y="2408604"/>
            <a:ext cx="495600" cy="207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04" name="Shape 204"/>
          <p:cNvCxnSpPr/>
          <p:nvPr/>
        </p:nvCxnSpPr>
        <p:spPr>
          <a:xfrm rot="10800000">
            <a:off x="2583596" y="2111904"/>
            <a:ext cx="0" cy="504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05" name="Shape 205"/>
          <p:cNvCxnSpPr/>
          <p:nvPr/>
        </p:nvCxnSpPr>
        <p:spPr>
          <a:xfrm>
            <a:off x="2583596" y="2616504"/>
            <a:ext cx="6612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06" name="Shape 206"/>
          <p:cNvSpPr/>
          <p:nvPr/>
        </p:nvSpPr>
        <p:spPr>
          <a:xfrm>
            <a:off x="2682718" y="2457707"/>
            <a:ext cx="55200" cy="45900"/>
          </a:xfrm>
          <a:prstGeom prst="ellipse">
            <a:avLst/>
          </a:prstGeom>
          <a:solidFill>
            <a:srgbClr val="EA6D59"/>
          </a:solidFill>
          <a:ln cap="flat" cmpd="sng" w="9525">
            <a:solidFill>
              <a:srgbClr val="86211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Shape 207"/>
          <p:cNvCxnSpPr/>
          <p:nvPr/>
        </p:nvCxnSpPr>
        <p:spPr>
          <a:xfrm flipH="1" rot="10800000">
            <a:off x="4276609" y="2231252"/>
            <a:ext cx="440700" cy="183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08" name="Shape 208"/>
          <p:cNvCxnSpPr/>
          <p:nvPr/>
        </p:nvCxnSpPr>
        <p:spPr>
          <a:xfrm rot="10800000">
            <a:off x="4276608" y="1910252"/>
            <a:ext cx="0" cy="504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09" name="Shape 209"/>
          <p:cNvCxnSpPr/>
          <p:nvPr/>
        </p:nvCxnSpPr>
        <p:spPr>
          <a:xfrm>
            <a:off x="4276608" y="2414852"/>
            <a:ext cx="6612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10" name="Shape 210"/>
          <p:cNvSpPr/>
          <p:nvPr/>
        </p:nvSpPr>
        <p:spPr>
          <a:xfrm>
            <a:off x="4445496" y="2194647"/>
            <a:ext cx="55200" cy="45900"/>
          </a:xfrm>
          <a:prstGeom prst="ellipse">
            <a:avLst/>
          </a:prstGeom>
          <a:solidFill>
            <a:srgbClr val="EA6D59"/>
          </a:solidFill>
          <a:ln cap="flat" cmpd="sng" w="9525">
            <a:solidFill>
              <a:srgbClr val="86211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Shape 211"/>
          <p:cNvCxnSpPr/>
          <p:nvPr/>
        </p:nvCxnSpPr>
        <p:spPr>
          <a:xfrm rot="10800000">
            <a:off x="5886934" y="2123366"/>
            <a:ext cx="0" cy="504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12" name="Shape 212"/>
          <p:cNvCxnSpPr/>
          <p:nvPr/>
        </p:nvCxnSpPr>
        <p:spPr>
          <a:xfrm>
            <a:off x="5886934" y="2627966"/>
            <a:ext cx="6612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13" name="Shape 213"/>
          <p:cNvCxnSpPr/>
          <p:nvPr/>
        </p:nvCxnSpPr>
        <p:spPr>
          <a:xfrm>
            <a:off x="5767578" y="2052403"/>
            <a:ext cx="991500" cy="0"/>
          </a:xfrm>
          <a:prstGeom prst="straightConnector1">
            <a:avLst/>
          </a:prstGeom>
          <a:noFill/>
          <a:ln cap="flat" cmpd="sng" w="25400">
            <a:solidFill>
              <a:srgbClr val="7598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14" name="Shape 214"/>
          <p:cNvCxnSpPr>
            <a:stCxn id="206" idx="5"/>
            <a:endCxn id="210" idx="2"/>
          </p:cNvCxnSpPr>
          <p:nvPr/>
        </p:nvCxnSpPr>
        <p:spPr>
          <a:xfrm rot="-5400000">
            <a:off x="3448034" y="1499385"/>
            <a:ext cx="279300" cy="1715700"/>
          </a:xfrm>
          <a:prstGeom prst="curvedConnector4">
            <a:avLst>
              <a:gd fmla="val -59431" name="adj1"/>
              <a:gd fmla="val 50234" name="adj2"/>
            </a:avLst>
          </a:prstGeom>
          <a:noFill/>
          <a:ln cap="flat" cmpd="sng" w="25400">
            <a:solidFill>
              <a:srgbClr val="FE8637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15" name="Shape 215"/>
          <p:cNvCxnSpPr/>
          <p:nvPr/>
        </p:nvCxnSpPr>
        <p:spPr>
          <a:xfrm>
            <a:off x="4445496" y="2203684"/>
            <a:ext cx="1707900" cy="275700"/>
          </a:xfrm>
          <a:prstGeom prst="curvedConnector3">
            <a:avLst>
              <a:gd fmla="val 49997" name="adj1"/>
            </a:avLst>
          </a:prstGeom>
          <a:noFill/>
          <a:ln cap="flat" cmpd="sng" w="25400">
            <a:solidFill>
              <a:srgbClr val="FE8637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16" name="Shape 216"/>
          <p:cNvSpPr/>
          <p:nvPr/>
        </p:nvSpPr>
        <p:spPr>
          <a:xfrm>
            <a:off x="1030115" y="2158044"/>
            <a:ext cx="55200" cy="45900"/>
          </a:xfrm>
          <a:prstGeom prst="ellipse">
            <a:avLst/>
          </a:prstGeom>
          <a:solidFill>
            <a:srgbClr val="EA6D59"/>
          </a:solidFill>
          <a:ln cap="flat" cmpd="sng" w="9525">
            <a:solidFill>
              <a:srgbClr val="86211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9575" y="2159866"/>
            <a:ext cx="1211700" cy="1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7033" y="1766302"/>
            <a:ext cx="989400" cy="1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250" y="1304350"/>
            <a:ext cx="2523600" cy="3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/>
          <p:nvPr/>
        </p:nvSpPr>
        <p:spPr>
          <a:xfrm>
            <a:off x="0" y="5328007"/>
            <a:ext cx="2411100" cy="96600"/>
          </a:xfrm>
          <a:prstGeom prst="rect">
            <a:avLst/>
          </a:prstGeom>
          <a:gradFill>
            <a:gsLst>
              <a:gs pos="0">
                <a:srgbClr val="7F0000"/>
              </a:gs>
              <a:gs pos="100000">
                <a:srgbClr val="FFA26A"/>
              </a:gs>
            </a:gsLst>
            <a:lin ang="16200038" scaled="0"/>
          </a:gradFill>
          <a:ln cap="flat" cmpd="sng" w="9525">
            <a:solidFill>
              <a:srgbClr val="FC803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46900" y="2748450"/>
            <a:ext cx="8520600" cy="4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Inverting transfer functions, gives all possible input packets that can generate an output packet.</a:t>
            </a:r>
          </a:p>
        </p:txBody>
      </p:sp>
      <p:cxnSp>
        <p:nvCxnSpPr>
          <p:cNvPr id="222" name="Shape 222"/>
          <p:cNvCxnSpPr/>
          <p:nvPr/>
        </p:nvCxnSpPr>
        <p:spPr>
          <a:xfrm flipH="1">
            <a:off x="711745" y="3960473"/>
            <a:ext cx="660300" cy="448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23" name="Shape 223"/>
          <p:cNvCxnSpPr/>
          <p:nvPr/>
        </p:nvCxnSpPr>
        <p:spPr>
          <a:xfrm rot="10800000">
            <a:off x="1372044" y="3109371"/>
            <a:ext cx="0" cy="851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24" name="Shape 224"/>
          <p:cNvCxnSpPr/>
          <p:nvPr/>
        </p:nvCxnSpPr>
        <p:spPr>
          <a:xfrm>
            <a:off x="1372045" y="3960471"/>
            <a:ext cx="10632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25" name="Shape 225"/>
          <p:cNvCxnSpPr/>
          <p:nvPr/>
        </p:nvCxnSpPr>
        <p:spPr>
          <a:xfrm flipH="1">
            <a:off x="3227557" y="4003493"/>
            <a:ext cx="660300" cy="448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26" name="Shape 226"/>
          <p:cNvCxnSpPr/>
          <p:nvPr/>
        </p:nvCxnSpPr>
        <p:spPr>
          <a:xfrm rot="10800000">
            <a:off x="3887856" y="3152393"/>
            <a:ext cx="0" cy="851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27" name="Shape 227"/>
          <p:cNvCxnSpPr/>
          <p:nvPr/>
        </p:nvCxnSpPr>
        <p:spPr>
          <a:xfrm>
            <a:off x="3887857" y="4003491"/>
            <a:ext cx="10632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28" name="Shape 228"/>
          <p:cNvSpPr/>
          <p:nvPr/>
        </p:nvSpPr>
        <p:spPr>
          <a:xfrm>
            <a:off x="1372044" y="3613621"/>
            <a:ext cx="430800" cy="2577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CA1B00"/>
              </a:gs>
              <a:gs pos="100000">
                <a:srgbClr val="FF958E"/>
              </a:gs>
            </a:gsLst>
            <a:lin ang="16200038" scaled="0"/>
          </a:gradFill>
          <a:ln cap="flat" cmpd="sng" w="9525">
            <a:solidFill>
              <a:srgbClr val="B1271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280054" y="3960471"/>
            <a:ext cx="356700" cy="2577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A8B7DA"/>
              </a:gs>
              <a:gs pos="100000">
                <a:srgbClr val="C7D8FF"/>
              </a:gs>
            </a:gsLst>
            <a:lin ang="16200038" scaled="0"/>
          </a:gradFill>
          <a:ln cap="flat" cmpd="sng" w="9525">
            <a:solidFill>
              <a:srgbClr val="A8B4D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1706069" y="3912277"/>
            <a:ext cx="335700" cy="3060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FF7F19"/>
              </a:gs>
              <a:gs pos="100000">
                <a:srgbClr val="FFA26A"/>
              </a:gs>
            </a:gsLst>
            <a:lin ang="16200038" scaled="0"/>
          </a:gradFill>
          <a:ln cap="flat" cmpd="sng" w="9525">
            <a:solidFill>
              <a:srgbClr val="FC803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1173744" y="4268968"/>
            <a:ext cx="583499" cy="1491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757B85"/>
              </a:gs>
              <a:gs pos="100000">
                <a:srgbClr val="C3CBD2"/>
              </a:gs>
            </a:gsLst>
            <a:lin ang="16200038" scaled="0"/>
          </a:gradFill>
          <a:ln cap="flat" cmpd="sng" w="9525">
            <a:solidFill>
              <a:srgbClr val="73788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3860590" y="3792441"/>
            <a:ext cx="348300" cy="3084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CA1B00">
                  <a:alpha val="73725"/>
                </a:srgbClr>
              </a:gs>
              <a:gs pos="100000">
                <a:srgbClr val="FF958E">
                  <a:alpha val="73725"/>
                </a:srgbClr>
              </a:gs>
            </a:gsLst>
            <a:lin ang="16200038" scaled="0"/>
          </a:gradFill>
          <a:ln cap="flat" cmpd="sng" w="9525">
            <a:solidFill>
              <a:srgbClr val="B1271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041147" y="3703247"/>
            <a:ext cx="338700" cy="2850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FF7F19">
                  <a:alpha val="61960"/>
                </a:srgbClr>
              </a:gs>
              <a:gs pos="100000">
                <a:srgbClr val="FFA26A">
                  <a:alpha val="61960"/>
                </a:srgbClr>
              </a:gs>
            </a:gsLst>
            <a:lin ang="16200038" scaled="0"/>
          </a:gradFill>
          <a:ln cap="flat" cmpd="sng" w="9525">
            <a:solidFill>
              <a:srgbClr val="FC803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4426711" y="3963856"/>
            <a:ext cx="289200" cy="2577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A8B7DA"/>
              </a:gs>
              <a:gs pos="100000">
                <a:srgbClr val="C7D8FF"/>
              </a:gs>
            </a:gsLst>
            <a:lin ang="16200038" scaled="0"/>
          </a:gradFill>
          <a:ln cap="flat" cmpd="sng" w="9525">
            <a:solidFill>
              <a:srgbClr val="A8B4D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07901" y="4177656"/>
            <a:ext cx="583500" cy="1491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757B85"/>
              </a:gs>
              <a:gs pos="100000">
                <a:srgbClr val="C3CBD2"/>
              </a:gs>
            </a:gsLst>
            <a:lin ang="16200038" scaled="0"/>
          </a:gradFill>
          <a:ln cap="flat" cmpd="sng" w="9525">
            <a:solidFill>
              <a:srgbClr val="73788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3707901" y="4362400"/>
            <a:ext cx="583500" cy="1491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757B85"/>
              </a:gs>
              <a:gs pos="100000">
                <a:srgbClr val="C3CBD2"/>
              </a:gs>
            </a:gsLst>
            <a:lin ang="16200038" scaled="0"/>
          </a:gradFill>
          <a:ln cap="flat" cmpd="sng" w="9525">
            <a:solidFill>
              <a:srgbClr val="73788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570675" y="4659850"/>
            <a:ext cx="20541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Input Header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Space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374821" y="4655450"/>
            <a:ext cx="20541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Output Header Space</a:t>
            </a:r>
          </a:p>
        </p:txBody>
      </p:sp>
      <p:sp>
        <p:nvSpPr>
          <p:cNvPr id="239" name="Shape 239"/>
          <p:cNvSpPr/>
          <p:nvPr/>
        </p:nvSpPr>
        <p:spPr>
          <a:xfrm>
            <a:off x="2701226" y="3748050"/>
            <a:ext cx="826200" cy="35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8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FFFFFF"/>
                </a:solidFill>
              </a:rPr>
              <a:t>T</a:t>
            </a:r>
            <a:r>
              <a:rPr baseline="30000" lang="en" sz="1200">
                <a:solidFill>
                  <a:srgbClr val="FFFFFF"/>
                </a:solidFill>
              </a:rPr>
              <a:t>-1</a:t>
            </a:r>
            <a:r>
              <a:rPr lang="en" sz="1200">
                <a:solidFill>
                  <a:srgbClr val="FFFFFF"/>
                </a:solidFill>
              </a:rPr>
              <a:t>(h,p)</a:t>
            </a:r>
          </a:p>
        </p:txBody>
      </p:sp>
      <p:sp>
        <p:nvSpPr>
          <p:cNvPr id="240" name="Shape 240"/>
          <p:cNvSpPr/>
          <p:nvPr/>
        </p:nvSpPr>
        <p:spPr>
          <a:xfrm>
            <a:off x="1503824" y="3804061"/>
            <a:ext cx="69600" cy="50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4682109" y="3673452"/>
            <a:ext cx="69600" cy="50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4819454" y="4086143"/>
            <a:ext cx="69600" cy="50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Shape 243"/>
          <p:cNvCxnSpPr>
            <a:stCxn id="240" idx="1"/>
            <a:endCxn id="241" idx="1"/>
          </p:cNvCxnSpPr>
          <p:nvPr/>
        </p:nvCxnSpPr>
        <p:spPr>
          <a:xfrm rot="-5400000">
            <a:off x="3037867" y="2157091"/>
            <a:ext cx="130500" cy="3178199"/>
          </a:xfrm>
          <a:prstGeom prst="curvedConnector3">
            <a:avLst>
              <a:gd fmla="val 217466" name="adj1"/>
            </a:avLst>
          </a:prstGeom>
          <a:noFill/>
          <a:ln cap="flat" cmpd="sng" w="15875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44" name="Shape 244"/>
          <p:cNvCxnSpPr>
            <a:stCxn id="240" idx="5"/>
            <a:endCxn id="242" idx="3"/>
          </p:cNvCxnSpPr>
          <p:nvPr/>
        </p:nvCxnSpPr>
        <p:spPr>
          <a:xfrm flipH="1" rot="-5400000">
            <a:off x="3055432" y="2354880"/>
            <a:ext cx="282000" cy="3266399"/>
          </a:xfrm>
          <a:prstGeom prst="curvedConnector3">
            <a:avLst>
              <a:gd fmla="val 154341" name="adj1"/>
            </a:avLst>
          </a:prstGeom>
          <a:noFill/>
          <a:ln cap="flat" cmpd="sng" w="15875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3041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Algorithms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953825"/>
            <a:ext cx="8520600" cy="10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there a loop in the network?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33333"/>
              <a:buFont typeface="Arial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Inject an all-x test packet from every switch-port</a:t>
            </a: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33333"/>
              <a:buFont typeface="Arial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packet until it comes back to injection port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51" name="Shape 251"/>
          <p:cNvSpPr txBox="1"/>
          <p:nvPr/>
        </p:nvSpPr>
        <p:spPr>
          <a:xfrm>
            <a:off x="311700" y="4446400"/>
            <a:ext cx="8102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600"/>
              <a:t>Also, finding reachability, checking isolation of slices, etc.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1994667" y="2957710"/>
            <a:ext cx="1047600" cy="388799"/>
          </a:xfrm>
          <a:prstGeom prst="can">
            <a:avLst>
              <a:gd fmla="val 38062" name="adj"/>
            </a:avLst>
          </a:prstGeom>
          <a:gradFill>
            <a:gsLst>
              <a:gs pos="0">
                <a:srgbClr val="6593E8"/>
              </a:gs>
              <a:gs pos="100000">
                <a:srgbClr val="9BBFFF"/>
              </a:gs>
            </a:gsLst>
            <a:lin ang="16200038" scaled="0"/>
          </a:gradFill>
          <a:ln cap="flat" cmpd="sng" w="9525">
            <a:solidFill>
              <a:srgbClr val="6F93D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Box 1</a:t>
            </a:r>
          </a:p>
        </p:txBody>
      </p:sp>
      <p:sp>
        <p:nvSpPr>
          <p:cNvPr id="253" name="Shape 253"/>
          <p:cNvSpPr/>
          <p:nvPr/>
        </p:nvSpPr>
        <p:spPr>
          <a:xfrm>
            <a:off x="4578691" y="1957317"/>
            <a:ext cx="1047600" cy="388800"/>
          </a:xfrm>
          <a:prstGeom prst="can">
            <a:avLst>
              <a:gd fmla="val 38062" name="adj"/>
            </a:avLst>
          </a:prstGeom>
          <a:gradFill>
            <a:gsLst>
              <a:gs pos="0">
                <a:srgbClr val="6593E8"/>
              </a:gs>
              <a:gs pos="100000">
                <a:srgbClr val="9BBFFF"/>
              </a:gs>
            </a:gsLst>
            <a:lin ang="16200038" scaled="0"/>
          </a:gradFill>
          <a:ln cap="flat" cmpd="sng" w="9525">
            <a:solidFill>
              <a:srgbClr val="6F93D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Box 2</a:t>
            </a:r>
          </a:p>
        </p:txBody>
      </p:sp>
      <p:sp>
        <p:nvSpPr>
          <p:cNvPr id="254" name="Shape 254"/>
          <p:cNvSpPr/>
          <p:nvPr/>
        </p:nvSpPr>
        <p:spPr>
          <a:xfrm>
            <a:off x="7162716" y="3013287"/>
            <a:ext cx="1047600" cy="388800"/>
          </a:xfrm>
          <a:prstGeom prst="can">
            <a:avLst>
              <a:gd fmla="val 38062" name="adj"/>
            </a:avLst>
          </a:prstGeom>
          <a:gradFill>
            <a:gsLst>
              <a:gs pos="0">
                <a:srgbClr val="6593E8"/>
              </a:gs>
              <a:gs pos="100000">
                <a:srgbClr val="9BBFFF"/>
              </a:gs>
            </a:gsLst>
            <a:lin ang="16200038" scaled="0"/>
          </a:gradFill>
          <a:ln cap="flat" cmpd="sng" w="9525">
            <a:solidFill>
              <a:srgbClr val="6F93D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Box 3</a:t>
            </a:r>
          </a:p>
        </p:txBody>
      </p:sp>
      <p:sp>
        <p:nvSpPr>
          <p:cNvPr id="255" name="Shape 255"/>
          <p:cNvSpPr/>
          <p:nvPr/>
        </p:nvSpPr>
        <p:spPr>
          <a:xfrm>
            <a:off x="4648530" y="4124835"/>
            <a:ext cx="1047600" cy="388800"/>
          </a:xfrm>
          <a:prstGeom prst="can">
            <a:avLst>
              <a:gd fmla="val 38062" name="adj"/>
            </a:avLst>
          </a:prstGeom>
          <a:gradFill>
            <a:gsLst>
              <a:gs pos="0">
                <a:srgbClr val="6593E8"/>
              </a:gs>
              <a:gs pos="100000">
                <a:srgbClr val="9BBFFF"/>
              </a:gs>
            </a:gsLst>
            <a:lin ang="16200038" scaled="0"/>
          </a:gradFill>
          <a:ln cap="flat" cmpd="sng" w="9525">
            <a:solidFill>
              <a:srgbClr val="6F93D5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Box 4</a:t>
            </a:r>
          </a:p>
        </p:txBody>
      </p:sp>
      <p:cxnSp>
        <p:nvCxnSpPr>
          <p:cNvPr id="256" name="Shape 256"/>
          <p:cNvCxnSpPr/>
          <p:nvPr/>
        </p:nvCxnSpPr>
        <p:spPr>
          <a:xfrm>
            <a:off x="2518456" y="3346752"/>
            <a:ext cx="2130000" cy="972600"/>
          </a:xfrm>
          <a:prstGeom prst="straightConnector1">
            <a:avLst/>
          </a:prstGeom>
          <a:noFill/>
          <a:ln cap="flat" cmpd="sng" w="25400">
            <a:solidFill>
              <a:srgbClr val="7598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57" name="Shape 257"/>
          <p:cNvCxnSpPr/>
          <p:nvPr/>
        </p:nvCxnSpPr>
        <p:spPr>
          <a:xfrm>
            <a:off x="5626269" y="2151838"/>
            <a:ext cx="2060400" cy="861600"/>
          </a:xfrm>
          <a:prstGeom prst="straightConnector1">
            <a:avLst/>
          </a:prstGeom>
          <a:noFill/>
          <a:ln cap="flat" cmpd="sng" w="25400">
            <a:solidFill>
              <a:srgbClr val="7598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58" name="Shape 258"/>
          <p:cNvCxnSpPr/>
          <p:nvPr/>
        </p:nvCxnSpPr>
        <p:spPr>
          <a:xfrm flipH="1" rot="10800000">
            <a:off x="5696107" y="3402256"/>
            <a:ext cx="1990200" cy="917100"/>
          </a:xfrm>
          <a:prstGeom prst="straightConnector1">
            <a:avLst/>
          </a:prstGeom>
          <a:noFill/>
          <a:ln cap="flat" cmpd="sng" w="25400">
            <a:solidFill>
              <a:srgbClr val="7598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59" name="Shape 259"/>
          <p:cNvCxnSpPr/>
          <p:nvPr/>
        </p:nvCxnSpPr>
        <p:spPr>
          <a:xfrm flipH="1" rot="10800000">
            <a:off x="2518456" y="2151610"/>
            <a:ext cx="2060400" cy="806100"/>
          </a:xfrm>
          <a:prstGeom prst="straightConnector1">
            <a:avLst/>
          </a:prstGeom>
          <a:noFill/>
          <a:ln cap="flat" cmpd="sng" w="25400">
            <a:solidFill>
              <a:srgbClr val="7598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60" name="Shape 260"/>
          <p:cNvCxnSpPr/>
          <p:nvPr/>
        </p:nvCxnSpPr>
        <p:spPr>
          <a:xfrm flipH="1" rot="10800000">
            <a:off x="2064506" y="3680313"/>
            <a:ext cx="1117500" cy="500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61" name="Shape 261"/>
          <p:cNvCxnSpPr/>
          <p:nvPr/>
        </p:nvCxnSpPr>
        <p:spPr>
          <a:xfrm rot="10800000">
            <a:off x="2064506" y="3346713"/>
            <a:ext cx="0" cy="833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62" name="Shape 262"/>
          <p:cNvCxnSpPr/>
          <p:nvPr/>
        </p:nvCxnSpPr>
        <p:spPr>
          <a:xfrm>
            <a:off x="2064506" y="4180413"/>
            <a:ext cx="1257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3" name="Shape 263"/>
          <p:cNvSpPr/>
          <p:nvPr/>
        </p:nvSpPr>
        <p:spPr>
          <a:xfrm>
            <a:off x="2064506" y="3624639"/>
            <a:ext cx="838200" cy="5559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CBDAFB"/>
              </a:gs>
              <a:gs pos="35000">
                <a:srgbClr val="DAE3FB"/>
              </a:gs>
              <a:gs pos="100000">
                <a:srgbClr val="F0F3FE"/>
              </a:gs>
            </a:gsLst>
            <a:lin ang="16200038" scaled="0"/>
          </a:gradFill>
          <a:ln cap="flat" cmpd="sng" w="9525">
            <a:solidFill>
              <a:srgbClr val="A8B4D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Shape 264"/>
          <p:cNvCxnSpPr/>
          <p:nvPr/>
        </p:nvCxnSpPr>
        <p:spPr>
          <a:xfrm rot="10800000">
            <a:off x="3313050" y="3638975"/>
            <a:ext cx="1088700" cy="505800"/>
          </a:xfrm>
          <a:prstGeom prst="straightConnector1">
            <a:avLst/>
          </a:prstGeom>
          <a:noFill/>
          <a:ln cap="flat" cmpd="sng" w="25400">
            <a:solidFill>
              <a:srgbClr val="FE8637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65" name="Shape 265"/>
          <p:cNvCxnSpPr/>
          <p:nvPr/>
        </p:nvCxnSpPr>
        <p:spPr>
          <a:xfrm flipH="1" rot="10800000">
            <a:off x="2762891" y="2179723"/>
            <a:ext cx="1117500" cy="500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66" name="Shape 266"/>
          <p:cNvCxnSpPr/>
          <p:nvPr/>
        </p:nvCxnSpPr>
        <p:spPr>
          <a:xfrm rot="10800000">
            <a:off x="2762891" y="1846123"/>
            <a:ext cx="0" cy="833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67" name="Shape 267"/>
          <p:cNvCxnSpPr/>
          <p:nvPr/>
        </p:nvCxnSpPr>
        <p:spPr>
          <a:xfrm>
            <a:off x="2762891" y="2679823"/>
            <a:ext cx="1257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8" name="Shape 268"/>
          <p:cNvSpPr/>
          <p:nvPr/>
        </p:nvSpPr>
        <p:spPr>
          <a:xfrm>
            <a:off x="2064506" y="3624639"/>
            <a:ext cx="838200" cy="555900"/>
          </a:xfrm>
          <a:prstGeom prst="cube">
            <a:avLst>
              <a:gd fmla="val 25000" name="adj"/>
            </a:avLst>
          </a:prstGeom>
          <a:gradFill>
            <a:gsLst>
              <a:gs pos="0">
                <a:srgbClr val="CBDAFB"/>
              </a:gs>
              <a:gs pos="35000">
                <a:srgbClr val="DAE3FB"/>
              </a:gs>
              <a:gs pos="100000">
                <a:srgbClr val="F0F3FE"/>
              </a:gs>
            </a:gsLst>
            <a:lin ang="16200038" scaled="0"/>
          </a:gradFill>
          <a:ln cap="flat" cmpd="sng" w="9525">
            <a:solidFill>
              <a:srgbClr val="A8B4D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Shape 269"/>
          <p:cNvCxnSpPr/>
          <p:nvPr/>
        </p:nvCxnSpPr>
        <p:spPr>
          <a:xfrm flipH="1" rot="10800000">
            <a:off x="6115138" y="2179723"/>
            <a:ext cx="1117500" cy="500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70" name="Shape 270"/>
          <p:cNvCxnSpPr/>
          <p:nvPr/>
        </p:nvCxnSpPr>
        <p:spPr>
          <a:xfrm rot="10800000">
            <a:off x="6115138" y="1846123"/>
            <a:ext cx="0" cy="833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71" name="Shape 271"/>
          <p:cNvCxnSpPr/>
          <p:nvPr/>
        </p:nvCxnSpPr>
        <p:spPr>
          <a:xfrm>
            <a:off x="6115138" y="2679823"/>
            <a:ext cx="1257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72" name="Shape 272"/>
          <p:cNvCxnSpPr/>
          <p:nvPr/>
        </p:nvCxnSpPr>
        <p:spPr>
          <a:xfrm flipH="1" rot="10800000">
            <a:off x="6045300" y="3513581"/>
            <a:ext cx="1117499" cy="500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73" name="Shape 273"/>
          <p:cNvCxnSpPr/>
          <p:nvPr/>
        </p:nvCxnSpPr>
        <p:spPr>
          <a:xfrm rot="10800000">
            <a:off x="6045300" y="3179981"/>
            <a:ext cx="0" cy="833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74" name="Shape 274"/>
          <p:cNvCxnSpPr/>
          <p:nvPr/>
        </p:nvCxnSpPr>
        <p:spPr>
          <a:xfrm>
            <a:off x="6045300" y="4013681"/>
            <a:ext cx="125729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75" name="Shape 275"/>
          <p:cNvSpPr txBox="1"/>
          <p:nvPr/>
        </p:nvSpPr>
        <p:spPr>
          <a:xfrm>
            <a:off x="2972406" y="1901741"/>
            <a:ext cx="908099" cy="267000"/>
          </a:xfrm>
          <a:prstGeom prst="rect">
            <a:avLst/>
          </a:prstGeom>
          <a:solidFill>
            <a:srgbClr val="F8CCC6">
              <a:alpha val="85880"/>
            </a:srgbClr>
          </a:solidFill>
          <a:ln cap="flat" cmpd="sng" w="9525">
            <a:solidFill>
              <a:srgbClr val="E65C0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</a:rPr>
              <a:t>T</a:t>
            </a:r>
            <a:r>
              <a:rPr baseline="-25000" lang="en" sz="1200">
                <a:solidFill>
                  <a:srgbClr val="000000"/>
                </a:solidFill>
              </a:rPr>
              <a:t>1</a:t>
            </a:r>
            <a:r>
              <a:rPr lang="en" sz="1200">
                <a:solidFill>
                  <a:srgbClr val="000000"/>
                </a:solidFill>
              </a:rPr>
              <a:t>(X,P)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6534169" y="2012896"/>
            <a:ext cx="1257299" cy="267000"/>
          </a:xfrm>
          <a:prstGeom prst="rect">
            <a:avLst/>
          </a:prstGeom>
          <a:solidFill>
            <a:srgbClr val="F8CCC6">
              <a:alpha val="85880"/>
            </a:srgbClr>
          </a:solidFill>
          <a:ln cap="flat" cmpd="sng" w="9525">
            <a:solidFill>
              <a:srgbClr val="E65C0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</a:rPr>
              <a:t>T</a:t>
            </a:r>
            <a:r>
              <a:rPr baseline="-25000" lang="en" sz="1200">
                <a:solidFill>
                  <a:srgbClr val="000000"/>
                </a:solidFill>
              </a:rPr>
              <a:t>2</a:t>
            </a:r>
            <a:r>
              <a:rPr lang="en" sz="1200">
                <a:solidFill>
                  <a:srgbClr val="000000"/>
                </a:solidFill>
              </a:rPr>
              <a:t>(T</a:t>
            </a:r>
            <a:r>
              <a:rPr baseline="-25000" lang="en" sz="1200">
                <a:solidFill>
                  <a:srgbClr val="000000"/>
                </a:solidFill>
              </a:rPr>
              <a:t>1</a:t>
            </a:r>
            <a:r>
              <a:rPr lang="en" sz="1200">
                <a:solidFill>
                  <a:srgbClr val="000000"/>
                </a:solidFill>
              </a:rPr>
              <a:t>(X,P))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790121" y="4096545"/>
            <a:ext cx="1536300" cy="267000"/>
          </a:xfrm>
          <a:prstGeom prst="rect">
            <a:avLst/>
          </a:prstGeom>
          <a:solidFill>
            <a:srgbClr val="F8CCC6">
              <a:alpha val="85880"/>
            </a:srgbClr>
          </a:solidFill>
          <a:ln cap="flat" cmpd="sng" w="9525">
            <a:solidFill>
              <a:srgbClr val="E65C0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</a:rPr>
              <a:t>T</a:t>
            </a:r>
            <a:r>
              <a:rPr baseline="-25000" lang="en" sz="1200">
                <a:solidFill>
                  <a:srgbClr val="000000"/>
                </a:solidFill>
              </a:rPr>
              <a:t>3</a:t>
            </a:r>
            <a:r>
              <a:rPr lang="en" sz="1200">
                <a:solidFill>
                  <a:srgbClr val="000000"/>
                </a:solidFill>
              </a:rPr>
              <a:t>(T</a:t>
            </a:r>
            <a:r>
              <a:rPr baseline="-25000" lang="en" sz="1200">
                <a:solidFill>
                  <a:srgbClr val="000000"/>
                </a:solidFill>
              </a:rPr>
              <a:t>2</a:t>
            </a:r>
            <a:r>
              <a:rPr lang="en" sz="1200">
                <a:solidFill>
                  <a:srgbClr val="000000"/>
                </a:solidFill>
              </a:rPr>
              <a:t>(T</a:t>
            </a:r>
            <a:r>
              <a:rPr baseline="-25000" lang="en" sz="1200">
                <a:solidFill>
                  <a:srgbClr val="000000"/>
                </a:solidFill>
              </a:rPr>
              <a:t>1</a:t>
            </a:r>
            <a:r>
              <a:rPr lang="en" sz="1200">
                <a:solidFill>
                  <a:srgbClr val="000000"/>
                </a:solidFill>
              </a:rPr>
              <a:t>(X,P)))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575636" y="4235992"/>
            <a:ext cx="1885500" cy="267000"/>
          </a:xfrm>
          <a:prstGeom prst="rect">
            <a:avLst/>
          </a:prstGeom>
          <a:solidFill>
            <a:srgbClr val="F8CCC6">
              <a:alpha val="85880"/>
            </a:srgbClr>
          </a:solidFill>
          <a:ln cap="flat" cmpd="sng" w="9525">
            <a:solidFill>
              <a:srgbClr val="E65C0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</a:rPr>
              <a:t>T</a:t>
            </a:r>
            <a:r>
              <a:rPr baseline="-25000" lang="en" sz="1200">
                <a:solidFill>
                  <a:srgbClr val="000000"/>
                </a:solidFill>
              </a:rPr>
              <a:t>4</a:t>
            </a:r>
            <a:r>
              <a:rPr lang="en" sz="1200">
                <a:solidFill>
                  <a:srgbClr val="000000"/>
                </a:solidFill>
              </a:rPr>
              <a:t>(T</a:t>
            </a:r>
            <a:r>
              <a:rPr baseline="-25000" lang="en" sz="1200">
                <a:solidFill>
                  <a:srgbClr val="000000"/>
                </a:solidFill>
              </a:rPr>
              <a:t>3</a:t>
            </a:r>
            <a:r>
              <a:rPr lang="en" sz="1200">
                <a:solidFill>
                  <a:srgbClr val="000000"/>
                </a:solidFill>
              </a:rPr>
              <a:t>(T</a:t>
            </a:r>
            <a:r>
              <a:rPr baseline="-25000" lang="en" sz="1200">
                <a:solidFill>
                  <a:srgbClr val="000000"/>
                </a:solidFill>
              </a:rPr>
              <a:t>2</a:t>
            </a:r>
            <a:r>
              <a:rPr lang="en" sz="1200">
                <a:solidFill>
                  <a:srgbClr val="000000"/>
                </a:solidFill>
              </a:rPr>
              <a:t>(T</a:t>
            </a:r>
            <a:r>
              <a:rPr baseline="-25000" lang="en" sz="1200">
                <a:solidFill>
                  <a:srgbClr val="000000"/>
                </a:solidFill>
              </a:rPr>
              <a:t>1</a:t>
            </a:r>
            <a:r>
              <a:rPr lang="en" sz="1200">
                <a:solidFill>
                  <a:srgbClr val="000000"/>
                </a:solidFill>
              </a:rPr>
              <a:t>(X,P))))</a:t>
            </a:r>
          </a:p>
        </p:txBody>
      </p:sp>
      <p:sp>
        <p:nvSpPr>
          <p:cNvPr id="279" name="Shape 279"/>
          <p:cNvSpPr/>
          <p:nvPr/>
        </p:nvSpPr>
        <p:spPr>
          <a:xfrm>
            <a:off x="6324654" y="3624639"/>
            <a:ext cx="209400" cy="278100"/>
          </a:xfrm>
          <a:prstGeom prst="cube">
            <a:avLst>
              <a:gd fmla="val 25000" name="adj"/>
            </a:avLst>
          </a:prstGeom>
          <a:solidFill>
            <a:srgbClr val="FFCDAD">
              <a:alpha val="62750"/>
            </a:srgbClr>
          </a:solidFill>
          <a:ln cap="flat" cmpd="sng" w="9525">
            <a:solidFill>
              <a:srgbClr val="FC803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6534169" y="2429725"/>
            <a:ext cx="419099" cy="166500"/>
          </a:xfrm>
          <a:prstGeom prst="cube">
            <a:avLst>
              <a:gd fmla="val 25000" name="adj"/>
            </a:avLst>
          </a:prstGeom>
          <a:solidFill>
            <a:srgbClr val="FFCDAD">
              <a:alpha val="62750"/>
            </a:srgbClr>
          </a:solidFill>
          <a:ln cap="flat" cmpd="sng" w="9525">
            <a:solidFill>
              <a:srgbClr val="FC803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3042245" y="2324359"/>
            <a:ext cx="349200" cy="278100"/>
          </a:xfrm>
          <a:prstGeom prst="cube">
            <a:avLst>
              <a:gd fmla="val 25000" name="adj"/>
            </a:avLst>
          </a:prstGeom>
          <a:solidFill>
            <a:srgbClr val="FFCDAD">
              <a:alpha val="62750"/>
            </a:srgbClr>
          </a:solidFill>
          <a:ln cap="flat" cmpd="sng" w="9525">
            <a:solidFill>
              <a:srgbClr val="FC803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2204183" y="3735794"/>
            <a:ext cx="279000" cy="278100"/>
          </a:xfrm>
          <a:prstGeom prst="cube">
            <a:avLst>
              <a:gd fmla="val 25000" name="adj"/>
            </a:avLst>
          </a:prstGeom>
          <a:solidFill>
            <a:srgbClr val="FFCDAD">
              <a:alpha val="62750"/>
            </a:srgbClr>
          </a:solidFill>
          <a:ln cap="flat" cmpd="sng" w="9525">
            <a:solidFill>
              <a:srgbClr val="FC803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1125" lIns="82275" rIns="82275" tIns="411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737575" y="3680219"/>
            <a:ext cx="1187100" cy="242100"/>
          </a:xfrm>
          <a:prstGeom prst="rect">
            <a:avLst/>
          </a:prstGeom>
          <a:solidFill>
            <a:srgbClr val="F8CCC6">
              <a:alpha val="62750"/>
            </a:srgbClr>
          </a:solidFill>
          <a:ln cap="flat" cmpd="sng" w="9525">
            <a:solidFill>
              <a:srgbClr val="EA6D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</a:rPr>
              <a:t>Original HS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737575" y="3958106"/>
            <a:ext cx="1187100" cy="242100"/>
          </a:xfrm>
          <a:prstGeom prst="rect">
            <a:avLst/>
          </a:prstGeom>
          <a:solidFill>
            <a:srgbClr val="ABC0E8">
              <a:alpha val="62750"/>
            </a:srgbClr>
          </a:solidFill>
          <a:ln cap="flat" cmpd="sng" w="9525">
            <a:solidFill>
              <a:srgbClr val="3667C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1125" lIns="82275" rIns="82275" tIns="411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000000"/>
                </a:solidFill>
              </a:rPr>
              <a:t>Returned HS</a:t>
            </a:r>
          </a:p>
        </p:txBody>
      </p:sp>
      <p:cxnSp>
        <p:nvCxnSpPr>
          <p:cNvPr id="285" name="Shape 285"/>
          <p:cNvCxnSpPr>
            <a:stCxn id="282" idx="2"/>
          </p:cNvCxnSpPr>
          <p:nvPr/>
        </p:nvCxnSpPr>
        <p:spPr>
          <a:xfrm rot="10800000">
            <a:off x="1785083" y="3853806"/>
            <a:ext cx="419100" cy="55800"/>
          </a:xfrm>
          <a:prstGeom prst="straightConnector1">
            <a:avLst/>
          </a:prstGeom>
          <a:noFill/>
          <a:ln cap="flat" cmpd="sng" w="25400">
            <a:solidFill>
              <a:srgbClr val="FE8637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86" name="Shape 286"/>
          <p:cNvCxnSpPr/>
          <p:nvPr/>
        </p:nvCxnSpPr>
        <p:spPr>
          <a:xfrm flipH="1">
            <a:off x="1785075" y="4013681"/>
            <a:ext cx="768300" cy="55800"/>
          </a:xfrm>
          <a:prstGeom prst="straightConnector1">
            <a:avLst/>
          </a:prstGeom>
          <a:noFill/>
          <a:ln cap="flat" cmpd="sng" w="25400">
            <a:solidFill>
              <a:srgbClr val="3667C4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Implementations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 sits between the control plane and the switches, and it uses the Header Space Analysis algorithm that can be used to check a rule update against a single policy within very short time (50-500 us)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several well known HSA implementations;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Hassel</a:t>
            </a:r>
          </a:p>
          <a:p>
            <a:pPr indent="-3048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Table compression</a:t>
            </a:r>
          </a:p>
          <a:p>
            <a:pPr indent="-3048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Lazy subtraction</a:t>
            </a:r>
          </a:p>
          <a:p>
            <a:pPr indent="-3048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Dead object deletion</a:t>
            </a:r>
          </a:p>
          <a:p>
            <a:pPr indent="-3048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Lazy TE evaluation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Net-Plumber</a:t>
            </a:r>
          </a:p>
          <a:p>
            <a:pPr indent="-3048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 of recomputing all the transformations each time the network changes, it incrementally updates only the portions of those transfer function results affected by the change.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