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6811A7-AF22-411D-BC73-3ACC0AD66B38}">
  <a:tblStyle styleId="{8E6811A7-AF22-411D-BC73-3ACC0AD66B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125" name="Shape 1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216" name="Shape 2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226" name="Shape 2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236" name="Shape 2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246" name="Shape 2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258" name="Shape 2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268" name="Shape 2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279" name="Shape 2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288" name="Shape 2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97" name="Shape 2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136" name="Shape 1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a:p>
        </p:txBody>
      </p:sp>
      <p:sp>
        <p:nvSpPr>
          <p:cNvPr id="143" name="Shape 1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a:p>
        </p:txBody>
      </p:sp>
      <p:sp>
        <p:nvSpPr>
          <p:cNvPr id="152" name="Shape 15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161" name="Shape 1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lang="en"/>
              <a:t>overload the POSIX I/O functions (write, read...) and the libc functions (fwrite,fread...) using a preloaded shared library</a:t>
            </a:r>
            <a:endParaRPr/>
          </a:p>
        </p:txBody>
      </p:sp>
      <p:sp>
        <p:nvSpPr>
          <p:cNvPr id="175" name="Shape 1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lang="en"/>
              <a:t>Sequitur and StarSequitur build a grammar from a stream of symbols, but they do not predict the next incoming symbols from past observations.</a:t>
            </a:r>
            <a:endParaRPr b="0" i="0" sz="1200" u="none" cap="none" strike="noStrike">
              <a:solidFill>
                <a:schemeClr val="dk1"/>
              </a:solidFill>
              <a:latin typeface="Calibri"/>
              <a:ea typeface="Calibri"/>
              <a:cs typeface="Calibri"/>
              <a:sym typeface="Calibri"/>
            </a:endParaRPr>
          </a:p>
        </p:txBody>
      </p:sp>
      <p:sp>
        <p:nvSpPr>
          <p:cNvPr id="186" name="Shape 1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lang="en"/>
              <a:t>bookkeeping of per-context access behavior</a:t>
            </a:r>
            <a:endParaRPr/>
          </a:p>
          <a:p>
            <a:pPr indent="0" lvl="0" marL="0" marR="0" rtl="0" algn="l">
              <a:spcBef>
                <a:spcPts val="0"/>
              </a:spcBef>
              <a:spcAft>
                <a:spcPts val="0"/>
              </a:spcAft>
              <a:buClr>
                <a:schemeClr val="dk1"/>
              </a:buClr>
              <a:buSzPts val="1400"/>
              <a:buFont typeface="Calibri"/>
              <a:buNone/>
            </a:pPr>
            <a:r>
              <a:t/>
            </a:r>
            <a:endParaRPr/>
          </a:p>
        </p:txBody>
      </p:sp>
      <p:sp>
        <p:nvSpPr>
          <p:cNvPr id="197" name="Shape 1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Reason that using such different applications which use different I/O methods, to see how well Omnisc'IO predicts future context symbols based on past observations. Then evaluate the ability of Omnisc'IO to predict the location of next I/O operation and when will it happen.</a:t>
            </a:r>
            <a:endParaRPr sz="1800"/>
          </a:p>
          <a:p>
            <a:pPr indent="0" lvl="0" marL="0" rtl="0">
              <a:spcBef>
                <a:spcPts val="0"/>
              </a:spcBef>
              <a:spcAft>
                <a:spcPts val="0"/>
              </a:spcAft>
              <a:buClr>
                <a:schemeClr val="dk1"/>
              </a:buClr>
              <a:buSzPts val="1100"/>
              <a:buFont typeface="Arial"/>
              <a:buNone/>
            </a:pPr>
            <a:r>
              <a:rPr lang="en" sz="1800"/>
              <a:t> </a:t>
            </a:r>
            <a:endParaRPr/>
          </a:p>
        </p:txBody>
      </p:sp>
      <p:sp>
        <p:nvSpPr>
          <p:cNvPr id="206" name="Shape 2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spTree>
      <p:nvGrpSpPr>
        <p:cNvPr id="15" name="Shape 15"/>
        <p:cNvGrpSpPr/>
        <p:nvPr/>
      </p:nvGrpSpPr>
      <p:grpSpPr>
        <a:xfrm>
          <a:off x="0" y="0"/>
          <a:ext cx="0" cy="0"/>
          <a:chOff x="0" y="0"/>
          <a:chExt cx="0" cy="0"/>
        </a:xfrm>
      </p:grpSpPr>
      <p:sp>
        <p:nvSpPr>
          <p:cNvPr id="16" name="Shape 16"/>
          <p:cNvSpPr txBox="1"/>
          <p:nvPr/>
        </p:nvSpPr>
        <p:spPr>
          <a:xfrm>
            <a:off x="6092042" y="8"/>
            <a:ext cx="6099958" cy="1116273"/>
          </a:xfrm>
          <a:prstGeom prst="rect">
            <a:avLst/>
          </a:prstGeom>
          <a:solidFill>
            <a:srgbClr val="6693B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17" name="Shape 17"/>
          <p:cNvSpPr txBox="1"/>
          <p:nvPr/>
        </p:nvSpPr>
        <p:spPr>
          <a:xfrm>
            <a:off x="0" y="-5939"/>
            <a:ext cx="6099958" cy="1116273"/>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18" name="Shape 18"/>
          <p:cNvSpPr/>
          <p:nvPr/>
        </p:nvSpPr>
        <p:spPr>
          <a:xfrm>
            <a:off x="2584510" y="2151872"/>
            <a:ext cx="7030895" cy="1802581"/>
          </a:xfrm>
          <a:prstGeom prst="roundRect">
            <a:avLst>
              <a:gd fmla="val 16667" name="adj"/>
            </a:avLst>
          </a:prstGeom>
          <a:solidFill>
            <a:schemeClr val="accent1"/>
          </a:solidFill>
          <a:ln cap="flat" cmpd="sng" w="12700">
            <a:solidFill>
              <a:srgbClr val="4A6B89"/>
            </a:solidFill>
            <a:prstDash val="solid"/>
            <a:miter lim="800000"/>
            <a:headEnd len="sm" w="sm" type="none"/>
            <a:tailEnd len="sm" w="sm" type="none"/>
          </a:ln>
          <a:effectLst>
            <a:outerShdw blurRad="50800" rotWithShape="0" algn="tl" dir="2700000" dist="127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chemeClr val="lt1"/>
              </a:solidFill>
              <a:latin typeface="Bookman Old Style"/>
              <a:ea typeface="Bookman Old Style"/>
              <a:cs typeface="Bookman Old Style"/>
              <a:sym typeface="Bookman Old Style"/>
            </a:endParaRPr>
          </a:p>
        </p:txBody>
      </p:sp>
      <p:sp>
        <p:nvSpPr>
          <p:cNvPr id="19" name="Shape 19"/>
          <p:cNvSpPr txBox="1"/>
          <p:nvPr>
            <p:ph idx="10" type="dt"/>
          </p:nvPr>
        </p:nvSpPr>
        <p:spPr>
          <a:xfrm>
            <a:off x="4720440" y="5541363"/>
            <a:ext cx="27432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386B"/>
              </a:buClr>
              <a:buSzPts val="1400"/>
              <a:buFont typeface="Bookman Old Style"/>
              <a:buNone/>
              <a:defRPr b="0" i="0" sz="1600" u="none" cap="none" strike="noStrike">
                <a:solidFill>
                  <a:srgbClr val="00386B"/>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0" name="Shape 20"/>
          <p:cNvSpPr/>
          <p:nvPr/>
        </p:nvSpPr>
        <p:spPr>
          <a:xfrm>
            <a:off x="9280" y="1089908"/>
            <a:ext cx="12191999" cy="210312"/>
          </a:xfrm>
          <a:prstGeom prst="rect">
            <a:avLst/>
          </a:prstGeom>
          <a:gradFill>
            <a:gsLst>
              <a:gs pos="0">
                <a:srgbClr val="00386B"/>
              </a:gs>
              <a:gs pos="74000">
                <a:srgbClr val="B8CDE0"/>
              </a:gs>
              <a:gs pos="83000">
                <a:srgbClr val="B8CDE0"/>
              </a:gs>
              <a:gs pos="100000">
                <a:srgbClr val="D0DEEA"/>
              </a:gs>
            </a:gsLst>
            <a:lin ang="9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 name="Shape 21"/>
          <p:cNvPicPr preferRelativeResize="0"/>
          <p:nvPr/>
        </p:nvPicPr>
        <p:blipFill rotWithShape="1">
          <a:blip r:embed="rId2">
            <a:alphaModFix/>
          </a:blip>
          <a:srcRect b="0" l="0" r="0" t="0"/>
          <a:stretch/>
        </p:blipFill>
        <p:spPr>
          <a:xfrm>
            <a:off x="9280" y="-11886"/>
            <a:ext cx="2222614" cy="2363200"/>
          </a:xfrm>
          <a:prstGeom prst="rect">
            <a:avLst/>
          </a:prstGeom>
          <a:noFill/>
          <a:ln>
            <a:noFill/>
          </a:ln>
        </p:spPr>
      </p:pic>
      <p:sp>
        <p:nvSpPr>
          <p:cNvPr id="22" name="Shape 22"/>
          <p:cNvSpPr/>
          <p:nvPr/>
        </p:nvSpPr>
        <p:spPr>
          <a:xfrm>
            <a:off x="-3958" y="6798666"/>
            <a:ext cx="12191999" cy="91605"/>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Shape 23"/>
          <p:cNvSpPr/>
          <p:nvPr/>
        </p:nvSpPr>
        <p:spPr>
          <a:xfrm>
            <a:off x="-3958" y="6608688"/>
            <a:ext cx="12197416" cy="210312"/>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386B"/>
              </a:solidFill>
              <a:latin typeface="Bookman Old Style"/>
              <a:ea typeface="Bookman Old Style"/>
              <a:cs typeface="Bookman Old Style"/>
              <a:sym typeface="Bookman Old Style"/>
            </a:endParaRPr>
          </a:p>
        </p:txBody>
      </p:sp>
      <p:pic>
        <p:nvPicPr>
          <p:cNvPr id="24" name="Shape 24"/>
          <p:cNvPicPr preferRelativeResize="0"/>
          <p:nvPr/>
        </p:nvPicPr>
        <p:blipFill rotWithShape="1">
          <a:blip r:embed="rId3">
            <a:alphaModFix/>
          </a:blip>
          <a:srcRect b="0" l="0" r="0" t="0"/>
          <a:stretch/>
        </p:blipFill>
        <p:spPr>
          <a:xfrm>
            <a:off x="11264840" y="277379"/>
            <a:ext cx="815761" cy="457622"/>
          </a:xfrm>
          <a:prstGeom prst="rect">
            <a:avLst/>
          </a:prstGeom>
          <a:noFill/>
          <a:ln>
            <a:noFill/>
          </a:ln>
        </p:spPr>
      </p:pic>
      <p:sp>
        <p:nvSpPr>
          <p:cNvPr id="25" name="Shape 25"/>
          <p:cNvSpPr txBox="1"/>
          <p:nvPr>
            <p:ph idx="1" type="body"/>
          </p:nvPr>
        </p:nvSpPr>
        <p:spPr>
          <a:xfrm>
            <a:off x="2845750" y="2212129"/>
            <a:ext cx="6503349" cy="1742324"/>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lt1"/>
              </a:buClr>
              <a:buSzPts val="3600"/>
              <a:buFont typeface="Arial"/>
              <a:buNone/>
              <a:defRPr b="0" i="0" sz="36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2" type="body"/>
          </p:nvPr>
        </p:nvSpPr>
        <p:spPr>
          <a:xfrm>
            <a:off x="1529696" y="4523261"/>
            <a:ext cx="9118363" cy="536714"/>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dk2"/>
              </a:buClr>
              <a:buSzPts val="2800"/>
              <a:buFont typeface="Arial"/>
              <a:buNone/>
              <a:defRPr b="0" i="0" sz="2800" u="none" cap="none" strike="noStrike">
                <a:solidFill>
                  <a:schemeClr val="dk2"/>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gularWOOutlineAbove">
  <p:cSld name="RegularWOOutlineAbove">
    <p:spTree>
      <p:nvGrpSpPr>
        <p:cNvPr id="27" name="Shape 27"/>
        <p:cNvGrpSpPr/>
        <p:nvPr/>
      </p:nvGrpSpPr>
      <p:grpSpPr>
        <a:xfrm>
          <a:off x="0" y="0"/>
          <a:ext cx="0" cy="0"/>
          <a:chOff x="0" y="0"/>
          <a:chExt cx="0" cy="0"/>
        </a:xfrm>
      </p:grpSpPr>
      <p:sp>
        <p:nvSpPr>
          <p:cNvPr id="28" name="Shape 28"/>
          <p:cNvSpPr/>
          <p:nvPr/>
        </p:nvSpPr>
        <p:spPr>
          <a:xfrm>
            <a:off x="2969" y="6570585"/>
            <a:ext cx="9816935" cy="240779"/>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386B"/>
              </a:solidFill>
              <a:latin typeface="Bookman Old Style"/>
              <a:ea typeface="Bookman Old Style"/>
              <a:cs typeface="Bookman Old Style"/>
              <a:sym typeface="Bookman Old Style"/>
            </a:endParaRPr>
          </a:p>
        </p:txBody>
      </p:sp>
      <p:sp>
        <p:nvSpPr>
          <p:cNvPr id="29" name="Shape 29"/>
          <p:cNvSpPr txBox="1"/>
          <p:nvPr>
            <p:ph idx="1" type="body"/>
          </p:nvPr>
        </p:nvSpPr>
        <p:spPr>
          <a:xfrm>
            <a:off x="84841" y="1372250"/>
            <a:ext cx="11977185" cy="5135431"/>
          </a:xfrm>
          <a:prstGeom prst="rect">
            <a:avLst/>
          </a:prstGeom>
          <a:noFill/>
          <a:ln>
            <a:noFill/>
          </a:ln>
        </p:spPr>
        <p:txBody>
          <a:bodyPr anchorCtr="0" anchor="ctr"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Bookman Old Style"/>
                <a:ea typeface="Bookman Old Style"/>
                <a:cs typeface="Bookman Old Style"/>
                <a:sym typeface="Bookman Old Sty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man Old Style"/>
                <a:ea typeface="Bookman Old Style"/>
                <a:cs typeface="Bookman Old Style"/>
                <a:sym typeface="Bookman Old Sty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man Old Style"/>
                <a:ea typeface="Bookman Old Style"/>
                <a:cs typeface="Bookman Old Style"/>
                <a:sym typeface="Bookman Old Sty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0" name="Shape 30"/>
          <p:cNvPicPr preferRelativeResize="0"/>
          <p:nvPr/>
        </p:nvPicPr>
        <p:blipFill rotWithShape="1">
          <a:blip r:embed="rId2">
            <a:alphaModFix/>
          </a:blip>
          <a:srcRect b="0" l="0" r="0" t="0"/>
          <a:stretch/>
        </p:blipFill>
        <p:spPr>
          <a:xfrm>
            <a:off x="9013371" y="5642327"/>
            <a:ext cx="3178629" cy="1222550"/>
          </a:xfrm>
          <a:prstGeom prst="rect">
            <a:avLst/>
          </a:prstGeom>
          <a:noFill/>
          <a:ln>
            <a:noFill/>
          </a:ln>
        </p:spPr>
      </p:pic>
      <p:sp>
        <p:nvSpPr>
          <p:cNvPr id="31" name="Shape 31"/>
          <p:cNvSpPr txBox="1"/>
          <p:nvPr/>
        </p:nvSpPr>
        <p:spPr>
          <a:xfrm>
            <a:off x="6092042" y="8"/>
            <a:ext cx="6099958" cy="1015009"/>
          </a:xfrm>
          <a:prstGeom prst="rect">
            <a:avLst/>
          </a:prstGeom>
          <a:solidFill>
            <a:srgbClr val="6693B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Bookman Old Style"/>
              <a:ea typeface="Bookman Old Style"/>
              <a:cs typeface="Bookman Old Style"/>
              <a:sym typeface="Bookman Old Style"/>
            </a:endParaRPr>
          </a:p>
        </p:txBody>
      </p:sp>
      <p:sp>
        <p:nvSpPr>
          <p:cNvPr id="32" name="Shape 32"/>
          <p:cNvSpPr txBox="1"/>
          <p:nvPr>
            <p:ph idx="12" type="sldNum"/>
          </p:nvPr>
        </p:nvSpPr>
        <p:spPr>
          <a:xfrm>
            <a:off x="11464210" y="6458941"/>
            <a:ext cx="492840" cy="377823"/>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pic>
        <p:nvPicPr>
          <p:cNvPr id="33" name="Shape 33"/>
          <p:cNvPicPr preferRelativeResize="0"/>
          <p:nvPr/>
        </p:nvPicPr>
        <p:blipFill rotWithShape="1">
          <a:blip r:embed="rId3">
            <a:alphaModFix/>
          </a:blip>
          <a:srcRect b="0" l="0" r="0" t="0"/>
          <a:stretch/>
        </p:blipFill>
        <p:spPr>
          <a:xfrm>
            <a:off x="11264840" y="277379"/>
            <a:ext cx="815761" cy="457622"/>
          </a:xfrm>
          <a:prstGeom prst="rect">
            <a:avLst/>
          </a:prstGeom>
          <a:noFill/>
          <a:ln>
            <a:noFill/>
          </a:ln>
        </p:spPr>
      </p:pic>
      <p:sp>
        <p:nvSpPr>
          <p:cNvPr id="34" name="Shape 34"/>
          <p:cNvSpPr/>
          <p:nvPr/>
        </p:nvSpPr>
        <p:spPr>
          <a:xfrm>
            <a:off x="1" y="1012371"/>
            <a:ext cx="12191999" cy="283464"/>
          </a:xfrm>
          <a:prstGeom prst="rect">
            <a:avLst/>
          </a:prstGeom>
          <a:gradFill>
            <a:gsLst>
              <a:gs pos="0">
                <a:srgbClr val="A1BDD7"/>
              </a:gs>
              <a:gs pos="2000">
                <a:srgbClr val="A1BDD7"/>
              </a:gs>
              <a:gs pos="100000">
                <a:srgbClr val="00386B"/>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35" name="Shape 35"/>
          <p:cNvSpPr/>
          <p:nvPr/>
        </p:nvSpPr>
        <p:spPr>
          <a:xfrm>
            <a:off x="-3958" y="6798666"/>
            <a:ext cx="12191999" cy="91605"/>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Shape 36"/>
          <p:cNvSpPr txBox="1"/>
          <p:nvPr/>
        </p:nvSpPr>
        <p:spPr>
          <a:xfrm>
            <a:off x="-6458" y="-1315"/>
            <a:ext cx="6099958" cy="101500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Bookman Old Style"/>
              <a:ea typeface="Bookman Old Style"/>
              <a:cs typeface="Bookman Old Style"/>
              <a:sym typeface="Bookman Old Style"/>
            </a:endParaRPr>
          </a:p>
        </p:txBody>
      </p:sp>
      <p:sp>
        <p:nvSpPr>
          <p:cNvPr id="37" name="Shape 37"/>
          <p:cNvSpPr txBox="1"/>
          <p:nvPr>
            <p:ph idx="2" type="body"/>
          </p:nvPr>
        </p:nvSpPr>
        <p:spPr>
          <a:xfrm>
            <a:off x="68959" y="993012"/>
            <a:ext cx="12069479" cy="29656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1900"/>
              <a:buFont typeface="Arial"/>
              <a:buNone/>
              <a:defRPr b="0" i="0" sz="19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38" name="Shape 38"/>
          <p:cNvCxnSpPr/>
          <p:nvPr/>
        </p:nvCxnSpPr>
        <p:spPr>
          <a:xfrm>
            <a:off x="3352800" y="6656336"/>
            <a:ext cx="6709906" cy="0"/>
          </a:xfrm>
          <a:prstGeom prst="straightConnector1">
            <a:avLst/>
          </a:prstGeom>
          <a:noFill/>
          <a:ln cap="flat" cmpd="sng" w="12700">
            <a:solidFill>
              <a:srgbClr val="00386B"/>
            </a:solidFill>
            <a:prstDash val="solid"/>
            <a:miter lim="800000"/>
            <a:headEnd len="sm" w="sm" type="none"/>
            <a:tailEnd len="sm" w="sm" type="none"/>
          </a:ln>
        </p:spPr>
      </p:cxnSp>
      <p:sp>
        <p:nvSpPr>
          <p:cNvPr id="39" name="Shape 39"/>
          <p:cNvSpPr txBox="1"/>
          <p:nvPr>
            <p:ph idx="3" type="body"/>
          </p:nvPr>
        </p:nvSpPr>
        <p:spPr>
          <a:xfrm>
            <a:off x="68959" y="6587478"/>
            <a:ext cx="10076891" cy="29656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1300"/>
              <a:buFont typeface="Arial"/>
              <a:buNone/>
              <a:defRPr b="0" i="0" sz="13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gularWOutlineAbove">
  <p:cSld name="RegularWOutlineAbove">
    <p:spTree>
      <p:nvGrpSpPr>
        <p:cNvPr id="40" name="Shape 40"/>
        <p:cNvGrpSpPr/>
        <p:nvPr/>
      </p:nvGrpSpPr>
      <p:grpSpPr>
        <a:xfrm>
          <a:off x="0" y="0"/>
          <a:ext cx="0" cy="0"/>
          <a:chOff x="0" y="0"/>
          <a:chExt cx="0" cy="0"/>
        </a:xfrm>
      </p:grpSpPr>
      <p:sp>
        <p:nvSpPr>
          <p:cNvPr id="41" name="Shape 41"/>
          <p:cNvSpPr/>
          <p:nvPr/>
        </p:nvSpPr>
        <p:spPr>
          <a:xfrm>
            <a:off x="2969" y="6570585"/>
            <a:ext cx="9816935" cy="240779"/>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386B"/>
              </a:solidFill>
              <a:latin typeface="Bookman Old Style"/>
              <a:ea typeface="Bookman Old Style"/>
              <a:cs typeface="Bookman Old Style"/>
              <a:sym typeface="Bookman Old Style"/>
            </a:endParaRPr>
          </a:p>
        </p:txBody>
      </p:sp>
      <p:sp>
        <p:nvSpPr>
          <p:cNvPr id="42" name="Shape 42"/>
          <p:cNvSpPr txBox="1"/>
          <p:nvPr>
            <p:ph idx="1" type="body"/>
          </p:nvPr>
        </p:nvSpPr>
        <p:spPr>
          <a:xfrm>
            <a:off x="84841" y="1372250"/>
            <a:ext cx="11977185" cy="5135431"/>
          </a:xfrm>
          <a:prstGeom prst="rect">
            <a:avLst/>
          </a:prstGeom>
          <a:noFill/>
          <a:ln>
            <a:noFill/>
          </a:ln>
        </p:spPr>
        <p:txBody>
          <a:bodyPr anchorCtr="0" anchor="ctr"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Bookman Old Style"/>
                <a:ea typeface="Bookman Old Style"/>
                <a:cs typeface="Bookman Old Style"/>
                <a:sym typeface="Bookman Old Sty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man Old Style"/>
                <a:ea typeface="Bookman Old Style"/>
                <a:cs typeface="Bookman Old Style"/>
                <a:sym typeface="Bookman Old Sty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man Old Style"/>
                <a:ea typeface="Bookman Old Style"/>
                <a:cs typeface="Bookman Old Style"/>
                <a:sym typeface="Bookman Old Sty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3" name="Shape 43"/>
          <p:cNvPicPr preferRelativeResize="0"/>
          <p:nvPr/>
        </p:nvPicPr>
        <p:blipFill rotWithShape="1">
          <a:blip r:embed="rId2">
            <a:alphaModFix/>
          </a:blip>
          <a:srcRect b="0" l="0" r="0" t="0"/>
          <a:stretch/>
        </p:blipFill>
        <p:spPr>
          <a:xfrm>
            <a:off x="9013371" y="5642327"/>
            <a:ext cx="3178629" cy="1222550"/>
          </a:xfrm>
          <a:prstGeom prst="rect">
            <a:avLst/>
          </a:prstGeom>
          <a:noFill/>
          <a:ln>
            <a:noFill/>
          </a:ln>
        </p:spPr>
      </p:pic>
      <p:sp>
        <p:nvSpPr>
          <p:cNvPr id="44" name="Shape 44"/>
          <p:cNvSpPr txBox="1"/>
          <p:nvPr/>
        </p:nvSpPr>
        <p:spPr>
          <a:xfrm>
            <a:off x="6092042" y="8"/>
            <a:ext cx="6099958" cy="1015009"/>
          </a:xfrm>
          <a:prstGeom prst="rect">
            <a:avLst/>
          </a:prstGeom>
          <a:solidFill>
            <a:srgbClr val="6693B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Bookman Old Style"/>
              <a:ea typeface="Bookman Old Style"/>
              <a:cs typeface="Bookman Old Style"/>
              <a:sym typeface="Bookman Old Style"/>
            </a:endParaRPr>
          </a:p>
        </p:txBody>
      </p:sp>
      <p:sp>
        <p:nvSpPr>
          <p:cNvPr id="45" name="Shape 45"/>
          <p:cNvSpPr txBox="1"/>
          <p:nvPr>
            <p:ph idx="12" type="sldNum"/>
          </p:nvPr>
        </p:nvSpPr>
        <p:spPr>
          <a:xfrm>
            <a:off x="11464210" y="6458941"/>
            <a:ext cx="492840" cy="377823"/>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pic>
        <p:nvPicPr>
          <p:cNvPr id="46" name="Shape 46"/>
          <p:cNvPicPr preferRelativeResize="0"/>
          <p:nvPr/>
        </p:nvPicPr>
        <p:blipFill rotWithShape="1">
          <a:blip r:embed="rId3">
            <a:alphaModFix/>
          </a:blip>
          <a:srcRect b="0" l="0" r="0" t="0"/>
          <a:stretch/>
        </p:blipFill>
        <p:spPr>
          <a:xfrm>
            <a:off x="11264840" y="277379"/>
            <a:ext cx="815761" cy="457622"/>
          </a:xfrm>
          <a:prstGeom prst="rect">
            <a:avLst/>
          </a:prstGeom>
          <a:noFill/>
          <a:ln>
            <a:noFill/>
          </a:ln>
        </p:spPr>
      </p:pic>
      <p:sp>
        <p:nvSpPr>
          <p:cNvPr id="47" name="Shape 47"/>
          <p:cNvSpPr/>
          <p:nvPr/>
        </p:nvSpPr>
        <p:spPr>
          <a:xfrm>
            <a:off x="1" y="1012371"/>
            <a:ext cx="12191999" cy="283464"/>
          </a:xfrm>
          <a:prstGeom prst="rect">
            <a:avLst/>
          </a:prstGeom>
          <a:gradFill>
            <a:gsLst>
              <a:gs pos="0">
                <a:srgbClr val="A1BDD7"/>
              </a:gs>
              <a:gs pos="2000">
                <a:srgbClr val="A1BDD7"/>
              </a:gs>
              <a:gs pos="100000">
                <a:srgbClr val="00386B"/>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8" name="Shape 48"/>
          <p:cNvSpPr txBox="1"/>
          <p:nvPr/>
        </p:nvSpPr>
        <p:spPr>
          <a:xfrm>
            <a:off x="-6458" y="-1315"/>
            <a:ext cx="6099958" cy="101500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Bookman Old Style"/>
              <a:ea typeface="Bookman Old Style"/>
              <a:cs typeface="Bookman Old Style"/>
              <a:sym typeface="Bookman Old Style"/>
            </a:endParaRPr>
          </a:p>
        </p:txBody>
      </p:sp>
      <p:sp>
        <p:nvSpPr>
          <p:cNvPr id="49" name="Shape 49"/>
          <p:cNvSpPr txBox="1"/>
          <p:nvPr>
            <p:ph idx="2" type="body"/>
          </p:nvPr>
        </p:nvSpPr>
        <p:spPr>
          <a:xfrm>
            <a:off x="68959" y="993012"/>
            <a:ext cx="12069479" cy="29656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1900"/>
              <a:buFont typeface="Arial"/>
              <a:buNone/>
              <a:defRPr b="0" i="0" sz="19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50" name="Shape 50"/>
          <p:cNvCxnSpPr/>
          <p:nvPr/>
        </p:nvCxnSpPr>
        <p:spPr>
          <a:xfrm>
            <a:off x="3363686" y="6656336"/>
            <a:ext cx="6699020" cy="0"/>
          </a:xfrm>
          <a:prstGeom prst="straightConnector1">
            <a:avLst/>
          </a:prstGeom>
          <a:noFill/>
          <a:ln cap="flat" cmpd="sng" w="12700">
            <a:solidFill>
              <a:srgbClr val="00386B"/>
            </a:solidFill>
            <a:prstDash val="solid"/>
            <a:miter lim="800000"/>
            <a:headEnd len="sm" w="sm" type="none"/>
            <a:tailEnd len="sm" w="sm" type="none"/>
          </a:ln>
        </p:spPr>
      </p:cxnSp>
      <p:sp>
        <p:nvSpPr>
          <p:cNvPr id="51" name="Shape 51"/>
          <p:cNvSpPr txBox="1"/>
          <p:nvPr>
            <p:ph idx="3" type="body"/>
          </p:nvPr>
        </p:nvSpPr>
        <p:spPr>
          <a:xfrm>
            <a:off x="6110895" y="60283"/>
            <a:ext cx="6008687" cy="884776"/>
          </a:xfrm>
          <a:prstGeom prst="rect">
            <a:avLst/>
          </a:prstGeom>
          <a:noFill/>
          <a:ln>
            <a:noFill/>
          </a:ln>
        </p:spPr>
        <p:txBody>
          <a:bodyPr anchorCtr="0" anchor="ctr" bIns="91425" lIns="91425" spcFirstLastPara="1" rIns="91425" wrap="square" tIns="91425"/>
          <a:lstStyle>
            <a:lvl1pPr indent="-292100" lvl="0" marL="457200" marR="0" rtl="0" algn="l">
              <a:lnSpc>
                <a:spcPct val="100000"/>
              </a:lnSpc>
              <a:spcBef>
                <a:spcPts val="15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1pPr>
            <a:lvl2pPr indent="-292100" lvl="1" marL="9144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2pPr>
            <a:lvl3pPr indent="-292100" lvl="2" marL="13716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3pPr>
            <a:lvl4pPr indent="-292100" lvl="3" marL="18288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4pPr>
            <a:lvl5pPr indent="-292100" lvl="4" marL="22860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4" type="body"/>
          </p:nvPr>
        </p:nvSpPr>
        <p:spPr>
          <a:xfrm>
            <a:off x="47133" y="57812"/>
            <a:ext cx="6008687" cy="884776"/>
          </a:xfrm>
          <a:prstGeom prst="rect">
            <a:avLst/>
          </a:prstGeom>
          <a:noFill/>
          <a:ln>
            <a:noFill/>
          </a:ln>
        </p:spPr>
        <p:txBody>
          <a:bodyPr anchorCtr="0" anchor="ctr" bIns="91425" lIns="91425" spcFirstLastPara="1" rIns="91425" wrap="square" tIns="91425"/>
          <a:lstStyle>
            <a:lvl1pPr indent="-292100" lvl="0" marL="457200" marR="0" rtl="0" algn="l">
              <a:lnSpc>
                <a:spcPct val="100000"/>
              </a:lnSpc>
              <a:spcBef>
                <a:spcPts val="15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1pPr>
            <a:lvl2pPr indent="-292100" lvl="1" marL="9144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2pPr>
            <a:lvl3pPr indent="-292100" lvl="2" marL="13716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3pPr>
            <a:lvl4pPr indent="-292100" lvl="3" marL="18288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4pPr>
            <a:lvl5pPr indent="-292100" lvl="4" marL="22860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5" type="body"/>
          </p:nvPr>
        </p:nvSpPr>
        <p:spPr>
          <a:xfrm>
            <a:off x="68959" y="6568310"/>
            <a:ext cx="10076891" cy="29656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1300"/>
              <a:buFont typeface="Arial"/>
              <a:buNone/>
              <a:defRPr b="0" i="0" sz="13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Shape 54"/>
          <p:cNvSpPr/>
          <p:nvPr/>
        </p:nvSpPr>
        <p:spPr>
          <a:xfrm>
            <a:off x="-3958" y="6798666"/>
            <a:ext cx="12191999" cy="91605"/>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st_Slide">
  <p:cSld name="Last_Slide">
    <p:spTree>
      <p:nvGrpSpPr>
        <p:cNvPr id="55" name="Shape 55"/>
        <p:cNvGrpSpPr/>
        <p:nvPr/>
      </p:nvGrpSpPr>
      <p:grpSpPr>
        <a:xfrm>
          <a:off x="0" y="0"/>
          <a:ext cx="0" cy="0"/>
          <a:chOff x="0" y="0"/>
          <a:chExt cx="0" cy="0"/>
        </a:xfrm>
      </p:grpSpPr>
      <p:sp>
        <p:nvSpPr>
          <p:cNvPr id="56" name="Shape 56"/>
          <p:cNvSpPr txBox="1"/>
          <p:nvPr/>
        </p:nvSpPr>
        <p:spPr>
          <a:xfrm>
            <a:off x="6092042" y="8"/>
            <a:ext cx="6099958" cy="1116273"/>
          </a:xfrm>
          <a:prstGeom prst="rect">
            <a:avLst/>
          </a:prstGeom>
          <a:solidFill>
            <a:srgbClr val="6693B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57" name="Shape 57"/>
          <p:cNvSpPr txBox="1"/>
          <p:nvPr/>
        </p:nvSpPr>
        <p:spPr>
          <a:xfrm>
            <a:off x="0" y="-5939"/>
            <a:ext cx="6099958" cy="1116273"/>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58" name="Shape 58"/>
          <p:cNvSpPr/>
          <p:nvPr/>
        </p:nvSpPr>
        <p:spPr>
          <a:xfrm>
            <a:off x="3956" y="1110207"/>
            <a:ext cx="12191999" cy="210312"/>
          </a:xfrm>
          <a:prstGeom prst="rect">
            <a:avLst/>
          </a:prstGeom>
          <a:gradFill>
            <a:gsLst>
              <a:gs pos="0">
                <a:srgbClr val="00386B"/>
              </a:gs>
              <a:gs pos="74000">
                <a:srgbClr val="B8CDE0"/>
              </a:gs>
              <a:gs pos="83000">
                <a:srgbClr val="B8CDE0"/>
              </a:gs>
              <a:gs pos="100000">
                <a:srgbClr val="D0DEEA"/>
              </a:gs>
            </a:gsLst>
            <a:lin ang="9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Shape 59"/>
          <p:cNvSpPr/>
          <p:nvPr/>
        </p:nvSpPr>
        <p:spPr>
          <a:xfrm>
            <a:off x="-3958" y="6798666"/>
            <a:ext cx="12191999" cy="91605"/>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0" name="Shape 60"/>
          <p:cNvPicPr preferRelativeResize="0"/>
          <p:nvPr/>
        </p:nvPicPr>
        <p:blipFill rotWithShape="1">
          <a:blip r:embed="rId2">
            <a:alphaModFix/>
          </a:blip>
          <a:srcRect b="0" l="0" r="0" t="0"/>
          <a:stretch/>
        </p:blipFill>
        <p:spPr>
          <a:xfrm>
            <a:off x="9280" y="-11886"/>
            <a:ext cx="1894562" cy="2014398"/>
          </a:xfrm>
          <a:prstGeom prst="rect">
            <a:avLst/>
          </a:prstGeom>
          <a:noFill/>
          <a:ln>
            <a:noFill/>
          </a:ln>
        </p:spPr>
      </p:pic>
      <p:sp>
        <p:nvSpPr>
          <p:cNvPr id="61" name="Shape 61"/>
          <p:cNvSpPr/>
          <p:nvPr/>
        </p:nvSpPr>
        <p:spPr>
          <a:xfrm>
            <a:off x="4346369" y="4301940"/>
            <a:ext cx="7290460" cy="1288871"/>
          </a:xfrm>
          <a:prstGeom prst="roundRect">
            <a:avLst>
              <a:gd fmla="val 16667" name="adj"/>
            </a:avLst>
          </a:prstGeom>
          <a:solidFill>
            <a:schemeClr val="accent2"/>
          </a:solidFill>
          <a:ln cap="flat" cmpd="sng" w="12700">
            <a:solidFill>
              <a:srgbClr val="4A6B89"/>
            </a:solidFill>
            <a:prstDash val="solid"/>
            <a:miter lim="800000"/>
            <a:headEnd len="sm" w="sm" type="none"/>
            <a:tailEnd len="sm" w="sm" type="none"/>
          </a:ln>
          <a:effectLst>
            <a:outerShdw blurRad="50800" rotWithShape="0" algn="tl" dir="2700000" dist="127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Bookman Old Style"/>
              <a:buNone/>
            </a:pPr>
            <a:r>
              <a:rPr b="0" i="0" lang="en" sz="2400" u="none" cap="none" strike="noStrike">
                <a:solidFill>
                  <a:schemeClr val="lt1"/>
                </a:solidFill>
                <a:latin typeface="Bookman Old Style"/>
                <a:ea typeface="Bookman Old Style"/>
                <a:cs typeface="Bookman Old Style"/>
                <a:sym typeface="Bookman Old Style"/>
              </a:rPr>
              <a:t>Questions, Comments </a:t>
            </a:r>
            <a:r>
              <a:rPr b="0" i="0" lang="en" sz="2800" u="none" cap="none" strike="noStrike">
                <a:solidFill>
                  <a:schemeClr val="lt1"/>
                </a:solidFill>
                <a:latin typeface="Bookman Old Style"/>
                <a:ea typeface="Bookman Old Style"/>
                <a:cs typeface="Bookman Old Style"/>
                <a:sym typeface="Bookman Old Style"/>
              </a:rPr>
              <a:t>?</a:t>
            </a:r>
            <a:r>
              <a:rPr b="0" i="0" lang="en" sz="2400" u="none" cap="none" strike="noStrike">
                <a:solidFill>
                  <a:schemeClr val="lt1"/>
                </a:solidFill>
                <a:latin typeface="Bookman Old Style"/>
                <a:ea typeface="Bookman Old Style"/>
                <a:cs typeface="Bookman Old Style"/>
                <a:sym typeface="Bookman Old Style"/>
              </a:rPr>
              <a:t>?</a:t>
            </a:r>
            <a:r>
              <a:rPr b="0" i="0" lang="en" sz="2000" u="none" cap="none" strike="noStrike">
                <a:solidFill>
                  <a:schemeClr val="lt1"/>
                </a:solidFill>
                <a:latin typeface="Bookman Old Style"/>
                <a:ea typeface="Bookman Old Style"/>
                <a:cs typeface="Bookman Old Style"/>
                <a:sym typeface="Bookman Old Style"/>
              </a:rPr>
              <a:t>?</a:t>
            </a:r>
            <a:endParaRPr/>
          </a:p>
        </p:txBody>
      </p:sp>
      <p:sp>
        <p:nvSpPr>
          <p:cNvPr id="62" name="Shape 62"/>
          <p:cNvSpPr/>
          <p:nvPr/>
        </p:nvSpPr>
        <p:spPr>
          <a:xfrm>
            <a:off x="1913122" y="2002512"/>
            <a:ext cx="6537591" cy="1448259"/>
          </a:xfrm>
          <a:prstGeom prst="roundRect">
            <a:avLst>
              <a:gd fmla="val 16667" name="adj"/>
            </a:avLst>
          </a:prstGeom>
          <a:solidFill>
            <a:schemeClr val="accent1"/>
          </a:solidFill>
          <a:ln cap="flat" cmpd="sng" w="12700">
            <a:solidFill>
              <a:srgbClr val="4A6B89"/>
            </a:solidFill>
            <a:prstDash val="solid"/>
            <a:miter lim="800000"/>
            <a:headEnd len="sm" w="sm" type="none"/>
            <a:tailEnd len="sm" w="sm" type="none"/>
          </a:ln>
          <a:effectLst>
            <a:outerShdw blurRad="50800" rotWithShape="0" algn="tl" dir="2700000" dist="127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Bookman Old Style"/>
              <a:buNone/>
            </a:pPr>
            <a:r>
              <a:rPr b="0" i="0" lang="en" sz="2400" u="none" cap="none" strike="noStrike">
                <a:solidFill>
                  <a:schemeClr val="lt1"/>
                </a:solidFill>
                <a:latin typeface="Bookman Old Style"/>
                <a:ea typeface="Bookman Old Style"/>
                <a:cs typeface="Bookman Old Style"/>
                <a:sym typeface="Bookman Old Style"/>
              </a:rPr>
              <a:t>Thanks for your attention…</a:t>
            </a:r>
            <a:endParaRPr/>
          </a:p>
        </p:txBody>
      </p:sp>
      <p:sp>
        <p:nvSpPr>
          <p:cNvPr id="63" name="Shape 63"/>
          <p:cNvSpPr/>
          <p:nvPr/>
        </p:nvSpPr>
        <p:spPr>
          <a:xfrm>
            <a:off x="2969" y="6613066"/>
            <a:ext cx="12199917" cy="192024"/>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386B"/>
              </a:solidFill>
              <a:latin typeface="Bookman Old Style"/>
              <a:ea typeface="Bookman Old Style"/>
              <a:cs typeface="Bookman Old Style"/>
              <a:sym typeface="Bookman Old Style"/>
            </a:endParaRPr>
          </a:p>
        </p:txBody>
      </p:sp>
      <p:sp>
        <p:nvSpPr>
          <p:cNvPr id="64" name="Shape 64"/>
          <p:cNvSpPr/>
          <p:nvPr/>
        </p:nvSpPr>
        <p:spPr>
          <a:xfrm>
            <a:off x="-3958" y="6608688"/>
            <a:ext cx="12197416" cy="210312"/>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386B"/>
              </a:solidFill>
              <a:latin typeface="Bookman Old Style"/>
              <a:ea typeface="Bookman Old Style"/>
              <a:cs typeface="Bookman Old Style"/>
              <a:sym typeface="Bookman Old Style"/>
            </a:endParaRPr>
          </a:p>
        </p:txBody>
      </p:sp>
      <p:pic>
        <p:nvPicPr>
          <p:cNvPr id="65" name="Shape 65"/>
          <p:cNvPicPr preferRelativeResize="0"/>
          <p:nvPr/>
        </p:nvPicPr>
        <p:blipFill rotWithShape="1">
          <a:blip r:embed="rId3">
            <a:alphaModFix/>
          </a:blip>
          <a:srcRect b="0" l="0" r="0" t="0"/>
          <a:stretch/>
        </p:blipFill>
        <p:spPr>
          <a:xfrm>
            <a:off x="11264840" y="277379"/>
            <a:ext cx="815761" cy="4576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spTree>
      <p:nvGrpSpPr>
        <p:cNvPr id="72" name="Shape 72"/>
        <p:cNvGrpSpPr/>
        <p:nvPr/>
      </p:nvGrpSpPr>
      <p:grpSpPr>
        <a:xfrm>
          <a:off x="0" y="0"/>
          <a:ext cx="0" cy="0"/>
          <a:chOff x="0" y="0"/>
          <a:chExt cx="0" cy="0"/>
        </a:xfrm>
      </p:grpSpPr>
      <p:sp>
        <p:nvSpPr>
          <p:cNvPr id="73" name="Shape 73"/>
          <p:cNvSpPr txBox="1"/>
          <p:nvPr/>
        </p:nvSpPr>
        <p:spPr>
          <a:xfrm>
            <a:off x="6092042" y="8"/>
            <a:ext cx="6099900" cy="1116300"/>
          </a:xfrm>
          <a:prstGeom prst="rect">
            <a:avLst/>
          </a:prstGeom>
          <a:solidFill>
            <a:srgbClr val="6693B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74" name="Shape 74"/>
          <p:cNvSpPr txBox="1"/>
          <p:nvPr/>
        </p:nvSpPr>
        <p:spPr>
          <a:xfrm>
            <a:off x="0" y="-5939"/>
            <a:ext cx="6099900" cy="1116300"/>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75" name="Shape 75"/>
          <p:cNvSpPr/>
          <p:nvPr/>
        </p:nvSpPr>
        <p:spPr>
          <a:xfrm>
            <a:off x="2584510" y="2151872"/>
            <a:ext cx="7030800" cy="1802700"/>
          </a:xfrm>
          <a:prstGeom prst="roundRect">
            <a:avLst>
              <a:gd fmla="val 16667" name="adj"/>
            </a:avLst>
          </a:prstGeom>
          <a:solidFill>
            <a:schemeClr val="accent1"/>
          </a:solidFill>
          <a:ln cap="flat" cmpd="sng" w="12700">
            <a:solidFill>
              <a:srgbClr val="4A6B89"/>
            </a:solidFill>
            <a:prstDash val="solid"/>
            <a:miter lim="800000"/>
            <a:headEnd len="sm" w="sm" type="none"/>
            <a:tailEnd len="sm" w="sm" type="none"/>
          </a:ln>
          <a:effectLst>
            <a:outerShdw blurRad="50800" rotWithShape="0" algn="tl" dir="2700000" dist="127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800" u="none" cap="none" strike="noStrike">
              <a:solidFill>
                <a:schemeClr val="lt1"/>
              </a:solidFill>
              <a:latin typeface="Bookman Old Style"/>
              <a:ea typeface="Bookman Old Style"/>
              <a:cs typeface="Bookman Old Style"/>
              <a:sym typeface="Bookman Old Style"/>
            </a:endParaRPr>
          </a:p>
        </p:txBody>
      </p:sp>
      <p:sp>
        <p:nvSpPr>
          <p:cNvPr id="76" name="Shape 76"/>
          <p:cNvSpPr txBox="1"/>
          <p:nvPr>
            <p:ph idx="10" type="dt"/>
          </p:nvPr>
        </p:nvSpPr>
        <p:spPr>
          <a:xfrm>
            <a:off x="4720440" y="5541363"/>
            <a:ext cx="27432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600" u="none" cap="none" strike="noStrike">
                <a:solidFill>
                  <a:srgbClr val="00386B"/>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p:nvPr/>
        </p:nvSpPr>
        <p:spPr>
          <a:xfrm>
            <a:off x="9280" y="1089908"/>
            <a:ext cx="12192000" cy="210300"/>
          </a:xfrm>
          <a:prstGeom prst="rect">
            <a:avLst/>
          </a:prstGeom>
          <a:gradFill>
            <a:gsLst>
              <a:gs pos="0">
                <a:srgbClr val="00386B"/>
              </a:gs>
              <a:gs pos="74000">
                <a:srgbClr val="B8CDE0"/>
              </a:gs>
              <a:gs pos="83000">
                <a:srgbClr val="B8CDE0"/>
              </a:gs>
              <a:gs pos="100000">
                <a:srgbClr val="D0DEEA"/>
              </a:gs>
            </a:gsLst>
            <a:lin ang="900002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78" name="Shape 78"/>
          <p:cNvPicPr preferRelativeResize="0"/>
          <p:nvPr/>
        </p:nvPicPr>
        <p:blipFill rotWithShape="1">
          <a:blip r:embed="rId2">
            <a:alphaModFix/>
          </a:blip>
          <a:srcRect b="0" l="0" r="0" t="0"/>
          <a:stretch/>
        </p:blipFill>
        <p:spPr>
          <a:xfrm>
            <a:off x="9280" y="-11886"/>
            <a:ext cx="2222614" cy="2363200"/>
          </a:xfrm>
          <a:prstGeom prst="rect">
            <a:avLst/>
          </a:prstGeom>
          <a:noFill/>
          <a:ln>
            <a:noFill/>
          </a:ln>
        </p:spPr>
      </p:pic>
      <p:sp>
        <p:nvSpPr>
          <p:cNvPr id="79" name="Shape 79"/>
          <p:cNvSpPr/>
          <p:nvPr/>
        </p:nvSpPr>
        <p:spPr>
          <a:xfrm>
            <a:off x="-3958" y="6798666"/>
            <a:ext cx="12192000" cy="91500"/>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0" name="Shape 80"/>
          <p:cNvSpPr/>
          <p:nvPr/>
        </p:nvSpPr>
        <p:spPr>
          <a:xfrm>
            <a:off x="-3958" y="6608688"/>
            <a:ext cx="12197400" cy="210300"/>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386B"/>
              </a:solidFill>
              <a:latin typeface="Bookman Old Style"/>
              <a:ea typeface="Bookman Old Style"/>
              <a:cs typeface="Bookman Old Style"/>
              <a:sym typeface="Bookman Old Style"/>
            </a:endParaRPr>
          </a:p>
        </p:txBody>
      </p:sp>
      <p:pic>
        <p:nvPicPr>
          <p:cNvPr id="81" name="Shape 81"/>
          <p:cNvPicPr preferRelativeResize="0"/>
          <p:nvPr/>
        </p:nvPicPr>
        <p:blipFill rotWithShape="1">
          <a:blip r:embed="rId3">
            <a:alphaModFix/>
          </a:blip>
          <a:srcRect b="0" l="0" r="0" t="0"/>
          <a:stretch/>
        </p:blipFill>
        <p:spPr>
          <a:xfrm>
            <a:off x="11264840" y="277379"/>
            <a:ext cx="815761" cy="457622"/>
          </a:xfrm>
          <a:prstGeom prst="rect">
            <a:avLst/>
          </a:prstGeom>
          <a:noFill/>
          <a:ln>
            <a:noFill/>
          </a:ln>
        </p:spPr>
      </p:pic>
      <p:sp>
        <p:nvSpPr>
          <p:cNvPr id="82" name="Shape 82"/>
          <p:cNvSpPr txBox="1"/>
          <p:nvPr>
            <p:ph idx="1" type="body"/>
          </p:nvPr>
        </p:nvSpPr>
        <p:spPr>
          <a:xfrm>
            <a:off x="2845750" y="2212129"/>
            <a:ext cx="6503400" cy="1742400"/>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lt1"/>
              </a:buClr>
              <a:buSzPts val="3600"/>
              <a:buFont typeface="Arial"/>
              <a:buNone/>
              <a:defRPr b="0" i="0" sz="36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2" type="body"/>
          </p:nvPr>
        </p:nvSpPr>
        <p:spPr>
          <a:xfrm>
            <a:off x="1529696" y="4523261"/>
            <a:ext cx="9118500" cy="536700"/>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2"/>
              </a:buClr>
              <a:buSzPts val="2800"/>
              <a:buFont typeface="Arial"/>
              <a:buNone/>
              <a:defRPr b="0" i="0" sz="2800" u="none" cap="none" strike="noStrike">
                <a:solidFill>
                  <a:schemeClr val="dk2"/>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gularWOOutlineAbove">
  <p:cSld name="RegularWOOutlineAbove">
    <p:spTree>
      <p:nvGrpSpPr>
        <p:cNvPr id="84" name="Shape 84"/>
        <p:cNvGrpSpPr/>
        <p:nvPr/>
      </p:nvGrpSpPr>
      <p:grpSpPr>
        <a:xfrm>
          <a:off x="0" y="0"/>
          <a:ext cx="0" cy="0"/>
          <a:chOff x="0" y="0"/>
          <a:chExt cx="0" cy="0"/>
        </a:xfrm>
      </p:grpSpPr>
      <p:sp>
        <p:nvSpPr>
          <p:cNvPr id="85" name="Shape 85"/>
          <p:cNvSpPr/>
          <p:nvPr/>
        </p:nvSpPr>
        <p:spPr>
          <a:xfrm>
            <a:off x="2969" y="6570585"/>
            <a:ext cx="9816900" cy="240900"/>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rgbClr val="00386B"/>
              </a:solidFill>
              <a:latin typeface="Bookman Old Style"/>
              <a:ea typeface="Bookman Old Style"/>
              <a:cs typeface="Bookman Old Style"/>
              <a:sym typeface="Bookman Old Style"/>
            </a:endParaRPr>
          </a:p>
        </p:txBody>
      </p:sp>
      <p:sp>
        <p:nvSpPr>
          <p:cNvPr id="86" name="Shape 86"/>
          <p:cNvSpPr txBox="1"/>
          <p:nvPr>
            <p:ph idx="1" type="body"/>
          </p:nvPr>
        </p:nvSpPr>
        <p:spPr>
          <a:xfrm>
            <a:off x="84841" y="1372250"/>
            <a:ext cx="11977200" cy="5135400"/>
          </a:xfrm>
          <a:prstGeom prst="rect">
            <a:avLst/>
          </a:prstGeom>
          <a:noFill/>
          <a:ln>
            <a:noFill/>
          </a:ln>
        </p:spPr>
        <p:txBody>
          <a:bodyPr anchorCtr="0" anchor="ctr"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Bookman Old Style"/>
                <a:ea typeface="Bookman Old Style"/>
                <a:cs typeface="Bookman Old Style"/>
                <a:sym typeface="Bookman Old Sty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man Old Style"/>
                <a:ea typeface="Bookman Old Style"/>
                <a:cs typeface="Bookman Old Style"/>
                <a:sym typeface="Bookman Old Sty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man Old Style"/>
                <a:ea typeface="Bookman Old Style"/>
                <a:cs typeface="Bookman Old Style"/>
                <a:sym typeface="Bookman Old Sty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7" name="Shape 87"/>
          <p:cNvPicPr preferRelativeResize="0"/>
          <p:nvPr/>
        </p:nvPicPr>
        <p:blipFill rotWithShape="1">
          <a:blip r:embed="rId2">
            <a:alphaModFix/>
          </a:blip>
          <a:srcRect b="0" l="0" r="0" t="0"/>
          <a:stretch/>
        </p:blipFill>
        <p:spPr>
          <a:xfrm>
            <a:off x="9013371" y="5642327"/>
            <a:ext cx="3178629" cy="1222550"/>
          </a:xfrm>
          <a:prstGeom prst="rect">
            <a:avLst/>
          </a:prstGeom>
          <a:noFill/>
          <a:ln>
            <a:noFill/>
          </a:ln>
        </p:spPr>
      </p:pic>
      <p:sp>
        <p:nvSpPr>
          <p:cNvPr id="88" name="Shape 88"/>
          <p:cNvSpPr txBox="1"/>
          <p:nvPr/>
        </p:nvSpPr>
        <p:spPr>
          <a:xfrm>
            <a:off x="6092042" y="8"/>
            <a:ext cx="6099900" cy="1014900"/>
          </a:xfrm>
          <a:prstGeom prst="rect">
            <a:avLst/>
          </a:prstGeom>
          <a:solidFill>
            <a:srgbClr val="6693B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Bookman Old Style"/>
              <a:ea typeface="Bookman Old Style"/>
              <a:cs typeface="Bookman Old Style"/>
              <a:sym typeface="Bookman Old Style"/>
            </a:endParaRPr>
          </a:p>
        </p:txBody>
      </p:sp>
      <p:sp>
        <p:nvSpPr>
          <p:cNvPr id="89" name="Shape 89"/>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0" marR="0" rtl="0" algn="ctr">
              <a:spcBef>
                <a:spcPts val="0"/>
              </a:spcBef>
              <a:buNone/>
              <a:defRPr b="0" i="0" sz="1200" u="none" cap="none" strike="noStrike">
                <a:solidFill>
                  <a:schemeClr val="lt1"/>
                </a:solidFill>
                <a:latin typeface="Calibri"/>
                <a:ea typeface="Calibri"/>
                <a:cs typeface="Calibri"/>
                <a:sym typeface="Calibri"/>
              </a:defRPr>
            </a:lvl2pPr>
            <a:lvl3pPr indent="0" lvl="2" marL="0" marR="0" rtl="0" algn="ctr">
              <a:spcBef>
                <a:spcPts val="0"/>
              </a:spcBef>
              <a:buNone/>
              <a:defRPr b="0" i="0" sz="1200" u="none" cap="none" strike="noStrike">
                <a:solidFill>
                  <a:schemeClr val="lt1"/>
                </a:solidFill>
                <a:latin typeface="Calibri"/>
                <a:ea typeface="Calibri"/>
                <a:cs typeface="Calibri"/>
                <a:sym typeface="Calibri"/>
              </a:defRPr>
            </a:lvl3pPr>
            <a:lvl4pPr indent="0" lvl="3" marL="0" marR="0" rtl="0" algn="ctr">
              <a:spcBef>
                <a:spcPts val="0"/>
              </a:spcBef>
              <a:buNone/>
              <a:defRPr b="0" i="0" sz="1200" u="none" cap="none" strike="noStrike">
                <a:solidFill>
                  <a:schemeClr val="lt1"/>
                </a:solidFill>
                <a:latin typeface="Calibri"/>
                <a:ea typeface="Calibri"/>
                <a:cs typeface="Calibri"/>
                <a:sym typeface="Calibri"/>
              </a:defRPr>
            </a:lvl4pPr>
            <a:lvl5pPr indent="0" lvl="4" marL="0" marR="0" rtl="0" algn="ctr">
              <a:spcBef>
                <a:spcPts val="0"/>
              </a:spcBef>
              <a:buNone/>
              <a:defRPr b="0" i="0" sz="1200" u="none" cap="none" strike="noStrike">
                <a:solidFill>
                  <a:schemeClr val="lt1"/>
                </a:solidFill>
                <a:latin typeface="Calibri"/>
                <a:ea typeface="Calibri"/>
                <a:cs typeface="Calibri"/>
                <a:sym typeface="Calibri"/>
              </a:defRPr>
            </a:lvl5pPr>
            <a:lvl6pPr indent="0" lvl="5" marL="0" marR="0" rtl="0" algn="ctr">
              <a:spcBef>
                <a:spcPts val="0"/>
              </a:spcBef>
              <a:buNone/>
              <a:defRPr b="0" i="0" sz="1200" u="none" cap="none" strike="noStrike">
                <a:solidFill>
                  <a:schemeClr val="lt1"/>
                </a:solidFill>
                <a:latin typeface="Calibri"/>
                <a:ea typeface="Calibri"/>
                <a:cs typeface="Calibri"/>
                <a:sym typeface="Calibri"/>
              </a:defRPr>
            </a:lvl6pPr>
            <a:lvl7pPr indent="0" lvl="6" marL="0" marR="0" rtl="0" algn="ctr">
              <a:spcBef>
                <a:spcPts val="0"/>
              </a:spcBef>
              <a:buNone/>
              <a:defRPr b="0" i="0" sz="1200" u="none" cap="none" strike="noStrike">
                <a:solidFill>
                  <a:schemeClr val="lt1"/>
                </a:solidFill>
                <a:latin typeface="Calibri"/>
                <a:ea typeface="Calibri"/>
                <a:cs typeface="Calibri"/>
                <a:sym typeface="Calibri"/>
              </a:defRPr>
            </a:lvl7pPr>
            <a:lvl8pPr indent="0" lvl="7" marL="0" marR="0" rtl="0" algn="ctr">
              <a:spcBef>
                <a:spcPts val="0"/>
              </a:spcBef>
              <a:buNone/>
              <a:defRPr b="0" i="0" sz="1200" u="none" cap="none" strike="noStrike">
                <a:solidFill>
                  <a:schemeClr val="lt1"/>
                </a:solidFill>
                <a:latin typeface="Calibri"/>
                <a:ea typeface="Calibri"/>
                <a:cs typeface="Calibri"/>
                <a:sym typeface="Calibri"/>
              </a:defRPr>
            </a:lvl8pPr>
            <a:lvl9pPr indent="0" lvl="8" marL="0" marR="0" rtl="0" algn="ct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pic>
        <p:nvPicPr>
          <p:cNvPr id="90" name="Shape 90"/>
          <p:cNvPicPr preferRelativeResize="0"/>
          <p:nvPr/>
        </p:nvPicPr>
        <p:blipFill rotWithShape="1">
          <a:blip r:embed="rId3">
            <a:alphaModFix/>
          </a:blip>
          <a:srcRect b="0" l="0" r="0" t="0"/>
          <a:stretch/>
        </p:blipFill>
        <p:spPr>
          <a:xfrm>
            <a:off x="11264840" y="277379"/>
            <a:ext cx="815761" cy="457622"/>
          </a:xfrm>
          <a:prstGeom prst="rect">
            <a:avLst/>
          </a:prstGeom>
          <a:noFill/>
          <a:ln>
            <a:noFill/>
          </a:ln>
        </p:spPr>
      </p:pic>
      <p:sp>
        <p:nvSpPr>
          <p:cNvPr id="91" name="Shape 91"/>
          <p:cNvSpPr/>
          <p:nvPr/>
        </p:nvSpPr>
        <p:spPr>
          <a:xfrm>
            <a:off x="1" y="1012371"/>
            <a:ext cx="12192000" cy="283500"/>
          </a:xfrm>
          <a:prstGeom prst="rect">
            <a:avLst/>
          </a:prstGeom>
          <a:gradFill>
            <a:gsLst>
              <a:gs pos="0">
                <a:srgbClr val="A1BDD7"/>
              </a:gs>
              <a:gs pos="2000">
                <a:srgbClr val="A1BDD7"/>
              </a:gs>
              <a:gs pos="100000">
                <a:srgbClr val="0038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92" name="Shape 92"/>
          <p:cNvSpPr/>
          <p:nvPr/>
        </p:nvSpPr>
        <p:spPr>
          <a:xfrm>
            <a:off x="-3958" y="6798666"/>
            <a:ext cx="12192000" cy="91500"/>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Shape 93"/>
          <p:cNvSpPr txBox="1"/>
          <p:nvPr/>
        </p:nvSpPr>
        <p:spPr>
          <a:xfrm>
            <a:off x="-6458" y="-1315"/>
            <a:ext cx="6099900" cy="101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Bookman Old Style"/>
              <a:ea typeface="Bookman Old Style"/>
              <a:cs typeface="Bookman Old Style"/>
              <a:sym typeface="Bookman Old Style"/>
            </a:endParaRPr>
          </a:p>
        </p:txBody>
      </p:sp>
      <p:sp>
        <p:nvSpPr>
          <p:cNvPr id="94" name="Shape 94"/>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lstStyle>
            <a:lvl1pPr indent="-228600" lvl="0" marL="457200" marR="0" rtl="0" algn="l">
              <a:lnSpc>
                <a:spcPct val="90000"/>
              </a:lnSpc>
              <a:spcBef>
                <a:spcPts val="1000"/>
              </a:spcBef>
              <a:spcAft>
                <a:spcPts val="0"/>
              </a:spcAft>
              <a:buClr>
                <a:schemeClr val="lt1"/>
              </a:buClr>
              <a:buSzPts val="1900"/>
              <a:buFont typeface="Arial"/>
              <a:buNone/>
              <a:defRPr b="0" i="0" sz="19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95" name="Shape 95"/>
          <p:cNvCxnSpPr/>
          <p:nvPr/>
        </p:nvCxnSpPr>
        <p:spPr>
          <a:xfrm>
            <a:off x="3352800" y="6656336"/>
            <a:ext cx="6709800" cy="0"/>
          </a:xfrm>
          <a:prstGeom prst="straightConnector1">
            <a:avLst/>
          </a:prstGeom>
          <a:noFill/>
          <a:ln cap="flat" cmpd="sng" w="12700">
            <a:solidFill>
              <a:srgbClr val="00386B"/>
            </a:solidFill>
            <a:prstDash val="solid"/>
            <a:miter lim="800000"/>
            <a:headEnd len="sm" w="sm" type="none"/>
            <a:tailEnd len="sm" w="sm" type="none"/>
          </a:ln>
        </p:spPr>
      </p:cxnSp>
      <p:sp>
        <p:nvSpPr>
          <p:cNvPr id="96" name="Shape 96"/>
          <p:cNvSpPr txBox="1"/>
          <p:nvPr>
            <p:ph idx="3" type="body"/>
          </p:nvPr>
        </p:nvSpPr>
        <p:spPr>
          <a:xfrm>
            <a:off x="68959" y="6587478"/>
            <a:ext cx="10077000" cy="296700"/>
          </a:xfrm>
          <a:prstGeom prst="rect">
            <a:avLst/>
          </a:prstGeom>
          <a:noFill/>
          <a:ln>
            <a:noFill/>
          </a:ln>
        </p:spPr>
        <p:txBody>
          <a:bodyPr anchorCtr="0" anchor="t" bIns="45700" lIns="0" spcFirstLastPara="1" rIns="0" wrap="square" tIns="45700"/>
          <a:lstStyle>
            <a:lvl1pPr indent="-228600" lvl="0" marL="457200" marR="0" rtl="0" algn="l">
              <a:lnSpc>
                <a:spcPct val="90000"/>
              </a:lnSpc>
              <a:spcBef>
                <a:spcPts val="1000"/>
              </a:spcBef>
              <a:spcAft>
                <a:spcPts val="0"/>
              </a:spcAft>
              <a:buClr>
                <a:schemeClr val="lt1"/>
              </a:buClr>
              <a:buSzPts val="1300"/>
              <a:buFont typeface="Arial"/>
              <a:buNone/>
              <a:defRPr b="0" i="0" sz="13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gularWOutlineAbove">
  <p:cSld name="RegularWOutlineAbove">
    <p:spTree>
      <p:nvGrpSpPr>
        <p:cNvPr id="97" name="Shape 97"/>
        <p:cNvGrpSpPr/>
        <p:nvPr/>
      </p:nvGrpSpPr>
      <p:grpSpPr>
        <a:xfrm>
          <a:off x="0" y="0"/>
          <a:ext cx="0" cy="0"/>
          <a:chOff x="0" y="0"/>
          <a:chExt cx="0" cy="0"/>
        </a:xfrm>
      </p:grpSpPr>
      <p:sp>
        <p:nvSpPr>
          <p:cNvPr id="98" name="Shape 98"/>
          <p:cNvSpPr/>
          <p:nvPr/>
        </p:nvSpPr>
        <p:spPr>
          <a:xfrm>
            <a:off x="2969" y="6570585"/>
            <a:ext cx="9816900" cy="240900"/>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rgbClr val="00386B"/>
              </a:solidFill>
              <a:latin typeface="Bookman Old Style"/>
              <a:ea typeface="Bookman Old Style"/>
              <a:cs typeface="Bookman Old Style"/>
              <a:sym typeface="Bookman Old Style"/>
            </a:endParaRPr>
          </a:p>
        </p:txBody>
      </p:sp>
      <p:sp>
        <p:nvSpPr>
          <p:cNvPr id="99" name="Shape 99"/>
          <p:cNvSpPr txBox="1"/>
          <p:nvPr>
            <p:ph idx="1" type="body"/>
          </p:nvPr>
        </p:nvSpPr>
        <p:spPr>
          <a:xfrm>
            <a:off x="84841" y="1372250"/>
            <a:ext cx="11977200" cy="5135400"/>
          </a:xfrm>
          <a:prstGeom prst="rect">
            <a:avLst/>
          </a:prstGeom>
          <a:noFill/>
          <a:ln>
            <a:noFill/>
          </a:ln>
        </p:spPr>
        <p:txBody>
          <a:bodyPr anchorCtr="0" anchor="ctr"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Bookman Old Style"/>
                <a:ea typeface="Bookman Old Style"/>
                <a:cs typeface="Bookman Old Style"/>
                <a:sym typeface="Bookman Old Sty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man Old Style"/>
                <a:ea typeface="Bookman Old Style"/>
                <a:cs typeface="Bookman Old Style"/>
                <a:sym typeface="Bookman Old Sty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man Old Style"/>
                <a:ea typeface="Bookman Old Style"/>
                <a:cs typeface="Bookman Old Style"/>
                <a:sym typeface="Bookman Old Sty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00" name="Shape 100"/>
          <p:cNvPicPr preferRelativeResize="0"/>
          <p:nvPr/>
        </p:nvPicPr>
        <p:blipFill rotWithShape="1">
          <a:blip r:embed="rId2">
            <a:alphaModFix/>
          </a:blip>
          <a:srcRect b="0" l="0" r="0" t="0"/>
          <a:stretch/>
        </p:blipFill>
        <p:spPr>
          <a:xfrm>
            <a:off x="9013371" y="5642327"/>
            <a:ext cx="3178629" cy="1222550"/>
          </a:xfrm>
          <a:prstGeom prst="rect">
            <a:avLst/>
          </a:prstGeom>
          <a:noFill/>
          <a:ln>
            <a:noFill/>
          </a:ln>
        </p:spPr>
      </p:pic>
      <p:sp>
        <p:nvSpPr>
          <p:cNvPr id="101" name="Shape 101"/>
          <p:cNvSpPr txBox="1"/>
          <p:nvPr/>
        </p:nvSpPr>
        <p:spPr>
          <a:xfrm>
            <a:off x="6092042" y="8"/>
            <a:ext cx="6099900" cy="1014900"/>
          </a:xfrm>
          <a:prstGeom prst="rect">
            <a:avLst/>
          </a:prstGeom>
          <a:solidFill>
            <a:srgbClr val="6693B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Bookman Old Style"/>
              <a:ea typeface="Bookman Old Style"/>
              <a:cs typeface="Bookman Old Style"/>
              <a:sym typeface="Bookman Old Style"/>
            </a:endParaRPr>
          </a:p>
        </p:txBody>
      </p:sp>
      <p:sp>
        <p:nvSpPr>
          <p:cNvPr id="102" name="Shape 102"/>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0" marR="0" rtl="0" algn="ctr">
              <a:spcBef>
                <a:spcPts val="0"/>
              </a:spcBef>
              <a:buNone/>
              <a:defRPr b="0" i="0" sz="1200" u="none" cap="none" strike="noStrike">
                <a:solidFill>
                  <a:schemeClr val="lt1"/>
                </a:solidFill>
                <a:latin typeface="Calibri"/>
                <a:ea typeface="Calibri"/>
                <a:cs typeface="Calibri"/>
                <a:sym typeface="Calibri"/>
              </a:defRPr>
            </a:lvl2pPr>
            <a:lvl3pPr indent="0" lvl="2" marL="0" marR="0" rtl="0" algn="ctr">
              <a:spcBef>
                <a:spcPts val="0"/>
              </a:spcBef>
              <a:buNone/>
              <a:defRPr b="0" i="0" sz="1200" u="none" cap="none" strike="noStrike">
                <a:solidFill>
                  <a:schemeClr val="lt1"/>
                </a:solidFill>
                <a:latin typeface="Calibri"/>
                <a:ea typeface="Calibri"/>
                <a:cs typeface="Calibri"/>
                <a:sym typeface="Calibri"/>
              </a:defRPr>
            </a:lvl3pPr>
            <a:lvl4pPr indent="0" lvl="3" marL="0" marR="0" rtl="0" algn="ctr">
              <a:spcBef>
                <a:spcPts val="0"/>
              </a:spcBef>
              <a:buNone/>
              <a:defRPr b="0" i="0" sz="1200" u="none" cap="none" strike="noStrike">
                <a:solidFill>
                  <a:schemeClr val="lt1"/>
                </a:solidFill>
                <a:latin typeface="Calibri"/>
                <a:ea typeface="Calibri"/>
                <a:cs typeface="Calibri"/>
                <a:sym typeface="Calibri"/>
              </a:defRPr>
            </a:lvl4pPr>
            <a:lvl5pPr indent="0" lvl="4" marL="0" marR="0" rtl="0" algn="ctr">
              <a:spcBef>
                <a:spcPts val="0"/>
              </a:spcBef>
              <a:buNone/>
              <a:defRPr b="0" i="0" sz="1200" u="none" cap="none" strike="noStrike">
                <a:solidFill>
                  <a:schemeClr val="lt1"/>
                </a:solidFill>
                <a:latin typeface="Calibri"/>
                <a:ea typeface="Calibri"/>
                <a:cs typeface="Calibri"/>
                <a:sym typeface="Calibri"/>
              </a:defRPr>
            </a:lvl5pPr>
            <a:lvl6pPr indent="0" lvl="5" marL="0" marR="0" rtl="0" algn="ctr">
              <a:spcBef>
                <a:spcPts val="0"/>
              </a:spcBef>
              <a:buNone/>
              <a:defRPr b="0" i="0" sz="1200" u="none" cap="none" strike="noStrike">
                <a:solidFill>
                  <a:schemeClr val="lt1"/>
                </a:solidFill>
                <a:latin typeface="Calibri"/>
                <a:ea typeface="Calibri"/>
                <a:cs typeface="Calibri"/>
                <a:sym typeface="Calibri"/>
              </a:defRPr>
            </a:lvl6pPr>
            <a:lvl7pPr indent="0" lvl="6" marL="0" marR="0" rtl="0" algn="ctr">
              <a:spcBef>
                <a:spcPts val="0"/>
              </a:spcBef>
              <a:buNone/>
              <a:defRPr b="0" i="0" sz="1200" u="none" cap="none" strike="noStrike">
                <a:solidFill>
                  <a:schemeClr val="lt1"/>
                </a:solidFill>
                <a:latin typeface="Calibri"/>
                <a:ea typeface="Calibri"/>
                <a:cs typeface="Calibri"/>
                <a:sym typeface="Calibri"/>
              </a:defRPr>
            </a:lvl7pPr>
            <a:lvl8pPr indent="0" lvl="7" marL="0" marR="0" rtl="0" algn="ctr">
              <a:spcBef>
                <a:spcPts val="0"/>
              </a:spcBef>
              <a:buNone/>
              <a:defRPr b="0" i="0" sz="1200" u="none" cap="none" strike="noStrike">
                <a:solidFill>
                  <a:schemeClr val="lt1"/>
                </a:solidFill>
                <a:latin typeface="Calibri"/>
                <a:ea typeface="Calibri"/>
                <a:cs typeface="Calibri"/>
                <a:sym typeface="Calibri"/>
              </a:defRPr>
            </a:lvl8pPr>
            <a:lvl9pPr indent="0" lvl="8" marL="0" marR="0" rtl="0" algn="ct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pic>
        <p:nvPicPr>
          <p:cNvPr id="103" name="Shape 103"/>
          <p:cNvPicPr preferRelativeResize="0"/>
          <p:nvPr/>
        </p:nvPicPr>
        <p:blipFill rotWithShape="1">
          <a:blip r:embed="rId3">
            <a:alphaModFix/>
          </a:blip>
          <a:srcRect b="0" l="0" r="0" t="0"/>
          <a:stretch/>
        </p:blipFill>
        <p:spPr>
          <a:xfrm>
            <a:off x="11264840" y="277379"/>
            <a:ext cx="815761" cy="457622"/>
          </a:xfrm>
          <a:prstGeom prst="rect">
            <a:avLst/>
          </a:prstGeom>
          <a:noFill/>
          <a:ln>
            <a:noFill/>
          </a:ln>
        </p:spPr>
      </p:pic>
      <p:sp>
        <p:nvSpPr>
          <p:cNvPr id="104" name="Shape 104"/>
          <p:cNvSpPr/>
          <p:nvPr/>
        </p:nvSpPr>
        <p:spPr>
          <a:xfrm>
            <a:off x="1" y="1012371"/>
            <a:ext cx="12192000" cy="283500"/>
          </a:xfrm>
          <a:prstGeom prst="rect">
            <a:avLst/>
          </a:prstGeom>
          <a:gradFill>
            <a:gsLst>
              <a:gs pos="0">
                <a:srgbClr val="A1BDD7"/>
              </a:gs>
              <a:gs pos="2000">
                <a:srgbClr val="A1BDD7"/>
              </a:gs>
              <a:gs pos="100000">
                <a:srgbClr val="0038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05" name="Shape 105"/>
          <p:cNvSpPr txBox="1"/>
          <p:nvPr/>
        </p:nvSpPr>
        <p:spPr>
          <a:xfrm>
            <a:off x="-6458" y="-1315"/>
            <a:ext cx="6099900" cy="101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Calibri"/>
              <a:buNone/>
            </a:pPr>
            <a:r>
              <a:t/>
            </a:r>
            <a:endParaRPr b="0" i="0" sz="2400" u="none" cap="none" strike="noStrike">
              <a:solidFill>
                <a:schemeClr val="lt1"/>
              </a:solidFill>
              <a:latin typeface="Bookman Old Style"/>
              <a:ea typeface="Bookman Old Style"/>
              <a:cs typeface="Bookman Old Style"/>
              <a:sym typeface="Bookman Old Style"/>
            </a:endParaRPr>
          </a:p>
        </p:txBody>
      </p:sp>
      <p:sp>
        <p:nvSpPr>
          <p:cNvPr id="106" name="Shape 106"/>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lstStyle>
            <a:lvl1pPr indent="-228600" lvl="0" marL="457200" marR="0" rtl="0" algn="l">
              <a:lnSpc>
                <a:spcPct val="90000"/>
              </a:lnSpc>
              <a:spcBef>
                <a:spcPts val="1000"/>
              </a:spcBef>
              <a:spcAft>
                <a:spcPts val="0"/>
              </a:spcAft>
              <a:buClr>
                <a:schemeClr val="lt1"/>
              </a:buClr>
              <a:buSzPts val="1900"/>
              <a:buFont typeface="Arial"/>
              <a:buNone/>
              <a:defRPr b="0" i="0" sz="19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107" name="Shape 107"/>
          <p:cNvCxnSpPr/>
          <p:nvPr/>
        </p:nvCxnSpPr>
        <p:spPr>
          <a:xfrm>
            <a:off x="3363686" y="6656336"/>
            <a:ext cx="6699000" cy="0"/>
          </a:xfrm>
          <a:prstGeom prst="straightConnector1">
            <a:avLst/>
          </a:prstGeom>
          <a:noFill/>
          <a:ln cap="flat" cmpd="sng" w="12700">
            <a:solidFill>
              <a:srgbClr val="00386B"/>
            </a:solidFill>
            <a:prstDash val="solid"/>
            <a:miter lim="800000"/>
            <a:headEnd len="sm" w="sm" type="none"/>
            <a:tailEnd len="sm" w="sm" type="none"/>
          </a:ln>
        </p:spPr>
      </p:cxnSp>
      <p:sp>
        <p:nvSpPr>
          <p:cNvPr id="108" name="Shape 108"/>
          <p:cNvSpPr txBox="1"/>
          <p:nvPr>
            <p:ph idx="3" type="body"/>
          </p:nvPr>
        </p:nvSpPr>
        <p:spPr>
          <a:xfrm>
            <a:off x="6110895" y="60283"/>
            <a:ext cx="6008700" cy="884700"/>
          </a:xfrm>
          <a:prstGeom prst="rect">
            <a:avLst/>
          </a:prstGeom>
          <a:noFill/>
          <a:ln>
            <a:noFill/>
          </a:ln>
        </p:spPr>
        <p:txBody>
          <a:bodyPr anchorCtr="0" anchor="ctr" bIns="45700" lIns="91425" spcFirstLastPara="1" rIns="91425" wrap="square" tIns="45700"/>
          <a:lstStyle>
            <a:lvl1pPr indent="-292100" lvl="0" marL="457200" marR="0" rtl="0" algn="l">
              <a:lnSpc>
                <a:spcPct val="100000"/>
              </a:lnSpc>
              <a:spcBef>
                <a:spcPts val="15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1pPr>
            <a:lvl2pPr indent="-292100" lvl="1" marL="9144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2pPr>
            <a:lvl3pPr indent="-292100" lvl="2" marL="13716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3pPr>
            <a:lvl4pPr indent="-292100" lvl="3" marL="18288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4pPr>
            <a:lvl5pPr indent="-292100" lvl="4" marL="22860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4" type="body"/>
          </p:nvPr>
        </p:nvSpPr>
        <p:spPr>
          <a:xfrm>
            <a:off x="47133" y="57812"/>
            <a:ext cx="6008700" cy="884700"/>
          </a:xfrm>
          <a:prstGeom prst="rect">
            <a:avLst/>
          </a:prstGeom>
          <a:noFill/>
          <a:ln>
            <a:noFill/>
          </a:ln>
        </p:spPr>
        <p:txBody>
          <a:bodyPr anchorCtr="0" anchor="ctr" bIns="45700" lIns="91425" spcFirstLastPara="1" rIns="91425" wrap="square" tIns="45700"/>
          <a:lstStyle>
            <a:lvl1pPr indent="-292100" lvl="0" marL="457200" marR="0" rtl="0" algn="l">
              <a:lnSpc>
                <a:spcPct val="100000"/>
              </a:lnSpc>
              <a:spcBef>
                <a:spcPts val="15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1pPr>
            <a:lvl2pPr indent="-292100" lvl="1" marL="9144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2pPr>
            <a:lvl3pPr indent="-292100" lvl="2" marL="13716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3pPr>
            <a:lvl4pPr indent="-292100" lvl="3" marL="18288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4pPr>
            <a:lvl5pPr indent="-292100" lvl="4" marL="2286000" marR="0" rtl="0" algn="l">
              <a:lnSpc>
                <a:spcPct val="90000"/>
              </a:lnSpc>
              <a:spcBef>
                <a:spcPts val="500"/>
              </a:spcBef>
              <a:spcAft>
                <a:spcPts val="0"/>
              </a:spcAft>
              <a:buClr>
                <a:schemeClr val="lt1"/>
              </a:buClr>
              <a:buSzPts val="1000"/>
              <a:buFont typeface="Calibri"/>
              <a:buAutoNum type="arabicPeriod"/>
              <a:defRPr b="0" i="0" sz="1000" u="none" cap="none" strike="noStrike">
                <a:solidFill>
                  <a:schemeClr val="lt1"/>
                </a:solidFill>
                <a:latin typeface="Bookman Old Style"/>
                <a:ea typeface="Bookman Old Style"/>
                <a:cs typeface="Bookman Old Style"/>
                <a:sym typeface="Bookman Old Sty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5" type="body"/>
          </p:nvPr>
        </p:nvSpPr>
        <p:spPr>
          <a:xfrm>
            <a:off x="68959" y="6568310"/>
            <a:ext cx="10077000" cy="296700"/>
          </a:xfrm>
          <a:prstGeom prst="rect">
            <a:avLst/>
          </a:prstGeom>
          <a:noFill/>
          <a:ln>
            <a:noFill/>
          </a:ln>
        </p:spPr>
        <p:txBody>
          <a:bodyPr anchorCtr="0" anchor="t" bIns="45700" lIns="0" spcFirstLastPara="1" rIns="0" wrap="square" tIns="45700"/>
          <a:lstStyle>
            <a:lvl1pPr indent="-228600" lvl="0" marL="457200" marR="0" rtl="0" algn="l">
              <a:lnSpc>
                <a:spcPct val="90000"/>
              </a:lnSpc>
              <a:spcBef>
                <a:spcPts val="1000"/>
              </a:spcBef>
              <a:spcAft>
                <a:spcPts val="0"/>
              </a:spcAft>
              <a:buClr>
                <a:schemeClr val="lt1"/>
              </a:buClr>
              <a:buSzPts val="1300"/>
              <a:buFont typeface="Arial"/>
              <a:buNone/>
              <a:defRPr b="0" i="0" sz="1300" u="none" cap="none" strike="noStrike">
                <a:solidFill>
                  <a:schemeClr val="lt1"/>
                </a:solidFill>
                <a:latin typeface="Bookman Old Style"/>
                <a:ea typeface="Bookman Old Style"/>
                <a:cs typeface="Bookman Old Style"/>
                <a:sym typeface="Bookman Old Sty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1" name="Shape 111"/>
          <p:cNvSpPr/>
          <p:nvPr/>
        </p:nvSpPr>
        <p:spPr>
          <a:xfrm>
            <a:off x="-3958" y="6798666"/>
            <a:ext cx="12192000" cy="91500"/>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st_Slide">
  <p:cSld name="Last_Slide">
    <p:spTree>
      <p:nvGrpSpPr>
        <p:cNvPr id="112" name="Shape 112"/>
        <p:cNvGrpSpPr/>
        <p:nvPr/>
      </p:nvGrpSpPr>
      <p:grpSpPr>
        <a:xfrm>
          <a:off x="0" y="0"/>
          <a:ext cx="0" cy="0"/>
          <a:chOff x="0" y="0"/>
          <a:chExt cx="0" cy="0"/>
        </a:xfrm>
      </p:grpSpPr>
      <p:sp>
        <p:nvSpPr>
          <p:cNvPr id="113" name="Shape 113"/>
          <p:cNvSpPr txBox="1"/>
          <p:nvPr/>
        </p:nvSpPr>
        <p:spPr>
          <a:xfrm>
            <a:off x="6092042" y="8"/>
            <a:ext cx="6099900" cy="1116300"/>
          </a:xfrm>
          <a:prstGeom prst="rect">
            <a:avLst/>
          </a:prstGeom>
          <a:solidFill>
            <a:srgbClr val="6693B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114" name="Shape 114"/>
          <p:cNvSpPr txBox="1"/>
          <p:nvPr/>
        </p:nvSpPr>
        <p:spPr>
          <a:xfrm>
            <a:off x="0" y="-5939"/>
            <a:ext cx="6099900" cy="1116300"/>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115" name="Shape 115"/>
          <p:cNvSpPr/>
          <p:nvPr/>
        </p:nvSpPr>
        <p:spPr>
          <a:xfrm>
            <a:off x="3956" y="1110207"/>
            <a:ext cx="12192000" cy="210300"/>
          </a:xfrm>
          <a:prstGeom prst="rect">
            <a:avLst/>
          </a:prstGeom>
          <a:gradFill>
            <a:gsLst>
              <a:gs pos="0">
                <a:srgbClr val="00386B"/>
              </a:gs>
              <a:gs pos="74000">
                <a:srgbClr val="B8CDE0"/>
              </a:gs>
              <a:gs pos="83000">
                <a:srgbClr val="B8CDE0"/>
              </a:gs>
              <a:gs pos="100000">
                <a:srgbClr val="D0DEEA"/>
              </a:gs>
            </a:gsLst>
            <a:lin ang="900002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Shape 116"/>
          <p:cNvSpPr/>
          <p:nvPr/>
        </p:nvSpPr>
        <p:spPr>
          <a:xfrm>
            <a:off x="-3958" y="6798666"/>
            <a:ext cx="12192000" cy="91500"/>
          </a:xfrm>
          <a:prstGeom prst="rect">
            <a:avLst/>
          </a:prstGeom>
          <a:solidFill>
            <a:srgbClr val="0038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7" name="Shape 117"/>
          <p:cNvPicPr preferRelativeResize="0"/>
          <p:nvPr/>
        </p:nvPicPr>
        <p:blipFill rotWithShape="1">
          <a:blip r:embed="rId2">
            <a:alphaModFix/>
          </a:blip>
          <a:srcRect b="0" l="0" r="0" t="0"/>
          <a:stretch/>
        </p:blipFill>
        <p:spPr>
          <a:xfrm>
            <a:off x="9280" y="-11886"/>
            <a:ext cx="1894562" cy="2014398"/>
          </a:xfrm>
          <a:prstGeom prst="rect">
            <a:avLst/>
          </a:prstGeom>
          <a:noFill/>
          <a:ln>
            <a:noFill/>
          </a:ln>
        </p:spPr>
      </p:pic>
      <p:sp>
        <p:nvSpPr>
          <p:cNvPr id="118" name="Shape 118"/>
          <p:cNvSpPr/>
          <p:nvPr/>
        </p:nvSpPr>
        <p:spPr>
          <a:xfrm>
            <a:off x="4346369" y="4301940"/>
            <a:ext cx="7290600" cy="1288800"/>
          </a:xfrm>
          <a:prstGeom prst="roundRect">
            <a:avLst>
              <a:gd fmla="val 16667" name="adj"/>
            </a:avLst>
          </a:prstGeom>
          <a:solidFill>
            <a:schemeClr val="accent2"/>
          </a:solidFill>
          <a:ln cap="flat" cmpd="sng" w="12700">
            <a:solidFill>
              <a:srgbClr val="4A6B89"/>
            </a:solidFill>
            <a:prstDash val="solid"/>
            <a:miter lim="800000"/>
            <a:headEnd len="sm" w="sm" type="none"/>
            <a:tailEnd len="sm" w="sm" type="none"/>
          </a:ln>
          <a:effectLst>
            <a:outerShdw blurRad="50800" rotWithShape="0" algn="tl" dir="2700000" dist="127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chemeClr val="lt1"/>
                </a:solidFill>
                <a:latin typeface="Bookman Old Style"/>
                <a:ea typeface="Bookman Old Style"/>
                <a:cs typeface="Bookman Old Style"/>
                <a:sym typeface="Bookman Old Style"/>
              </a:rPr>
              <a:t>Questions, Comments </a:t>
            </a:r>
            <a:r>
              <a:rPr b="0" i="0" lang="en" sz="2800" u="none" cap="none" strike="noStrike">
                <a:solidFill>
                  <a:schemeClr val="lt1"/>
                </a:solidFill>
                <a:latin typeface="Bookman Old Style"/>
                <a:ea typeface="Bookman Old Style"/>
                <a:cs typeface="Bookman Old Style"/>
                <a:sym typeface="Bookman Old Style"/>
              </a:rPr>
              <a:t>?</a:t>
            </a:r>
            <a:r>
              <a:rPr b="0" i="0" lang="en" sz="2400" u="none" cap="none" strike="noStrike">
                <a:solidFill>
                  <a:schemeClr val="lt1"/>
                </a:solidFill>
                <a:latin typeface="Bookman Old Style"/>
                <a:ea typeface="Bookman Old Style"/>
                <a:cs typeface="Bookman Old Style"/>
                <a:sym typeface="Bookman Old Style"/>
              </a:rPr>
              <a:t>?</a:t>
            </a:r>
            <a:r>
              <a:rPr b="0" i="0" lang="en" sz="2000" u="none" cap="none" strike="noStrike">
                <a:solidFill>
                  <a:schemeClr val="lt1"/>
                </a:solidFill>
                <a:latin typeface="Bookman Old Style"/>
                <a:ea typeface="Bookman Old Style"/>
                <a:cs typeface="Bookman Old Style"/>
                <a:sym typeface="Bookman Old Style"/>
              </a:rPr>
              <a:t>?</a:t>
            </a:r>
            <a:endParaRPr b="0" i="0" sz="4800" u="none" cap="none" strike="noStrike">
              <a:solidFill>
                <a:schemeClr val="lt1"/>
              </a:solidFill>
              <a:latin typeface="Bookman Old Style"/>
              <a:ea typeface="Bookman Old Style"/>
              <a:cs typeface="Bookman Old Style"/>
              <a:sym typeface="Bookman Old Style"/>
            </a:endParaRPr>
          </a:p>
        </p:txBody>
      </p:sp>
      <p:sp>
        <p:nvSpPr>
          <p:cNvPr id="119" name="Shape 119"/>
          <p:cNvSpPr/>
          <p:nvPr/>
        </p:nvSpPr>
        <p:spPr>
          <a:xfrm>
            <a:off x="1913122" y="2002512"/>
            <a:ext cx="6537600" cy="1448400"/>
          </a:xfrm>
          <a:prstGeom prst="roundRect">
            <a:avLst>
              <a:gd fmla="val 16667" name="adj"/>
            </a:avLst>
          </a:prstGeom>
          <a:solidFill>
            <a:schemeClr val="accent1"/>
          </a:solidFill>
          <a:ln cap="flat" cmpd="sng" w="12700">
            <a:solidFill>
              <a:srgbClr val="4A6B89"/>
            </a:solidFill>
            <a:prstDash val="solid"/>
            <a:miter lim="800000"/>
            <a:headEnd len="sm" w="sm" type="none"/>
            <a:tailEnd len="sm" w="sm" type="none"/>
          </a:ln>
          <a:effectLst>
            <a:outerShdw blurRad="50800" rotWithShape="0" algn="tl" dir="2700000" dist="127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chemeClr val="lt1"/>
                </a:solidFill>
                <a:latin typeface="Bookman Old Style"/>
                <a:ea typeface="Bookman Old Style"/>
                <a:cs typeface="Bookman Old Style"/>
                <a:sym typeface="Bookman Old Style"/>
              </a:rPr>
              <a:t>Thanks for your attention…</a:t>
            </a:r>
            <a:endParaRPr/>
          </a:p>
        </p:txBody>
      </p:sp>
      <p:sp>
        <p:nvSpPr>
          <p:cNvPr id="120" name="Shape 120"/>
          <p:cNvSpPr/>
          <p:nvPr/>
        </p:nvSpPr>
        <p:spPr>
          <a:xfrm>
            <a:off x="2969" y="6613066"/>
            <a:ext cx="12199800" cy="192000"/>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386B"/>
              </a:solidFill>
              <a:latin typeface="Bookman Old Style"/>
              <a:ea typeface="Bookman Old Style"/>
              <a:cs typeface="Bookman Old Style"/>
              <a:sym typeface="Bookman Old Style"/>
            </a:endParaRPr>
          </a:p>
        </p:txBody>
      </p:sp>
      <p:sp>
        <p:nvSpPr>
          <p:cNvPr id="121" name="Shape 121"/>
          <p:cNvSpPr/>
          <p:nvPr/>
        </p:nvSpPr>
        <p:spPr>
          <a:xfrm>
            <a:off x="-3958" y="6608688"/>
            <a:ext cx="12197400" cy="210300"/>
          </a:xfrm>
          <a:prstGeom prst="rect">
            <a:avLst/>
          </a:prstGeom>
          <a:gradFill>
            <a:gsLst>
              <a:gs pos="0">
                <a:srgbClr val="00386B"/>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rgbClr val="00386B"/>
              </a:solidFill>
              <a:latin typeface="Bookman Old Style"/>
              <a:ea typeface="Bookman Old Style"/>
              <a:cs typeface="Bookman Old Style"/>
              <a:sym typeface="Bookman Old Style"/>
            </a:endParaRPr>
          </a:p>
        </p:txBody>
      </p:sp>
      <p:pic>
        <p:nvPicPr>
          <p:cNvPr id="122" name="Shape 122"/>
          <p:cNvPicPr preferRelativeResize="0"/>
          <p:nvPr/>
        </p:nvPicPr>
        <p:blipFill rotWithShape="1">
          <a:blip r:embed="rId3">
            <a:alphaModFix/>
          </a:blip>
          <a:srcRect b="0" l="0" r="0" t="0"/>
          <a:stretch/>
        </p:blipFill>
        <p:spPr>
          <a:xfrm>
            <a:off x="11264840" y="277379"/>
            <a:ext cx="815761" cy="45762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Shape 6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0" type="dt"/>
          </p:nvPr>
        </p:nvSpPr>
        <p:spPr>
          <a:xfrm>
            <a:off x="4717273" y="6018546"/>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86B"/>
              </a:buClr>
              <a:buSzPts val="1400"/>
              <a:buFont typeface="Bookman Old Style"/>
              <a:buNone/>
            </a:pPr>
            <a:r>
              <a:rPr lang="en"/>
              <a:t>May</a:t>
            </a:r>
            <a:r>
              <a:rPr b="0" i="0" lang="en" sz="1600" u="none" cap="none" strike="noStrike">
                <a:solidFill>
                  <a:srgbClr val="00386B"/>
                </a:solidFill>
                <a:latin typeface="Bookman Old Style"/>
                <a:ea typeface="Bookman Old Style"/>
                <a:cs typeface="Bookman Old Style"/>
                <a:sym typeface="Bookman Old Style"/>
              </a:rPr>
              <a:t> 1</a:t>
            </a:r>
            <a:r>
              <a:rPr lang="en"/>
              <a:t>6</a:t>
            </a:r>
            <a:r>
              <a:rPr b="0" i="0" lang="en" sz="1600" u="none" cap="none" strike="noStrike">
                <a:solidFill>
                  <a:srgbClr val="00386B"/>
                </a:solidFill>
                <a:latin typeface="Bookman Old Style"/>
                <a:ea typeface="Bookman Old Style"/>
                <a:cs typeface="Bookman Old Style"/>
                <a:sym typeface="Bookman Old Style"/>
              </a:rPr>
              <a:t>, 201</a:t>
            </a:r>
            <a:r>
              <a:rPr lang="en"/>
              <a:t>8</a:t>
            </a:r>
            <a:endParaRPr/>
          </a:p>
        </p:txBody>
      </p:sp>
      <p:sp>
        <p:nvSpPr>
          <p:cNvPr id="128" name="Shape 128"/>
          <p:cNvSpPr txBox="1"/>
          <p:nvPr>
            <p:ph idx="1" type="body"/>
          </p:nvPr>
        </p:nvSpPr>
        <p:spPr>
          <a:xfrm>
            <a:off x="2719777" y="2160371"/>
            <a:ext cx="6738197" cy="174232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0C226"/>
              </a:buClr>
              <a:buSzPts val="1840"/>
              <a:buFont typeface="Arial"/>
              <a:buNone/>
            </a:pPr>
            <a:r>
              <a:rPr b="0" i="0" lang="en" sz="2300" u="none" cap="none" strike="noStrike">
                <a:solidFill>
                  <a:srgbClr val="FFFFFF"/>
                </a:solidFill>
                <a:latin typeface="Bookman Old Style"/>
                <a:ea typeface="Bookman Old Style"/>
                <a:cs typeface="Bookman Old Style"/>
                <a:sym typeface="Bookman Old Style"/>
              </a:rPr>
              <a:t>Using Formal Grammars to Predict I/O</a:t>
            </a:r>
            <a:br>
              <a:rPr b="0" i="0" lang="en" sz="2300" u="none" cap="none" strike="noStrike">
                <a:solidFill>
                  <a:srgbClr val="FFFFFF"/>
                </a:solidFill>
                <a:latin typeface="Bookman Old Style"/>
                <a:ea typeface="Bookman Old Style"/>
                <a:cs typeface="Bookman Old Style"/>
                <a:sym typeface="Bookman Old Style"/>
              </a:rPr>
            </a:br>
            <a:r>
              <a:rPr b="0" i="0" lang="en" sz="2300" u="none" cap="none" strike="noStrike">
                <a:solidFill>
                  <a:srgbClr val="FFFFFF"/>
                </a:solidFill>
                <a:latin typeface="Bookman Old Style"/>
                <a:ea typeface="Bookman Old Style"/>
                <a:cs typeface="Bookman Old Style"/>
                <a:sym typeface="Bookman Old Style"/>
              </a:rPr>
              <a:t>Behaviors in HPC: The Omnisc’IO Approach </a:t>
            </a:r>
            <a:endParaRPr/>
          </a:p>
        </p:txBody>
      </p:sp>
      <p:sp>
        <p:nvSpPr>
          <p:cNvPr id="129" name="Shape 129"/>
          <p:cNvSpPr txBox="1"/>
          <p:nvPr>
            <p:ph idx="2" type="body"/>
          </p:nvPr>
        </p:nvSpPr>
        <p:spPr>
          <a:xfrm>
            <a:off x="1529700" y="5015450"/>
            <a:ext cx="9118200" cy="491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0C226"/>
              </a:buClr>
              <a:buSzPts val="1120"/>
              <a:buFont typeface="Arial"/>
              <a:buNone/>
            </a:pPr>
            <a:r>
              <a:rPr lang="en" sz="1400">
                <a:solidFill>
                  <a:srgbClr val="2C3C43"/>
                </a:solidFill>
              </a:rPr>
              <a:t>BLG546E Term Paper Presentation</a:t>
            </a:r>
            <a:endParaRPr sz="1400">
              <a:solidFill>
                <a:srgbClr val="2C3C43"/>
              </a:solidFill>
            </a:endParaRPr>
          </a:p>
          <a:p>
            <a:pPr indent="0" lvl="0" marL="0" marR="0" rtl="0" algn="ctr">
              <a:lnSpc>
                <a:spcPct val="100000"/>
              </a:lnSpc>
              <a:spcBef>
                <a:spcPts val="0"/>
              </a:spcBef>
              <a:spcAft>
                <a:spcPts val="0"/>
              </a:spcAft>
              <a:buClr>
                <a:srgbClr val="90C226"/>
              </a:buClr>
              <a:buSzPts val="1120"/>
              <a:buFont typeface="Arial"/>
              <a:buNone/>
            </a:pPr>
            <a:r>
              <a:t/>
            </a:r>
            <a:endParaRPr b="0" i="0" sz="1100" u="none" cap="none" strike="noStrike">
              <a:solidFill>
                <a:srgbClr val="000000"/>
              </a:solidFill>
              <a:latin typeface="Bookman Old Style"/>
              <a:ea typeface="Bookman Old Style"/>
              <a:cs typeface="Bookman Old Style"/>
              <a:sym typeface="Bookman Old Style"/>
            </a:endParaRPr>
          </a:p>
        </p:txBody>
      </p:sp>
      <p:sp>
        <p:nvSpPr>
          <p:cNvPr id="130" name="Shape 130"/>
          <p:cNvSpPr txBox="1"/>
          <p:nvPr/>
        </p:nvSpPr>
        <p:spPr>
          <a:xfrm>
            <a:off x="1434950" y="4086425"/>
            <a:ext cx="9118500" cy="882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0C226"/>
              </a:buClr>
              <a:buSzPts val="1120"/>
              <a:buFont typeface="Arial"/>
              <a:buNone/>
            </a:pPr>
            <a:r>
              <a:rPr b="0" i="0" lang="en" sz="1500" u="none" cap="none" strike="noStrike">
                <a:solidFill>
                  <a:schemeClr val="dk2"/>
                </a:solidFill>
                <a:latin typeface="Bookman Old Style"/>
                <a:ea typeface="Bookman Old Style"/>
                <a:cs typeface="Bookman Old Style"/>
                <a:sym typeface="Bookman Old Style"/>
              </a:rPr>
              <a:t>M. Dorier, S. Ibrahim, G. Antoniu and R. Ross, in </a:t>
            </a:r>
            <a:r>
              <a:rPr b="0" i="1" lang="en" sz="1500" u="none" cap="none" strike="noStrike">
                <a:solidFill>
                  <a:schemeClr val="dk2"/>
                </a:solidFill>
                <a:latin typeface="Bookman Old Style"/>
                <a:ea typeface="Bookman Old Style"/>
                <a:cs typeface="Bookman Old Style"/>
                <a:sym typeface="Bookman Old Style"/>
              </a:rPr>
              <a:t>IEEE Transactions on Parallel and Distributed</a:t>
            </a:r>
            <a:r>
              <a:rPr i="1" lang="en" sz="1500">
                <a:solidFill>
                  <a:schemeClr val="dk2"/>
                </a:solidFill>
                <a:latin typeface="Bookman Old Style"/>
                <a:ea typeface="Bookman Old Style"/>
                <a:cs typeface="Bookman Old Style"/>
                <a:sym typeface="Bookman Old Style"/>
              </a:rPr>
              <a:t> </a:t>
            </a:r>
            <a:r>
              <a:rPr b="0" i="1" lang="en" sz="1500" u="none" cap="none" strike="noStrike">
                <a:solidFill>
                  <a:schemeClr val="dk2"/>
                </a:solidFill>
                <a:latin typeface="Bookman Old Style"/>
                <a:ea typeface="Bookman Old Style"/>
                <a:cs typeface="Bookman Old Style"/>
                <a:sym typeface="Bookman Old Style"/>
              </a:rPr>
              <a:t>Systems</a:t>
            </a:r>
            <a:r>
              <a:rPr b="0" i="0" lang="en" sz="1500" u="none" cap="none" strike="noStrike">
                <a:solidFill>
                  <a:schemeClr val="dk2"/>
                </a:solidFill>
                <a:latin typeface="Bookman Old Style"/>
                <a:ea typeface="Bookman Old Style"/>
                <a:cs typeface="Bookman Old Style"/>
                <a:sym typeface="Bookman Old Style"/>
              </a:rPr>
              <a:t>, vol. 27, no. 8, pp. 2435-2449, Aug. 1 2016.</a:t>
            </a:r>
            <a:endParaRPr sz="1500">
              <a:solidFill>
                <a:schemeClr val="dk2"/>
              </a:solidFill>
              <a:latin typeface="Bookman Old Style"/>
              <a:ea typeface="Bookman Old Style"/>
              <a:cs typeface="Bookman Old Style"/>
              <a:sym typeface="Bookman Old Style"/>
            </a:endParaRPr>
          </a:p>
          <a:p>
            <a:pPr indent="0" lvl="0" marL="0" marR="0" rtl="0" algn="ctr">
              <a:lnSpc>
                <a:spcPct val="100000"/>
              </a:lnSpc>
              <a:spcBef>
                <a:spcPts val="0"/>
              </a:spcBef>
              <a:spcAft>
                <a:spcPts val="0"/>
              </a:spcAft>
              <a:buClr>
                <a:srgbClr val="90C226"/>
              </a:buClr>
              <a:buSzPts val="1120"/>
              <a:buFont typeface="Arial"/>
              <a:buNone/>
            </a:pPr>
            <a:r>
              <a:rPr b="0" i="0" lang="en" sz="1500" u="none" cap="none" strike="noStrike">
                <a:solidFill>
                  <a:schemeClr val="dk2"/>
                </a:solidFill>
                <a:latin typeface="Bookman Old Style"/>
                <a:ea typeface="Bookman Old Style"/>
                <a:cs typeface="Bookman Old Style"/>
                <a:sym typeface="Bookman Old Style"/>
              </a:rPr>
              <a:t>doi: 10.1109/TPDS.2015.2485980</a:t>
            </a:r>
            <a:endParaRPr/>
          </a:p>
        </p:txBody>
      </p:sp>
      <p:sp>
        <p:nvSpPr>
          <p:cNvPr id="131" name="Shape 131"/>
          <p:cNvSpPr txBox="1"/>
          <p:nvPr/>
        </p:nvSpPr>
        <p:spPr>
          <a:xfrm>
            <a:off x="2658600" y="5426600"/>
            <a:ext cx="3204300" cy="528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Bookman Old Style"/>
              <a:buNone/>
            </a:pPr>
            <a:r>
              <a:rPr lang="en">
                <a:latin typeface="Bookman Old Style"/>
                <a:ea typeface="Bookman Old Style"/>
                <a:cs typeface="Bookman Old Style"/>
                <a:sym typeface="Bookman Old Style"/>
              </a:rPr>
              <a:t>Tuğrul Yatağan</a:t>
            </a:r>
            <a:endParaRPr>
              <a:latin typeface="Bookman Old Style"/>
              <a:ea typeface="Bookman Old Style"/>
              <a:cs typeface="Bookman Old Style"/>
              <a:sym typeface="Bookman Old Style"/>
            </a:endParaRPr>
          </a:p>
          <a:p>
            <a:pPr indent="0" lvl="0" marL="0" marR="0" rtl="0" algn="r">
              <a:lnSpc>
                <a:spcPct val="100000"/>
              </a:lnSpc>
              <a:spcBef>
                <a:spcPts val="0"/>
              </a:spcBef>
              <a:spcAft>
                <a:spcPts val="0"/>
              </a:spcAft>
              <a:buClr>
                <a:srgbClr val="000000"/>
              </a:buClr>
              <a:buSzPts val="1400"/>
              <a:buFont typeface="Bookman Old Style"/>
              <a:buNone/>
            </a:pPr>
            <a:r>
              <a:rPr lang="en">
                <a:latin typeface="Bookman Old Style"/>
                <a:ea typeface="Bookman Old Style"/>
                <a:cs typeface="Bookman Old Style"/>
                <a:sym typeface="Bookman Old Style"/>
              </a:rPr>
              <a:t>504161551</a:t>
            </a:r>
            <a:endParaRPr>
              <a:latin typeface="Bookman Old Style"/>
              <a:ea typeface="Bookman Old Style"/>
              <a:cs typeface="Bookman Old Style"/>
              <a:sym typeface="Bookman Old Style"/>
            </a:endParaRPr>
          </a:p>
        </p:txBody>
      </p:sp>
      <p:sp>
        <p:nvSpPr>
          <p:cNvPr id="132" name="Shape 132"/>
          <p:cNvSpPr txBox="1"/>
          <p:nvPr/>
        </p:nvSpPr>
        <p:spPr>
          <a:xfrm>
            <a:off x="6314700" y="5426600"/>
            <a:ext cx="3143400" cy="52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Bookman Old Style"/>
              <a:buNone/>
            </a:pPr>
            <a:r>
              <a:rPr lang="en">
                <a:latin typeface="Bookman Old Style"/>
                <a:ea typeface="Bookman Old Style"/>
                <a:cs typeface="Bookman Old Style"/>
                <a:sym typeface="Bookman Old Style"/>
              </a:rPr>
              <a:t>Oğuzhan Demir</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1400"/>
              <a:buFont typeface="Bookman Old Style"/>
              <a:buNone/>
            </a:pPr>
            <a:r>
              <a:rPr lang="en">
                <a:latin typeface="Bookman Old Style"/>
                <a:ea typeface="Bookman Old Style"/>
                <a:cs typeface="Bookman Old Style"/>
                <a:sym typeface="Bookman Old Style"/>
              </a:rPr>
              <a:t>504161545</a:t>
            </a:r>
            <a:endParaRPr>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ookman Old Style"/>
              <a:ea typeface="Bookman Old Style"/>
              <a:cs typeface="Bookman Old Style"/>
              <a:sym typeface="Bookman Old Style"/>
            </a:endParaRPr>
          </a:p>
        </p:txBody>
      </p:sp>
      <p:cxnSp>
        <p:nvCxnSpPr>
          <p:cNvPr id="133" name="Shape 133"/>
          <p:cNvCxnSpPr/>
          <p:nvPr/>
        </p:nvCxnSpPr>
        <p:spPr>
          <a:xfrm>
            <a:off x="6087600" y="5562200"/>
            <a:ext cx="1200" cy="346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500"/>
                                        <p:tgtEl>
                                          <p:spTgt spid="12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500"/>
                                        <p:tgtEl>
                                          <p:spTgt spid="12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19" name="Shape 219"/>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 sz="1800"/>
              <a:t>Evaluation</a:t>
            </a:r>
            <a:endParaRPr/>
          </a:p>
        </p:txBody>
      </p:sp>
      <p:sp>
        <p:nvSpPr>
          <p:cNvPr id="220" name="Shape 220"/>
          <p:cNvSpPr txBox="1"/>
          <p:nvPr/>
        </p:nvSpPr>
        <p:spPr>
          <a:xfrm>
            <a:off x="0" y="1364825"/>
            <a:ext cx="12069600" cy="563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Immediate Context Prediction</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Shape 221"/>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222" name="Shape 222"/>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b="1" lang="en">
                <a:solidFill>
                  <a:schemeClr val="lt1"/>
                </a:solidFill>
                <a:latin typeface="Calibri"/>
                <a:ea typeface="Calibri"/>
                <a:cs typeface="Calibri"/>
                <a:sym typeface="Calibri"/>
              </a:rPr>
              <a:t>Evaluation</a:t>
            </a:r>
            <a:endParaRPr b="1"/>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pic>
        <p:nvPicPr>
          <p:cNvPr id="223" name="Shape 223"/>
          <p:cNvPicPr preferRelativeResize="0"/>
          <p:nvPr/>
        </p:nvPicPr>
        <p:blipFill>
          <a:blip r:embed="rId3">
            <a:alphaModFix/>
          </a:blip>
          <a:stretch>
            <a:fillRect/>
          </a:stretch>
        </p:blipFill>
        <p:spPr>
          <a:xfrm>
            <a:off x="1593200" y="1927925"/>
            <a:ext cx="9005599" cy="442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29" name="Shape 229"/>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 sz="1800"/>
              <a:t>Evaluation</a:t>
            </a:r>
            <a:endParaRPr/>
          </a:p>
        </p:txBody>
      </p:sp>
      <p:sp>
        <p:nvSpPr>
          <p:cNvPr id="230" name="Shape 230"/>
          <p:cNvSpPr txBox="1"/>
          <p:nvPr/>
        </p:nvSpPr>
        <p:spPr>
          <a:xfrm>
            <a:off x="0" y="1364825"/>
            <a:ext cx="12069600" cy="563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Prediction of N Next Symbols</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Shape 231"/>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232" name="Shape 232"/>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b="1" lang="en">
                <a:solidFill>
                  <a:schemeClr val="lt1"/>
                </a:solidFill>
                <a:latin typeface="Calibri"/>
                <a:ea typeface="Calibri"/>
                <a:cs typeface="Calibri"/>
                <a:sym typeface="Calibri"/>
              </a:rPr>
              <a:t>Evaluation</a:t>
            </a:r>
            <a:endParaRPr b="1"/>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pic>
        <p:nvPicPr>
          <p:cNvPr id="233" name="Shape 233"/>
          <p:cNvPicPr preferRelativeResize="0"/>
          <p:nvPr/>
        </p:nvPicPr>
        <p:blipFill>
          <a:blip r:embed="rId3">
            <a:alphaModFix/>
          </a:blip>
          <a:stretch>
            <a:fillRect/>
          </a:stretch>
        </p:blipFill>
        <p:spPr>
          <a:xfrm>
            <a:off x="1540094" y="1927925"/>
            <a:ext cx="8989404" cy="4375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39" name="Shape 239"/>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 sz="1800"/>
              <a:t>Evaluation</a:t>
            </a:r>
            <a:endParaRPr/>
          </a:p>
        </p:txBody>
      </p:sp>
      <p:sp>
        <p:nvSpPr>
          <p:cNvPr id="240" name="Shape 240"/>
          <p:cNvSpPr txBox="1"/>
          <p:nvPr/>
        </p:nvSpPr>
        <p:spPr>
          <a:xfrm>
            <a:off x="0" y="1364825"/>
            <a:ext cx="12069600" cy="563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Grammer Size</a:t>
            </a:r>
            <a:endParaRPr sz="1800">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Shape 241"/>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242" name="Shape 242"/>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b="1" lang="en">
                <a:solidFill>
                  <a:schemeClr val="lt1"/>
                </a:solidFill>
                <a:latin typeface="Calibri"/>
                <a:ea typeface="Calibri"/>
                <a:cs typeface="Calibri"/>
                <a:sym typeface="Calibri"/>
              </a:rPr>
              <a:t>Evaluation</a:t>
            </a:r>
            <a:endParaRPr b="1"/>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pic>
        <p:nvPicPr>
          <p:cNvPr id="243" name="Shape 243"/>
          <p:cNvPicPr preferRelativeResize="0"/>
          <p:nvPr/>
        </p:nvPicPr>
        <p:blipFill>
          <a:blip r:embed="rId3">
            <a:alphaModFix/>
          </a:blip>
          <a:stretch>
            <a:fillRect/>
          </a:stretch>
        </p:blipFill>
        <p:spPr>
          <a:xfrm>
            <a:off x="4613713" y="1927925"/>
            <a:ext cx="2980076" cy="462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49" name="Shape 249"/>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 sz="1800"/>
              <a:t>Evaluation</a:t>
            </a:r>
            <a:endParaRPr/>
          </a:p>
        </p:txBody>
      </p:sp>
      <p:sp>
        <p:nvSpPr>
          <p:cNvPr id="250" name="Shape 250"/>
          <p:cNvSpPr txBox="1"/>
          <p:nvPr/>
        </p:nvSpPr>
        <p:spPr>
          <a:xfrm>
            <a:off x="0" y="1364825"/>
            <a:ext cx="12069600" cy="563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Relative Error</a:t>
            </a:r>
            <a:endParaRPr sz="1800">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Shape 251"/>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252" name="Shape 252"/>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b="1" lang="en">
                <a:solidFill>
                  <a:schemeClr val="lt1"/>
                </a:solidFill>
                <a:latin typeface="Calibri"/>
                <a:ea typeface="Calibri"/>
                <a:cs typeface="Calibri"/>
                <a:sym typeface="Calibri"/>
              </a:rPr>
              <a:t>Evaluation</a:t>
            </a:r>
            <a:endParaRPr b="1"/>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pic>
        <p:nvPicPr>
          <p:cNvPr id="253" name="Shape 253"/>
          <p:cNvPicPr preferRelativeResize="0"/>
          <p:nvPr/>
        </p:nvPicPr>
        <p:blipFill>
          <a:blip r:embed="rId3">
            <a:alphaModFix/>
          </a:blip>
          <a:stretch>
            <a:fillRect/>
          </a:stretch>
        </p:blipFill>
        <p:spPr>
          <a:xfrm>
            <a:off x="68950" y="1927925"/>
            <a:ext cx="6995274" cy="4395925"/>
          </a:xfrm>
          <a:prstGeom prst="rect">
            <a:avLst/>
          </a:prstGeom>
          <a:noFill/>
          <a:ln>
            <a:noFill/>
          </a:ln>
        </p:spPr>
      </p:pic>
      <p:pic>
        <p:nvPicPr>
          <p:cNvPr id="254" name="Shape 254"/>
          <p:cNvPicPr preferRelativeResize="0"/>
          <p:nvPr/>
        </p:nvPicPr>
        <p:blipFill>
          <a:blip r:embed="rId4">
            <a:alphaModFix/>
          </a:blip>
          <a:stretch>
            <a:fillRect/>
          </a:stretch>
        </p:blipFill>
        <p:spPr>
          <a:xfrm>
            <a:off x="7698588" y="2003038"/>
            <a:ext cx="3070950" cy="971950"/>
          </a:xfrm>
          <a:prstGeom prst="rect">
            <a:avLst/>
          </a:prstGeom>
          <a:noFill/>
          <a:ln>
            <a:noFill/>
          </a:ln>
        </p:spPr>
      </p:pic>
      <p:pic>
        <p:nvPicPr>
          <p:cNvPr id="255" name="Shape 255"/>
          <p:cNvPicPr preferRelativeResize="0"/>
          <p:nvPr/>
        </p:nvPicPr>
        <p:blipFill>
          <a:blip r:embed="rId5">
            <a:alphaModFix/>
          </a:blip>
          <a:stretch>
            <a:fillRect/>
          </a:stretch>
        </p:blipFill>
        <p:spPr>
          <a:xfrm>
            <a:off x="7095028" y="3310825"/>
            <a:ext cx="4965672" cy="231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61" name="Shape 261"/>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 sz="1800"/>
              <a:t>Evaluation</a:t>
            </a:r>
            <a:endParaRPr/>
          </a:p>
        </p:txBody>
      </p:sp>
      <p:sp>
        <p:nvSpPr>
          <p:cNvPr id="262" name="Shape 262"/>
          <p:cNvSpPr txBox="1"/>
          <p:nvPr/>
        </p:nvSpPr>
        <p:spPr>
          <a:xfrm>
            <a:off x="0" y="1364825"/>
            <a:ext cx="12069600" cy="563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Temporal Prediction -1</a:t>
            </a:r>
            <a:endParaRPr sz="1800">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Shape 263"/>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264" name="Shape 264"/>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b="1" lang="en">
                <a:solidFill>
                  <a:schemeClr val="lt1"/>
                </a:solidFill>
                <a:latin typeface="Calibri"/>
                <a:ea typeface="Calibri"/>
                <a:cs typeface="Calibri"/>
                <a:sym typeface="Calibri"/>
              </a:rPr>
              <a:t>Evaluation</a:t>
            </a:r>
            <a:endParaRPr b="1"/>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pic>
        <p:nvPicPr>
          <p:cNvPr id="265" name="Shape 265"/>
          <p:cNvPicPr preferRelativeResize="0"/>
          <p:nvPr/>
        </p:nvPicPr>
        <p:blipFill>
          <a:blip r:embed="rId3">
            <a:alphaModFix/>
          </a:blip>
          <a:stretch>
            <a:fillRect/>
          </a:stretch>
        </p:blipFill>
        <p:spPr>
          <a:xfrm>
            <a:off x="1172325" y="1927925"/>
            <a:ext cx="9724938" cy="462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71" name="Shape 271"/>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 sz="1800"/>
              <a:t>Evaluation</a:t>
            </a:r>
            <a:endParaRPr/>
          </a:p>
        </p:txBody>
      </p:sp>
      <p:sp>
        <p:nvSpPr>
          <p:cNvPr id="272" name="Shape 272"/>
          <p:cNvSpPr txBox="1"/>
          <p:nvPr/>
        </p:nvSpPr>
        <p:spPr>
          <a:xfrm>
            <a:off x="0" y="1364825"/>
            <a:ext cx="12069600" cy="563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Temporal Prediction -2</a:t>
            </a:r>
            <a:endParaRPr sz="1800">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933700" lvl="0" marL="0" rtl="0" algn="ctr">
              <a:lnSpc>
                <a:spcPct val="115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Shape 273"/>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274" name="Shape 274"/>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b="1" lang="en">
                <a:solidFill>
                  <a:schemeClr val="lt1"/>
                </a:solidFill>
                <a:latin typeface="Calibri"/>
                <a:ea typeface="Calibri"/>
                <a:cs typeface="Calibri"/>
                <a:sym typeface="Calibri"/>
              </a:rPr>
              <a:t>Evaluation</a:t>
            </a:r>
            <a:endParaRPr b="1"/>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pic>
        <p:nvPicPr>
          <p:cNvPr id="275" name="Shape 275"/>
          <p:cNvPicPr preferRelativeResize="0"/>
          <p:nvPr/>
        </p:nvPicPr>
        <p:blipFill>
          <a:blip r:embed="rId3">
            <a:alphaModFix/>
          </a:blip>
          <a:stretch>
            <a:fillRect/>
          </a:stretch>
        </p:blipFill>
        <p:spPr>
          <a:xfrm>
            <a:off x="68950" y="2003050"/>
            <a:ext cx="7362627" cy="3894600"/>
          </a:xfrm>
          <a:prstGeom prst="rect">
            <a:avLst/>
          </a:prstGeom>
          <a:noFill/>
          <a:ln>
            <a:noFill/>
          </a:ln>
        </p:spPr>
      </p:pic>
      <p:pic>
        <p:nvPicPr>
          <p:cNvPr id="276" name="Shape 276"/>
          <p:cNvPicPr preferRelativeResize="0"/>
          <p:nvPr/>
        </p:nvPicPr>
        <p:blipFill>
          <a:blip r:embed="rId4">
            <a:alphaModFix/>
          </a:blip>
          <a:stretch>
            <a:fillRect/>
          </a:stretch>
        </p:blipFill>
        <p:spPr>
          <a:xfrm>
            <a:off x="7613977" y="2194738"/>
            <a:ext cx="4455622" cy="24685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82" name="Shape 282"/>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 sz="1800"/>
              <a:t>Related Work</a:t>
            </a:r>
            <a:br>
              <a:rPr lang="en" sz="1800"/>
            </a:br>
            <a:endParaRPr/>
          </a:p>
        </p:txBody>
      </p:sp>
      <p:sp>
        <p:nvSpPr>
          <p:cNvPr id="283" name="Shape 283"/>
          <p:cNvSpPr txBox="1"/>
          <p:nvPr/>
        </p:nvSpPr>
        <p:spPr>
          <a:xfrm>
            <a:off x="61200" y="1748525"/>
            <a:ext cx="12069600" cy="4251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Grammar-Based Modelling</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Sequitur (repetitive periodic I/O)</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I/O Patterns Prediction</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Spatial Predictions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Gniady (Improve caching)</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Madhyastha and Reed (using Artificial Neural Networks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He (improve metadata indexing in PLFS, considers sequence of offset and size, uses LZ77 algorithm)</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Temporal Prediction and Scheduling</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Tran and Reed (using ARIMA time series)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Byna (can be used in later runs)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Zhang (</a:t>
            </a:r>
            <a:r>
              <a:rPr lang="en" sz="1800">
                <a:solidFill>
                  <a:schemeClr val="dk1"/>
                </a:solidFill>
                <a:latin typeface="Calibri"/>
                <a:ea typeface="Calibri"/>
                <a:cs typeface="Calibri"/>
                <a:sym typeface="Calibri"/>
              </a:rPr>
              <a:t>trend toward smaller operating systems with only restricted features so </a:t>
            </a:r>
            <a:r>
              <a:rPr lang="en" sz="1800">
                <a:solidFill>
                  <a:schemeClr val="dk1"/>
                </a:solidFill>
                <a:latin typeface="Calibri"/>
                <a:ea typeface="Calibri"/>
                <a:cs typeface="Calibri"/>
                <a:sym typeface="Calibri"/>
              </a:rPr>
              <a:t>not applicable in future machines with no preemptive process scheduler)</a:t>
            </a:r>
            <a:endParaRPr sz="1800">
              <a:solidFill>
                <a:schemeClr val="dk1"/>
              </a:solidFill>
              <a:latin typeface="Calibri"/>
              <a:ea typeface="Calibri"/>
              <a:cs typeface="Calibri"/>
              <a:sym typeface="Calibri"/>
            </a:endParaRPr>
          </a:p>
        </p:txBody>
      </p:sp>
      <p:sp>
        <p:nvSpPr>
          <p:cNvPr id="284" name="Shape 284"/>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285" name="Shape 285"/>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Evaluation</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1" lang="en">
                <a:solidFill>
                  <a:schemeClr val="lt1"/>
                </a:solidFill>
                <a:latin typeface="Calibri"/>
                <a:ea typeface="Calibri"/>
                <a:cs typeface="Calibri"/>
                <a:sym typeface="Calibri"/>
              </a:rPr>
              <a:t>Related Work</a:t>
            </a:r>
            <a:endParaRPr b="1"/>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91" name="Shape 291"/>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 sz="1800"/>
              <a:t>Conclusion</a:t>
            </a:r>
            <a:br>
              <a:rPr lang="en" sz="1800"/>
            </a:br>
            <a:endParaRPr/>
          </a:p>
        </p:txBody>
      </p:sp>
      <p:sp>
        <p:nvSpPr>
          <p:cNvPr id="292" name="Shape 292"/>
          <p:cNvSpPr txBox="1"/>
          <p:nvPr/>
        </p:nvSpPr>
        <p:spPr>
          <a:xfrm>
            <a:off x="0" y="1364825"/>
            <a:ext cx="12069600" cy="4251600"/>
          </a:xfrm>
          <a:prstGeom prst="rect">
            <a:avLst/>
          </a:prstGeom>
          <a:noFill/>
          <a:ln>
            <a:noFill/>
          </a:ln>
        </p:spPr>
        <p:txBody>
          <a:bodyPr anchorCtr="0" anchor="t" bIns="45700" lIns="91425" spcFirstLastPara="1" rIns="91425" wrap="square" tIns="45700">
            <a:noAutofit/>
          </a:bodyPr>
          <a:lstStyle/>
          <a:p>
            <a:pPr indent="457200" lvl="0" marL="457200" rtl="0">
              <a:lnSpc>
                <a:spcPct val="115000"/>
              </a:lnSpc>
              <a:spcBef>
                <a:spcPts val="0"/>
              </a:spcBef>
              <a:spcAft>
                <a:spcPts val="0"/>
              </a:spcAft>
              <a:buNone/>
            </a:pPr>
            <a:r>
              <a:rPr lang="en" sz="1800">
                <a:solidFill>
                  <a:schemeClr val="dk1"/>
                </a:solidFill>
                <a:latin typeface="Calibri"/>
                <a:ea typeface="Calibri"/>
                <a:cs typeface="Calibri"/>
                <a:sym typeface="Calibri"/>
              </a:rPr>
              <a:t>The unprecedented scale of tomorrow’s supercomputers forces researchers to consider new approaches to data management. In particular, self-adaptive and intelligent I/O systems that are capable of run-time analysis, modeling, and prediction of applications’ I/O behavior with little overhead and memory footprint will be of utmost importance to optimize prefetching, caching, or scheduling techniques.</a:t>
            </a:r>
            <a:endParaRPr sz="1800">
              <a:solidFill>
                <a:schemeClr val="dk1"/>
              </a:solidFill>
              <a:latin typeface="Calibri"/>
              <a:ea typeface="Calibri"/>
              <a:cs typeface="Calibri"/>
              <a:sym typeface="Calibri"/>
            </a:endParaRPr>
          </a:p>
          <a:p>
            <a:pPr indent="457200" lvl="0" marL="457200" rtl="0">
              <a:lnSpc>
                <a:spcPct val="115000"/>
              </a:lnSpc>
              <a:spcBef>
                <a:spcPts val="0"/>
              </a:spcBef>
              <a:spcAft>
                <a:spcPts val="0"/>
              </a:spcAft>
              <a:buNone/>
            </a:pPr>
            <a:r>
              <a:rPr lang="en" sz="1800">
                <a:solidFill>
                  <a:schemeClr val="dk1"/>
                </a:solidFill>
                <a:latin typeface="Calibri"/>
                <a:ea typeface="Calibri"/>
                <a:cs typeface="Calibri"/>
                <a:sym typeface="Calibri"/>
              </a:rPr>
              <a:t>In this paper presented Omnisc’IO, an approach that builds a model of I/O behavior using formal grammars. Omnisc’IO is transparent to the application, has negligible overhead in time and memory, and converges at run time without prior knowledge of the application. It is based on an extension of Nevill-Manning’s Sequitur algorithm, that called StarSequitur, and is able to make accurate prediction of any N future I/O operations.</a:t>
            </a:r>
            <a:endParaRPr sz="1800">
              <a:solidFill>
                <a:schemeClr val="dk1"/>
              </a:solidFill>
              <a:latin typeface="Calibri"/>
              <a:ea typeface="Calibri"/>
              <a:cs typeface="Calibri"/>
              <a:sym typeface="Calibri"/>
            </a:endParaRPr>
          </a:p>
          <a:p>
            <a:pPr indent="457200" lvl="0" marL="457200" rtl="0">
              <a:lnSpc>
                <a:spcPct val="115000"/>
              </a:lnSpc>
              <a:spcBef>
                <a:spcPts val="0"/>
              </a:spcBef>
              <a:spcAft>
                <a:spcPts val="0"/>
              </a:spcAft>
              <a:buNone/>
            </a:pPr>
            <a:r>
              <a:rPr lang="en" sz="1800">
                <a:solidFill>
                  <a:schemeClr val="dk1"/>
                </a:solidFill>
                <a:latin typeface="Calibri"/>
                <a:ea typeface="Calibri"/>
                <a:cs typeface="Calibri"/>
                <a:sym typeface="Calibri"/>
              </a:rPr>
              <a:t>As future work, </a:t>
            </a:r>
            <a:r>
              <a:rPr lang="en" sz="1800">
                <a:solidFill>
                  <a:schemeClr val="dk1"/>
                </a:solidFill>
                <a:latin typeface="Calibri"/>
                <a:ea typeface="Calibri"/>
                <a:cs typeface="Calibri"/>
                <a:sym typeface="Calibri"/>
              </a:rPr>
              <a:t>Omnisc’IO to integrate </a:t>
            </a:r>
            <a:r>
              <a:rPr lang="en" sz="1800">
                <a:solidFill>
                  <a:schemeClr val="dk1"/>
                </a:solidFill>
                <a:latin typeface="Calibri"/>
                <a:ea typeface="Calibri"/>
                <a:cs typeface="Calibri"/>
                <a:sym typeface="Calibri"/>
              </a:rPr>
              <a:t>within CALCioM framework for efficient I/O scheduling and to implement prefetching and caching systems that leverage the excellent prediction capabilities shown by Omnisc’IO. There are also another plan to explore this approach as a mechanism for representing I/O behavior for replay in parallel discrete event simulations of large-scale HPC storage systems.</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93" name="Shape 293"/>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294" name="Shape 294"/>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Evaluation</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1" i="0" lang="en" sz="1400" u="none" cap="none" strike="noStrike">
                <a:solidFill>
                  <a:schemeClr val="lt1"/>
                </a:solidFill>
                <a:latin typeface="Calibri"/>
                <a:ea typeface="Calibri"/>
                <a:cs typeface="Calibri"/>
                <a:sym typeface="Calibri"/>
              </a:rPr>
              <a:t>Conclusion</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300" name="Shape 300"/>
          <p:cNvSpPr txBox="1"/>
          <p:nvPr/>
        </p:nvSpPr>
        <p:spPr>
          <a:xfrm>
            <a:off x="4872374" y="3164416"/>
            <a:ext cx="51075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000" u="none" cap="none" strike="noStrike">
                <a:solidFill>
                  <a:schemeClr val="dk1"/>
                </a:solidFill>
                <a:latin typeface="Calibri"/>
                <a:ea typeface="Calibri"/>
                <a:cs typeface="Calibri"/>
                <a:sym typeface="Calibri"/>
              </a:rPr>
              <a:t>Thank you for your time. </a:t>
            </a:r>
            <a:endParaRPr/>
          </a:p>
        </p:txBody>
      </p:sp>
      <p:sp>
        <p:nvSpPr>
          <p:cNvPr id="301" name="Shape 301"/>
          <p:cNvSpPr txBox="1"/>
          <p:nvPr/>
        </p:nvSpPr>
        <p:spPr>
          <a:xfrm>
            <a:off x="5434079" y="3695155"/>
            <a:ext cx="5107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Any questions?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84841" y="1372250"/>
            <a:ext cx="11977200" cy="5135400"/>
          </a:xfrm>
          <a:prstGeom prst="rect">
            <a:avLst/>
          </a:prstGeom>
          <a:noFill/>
          <a:ln>
            <a:noFill/>
          </a:ln>
        </p:spPr>
        <p:txBody>
          <a:bodyPr anchorCtr="0" anchor="ctr" bIns="45700" lIns="91425" spcFirstLastPara="1" rIns="91425" wrap="square" tIns="45700">
            <a:noAutofit/>
          </a:bodyPr>
          <a:lstStyle/>
          <a:p>
            <a:pPr indent="-457200" lvl="0" marL="1033463" marR="0" rtl="0" algn="l">
              <a:lnSpc>
                <a:spcPct val="166666"/>
              </a:lnSpc>
              <a:spcBef>
                <a:spcPts val="0"/>
              </a:spcBef>
              <a:spcAft>
                <a:spcPts val="0"/>
              </a:spcAft>
              <a:buClr>
                <a:schemeClr val="accent2"/>
              </a:buClr>
              <a:buSzPts val="1980"/>
              <a:buFont typeface="Calibri"/>
              <a:buAutoNum type="arabicPeriod"/>
            </a:pPr>
            <a:r>
              <a:rPr b="0" i="0" lang="en" sz="1800" u="none" cap="none" strike="noStrike">
                <a:solidFill>
                  <a:schemeClr val="dk1"/>
                </a:solidFill>
                <a:latin typeface="Bookman Old Style"/>
                <a:ea typeface="Bookman Old Style"/>
                <a:cs typeface="Bookman Old Style"/>
                <a:sym typeface="Bookman Old Style"/>
              </a:rPr>
              <a:t>Introduction</a:t>
            </a:r>
            <a:endParaRPr/>
          </a:p>
          <a:p>
            <a:pPr indent="-457200" lvl="0" marL="1033463" marR="0" rtl="0" algn="l">
              <a:lnSpc>
                <a:spcPct val="166666"/>
              </a:lnSpc>
              <a:spcBef>
                <a:spcPts val="1000"/>
              </a:spcBef>
              <a:spcAft>
                <a:spcPts val="0"/>
              </a:spcAft>
              <a:buClr>
                <a:schemeClr val="accent2"/>
              </a:buClr>
              <a:buSzPts val="1980"/>
              <a:buFont typeface="Calibri"/>
              <a:buAutoNum type="arabicPeriod"/>
            </a:pPr>
            <a:r>
              <a:rPr lang="en" sz="1800"/>
              <a:t>The Omnisc'IO Approach</a:t>
            </a:r>
            <a:endParaRPr/>
          </a:p>
          <a:p>
            <a:pPr indent="-457200" lvl="0" marL="1033462" marR="0" rtl="0" algn="l">
              <a:lnSpc>
                <a:spcPct val="166666"/>
              </a:lnSpc>
              <a:spcBef>
                <a:spcPts val="1000"/>
              </a:spcBef>
              <a:spcAft>
                <a:spcPts val="0"/>
              </a:spcAft>
              <a:buClr>
                <a:schemeClr val="accent2"/>
              </a:buClr>
              <a:buSzPts val="1980"/>
              <a:buFont typeface="Calibri"/>
              <a:buAutoNum type="arabicPeriod"/>
            </a:pPr>
            <a:r>
              <a:rPr lang="en" sz="1800"/>
              <a:t>Algorithmic and Technical Description</a:t>
            </a:r>
            <a:endParaRPr/>
          </a:p>
          <a:p>
            <a:pPr indent="-457200" lvl="0" marL="1033462" marR="0" rtl="0" algn="l">
              <a:lnSpc>
                <a:spcPct val="166666"/>
              </a:lnSpc>
              <a:spcBef>
                <a:spcPts val="1000"/>
              </a:spcBef>
              <a:spcAft>
                <a:spcPts val="0"/>
              </a:spcAft>
              <a:buClr>
                <a:schemeClr val="accent2"/>
              </a:buClr>
              <a:buSzPts val="1980"/>
              <a:buFont typeface="Calibri"/>
              <a:buAutoNum type="arabicPeriod"/>
            </a:pPr>
            <a:r>
              <a:rPr lang="en" sz="1800"/>
              <a:t>Evaluation</a:t>
            </a:r>
            <a:endParaRPr/>
          </a:p>
          <a:p>
            <a:pPr indent="-445769" lvl="0" marL="1033462" marR="0" rtl="0" algn="l">
              <a:lnSpc>
                <a:spcPct val="166666"/>
              </a:lnSpc>
              <a:spcBef>
                <a:spcPts val="1000"/>
              </a:spcBef>
              <a:spcAft>
                <a:spcPts val="0"/>
              </a:spcAft>
              <a:buClr>
                <a:schemeClr val="accent2"/>
              </a:buClr>
              <a:buSzPts val="1800"/>
              <a:buFont typeface="Calibri"/>
              <a:buAutoNum type="arabicPeriod"/>
            </a:pPr>
            <a:r>
              <a:rPr b="0" i="0" lang="en" sz="1800" u="none" cap="none" strike="noStrike">
                <a:solidFill>
                  <a:schemeClr val="dk1"/>
                </a:solidFill>
                <a:latin typeface="Bookman Old Style"/>
                <a:ea typeface="Bookman Old Style"/>
                <a:cs typeface="Bookman Old Style"/>
                <a:sym typeface="Bookman Old Style"/>
              </a:rPr>
              <a:t>Related Work</a:t>
            </a:r>
            <a:endParaRPr/>
          </a:p>
          <a:p>
            <a:pPr indent="-445768" lvl="0" marL="1033463" marR="0" rtl="0" algn="l">
              <a:lnSpc>
                <a:spcPct val="166666"/>
              </a:lnSpc>
              <a:spcBef>
                <a:spcPts val="1000"/>
              </a:spcBef>
              <a:spcAft>
                <a:spcPts val="0"/>
              </a:spcAft>
              <a:buClr>
                <a:schemeClr val="accent2"/>
              </a:buClr>
              <a:buSzPts val="1800"/>
              <a:buFont typeface="Calibri"/>
              <a:buAutoNum type="arabicPeriod"/>
            </a:pPr>
            <a:r>
              <a:rPr b="0" i="0" lang="en" sz="1800" u="none" cap="none" strike="noStrike">
                <a:solidFill>
                  <a:schemeClr val="dk1"/>
                </a:solidFill>
                <a:latin typeface="Bookman Old Style"/>
                <a:ea typeface="Bookman Old Style"/>
                <a:cs typeface="Bookman Old Style"/>
                <a:sym typeface="Bookman Old Style"/>
              </a:rPr>
              <a:t>Conclusion</a:t>
            </a:r>
            <a:endParaRPr/>
          </a:p>
        </p:txBody>
      </p:sp>
      <p:sp>
        <p:nvSpPr>
          <p:cNvPr id="139" name="Shape 139"/>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40" name="Shape 140"/>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b="0" i="0" lang="en" sz="1800" u="none" cap="none" strike="noStrike">
                <a:solidFill>
                  <a:schemeClr val="lt1"/>
                </a:solidFill>
                <a:latin typeface="Bookman Old Style"/>
                <a:ea typeface="Bookman Old Style"/>
                <a:cs typeface="Bookman Old Style"/>
                <a:sym typeface="Bookman Old Style"/>
              </a:rPr>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46" name="Shape 146"/>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b="0" i="0" lang="en" sz="1800" u="none" cap="none" strike="noStrike">
                <a:solidFill>
                  <a:schemeClr val="lt1"/>
                </a:solidFill>
                <a:latin typeface="Bookman Old Style"/>
                <a:ea typeface="Bookman Old Style"/>
                <a:cs typeface="Bookman Old Style"/>
                <a:sym typeface="Bookman Old Style"/>
              </a:rPr>
              <a:t>Introduction </a:t>
            </a:r>
            <a:endParaRPr/>
          </a:p>
        </p:txBody>
      </p:sp>
      <p:sp>
        <p:nvSpPr>
          <p:cNvPr id="147" name="Shape 147"/>
          <p:cNvSpPr txBox="1"/>
          <p:nvPr/>
        </p:nvSpPr>
        <p:spPr>
          <a:xfrm>
            <a:off x="0" y="1364825"/>
            <a:ext cx="12069600" cy="4251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a:t>
            </a:r>
            <a:r>
              <a:rPr lang="en" sz="1800">
                <a:solidFill>
                  <a:schemeClr val="dk1"/>
                </a:solidFill>
                <a:latin typeface="Calibri"/>
                <a:ea typeface="Calibri"/>
                <a:cs typeface="Calibri"/>
                <a:sym typeface="Calibri"/>
              </a:rPr>
              <a:t>P</a:t>
            </a:r>
            <a:r>
              <a:rPr lang="en" sz="1800">
                <a:solidFill>
                  <a:schemeClr val="dk1"/>
                </a:solidFill>
                <a:latin typeface="Calibri"/>
                <a:ea typeface="Calibri"/>
                <a:cs typeface="Calibri"/>
                <a:sym typeface="Calibri"/>
              </a:rPr>
              <a:t>C applications exhibit periodic behavior, alternating between; computation, communication and I/O phases.</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I/O phases produce bursts of activity in the underlying storage system.</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I/O optimizations;</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Prefetching, caching, and scheduling.</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Modeling and predicting spatial and temporal I/O patterns is crucial.</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Omnisc’IO;</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Approach that builds a grammar-based model of the I/O behavior.</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Predicts;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When future I/O operations will occur?</a:t>
            </a:r>
            <a:endParaRPr sz="1800">
              <a:solidFill>
                <a:schemeClr val="dk1"/>
              </a:solidFill>
              <a:latin typeface="Calibri"/>
              <a:ea typeface="Calibri"/>
              <a:cs typeface="Calibri"/>
              <a:sym typeface="Calibri"/>
            </a:endParaRPr>
          </a:p>
          <a:p>
            <a:pPr indent="-342900" lvl="3" marL="18288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Interarrival time between I/O requests.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Where </a:t>
            </a:r>
            <a:r>
              <a:rPr lang="en" sz="1800">
                <a:solidFill>
                  <a:schemeClr val="dk1"/>
                </a:solidFill>
                <a:latin typeface="Calibri"/>
                <a:ea typeface="Calibri"/>
                <a:cs typeface="Calibri"/>
                <a:sym typeface="Calibri"/>
              </a:rPr>
              <a:t>data will be accessed?</a:t>
            </a:r>
            <a:endParaRPr sz="1800">
              <a:solidFill>
                <a:schemeClr val="dk1"/>
              </a:solidFill>
              <a:latin typeface="Calibri"/>
              <a:ea typeface="Calibri"/>
              <a:cs typeface="Calibri"/>
              <a:sym typeface="Calibri"/>
            </a:endParaRPr>
          </a:p>
          <a:p>
            <a:pPr indent="-342900" lvl="3" marL="18288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File being accessed as well as the location.</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 much data will be accessed?</a:t>
            </a:r>
            <a:endParaRPr sz="1800">
              <a:solidFill>
                <a:schemeClr val="dk1"/>
              </a:solidFill>
              <a:latin typeface="Calibri"/>
              <a:ea typeface="Calibri"/>
              <a:cs typeface="Calibri"/>
              <a:sym typeface="Calibri"/>
            </a:endParaRPr>
          </a:p>
          <a:p>
            <a:pPr indent="-342900" lvl="3" marL="18288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Offset and size of the data within a file.</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Transparently integrated into the POSIX, does not require any modification in applications or higher-level I/O libraries.</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Works without any prior knowledge of the application.</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Converges to accurate predictions of any N future I/O operations.</a:t>
            </a:r>
            <a:endParaRPr sz="1800">
              <a:solidFill>
                <a:schemeClr val="dk1"/>
              </a:solidFill>
              <a:latin typeface="Calibri"/>
              <a:ea typeface="Calibri"/>
              <a:cs typeface="Calibri"/>
              <a:sym typeface="Calibri"/>
            </a:endParaRPr>
          </a:p>
        </p:txBody>
      </p:sp>
      <p:sp>
        <p:nvSpPr>
          <p:cNvPr id="148" name="Shape 148"/>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b="1"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149" name="Shape 149"/>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Evaluation</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55" name="Shape 155"/>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b="0" i="0" lang="en" sz="1800" u="none" cap="none" strike="noStrike">
                <a:solidFill>
                  <a:schemeClr val="lt1"/>
                </a:solidFill>
                <a:latin typeface="Bookman Old Style"/>
                <a:ea typeface="Bookman Old Style"/>
                <a:cs typeface="Bookman Old Style"/>
                <a:sym typeface="Bookman Old Style"/>
              </a:rPr>
              <a:t>Introduction </a:t>
            </a:r>
            <a:endParaRPr/>
          </a:p>
        </p:txBody>
      </p:sp>
      <p:sp>
        <p:nvSpPr>
          <p:cNvPr id="156" name="Shape 156"/>
          <p:cNvSpPr txBox="1"/>
          <p:nvPr/>
        </p:nvSpPr>
        <p:spPr>
          <a:xfrm>
            <a:off x="0" y="1364825"/>
            <a:ext cx="12069600" cy="4251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/O phases are commonly used for coordinated checkpointing and/or analysis or visualization output.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Effectiveness of prefetching, caching, and scheduling;</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Strongly depends on a certain level of knowledge of the I/O access patterns.</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Require the location of future accesses (spatial behavior).</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Require estimations of I/O requests interarrival time (temporal behavior).</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Statistical methods and non-statistical methods based on frequent patterns require a large number of observations to accomplish good prediction.</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Statistical models are appropriate mostly for phenomena that exhibit a random behavior.</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HPC applications exhibit more deterministic behavior since;</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Absence of interactivity with an end-user.</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Their code structure.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Formal grammars (models to represent a sequence of symbols) have been widely applied to; text compression, natural language processing, music processing etc.</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Formal grammars is also suitable for HPC I/O behavior modeling;</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It detects the hierarchical and periodic nature of the code that produced the I/O patterns.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Nested loops and stacks of function calls.</a:t>
            </a:r>
            <a:endParaRPr sz="1800">
              <a:solidFill>
                <a:schemeClr val="dk1"/>
              </a:solidFill>
              <a:latin typeface="Calibri"/>
              <a:ea typeface="Calibri"/>
              <a:cs typeface="Calibri"/>
              <a:sym typeface="Calibri"/>
            </a:endParaRPr>
          </a:p>
        </p:txBody>
      </p:sp>
      <p:sp>
        <p:nvSpPr>
          <p:cNvPr id="157" name="Shape 157"/>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b="1"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158" name="Shape 158"/>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Evaluation</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64" name="Shape 164"/>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b="0" i="0" lang="en" sz="1800" u="none" cap="none" strike="noStrike">
                <a:solidFill>
                  <a:schemeClr val="lt1"/>
                </a:solidFill>
                <a:latin typeface="Bookman Old Style"/>
                <a:ea typeface="Bookman Old Style"/>
                <a:cs typeface="Bookman Old Style"/>
                <a:sym typeface="Bookman Old Style"/>
              </a:rPr>
              <a:t>The Omnisc'IO Approach </a:t>
            </a:r>
            <a:endParaRPr/>
          </a:p>
        </p:txBody>
      </p:sp>
      <p:sp>
        <p:nvSpPr>
          <p:cNvPr id="165" name="Shape 165"/>
          <p:cNvSpPr txBox="1"/>
          <p:nvPr/>
        </p:nvSpPr>
        <p:spPr>
          <a:xfrm>
            <a:off x="0" y="1364825"/>
            <a:ext cx="7628400" cy="4580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Omnisc’IO captures each atomic request to the file system (open, close, read, write, etc.) in a transparent manner, without requiring any change in the application or I/O libraries.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context is extracted by recording the call stack of the program.</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 grammar-based model of the stream of context symbols is updated by using StarSequitur a new algorithm derived from Sequitur.</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Sequitur has been applied to text compression in the past  because of its ability to detect several occurrences of substrings in a text and to store them into grammar rules.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Spatial (size, offset, file) and temporal (interarrival time) access patterns are recorded in tables associating context symbols.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Makes predictions of future context symbols and reduce the grammar in case of periodic behaviors.</a:t>
            </a:r>
            <a:endParaRPr sz="1800">
              <a:solidFill>
                <a:schemeClr val="dk1"/>
              </a:solidFill>
              <a:latin typeface="Calibri"/>
              <a:ea typeface="Calibri"/>
              <a:cs typeface="Calibri"/>
              <a:sym typeface="Calibri"/>
            </a:endParaRPr>
          </a:p>
        </p:txBody>
      </p:sp>
      <p:sp>
        <p:nvSpPr>
          <p:cNvPr id="166" name="Shape 166"/>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b="1" lang="en">
                <a:solidFill>
                  <a:schemeClr val="lt1"/>
                </a:solidFill>
                <a:latin typeface="Calibri"/>
                <a:ea typeface="Calibri"/>
                <a:cs typeface="Calibri"/>
                <a:sym typeface="Calibri"/>
              </a:rPr>
              <a:t>The Omnisc'IO Approach</a:t>
            </a:r>
            <a:endParaRPr b="1"/>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167" name="Shape 167"/>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Evaluation</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pic>
        <p:nvPicPr>
          <p:cNvPr id="168" name="Shape 168"/>
          <p:cNvPicPr preferRelativeResize="0"/>
          <p:nvPr/>
        </p:nvPicPr>
        <p:blipFill>
          <a:blip r:embed="rId3">
            <a:alphaModFix/>
          </a:blip>
          <a:stretch>
            <a:fillRect/>
          </a:stretch>
        </p:blipFill>
        <p:spPr>
          <a:xfrm>
            <a:off x="7628400" y="1289699"/>
            <a:ext cx="4510149" cy="4655475"/>
          </a:xfrm>
          <a:prstGeom prst="rect">
            <a:avLst/>
          </a:prstGeom>
          <a:noFill/>
          <a:ln>
            <a:noFill/>
          </a:ln>
        </p:spPr>
      </p:pic>
      <p:cxnSp>
        <p:nvCxnSpPr>
          <p:cNvPr id="169" name="Shape 169"/>
          <p:cNvCxnSpPr/>
          <p:nvPr/>
        </p:nvCxnSpPr>
        <p:spPr>
          <a:xfrm flipH="1" rot="10800000">
            <a:off x="6760375" y="2057375"/>
            <a:ext cx="1248000" cy="347100"/>
          </a:xfrm>
          <a:prstGeom prst="straightConnector1">
            <a:avLst/>
          </a:prstGeom>
          <a:noFill/>
          <a:ln cap="flat" cmpd="sng" w="9525">
            <a:solidFill>
              <a:schemeClr val="dk2"/>
            </a:solidFill>
            <a:prstDash val="solid"/>
            <a:round/>
            <a:headEnd len="med" w="med" type="none"/>
            <a:tailEnd len="med" w="med" type="triangle"/>
          </a:ln>
        </p:spPr>
      </p:cxnSp>
      <p:cxnSp>
        <p:nvCxnSpPr>
          <p:cNvPr id="170" name="Shape 170"/>
          <p:cNvCxnSpPr/>
          <p:nvPr/>
        </p:nvCxnSpPr>
        <p:spPr>
          <a:xfrm flipH="1" rot="10800000">
            <a:off x="7096750" y="2078700"/>
            <a:ext cx="3483300" cy="900900"/>
          </a:xfrm>
          <a:prstGeom prst="straightConnector1">
            <a:avLst/>
          </a:prstGeom>
          <a:noFill/>
          <a:ln cap="flat" cmpd="sng" w="9525">
            <a:solidFill>
              <a:schemeClr val="dk2"/>
            </a:solidFill>
            <a:prstDash val="solid"/>
            <a:round/>
            <a:headEnd len="med" w="med" type="none"/>
            <a:tailEnd len="med" w="med" type="triangle"/>
          </a:ln>
        </p:spPr>
      </p:cxnSp>
      <p:cxnSp>
        <p:nvCxnSpPr>
          <p:cNvPr id="171" name="Shape 171"/>
          <p:cNvCxnSpPr/>
          <p:nvPr/>
        </p:nvCxnSpPr>
        <p:spPr>
          <a:xfrm flipH="1" rot="10800000">
            <a:off x="7216125" y="3381125"/>
            <a:ext cx="770700" cy="705300"/>
          </a:xfrm>
          <a:prstGeom prst="straightConnector1">
            <a:avLst/>
          </a:prstGeom>
          <a:noFill/>
          <a:ln cap="flat" cmpd="sng" w="9525">
            <a:solidFill>
              <a:schemeClr val="dk2"/>
            </a:solidFill>
            <a:prstDash val="solid"/>
            <a:round/>
            <a:headEnd len="med" w="med" type="none"/>
            <a:tailEnd len="med" w="med" type="triangle"/>
          </a:ln>
        </p:spPr>
      </p:cxnSp>
      <p:cxnSp>
        <p:nvCxnSpPr>
          <p:cNvPr id="172" name="Shape 172"/>
          <p:cNvCxnSpPr/>
          <p:nvPr/>
        </p:nvCxnSpPr>
        <p:spPr>
          <a:xfrm flipH="1" rot="10800000">
            <a:off x="7161875" y="3804300"/>
            <a:ext cx="3298800" cy="82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78" name="Shape 178"/>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b="0" i="0" lang="en" sz="1800" u="none" cap="none" strike="noStrike">
                <a:solidFill>
                  <a:schemeClr val="lt1"/>
                </a:solidFill>
                <a:latin typeface="Bookman Old Style"/>
                <a:ea typeface="Bookman Old Style"/>
                <a:cs typeface="Bookman Old Style"/>
                <a:sym typeface="Bookman Old Style"/>
              </a:rPr>
              <a:t>Algorithmic and Technical Description</a:t>
            </a:r>
            <a:endParaRPr/>
          </a:p>
        </p:txBody>
      </p:sp>
      <p:sp>
        <p:nvSpPr>
          <p:cNvPr id="179" name="Shape 179"/>
          <p:cNvSpPr txBox="1"/>
          <p:nvPr/>
        </p:nvSpPr>
        <p:spPr>
          <a:xfrm>
            <a:off x="0" y="1364825"/>
            <a:ext cx="8004300" cy="4727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Tracking Applications Behavior</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POSIX I/O functions (write, read...) and the libc functions (fwrite, fread...) are overloaded using a preloaded shared library.</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a:t>
            </a:r>
            <a:r>
              <a:rPr lang="en" sz="1800">
                <a:solidFill>
                  <a:schemeClr val="dk1"/>
                </a:solidFill>
                <a:latin typeface="Calibri"/>
                <a:ea typeface="Calibri"/>
                <a:cs typeface="Calibri"/>
                <a:sym typeface="Calibri"/>
              </a:rPr>
              <a:t>acktrace retrieves the list of stacked program counters.</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Associate the returned array with a unique integer.</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Same stack trace will be associated with the same integer called context symbols. Stream of symbols represents the behavior of the application</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Sequitur builds a context-free grammar at run time from a stream of symbols by updating the grammar at each input.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Sequitur algorithm constructs a grammar by substituting repeating phrases in the given sequence with new rules and produces a concise representation of the sequence. Example;</a:t>
            </a:r>
            <a:br>
              <a:rPr lang="en" sz="1800">
                <a:solidFill>
                  <a:schemeClr val="dk1"/>
                </a:solidFill>
                <a:latin typeface="Calibri"/>
                <a:ea typeface="Calibri"/>
                <a:cs typeface="Calibri"/>
                <a:sym typeface="Calibri"/>
              </a:rPr>
            </a:br>
            <a:r>
              <a:rPr b="1" lang="en" sz="1800">
                <a:solidFill>
                  <a:schemeClr val="dk1"/>
                </a:solidFill>
                <a:latin typeface="Calibri"/>
                <a:ea typeface="Calibri"/>
                <a:cs typeface="Calibri"/>
                <a:sym typeface="Calibri"/>
              </a:rPr>
              <a:t>S→abcab</a:t>
            </a:r>
            <a:br>
              <a:rPr lang="en" sz="1800">
                <a:solidFill>
                  <a:schemeClr val="dk1"/>
                </a:solidFill>
                <a:latin typeface="Calibri"/>
                <a:ea typeface="Calibri"/>
                <a:cs typeface="Calibri"/>
                <a:sym typeface="Calibri"/>
              </a:rPr>
            </a:br>
            <a:r>
              <a:rPr lang="en" sz="1800">
                <a:solidFill>
                  <a:schemeClr val="dk1"/>
                </a:solidFill>
                <a:latin typeface="Calibri"/>
                <a:ea typeface="Calibri"/>
                <a:cs typeface="Calibri"/>
                <a:sym typeface="Calibri"/>
              </a:rPr>
              <a:t>the algorithm will produce;</a:t>
            </a:r>
            <a:br>
              <a:rPr lang="en" sz="1800">
                <a:solidFill>
                  <a:schemeClr val="dk1"/>
                </a:solidFill>
                <a:latin typeface="Calibri"/>
                <a:ea typeface="Calibri"/>
                <a:cs typeface="Calibri"/>
                <a:sym typeface="Calibri"/>
              </a:rPr>
            </a:br>
            <a:r>
              <a:rPr b="1" lang="en" sz="1800">
                <a:solidFill>
                  <a:schemeClr val="dk1"/>
                </a:solidFill>
                <a:latin typeface="Calibri"/>
                <a:ea typeface="Calibri"/>
                <a:cs typeface="Calibri"/>
                <a:sym typeface="Calibri"/>
              </a:rPr>
              <a:t>S→AcA, A→ab</a:t>
            </a:r>
            <a:br>
              <a:rPr lang="e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80" name="Shape 180"/>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b="1" lang="en">
                <a:solidFill>
                  <a:schemeClr val="lt1"/>
                </a:solidFill>
                <a:latin typeface="Calibri"/>
                <a:ea typeface="Calibri"/>
                <a:cs typeface="Calibri"/>
                <a:sym typeface="Calibri"/>
              </a:rPr>
              <a:t>Algorithmic and Technical Description</a:t>
            </a:r>
            <a:endParaRPr b="1"/>
          </a:p>
        </p:txBody>
      </p:sp>
      <p:sp>
        <p:nvSpPr>
          <p:cNvPr id="181" name="Shape 181"/>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Evaluation</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pic>
        <p:nvPicPr>
          <p:cNvPr id="182" name="Shape 182"/>
          <p:cNvPicPr preferRelativeResize="0"/>
          <p:nvPr/>
        </p:nvPicPr>
        <p:blipFill>
          <a:blip r:embed="rId3">
            <a:alphaModFix/>
          </a:blip>
          <a:stretch>
            <a:fillRect/>
          </a:stretch>
        </p:blipFill>
        <p:spPr>
          <a:xfrm>
            <a:off x="8004225" y="1364824"/>
            <a:ext cx="4035374" cy="2515425"/>
          </a:xfrm>
          <a:prstGeom prst="rect">
            <a:avLst/>
          </a:prstGeom>
          <a:noFill/>
          <a:ln>
            <a:noFill/>
          </a:ln>
        </p:spPr>
      </p:pic>
      <p:sp>
        <p:nvSpPr>
          <p:cNvPr id="183" name="Shape 183"/>
          <p:cNvSpPr txBox="1"/>
          <p:nvPr/>
        </p:nvSpPr>
        <p:spPr>
          <a:xfrm>
            <a:off x="8004300" y="3955375"/>
            <a:ext cx="3952800" cy="16611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Font typeface="Calibri"/>
              <a:buChar char="●"/>
            </a:pPr>
            <a:r>
              <a:rPr lang="en" sz="1800">
                <a:latin typeface="Calibri"/>
                <a:ea typeface="Calibri"/>
                <a:cs typeface="Calibri"/>
                <a:sym typeface="Calibri"/>
              </a:rPr>
              <a:t>Diagram uniqueness: Any sequence of two symbols cannot appear more than once.</a:t>
            </a:r>
            <a:endParaRPr sz="1800">
              <a:latin typeface="Calibri"/>
              <a:ea typeface="Calibri"/>
              <a:cs typeface="Calibri"/>
              <a:sym typeface="Calibri"/>
            </a:endParaRPr>
          </a:p>
          <a:p>
            <a:pPr indent="-342900" lvl="0" marL="457200">
              <a:spcBef>
                <a:spcPts val="0"/>
              </a:spcBef>
              <a:spcAft>
                <a:spcPts val="0"/>
              </a:spcAft>
              <a:buSzPts val="1800"/>
              <a:buFont typeface="Calibri"/>
              <a:buChar char="●"/>
            </a:pPr>
            <a:r>
              <a:rPr lang="en" sz="1800">
                <a:latin typeface="Calibri"/>
                <a:ea typeface="Calibri"/>
                <a:cs typeface="Calibri"/>
                <a:sym typeface="Calibri"/>
              </a:rPr>
              <a:t>Rule utility: All rules should b</a:t>
            </a:r>
            <a:r>
              <a:rPr lang="en" sz="1800">
                <a:latin typeface="Calibri"/>
                <a:ea typeface="Calibri"/>
                <a:cs typeface="Calibri"/>
                <a:sym typeface="Calibri"/>
              </a:rPr>
              <a:t>e </a:t>
            </a:r>
            <a:r>
              <a:rPr lang="en" sz="1800">
                <a:latin typeface="Calibri"/>
                <a:ea typeface="Calibri"/>
                <a:cs typeface="Calibri"/>
                <a:sym typeface="Calibri"/>
              </a:rPr>
              <a:t>instantiated at least twice.</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89" name="Shape 189"/>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b="0" i="0" lang="en" sz="1800" u="none" cap="none" strike="noStrike">
                <a:solidFill>
                  <a:schemeClr val="lt1"/>
                </a:solidFill>
                <a:latin typeface="Bookman Old Style"/>
                <a:ea typeface="Bookman Old Style"/>
                <a:cs typeface="Bookman Old Style"/>
                <a:sym typeface="Bookman Old Style"/>
              </a:rPr>
              <a:t>Algorithmic and Technical Description</a:t>
            </a:r>
            <a:endParaRPr/>
          </a:p>
        </p:txBody>
      </p:sp>
      <p:sp>
        <p:nvSpPr>
          <p:cNvPr id="190" name="Shape 190"/>
          <p:cNvSpPr txBox="1"/>
          <p:nvPr/>
        </p:nvSpPr>
        <p:spPr>
          <a:xfrm>
            <a:off x="0" y="1364825"/>
            <a:ext cx="8138400" cy="5000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Most HPC application have a periodic behavior.</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 new algorithm StarSequitur stores symbols with an exponent, for instance a</a:t>
            </a:r>
            <a:r>
              <a:rPr baseline="30000" lang="en" sz="1800">
                <a:solidFill>
                  <a:schemeClr val="dk1"/>
                </a:solidFill>
                <a:latin typeface="Calibri"/>
                <a:ea typeface="Calibri"/>
                <a:cs typeface="Calibri"/>
                <a:sym typeface="Calibri"/>
              </a:rPr>
              <a:t>3</a:t>
            </a:r>
            <a:r>
              <a:rPr lang="en" sz="1800">
                <a:solidFill>
                  <a:schemeClr val="dk1"/>
                </a:solidFill>
                <a:latin typeface="Calibri"/>
                <a:ea typeface="Calibri"/>
                <a:cs typeface="Calibri"/>
                <a:sym typeface="Calibri"/>
              </a:rPr>
              <a:t> instead of aaa.</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Mark some of the terminal symbols in the grammar as predictors.</a:t>
            </a:r>
            <a:endParaRPr sz="1800">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SzPts val="1400"/>
              <a:buChar char="○"/>
            </a:pPr>
            <a:r>
              <a:rPr lang="en" sz="1800">
                <a:solidFill>
                  <a:schemeClr val="dk1"/>
                </a:solidFill>
                <a:latin typeface="Calibri"/>
                <a:ea typeface="Calibri"/>
                <a:cs typeface="Calibri"/>
                <a:sym typeface="Calibri"/>
              </a:rPr>
              <a:t>A predictor in the grammar represents a position in grammar corresponding to a pattern that Omnisc’IO “thinks” we are currently encountering again.</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Updating and d</a:t>
            </a:r>
            <a:r>
              <a:rPr lang="en" sz="1800">
                <a:solidFill>
                  <a:schemeClr val="dk1"/>
                </a:solidFill>
                <a:latin typeface="Calibri"/>
                <a:ea typeface="Calibri"/>
                <a:cs typeface="Calibri"/>
                <a:sym typeface="Calibri"/>
              </a:rPr>
              <a:t>iscovering</a:t>
            </a:r>
            <a:r>
              <a:rPr lang="en" sz="1800">
                <a:solidFill>
                  <a:schemeClr val="dk1"/>
                </a:solidFill>
                <a:latin typeface="Calibri"/>
                <a:ea typeface="Calibri"/>
                <a:cs typeface="Calibri"/>
                <a:sym typeface="Calibri"/>
              </a:rPr>
              <a:t> predictors are key steps.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For Omnisc’IO to be useful in HPC I/O optimizations, it should be able to predict any N future operations.</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Iterators that start at current predictors and read the grammar from them.</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At each operation;</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Omnisc’IO updates its main grammar, tables of access sizes, offset transformations, interarrival times.</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Updates its predictors and builds the set of possible next context symbols.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From these possible next symbols;</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Scheduling, prefetching or caching can be improved.</a:t>
            </a:r>
            <a:endParaRPr sz="1800">
              <a:solidFill>
                <a:schemeClr val="dk1"/>
              </a:solidFill>
              <a:latin typeface="Calibri"/>
              <a:ea typeface="Calibri"/>
              <a:cs typeface="Calibri"/>
              <a:sym typeface="Calibri"/>
            </a:endParaRPr>
          </a:p>
        </p:txBody>
      </p:sp>
      <p:sp>
        <p:nvSpPr>
          <p:cNvPr id="191" name="Shape 191"/>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b="1" lang="en">
                <a:solidFill>
                  <a:schemeClr val="lt1"/>
                </a:solidFill>
                <a:latin typeface="Calibri"/>
                <a:ea typeface="Calibri"/>
                <a:cs typeface="Calibri"/>
                <a:sym typeface="Calibri"/>
              </a:rPr>
              <a:t>Algorithmic and Technical Description</a:t>
            </a:r>
            <a:endParaRPr b="1"/>
          </a:p>
        </p:txBody>
      </p:sp>
      <p:sp>
        <p:nvSpPr>
          <p:cNvPr id="192" name="Shape 192"/>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Evaluation</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pic>
        <p:nvPicPr>
          <p:cNvPr id="193" name="Shape 193"/>
          <p:cNvPicPr preferRelativeResize="0"/>
          <p:nvPr/>
        </p:nvPicPr>
        <p:blipFill>
          <a:blip r:embed="rId3">
            <a:alphaModFix/>
          </a:blip>
          <a:stretch>
            <a:fillRect/>
          </a:stretch>
        </p:blipFill>
        <p:spPr>
          <a:xfrm>
            <a:off x="8138475" y="1327264"/>
            <a:ext cx="3901125" cy="2012600"/>
          </a:xfrm>
          <a:prstGeom prst="rect">
            <a:avLst/>
          </a:prstGeom>
          <a:noFill/>
          <a:ln>
            <a:noFill/>
          </a:ln>
        </p:spPr>
      </p:pic>
      <p:pic>
        <p:nvPicPr>
          <p:cNvPr id="194" name="Shape 194"/>
          <p:cNvPicPr preferRelativeResize="0"/>
          <p:nvPr/>
        </p:nvPicPr>
        <p:blipFill>
          <a:blip r:embed="rId4">
            <a:alphaModFix/>
          </a:blip>
          <a:stretch>
            <a:fillRect/>
          </a:stretch>
        </p:blipFill>
        <p:spPr>
          <a:xfrm>
            <a:off x="8174219" y="3339875"/>
            <a:ext cx="3829655" cy="29444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00" name="Shape 200"/>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b="0" i="0" lang="en" sz="1800" u="none" cap="none" strike="noStrike">
                <a:solidFill>
                  <a:schemeClr val="lt1"/>
                </a:solidFill>
                <a:latin typeface="Bookman Old Style"/>
                <a:ea typeface="Bookman Old Style"/>
                <a:cs typeface="Bookman Old Style"/>
                <a:sym typeface="Bookman Old Style"/>
              </a:rPr>
              <a:t>Algorithmic and Technical Description</a:t>
            </a:r>
            <a:endParaRPr/>
          </a:p>
        </p:txBody>
      </p:sp>
      <p:sp>
        <p:nvSpPr>
          <p:cNvPr id="201" name="Shape 201"/>
          <p:cNvSpPr txBox="1"/>
          <p:nvPr/>
        </p:nvSpPr>
        <p:spPr>
          <a:xfrm>
            <a:off x="0" y="1364825"/>
            <a:ext cx="12069600" cy="4251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Context-Aware I/O Behavior.</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Tracking Access Sizes</a:t>
            </a:r>
            <a:endParaRPr sz="1800">
              <a:solidFill>
                <a:schemeClr val="dk1"/>
              </a:solidFill>
              <a:latin typeface="Calibri"/>
              <a:ea typeface="Calibri"/>
              <a:cs typeface="Calibri"/>
              <a:sym typeface="Calibri"/>
            </a:endParaRPr>
          </a:p>
          <a:p>
            <a:pPr indent="-342900" lvl="2" marL="1371600"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Predicting the next context symbol helps in predicting the next access size.</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Omnisc’IO keeps track of all access sizes encountered and builds a grammar from this sequence of sizes.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sizes constitute the terminal symbols of this local size grammar.</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Local size grammar associated with a context symbol is updated whenever the context symbol is encountered</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Tracking Offsets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next operation is likely to start from the offset where the previous one ended.</a:t>
            </a:r>
            <a:endParaRPr sz="1800">
              <a:solidFill>
                <a:schemeClr val="dk1"/>
              </a:solidFill>
              <a:latin typeface="Calibri"/>
              <a:ea typeface="Calibri"/>
              <a:cs typeface="Calibri"/>
              <a:sym typeface="Calibri"/>
            </a:endParaRPr>
          </a:p>
          <a:p>
            <a:pPr indent="-342900" lvl="3" marL="18288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Fails for applications that use a higher-level library that moves the offset pointer backward or forward to write headers, footers, and metadata.</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Offset transformation needed.</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Tracking Files Pointers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prediction of files accessed is done by recording opened file pointers and associating transitions between symbols.</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Tracking Interarrival Times.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Keep track of the time between the end of an operation and the beginning of the next one.</a:t>
            </a:r>
            <a:endParaRPr sz="1800">
              <a:solidFill>
                <a:schemeClr val="dk1"/>
              </a:solidFill>
              <a:latin typeface="Calibri"/>
              <a:ea typeface="Calibri"/>
              <a:cs typeface="Calibri"/>
              <a:sym typeface="Calibri"/>
            </a:endParaRPr>
          </a:p>
        </p:txBody>
      </p:sp>
      <p:sp>
        <p:nvSpPr>
          <p:cNvPr id="202" name="Shape 202"/>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b="1" lang="en">
                <a:solidFill>
                  <a:schemeClr val="lt1"/>
                </a:solidFill>
                <a:latin typeface="Calibri"/>
                <a:ea typeface="Calibri"/>
                <a:cs typeface="Calibri"/>
                <a:sym typeface="Calibri"/>
              </a:rPr>
              <a:t>Algorithmic and Technical Description</a:t>
            </a:r>
            <a:endParaRPr b="1"/>
          </a:p>
        </p:txBody>
      </p:sp>
      <p:sp>
        <p:nvSpPr>
          <p:cNvPr id="203" name="Shape 203"/>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Evaluation</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2" type="sldNum"/>
          </p:nvPr>
        </p:nvSpPr>
        <p:spPr>
          <a:xfrm>
            <a:off x="11464210" y="6458941"/>
            <a:ext cx="492900" cy="3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09" name="Shape 209"/>
          <p:cNvSpPr txBox="1"/>
          <p:nvPr>
            <p:ph idx="2" type="body"/>
          </p:nvPr>
        </p:nvSpPr>
        <p:spPr>
          <a:xfrm>
            <a:off x="68959" y="993012"/>
            <a:ext cx="12069600" cy="296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 sz="1800"/>
              <a:t>Evaluation</a:t>
            </a:r>
            <a:endParaRPr/>
          </a:p>
        </p:txBody>
      </p:sp>
      <p:sp>
        <p:nvSpPr>
          <p:cNvPr id="210" name="Shape 210"/>
          <p:cNvSpPr txBox="1"/>
          <p:nvPr/>
        </p:nvSpPr>
        <p:spPr>
          <a:xfrm>
            <a:off x="0" y="1364825"/>
            <a:ext cx="12069600" cy="4251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List of applications to be used while experimenting Omnisc’IO</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These applications are real world examples. They are all built for specific purpose. </a:t>
            </a:r>
            <a:endParaRPr sz="1800">
              <a:solidFill>
                <a:schemeClr val="dk1"/>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Test Environment</a:t>
            </a:r>
            <a:endParaRPr sz="1800">
              <a:solidFill>
                <a:schemeClr val="dk1"/>
              </a:solidFill>
              <a:latin typeface="Calibri"/>
              <a:ea typeface="Calibri"/>
              <a:cs typeface="Calibri"/>
              <a:sym typeface="Calibri"/>
            </a:endParaRPr>
          </a:p>
          <a:p>
            <a:pPr indent="-342900" lvl="1" marL="914400"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Nancy site of the French Grid5000</a:t>
            </a:r>
            <a:endParaRPr sz="1800">
              <a:solidFill>
                <a:schemeClr val="dk1"/>
              </a:solidFill>
              <a:latin typeface="Calibri"/>
              <a:ea typeface="Calibri"/>
              <a:cs typeface="Calibri"/>
              <a:sym typeface="Calibri"/>
            </a:endParaRPr>
          </a:p>
          <a:p>
            <a:pPr indent="-342900" lvl="1" marL="914400"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Linux cluster Intel Xeon L5420 nodes (512 cores)</a:t>
            </a:r>
            <a:endParaRPr sz="1800">
              <a:solidFill>
                <a:schemeClr val="dk1"/>
              </a:solidFill>
              <a:latin typeface="Calibri"/>
              <a:ea typeface="Calibri"/>
              <a:cs typeface="Calibri"/>
              <a:sym typeface="Calibri"/>
            </a:endParaRPr>
          </a:p>
          <a:p>
            <a:pPr indent="-342900" lvl="1" marL="914400"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OrangeFS 2.8.7 parallel file system is deployed on a separate set of 12 Intel Xeon X3440 nodes</a:t>
            </a:r>
            <a:endParaRPr sz="1800">
              <a:solidFill>
                <a:schemeClr val="dk1"/>
              </a:solidFill>
              <a:latin typeface="Calibri"/>
              <a:ea typeface="Calibri"/>
              <a:cs typeface="Calibri"/>
              <a:sym typeface="Calibri"/>
            </a:endParaRPr>
          </a:p>
          <a:p>
            <a:pPr indent="-342900" lvl="1" marL="914400"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20 G InfiniBand network</a:t>
            </a:r>
            <a:endParaRPr sz="1800">
              <a:solidFill>
                <a:schemeClr val="dk1"/>
              </a:solidFill>
              <a:latin typeface="Calibri"/>
              <a:ea typeface="Calibri"/>
              <a:cs typeface="Calibri"/>
              <a:sym typeface="Calibri"/>
            </a:endParaRPr>
          </a:p>
        </p:txBody>
      </p:sp>
      <p:sp>
        <p:nvSpPr>
          <p:cNvPr id="211" name="Shape 211"/>
          <p:cNvSpPr txBox="1"/>
          <p:nvPr/>
        </p:nvSpPr>
        <p:spPr>
          <a:xfrm>
            <a:off x="452800" y="111164"/>
            <a:ext cx="5033700" cy="806700"/>
          </a:xfrm>
          <a:prstGeom prst="rect">
            <a:avLst/>
          </a:prstGeom>
          <a:noFill/>
          <a:ln>
            <a:noFill/>
          </a:ln>
        </p:spPr>
        <p:txBody>
          <a:bodyPr anchorCtr="0" anchor="t" bIns="45700" lIns="91425" spcFirstLastPara="1" rIns="91425" wrap="square" tIns="45700">
            <a:noAutofit/>
          </a:bodyPr>
          <a:lstStyle/>
          <a:p>
            <a:pPr indent="-219709" lvl="0" marL="804862" marR="0" rtl="0" algn="l">
              <a:lnSpc>
                <a:spcPct val="100000"/>
              </a:lnSpc>
              <a:spcBef>
                <a:spcPts val="0"/>
              </a:spcBef>
              <a:spcAft>
                <a:spcPts val="0"/>
              </a:spcAft>
              <a:buClr>
                <a:schemeClr val="lt1"/>
              </a:buClr>
              <a:buSzPts val="1400"/>
              <a:buFont typeface="Calibri"/>
              <a:buAutoNum type="arabicPeriod"/>
            </a:pPr>
            <a:r>
              <a:rPr i="0" lang="en" sz="1400" u="none" cap="none" strike="noStrike">
                <a:solidFill>
                  <a:schemeClr val="lt1"/>
                </a:solidFill>
                <a:latin typeface="Calibri"/>
                <a:ea typeface="Calibri"/>
                <a:cs typeface="Calibri"/>
                <a:sym typeface="Calibri"/>
              </a:rPr>
              <a:t>Introduction</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The Omnisc'IO Approach</a:t>
            </a:r>
            <a:endParaRPr/>
          </a:p>
          <a:p>
            <a:pPr indent="-219709" lvl="0" marL="804862" marR="0" rtl="0" algn="l">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Algorithmic and Technical Description</a:t>
            </a:r>
            <a:endParaRPr/>
          </a:p>
        </p:txBody>
      </p:sp>
      <p:sp>
        <p:nvSpPr>
          <p:cNvPr id="212" name="Shape 212"/>
          <p:cNvSpPr txBox="1"/>
          <p:nvPr/>
        </p:nvSpPr>
        <p:spPr>
          <a:xfrm>
            <a:off x="6297825" y="111176"/>
            <a:ext cx="5033700" cy="8067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lt1"/>
              </a:buClr>
              <a:buSzPts val="1400"/>
              <a:buFont typeface="Calibri"/>
              <a:buAutoNum type="arabicPeriod" startAt="4"/>
            </a:pPr>
            <a:r>
              <a:rPr b="1" lang="en">
                <a:solidFill>
                  <a:schemeClr val="lt1"/>
                </a:solidFill>
                <a:latin typeface="Calibri"/>
                <a:ea typeface="Calibri"/>
                <a:cs typeface="Calibri"/>
                <a:sym typeface="Calibri"/>
              </a:rPr>
              <a:t>Evaluation</a:t>
            </a:r>
            <a:endParaRPr b="1"/>
          </a:p>
          <a:p>
            <a:pPr indent="-317500" lvl="0" marL="457200" marR="0" rtl="0" algn="l">
              <a:lnSpc>
                <a:spcPct val="100000"/>
              </a:lnSpc>
              <a:spcBef>
                <a:spcPts val="0"/>
              </a:spcBef>
              <a:spcAft>
                <a:spcPts val="0"/>
              </a:spcAft>
              <a:buClr>
                <a:schemeClr val="lt1"/>
              </a:buClr>
              <a:buSzPts val="1400"/>
              <a:buFont typeface="Calibri"/>
              <a:buAutoNum type="arabicPeriod" startAt="4"/>
            </a:pPr>
            <a:r>
              <a:rPr lang="en">
                <a:solidFill>
                  <a:schemeClr val="lt1"/>
                </a:solidFill>
                <a:latin typeface="Calibri"/>
                <a:ea typeface="Calibri"/>
                <a:cs typeface="Calibri"/>
                <a:sym typeface="Calibri"/>
              </a:rPr>
              <a:t>Related Work</a:t>
            </a:r>
            <a:endParaRPr/>
          </a:p>
          <a:p>
            <a:pPr indent="-317500" lvl="0" marL="457200" marR="0" rtl="0" algn="l">
              <a:lnSpc>
                <a:spcPct val="100000"/>
              </a:lnSpc>
              <a:spcBef>
                <a:spcPts val="0"/>
              </a:spcBef>
              <a:spcAft>
                <a:spcPts val="0"/>
              </a:spcAft>
              <a:buClr>
                <a:schemeClr val="lt1"/>
              </a:buClr>
              <a:buSzPts val="1400"/>
              <a:buFont typeface="Calibri"/>
              <a:buAutoNum type="arabicPeriod" startAt="4"/>
            </a:pPr>
            <a:r>
              <a:rPr b="0" i="0" lang="en" sz="1400" u="none" cap="none" strike="noStrike">
                <a:solidFill>
                  <a:schemeClr val="lt1"/>
                </a:solidFill>
                <a:latin typeface="Calibri"/>
                <a:ea typeface="Calibri"/>
                <a:cs typeface="Calibri"/>
                <a:sym typeface="Calibri"/>
              </a:rPr>
              <a:t>Conclusion</a:t>
            </a:r>
            <a:endParaRPr/>
          </a:p>
        </p:txBody>
      </p:sp>
      <p:graphicFrame>
        <p:nvGraphicFramePr>
          <p:cNvPr id="213" name="Shape 213"/>
          <p:cNvGraphicFramePr/>
          <p:nvPr/>
        </p:nvGraphicFramePr>
        <p:xfrm>
          <a:off x="1987338" y="3600165"/>
          <a:ext cx="3000000" cy="3000000"/>
        </p:xfrm>
        <a:graphic>
          <a:graphicData uri="http://schemas.openxmlformats.org/drawingml/2006/table">
            <a:tbl>
              <a:tblPr>
                <a:noFill/>
                <a:tableStyleId>{8E6811A7-AF22-411D-BC73-3ACC0AD66B38}</a:tableStyleId>
              </a:tblPr>
              <a:tblGrid>
                <a:gridCol w="2763225"/>
                <a:gridCol w="2665850"/>
                <a:gridCol w="2665850"/>
              </a:tblGrid>
              <a:tr h="340350">
                <a:tc>
                  <a:txBody>
                    <a:bodyPr>
                      <a:noAutofit/>
                    </a:bodyPr>
                    <a:lstStyle/>
                    <a:p>
                      <a:pPr indent="0" lvl="0" marL="0">
                        <a:spcBef>
                          <a:spcPts val="0"/>
                        </a:spcBef>
                        <a:spcAft>
                          <a:spcPts val="0"/>
                        </a:spcAft>
                        <a:buNone/>
                      </a:pPr>
                      <a:r>
                        <a:rPr lang="en"/>
                        <a:t>Application</a:t>
                      </a:r>
                      <a:endParaRPr/>
                    </a:p>
                  </a:txBody>
                  <a:tcPr marT="91425" marB="91425" marR="91425" marL="91425"/>
                </a:tc>
                <a:tc>
                  <a:txBody>
                    <a:bodyPr>
                      <a:noAutofit/>
                    </a:bodyPr>
                    <a:lstStyle/>
                    <a:p>
                      <a:pPr indent="0" lvl="0" marL="0">
                        <a:spcBef>
                          <a:spcPts val="0"/>
                        </a:spcBef>
                        <a:spcAft>
                          <a:spcPts val="0"/>
                        </a:spcAft>
                        <a:buNone/>
                      </a:pPr>
                      <a:r>
                        <a:rPr lang="en"/>
                        <a:t>Field</a:t>
                      </a:r>
                      <a:endParaRPr/>
                    </a:p>
                  </a:txBody>
                  <a:tcPr marT="91425" marB="91425" marR="91425" marL="91425"/>
                </a:tc>
                <a:tc>
                  <a:txBody>
                    <a:bodyPr>
                      <a:noAutofit/>
                    </a:bodyPr>
                    <a:lstStyle/>
                    <a:p>
                      <a:pPr indent="0" lvl="0" marL="0">
                        <a:spcBef>
                          <a:spcPts val="0"/>
                        </a:spcBef>
                        <a:spcAft>
                          <a:spcPts val="0"/>
                        </a:spcAft>
                        <a:buNone/>
                      </a:pPr>
                      <a:r>
                        <a:rPr lang="en"/>
                        <a:t>I/O Method(s)</a:t>
                      </a:r>
                      <a:endParaRPr/>
                    </a:p>
                  </a:txBody>
                  <a:tcPr marT="91425" marB="91425" marR="91425" marL="91425"/>
                </a:tc>
              </a:tr>
              <a:tr h="34365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n"/>
                        <a:t>HDF5+POSIX</a:t>
                      </a:r>
                      <a:endParaRPr/>
                    </a:p>
                  </a:txBody>
                  <a:tcPr marT="91425" marB="91425" marR="91425" marL="91425"/>
                </a:tc>
              </a:tr>
              <a:tr h="340350">
                <a:tc>
                  <a:txBody>
                    <a:bodyPr>
                      <a:noAutofit/>
                    </a:bodyPr>
                    <a:lstStyle/>
                    <a:p>
                      <a:pPr indent="0" lvl="0" marL="0">
                        <a:spcBef>
                          <a:spcPts val="0"/>
                        </a:spcBef>
                        <a:spcAft>
                          <a:spcPts val="0"/>
                        </a:spcAft>
                        <a:buNone/>
                      </a:pPr>
                      <a:r>
                        <a:rPr lang="en"/>
                        <a:t>CM1</a:t>
                      </a:r>
                      <a:endParaRPr/>
                    </a:p>
                  </a:txBody>
                  <a:tcPr marT="91425" marB="91425" marR="91425" marL="91425"/>
                </a:tc>
                <a:tc>
                  <a:txBody>
                    <a:bodyPr>
                      <a:noAutofit/>
                    </a:bodyPr>
                    <a:lstStyle/>
                    <a:p>
                      <a:pPr indent="0" lvl="0" marL="0">
                        <a:spcBef>
                          <a:spcPts val="0"/>
                        </a:spcBef>
                        <a:spcAft>
                          <a:spcPts val="0"/>
                        </a:spcAft>
                        <a:buNone/>
                      </a:pPr>
                      <a:r>
                        <a:rPr lang="en"/>
                        <a:t>Climate</a:t>
                      </a:r>
                      <a:endParaRPr/>
                    </a:p>
                  </a:txBody>
                  <a:tcPr marT="91425" marB="91425" marR="91425" marL="91425"/>
                </a:tc>
                <a:tc>
                  <a:txBody>
                    <a:bodyPr>
                      <a:noAutofit/>
                    </a:bodyPr>
                    <a:lstStyle/>
                    <a:p>
                      <a:pPr indent="0" lvl="0" marL="0">
                        <a:spcBef>
                          <a:spcPts val="0"/>
                        </a:spcBef>
                        <a:spcAft>
                          <a:spcPts val="0"/>
                        </a:spcAft>
                        <a:buNone/>
                      </a:pPr>
                      <a:r>
                        <a:rPr lang="en"/>
                        <a:t>HDF5+MPI-I/O</a:t>
                      </a:r>
                      <a:endParaRPr/>
                    </a:p>
                  </a:txBody>
                  <a:tcPr marT="91425" marB="91425" marR="91425" marL="91425"/>
                </a:tc>
              </a:tr>
              <a:tr h="34365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n"/>
                        <a:t>HDF5+Gzip</a:t>
                      </a:r>
                      <a:endParaRPr/>
                    </a:p>
                  </a:txBody>
                  <a:tcPr marT="91425" marB="91425" marR="91425" marL="91425"/>
                </a:tc>
              </a:tr>
              <a:tr h="340350">
                <a:tc>
                  <a:txBody>
                    <a:bodyPr>
                      <a:noAutofit/>
                    </a:bodyPr>
                    <a:lstStyle/>
                    <a:p>
                      <a:pPr indent="0" lvl="0" marL="0">
                        <a:spcBef>
                          <a:spcPts val="0"/>
                        </a:spcBef>
                        <a:spcAft>
                          <a:spcPts val="0"/>
                        </a:spcAft>
                        <a:buNone/>
                      </a:pPr>
                      <a:r>
                        <a:rPr lang="en"/>
                        <a:t>GTC</a:t>
                      </a:r>
                      <a:endParaRPr/>
                    </a:p>
                  </a:txBody>
                  <a:tcPr marT="91425" marB="91425" marR="91425" marL="91425"/>
                </a:tc>
                <a:tc>
                  <a:txBody>
                    <a:bodyPr>
                      <a:noAutofit/>
                    </a:bodyPr>
                    <a:lstStyle/>
                    <a:p>
                      <a:pPr indent="0" lvl="0" marL="0">
                        <a:spcBef>
                          <a:spcPts val="0"/>
                        </a:spcBef>
                        <a:spcAft>
                          <a:spcPts val="0"/>
                        </a:spcAft>
                        <a:buNone/>
                      </a:pPr>
                      <a:r>
                        <a:rPr lang="en"/>
                        <a:t>Fusion</a:t>
                      </a:r>
                      <a:endParaRPr/>
                    </a:p>
                  </a:txBody>
                  <a:tcPr marT="91425" marB="91425" marR="91425" marL="91425"/>
                </a:tc>
                <a:tc>
                  <a:txBody>
                    <a:bodyPr>
                      <a:noAutofit/>
                    </a:bodyPr>
                    <a:lstStyle/>
                    <a:p>
                      <a:pPr indent="0" lvl="0" marL="0">
                        <a:spcBef>
                          <a:spcPts val="0"/>
                        </a:spcBef>
                        <a:spcAft>
                          <a:spcPts val="0"/>
                        </a:spcAft>
                        <a:buNone/>
                      </a:pPr>
                      <a:r>
                        <a:rPr lang="en"/>
                        <a:t>POSIX</a:t>
                      </a:r>
                      <a:endParaRPr/>
                    </a:p>
                  </a:txBody>
                  <a:tcPr marT="91425" marB="91425" marR="91425" marL="91425"/>
                </a:tc>
              </a:tr>
              <a:tr h="340350">
                <a:tc>
                  <a:txBody>
                    <a:bodyPr>
                      <a:noAutofit/>
                    </a:bodyPr>
                    <a:lstStyle/>
                    <a:p>
                      <a:pPr indent="0" lvl="0" marL="0">
                        <a:spcBef>
                          <a:spcPts val="0"/>
                        </a:spcBef>
                        <a:spcAft>
                          <a:spcPts val="0"/>
                        </a:spcAft>
                        <a:buNone/>
                      </a:pPr>
                      <a:r>
                        <a:rPr lang="en"/>
                        <a:t>Nek5000</a:t>
                      </a:r>
                      <a:endParaRPr/>
                    </a:p>
                  </a:txBody>
                  <a:tcPr marT="91425" marB="91425" marR="91425" marL="91425"/>
                </a:tc>
                <a:tc>
                  <a:txBody>
                    <a:bodyPr>
                      <a:noAutofit/>
                    </a:bodyPr>
                    <a:lstStyle/>
                    <a:p>
                      <a:pPr indent="0" lvl="0" marL="0">
                        <a:spcBef>
                          <a:spcPts val="0"/>
                        </a:spcBef>
                        <a:spcAft>
                          <a:spcPts val="0"/>
                        </a:spcAft>
                        <a:buNone/>
                      </a:pPr>
                      <a:r>
                        <a:rPr lang="en"/>
                        <a:t>Fluid Dynamics</a:t>
                      </a:r>
                      <a:endParaRPr/>
                    </a:p>
                  </a:txBody>
                  <a:tcPr marT="91425" marB="91425" marR="91425" marL="91425"/>
                </a:tc>
                <a:tc>
                  <a:txBody>
                    <a:bodyPr>
                      <a:noAutofit/>
                    </a:bodyPr>
                    <a:lstStyle/>
                    <a:p>
                      <a:pPr indent="0" lvl="0" marL="0">
                        <a:spcBef>
                          <a:spcPts val="0"/>
                        </a:spcBef>
                        <a:spcAft>
                          <a:spcPts val="0"/>
                        </a:spcAft>
                        <a:buNone/>
                      </a:pPr>
                      <a:r>
                        <a:rPr lang="en"/>
                        <a:t>POSIX</a:t>
                      </a:r>
                      <a:endParaRPr/>
                    </a:p>
                  </a:txBody>
                  <a:tcPr marT="91425" marB="91425" marR="91425" marL="91425"/>
                </a:tc>
              </a:tr>
              <a:tr h="340350">
                <a:tc>
                  <a:txBody>
                    <a:bodyPr>
                      <a:noAutofit/>
                    </a:bodyPr>
                    <a:lstStyle/>
                    <a:p>
                      <a:pPr indent="0" lvl="0" marL="0">
                        <a:spcBef>
                          <a:spcPts val="0"/>
                        </a:spcBef>
                        <a:spcAft>
                          <a:spcPts val="0"/>
                        </a:spcAft>
                        <a:buNone/>
                      </a:pPr>
                      <a:r>
                        <a:rPr lang="en"/>
                        <a:t>LAMMPS</a:t>
                      </a:r>
                      <a:endParaRPr/>
                    </a:p>
                  </a:txBody>
                  <a:tcPr marT="91425" marB="91425" marR="91425" marL="91425"/>
                </a:tc>
                <a:tc>
                  <a:txBody>
                    <a:bodyPr>
                      <a:noAutofit/>
                    </a:bodyPr>
                    <a:lstStyle/>
                    <a:p>
                      <a:pPr indent="0" lvl="0" marL="0">
                        <a:spcBef>
                          <a:spcPts val="0"/>
                        </a:spcBef>
                        <a:spcAft>
                          <a:spcPts val="0"/>
                        </a:spcAft>
                        <a:buNone/>
                      </a:pPr>
                      <a:r>
                        <a:rPr lang="en"/>
                        <a:t>Molecular Dynamics</a:t>
                      </a:r>
                      <a:endParaRPr/>
                    </a:p>
                  </a:txBody>
                  <a:tcPr marT="91425" marB="91425" marR="91425" marL="91425"/>
                </a:tc>
                <a:tc>
                  <a:txBody>
                    <a:bodyPr>
                      <a:noAutofit/>
                    </a:bodyPr>
                    <a:lstStyle/>
                    <a:p>
                      <a:pPr indent="0" lvl="0" marL="0">
                        <a:spcBef>
                          <a:spcPts val="0"/>
                        </a:spcBef>
                        <a:spcAft>
                          <a:spcPts val="0"/>
                        </a:spcAft>
                        <a:buNone/>
                      </a:pPr>
                      <a:r>
                        <a:rPr lang="en"/>
                        <a:t>POSIX</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U_Theme">
  <a:themeElements>
    <a:clrScheme name="ITU Palette">
      <a:dk1>
        <a:srgbClr val="000000"/>
      </a:dk1>
      <a:lt1>
        <a:srgbClr val="FFFFFF"/>
      </a:lt1>
      <a:dk2>
        <a:srgbClr val="00386B"/>
      </a:dk2>
      <a:lt2>
        <a:srgbClr val="E7E6E6"/>
      </a:lt2>
      <a:accent1>
        <a:srgbClr val="6693BC"/>
      </a:accent1>
      <a:accent2>
        <a:srgbClr val="8E774D"/>
      </a:accent2>
      <a:accent3>
        <a:srgbClr val="AE966A"/>
      </a:accent3>
      <a:accent4>
        <a:srgbClr val="00407A"/>
      </a:accent4>
      <a:accent5>
        <a:srgbClr val="007A5E"/>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TU_Theme">
  <a:themeElements>
    <a:clrScheme name="ITU Palette">
      <a:dk1>
        <a:srgbClr val="000000"/>
      </a:dk1>
      <a:lt1>
        <a:srgbClr val="FFFFFF"/>
      </a:lt1>
      <a:dk2>
        <a:srgbClr val="00386B"/>
      </a:dk2>
      <a:lt2>
        <a:srgbClr val="E7E6E6"/>
      </a:lt2>
      <a:accent1>
        <a:srgbClr val="6693BC"/>
      </a:accent1>
      <a:accent2>
        <a:srgbClr val="8E774D"/>
      </a:accent2>
      <a:accent3>
        <a:srgbClr val="AE966A"/>
      </a:accent3>
      <a:accent4>
        <a:srgbClr val="00407A"/>
      </a:accent4>
      <a:accent5>
        <a:srgbClr val="007A5E"/>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