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268" r:id="rId6"/>
    <p:sldId id="260" r:id="rId7"/>
    <p:sldId id="280" r:id="rId8"/>
    <p:sldId id="279" r:id="rId9"/>
    <p:sldId id="257" r:id="rId10"/>
    <p:sldId id="269" r:id="rId11"/>
    <p:sldId id="270" r:id="rId12"/>
    <p:sldId id="271" r:id="rId13"/>
    <p:sldId id="272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D2A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58337-7C3F-4D7C-ACBE-73675C20270D}" v="39" dt="2024-02-28T16:22:2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6" autoAdjust="0"/>
    <p:restoredTop sz="94660"/>
  </p:normalViewPr>
  <p:slideViewPr>
    <p:cSldViewPr snapToGrid="0">
      <p:cViewPr varScale="1">
        <p:scale>
          <a:sx n="95" d="100"/>
          <a:sy n="95" d="100"/>
        </p:scale>
        <p:origin x="45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IDE   KARADOĞAN TELLI" userId="S::234001058@stu.mudanya.edu.tr::82997742-a674-4099-9141-29f2e4e3cd32" providerId="AD" clId="Web-{C0458337-7C3F-4D7C-ACBE-73675C20270D}"/>
    <pc:docChg chg="modSld">
      <pc:chgData name="ZAHIDE   KARADOĞAN TELLI" userId="S::234001058@stu.mudanya.edu.tr::82997742-a674-4099-9141-29f2e4e3cd32" providerId="AD" clId="Web-{C0458337-7C3F-4D7C-ACBE-73675C20270D}" dt="2024-02-28T16:22:24.632" v="21"/>
      <pc:docMkLst>
        <pc:docMk/>
      </pc:docMkLst>
      <pc:sldChg chg="addSp delSp modSp">
        <pc:chgData name="ZAHIDE   KARADOĞAN TELLI" userId="S::234001058@stu.mudanya.edu.tr::82997742-a674-4099-9141-29f2e4e3cd32" providerId="AD" clId="Web-{C0458337-7C3F-4D7C-ACBE-73675C20270D}" dt="2024-02-28T16:22:24.632" v="21"/>
        <pc:sldMkLst>
          <pc:docMk/>
          <pc:sldMk cId="874219792" sldId="268"/>
        </pc:sldMkLst>
        <pc:spChg chg="add del mod">
          <ac:chgData name="ZAHIDE   KARADOĞAN TELLI" userId="S::234001058@stu.mudanya.edu.tr::82997742-a674-4099-9141-29f2e4e3cd32" providerId="AD" clId="Web-{C0458337-7C3F-4D7C-ACBE-73675C20270D}" dt="2024-02-28T16:22:24.632" v="21"/>
          <ac:spMkLst>
            <pc:docMk/>
            <pc:sldMk cId="874219792" sldId="268"/>
            <ac:spMk id="3" creationId="{038E9B32-1473-E8A6-D978-A86A52E04FDF}"/>
          </ac:spMkLst>
        </pc:spChg>
        <pc:spChg chg="mod">
          <ac:chgData name="ZAHIDE   KARADOĞAN TELLI" userId="S::234001058@stu.mudanya.edu.tr::82997742-a674-4099-9141-29f2e4e3cd32" providerId="AD" clId="Web-{C0458337-7C3F-4D7C-ACBE-73675C20270D}" dt="2024-02-28T16:21:01.677" v="3" actId="20577"/>
          <ac:spMkLst>
            <pc:docMk/>
            <pc:sldMk cId="874219792" sldId="26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CC77-11D1-401B-9736-0F1EEAF4D604}" type="datetimeFigureOut">
              <a:rPr lang="tr-TR" smtClean="0"/>
              <a:t>28.02.2024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89E8-CBBD-40CF-B058-934DF957C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64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B89E8-CBBD-40CF-B058-934DF957C5D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13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6E00-DFD9-4A19-A338-5760ACC041D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E1CA-58AA-4131-868C-C0279C3B025A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0656-58AE-4547-9AE7-3A6F56867EB9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54CF-5435-4142-B304-5016E04CFF6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A25277-8D53-488C-A7B7-74B49BCA9BA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E2BC-483A-4B72-8315-1D9EC733E4A9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941-5C24-4826-8732-9C8763D52E2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D3-E84D-406B-8EA0-13274BEF9ECC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1BF9-4861-4919-A27A-AAE2D8D0EB0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B143-813E-4F69-8FE5-6106BC71F6CB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8D5E-2609-49F1-8BB8-FB58C333A72D}" type="datetime1">
              <a:rPr lang="en-US" smtClean="0"/>
              <a:t>2/28/2024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E15542-7E20-4C22-827B-85C96C74C55A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topic/deduction-rea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ED9921-08C6-9A2C-892C-FFD88AD360F1}"/>
              </a:ext>
            </a:extLst>
          </p:cNvPr>
          <p:cNvSpPr txBox="1">
            <a:spLocks/>
          </p:cNvSpPr>
          <p:nvPr/>
        </p:nvSpPr>
        <p:spPr>
          <a:xfrm>
            <a:off x="1112520" y="1402065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tr-TR" sz="6000" dirty="0"/>
            </a:br>
            <a:r>
              <a:rPr lang="tr-TR" sz="6600" dirty="0">
                <a:latin typeface="Gabriola" panose="04040605051002020D02" pitchFamily="82" charset="0"/>
              </a:rPr>
              <a:t>(</a:t>
            </a:r>
            <a:r>
              <a:rPr lang="tr-TR" sz="6600" b="1" dirty="0">
                <a:latin typeface="Gabriola" panose="04040605051002020D02" pitchFamily="82" charset="0"/>
              </a:rPr>
              <a:t>s</a:t>
            </a:r>
            <a:r>
              <a:rPr lang="tr-TR" sz="5400" b="1" dirty="0">
                <a:latin typeface="Gabriola" panose="04040605051002020D02" pitchFamily="82" charset="0"/>
              </a:rPr>
              <a:t>embolik</a:t>
            </a:r>
            <a:r>
              <a:rPr lang="tr-TR" sz="6600" b="1" dirty="0">
                <a:latin typeface="Gabriola" panose="04040605051002020D02" pitchFamily="82" charset="0"/>
              </a:rPr>
              <a:t>)</a:t>
            </a:r>
            <a:r>
              <a:rPr lang="tr-TR" sz="6000" b="1" dirty="0">
                <a:latin typeface="Gabriola" panose="04040605051002020D02" pitchFamily="82" charset="0"/>
              </a:rPr>
              <a:t> </a:t>
            </a:r>
            <a:r>
              <a:rPr lang="tr-TR" sz="6600" b="1" dirty="0">
                <a:latin typeface="Gabriola" panose="04040605051002020D02" pitchFamily="82" charset="0"/>
              </a:rPr>
              <a:t>m</a:t>
            </a:r>
            <a:r>
              <a:rPr lang="tr-TR" sz="5400" b="1" dirty="0">
                <a:latin typeface="Gabriola" panose="04040605051002020D02" pitchFamily="82" charset="0"/>
              </a:rPr>
              <a:t>antık</a:t>
            </a:r>
            <a:br>
              <a:rPr lang="tr-TR" sz="5400" b="1" dirty="0">
                <a:latin typeface="Gabriola" panose="04040605051002020D02" pitchFamily="82" charset="0"/>
              </a:rPr>
            </a:br>
            <a:r>
              <a:rPr lang="tr-TR" sz="4400" dirty="0">
                <a:latin typeface="Gabriola" panose="04040605051002020D02" pitchFamily="82" charset="0"/>
              </a:rPr>
              <a:t>- </a:t>
            </a:r>
            <a:r>
              <a:rPr lang="tr-TR" sz="5400" dirty="0">
                <a:latin typeface="Gabriola" panose="04040605051002020D02" pitchFamily="82" charset="0"/>
              </a:rPr>
              <a:t>g</a:t>
            </a:r>
            <a:r>
              <a:rPr lang="tr-TR" sz="4400" dirty="0">
                <a:latin typeface="Gabriola" panose="04040605051002020D02" pitchFamily="82" charset="0"/>
              </a:rPr>
              <a:t>enel </a:t>
            </a:r>
            <a:r>
              <a:rPr lang="tr-TR" sz="5400" dirty="0">
                <a:latin typeface="Gabriola" panose="04040605051002020D02" pitchFamily="82" charset="0"/>
              </a:rPr>
              <a:t>b</a:t>
            </a:r>
            <a:r>
              <a:rPr lang="tr-TR" sz="4400" dirty="0">
                <a:latin typeface="Gabriola" panose="04040605051002020D02" pitchFamily="82" charset="0"/>
              </a:rPr>
              <a:t>ir </a:t>
            </a:r>
            <a:r>
              <a:rPr lang="tr-TR" sz="5400" dirty="0">
                <a:latin typeface="Gabriola" panose="04040605051002020D02" pitchFamily="82" charset="0"/>
              </a:rPr>
              <a:t>b</a:t>
            </a:r>
            <a:r>
              <a:rPr lang="tr-TR" sz="4400" dirty="0">
                <a:latin typeface="Gabriola" panose="04040605051002020D02" pitchFamily="82" charset="0"/>
              </a:rPr>
              <a:t>akış -</a:t>
            </a:r>
            <a:br>
              <a:rPr lang="tr-TR" sz="6000" dirty="0">
                <a:latin typeface="Gabriola" panose="04040605051002020D02" pitchFamily="82" charset="0"/>
              </a:rPr>
            </a:br>
            <a:endParaRPr lang="tr-TR" sz="60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2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92304"/>
            <a:ext cx="10058400" cy="650204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ıkarımı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g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eçerli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ılan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n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edir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9773"/>
            <a:ext cx="12192000" cy="6412395"/>
          </a:xfrm>
        </p:spPr>
        <p:txBody>
          <a:bodyPr>
            <a:normAutofit fontScale="25000" lnSpcReduction="20000"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</a:pPr>
            <a:r>
              <a:rPr lang="tr-TR" altLang="tr-TR" sz="11200" b="1" dirty="0">
                <a:latin typeface="Gabriola" panose="04040605051002020D02" pitchFamily="82" charset="0"/>
              </a:rPr>
              <a:t>Aşağıdaki tüm argümanlar geçerlidir:</a:t>
            </a:r>
          </a:p>
          <a:p>
            <a:pPr marL="1120140" lvl="2" indent="-571500" algn="just">
              <a:spcBef>
                <a:spcPct val="0"/>
              </a:spcBef>
              <a:buFont typeface="+mj-lt"/>
              <a:buAutoNum type="arabicPeriod" startAt="7"/>
            </a:pPr>
            <a:r>
              <a:rPr lang="tr-TR" altLang="tr-TR" sz="9600" dirty="0">
                <a:latin typeface="Gabriola" panose="04040605051002020D02" pitchFamily="82" charset="0"/>
              </a:rPr>
              <a:t>Ahmet toplantıya gelecek veya Ayşe toplantıya gelecek.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Ahmet toplantıya gelmeyecek.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--------------------------------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Ayşe toplantıya gelecek.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endParaRPr lang="tr-TR" altLang="tr-TR" sz="6200" dirty="0">
              <a:latin typeface="Gabriola" panose="04040605051002020D02" pitchFamily="82" charset="0"/>
            </a:endParaRPr>
          </a:p>
          <a:p>
            <a:pPr marL="1120140" lvl="2" indent="-571500" algn="just">
              <a:spcBef>
                <a:spcPct val="0"/>
              </a:spcBef>
              <a:buFont typeface="+mj-lt"/>
              <a:buAutoNum type="arabicPeriod" startAt="8"/>
            </a:pPr>
            <a:r>
              <a:rPr lang="tr-TR" altLang="tr-TR" sz="9600" dirty="0">
                <a:latin typeface="Gabriola" panose="04040605051002020D02" pitchFamily="82" charset="0"/>
              </a:rPr>
              <a:t>Ahmet derse gelecek veya Ayşe derse gelecek.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Ahmet derse gelmeyecek.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--------------------------------</a:t>
            </a:r>
          </a:p>
          <a:p>
            <a:pPr marL="1120140" lvl="2" indent="-571500" algn="just">
              <a:spcBef>
                <a:spcPct val="0"/>
              </a:spcBef>
              <a:spcAft>
                <a:spcPts val="1200"/>
              </a:spcAft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Ayşe derse gelecek.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</a:pPr>
            <a:r>
              <a:rPr lang="tr-TR" altLang="tr-TR" sz="11200" b="1" dirty="0">
                <a:latin typeface="Gabriola" panose="04040605051002020D02" pitchFamily="82" charset="0"/>
              </a:rPr>
              <a:t>Tüm alternatifleri denediğimizde, yalnızca ‘veya’ bağlacının ve olumsuzluk takısının örneklerimizde geçerlilik için vazgeçilmez unsurlar olduğu ortaya çıkmaktadır. Dolayısıyla, aşağıdaki çıkarımlar geçerli değildir:</a:t>
            </a:r>
          </a:p>
          <a:p>
            <a:pPr marL="1120140" lvl="2" indent="-571500" algn="just">
              <a:spcBef>
                <a:spcPct val="0"/>
              </a:spcBef>
              <a:buFont typeface="+mj-lt"/>
              <a:buAutoNum type="arabicPeriod" startAt="9"/>
            </a:pPr>
            <a:r>
              <a:rPr lang="tr-TR" altLang="tr-TR" sz="9600" dirty="0">
                <a:latin typeface="Gabriola" panose="04040605051002020D02" pitchFamily="82" charset="0"/>
              </a:rPr>
              <a:t>Ahmet toplantıya gelecek veya Ayşe toplantıya gelecek.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 Ahmet toplantıya gelecek.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--------------------------------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 Ayşe toplantıya gelecek.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endParaRPr lang="tr-TR" altLang="tr-TR" sz="9600" dirty="0">
              <a:latin typeface="Gabriola" panose="04040605051002020D02" pitchFamily="82" charset="0"/>
            </a:endParaRPr>
          </a:p>
          <a:p>
            <a:pPr marL="1120140" lvl="2" indent="-571500" algn="just">
              <a:spcBef>
                <a:spcPct val="0"/>
              </a:spcBef>
              <a:buFont typeface="+mj-lt"/>
              <a:buAutoNum type="arabicPeriod" startAt="10"/>
            </a:pPr>
            <a:r>
              <a:rPr lang="tr-TR" altLang="tr-TR" sz="9600" dirty="0">
                <a:latin typeface="Gabriola" panose="04040605051002020D02" pitchFamily="82" charset="0"/>
              </a:rPr>
              <a:t>Ahmet derse gelir ise Ayşe derse gelecek.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 Ahmet derse gelmeyecek.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--------------------------------</a:t>
            </a:r>
          </a:p>
          <a:p>
            <a:pPr marL="1120140" lvl="2" indent="-571500" algn="just">
              <a:spcBef>
                <a:spcPct val="0"/>
              </a:spcBef>
              <a:spcAft>
                <a:spcPts val="1200"/>
              </a:spcAft>
              <a:buNone/>
            </a:pPr>
            <a:r>
              <a:rPr lang="tr-TR" altLang="tr-TR" sz="9600" dirty="0">
                <a:latin typeface="Gabriola" panose="04040605051002020D02" pitchFamily="82" charset="0"/>
              </a:rPr>
              <a:t>	 Ayşe derse gelecek.</a:t>
            </a:r>
          </a:p>
          <a:p>
            <a:pPr algn="just">
              <a:spcBef>
                <a:spcPct val="0"/>
              </a:spcBef>
            </a:pPr>
            <a:endParaRPr lang="tr-TR" altLang="tr-TR" sz="2200" dirty="0"/>
          </a:p>
          <a:p>
            <a:pPr algn="just">
              <a:spcBef>
                <a:spcPct val="0"/>
              </a:spcBef>
            </a:pPr>
            <a:endParaRPr lang="tr-TR" altLang="tr-TR" sz="22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5766"/>
            <a:ext cx="12191999" cy="6542446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</a:pPr>
            <a:r>
              <a:rPr lang="tr-TR" altLang="tr-TR" sz="2800" b="1" dirty="0">
                <a:latin typeface="Gabriola" panose="04040605051002020D02" pitchFamily="82" charset="0"/>
              </a:rPr>
              <a:t>(1), (7) ve (8) numaralı çıkarımlar, aşağıdaki gibi gösterilebilecek belirli bir ortak biçime sahiptir: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tr-TR" altLang="tr-TR" sz="2400" i="1" dirty="0">
                <a:latin typeface="Gabriola" panose="04040605051002020D02" pitchFamily="82" charset="0"/>
              </a:rPr>
              <a:t>           A veya B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tr-TR" altLang="tr-TR" sz="2400" i="1" dirty="0">
                <a:latin typeface="Gabriola" panose="04040605051002020D02" pitchFamily="82" charset="0"/>
              </a:rPr>
              <a:t>	A değil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tr-TR" altLang="tr-TR" sz="2400" i="1" dirty="0">
                <a:latin typeface="Gabriola" panose="04040605051002020D02" pitchFamily="82" charset="0"/>
              </a:rPr>
              <a:t>	-------------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tr-TR" altLang="tr-TR" sz="2400" i="1" dirty="0">
                <a:latin typeface="Gabriola" panose="04040605051002020D02" pitchFamily="82" charset="0"/>
              </a:rPr>
              <a:t>	B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spcAft>
                <a:spcPts val="1200"/>
              </a:spcAft>
            </a:pPr>
            <a:r>
              <a:rPr lang="tr-TR" altLang="tr-TR" sz="2800" b="1" dirty="0">
                <a:latin typeface="Gabriola" panose="04040605051002020D02" pitchFamily="82" charset="0"/>
              </a:rPr>
              <a:t>Onları geçerli kılan bu biçimdir. A ve B’yi rastgele seçilmiş bildirim cümleleriyle değiştirdiğimizde, gerçek bir geçerli çıkarım elde ederiz.</a:t>
            </a:r>
          </a:p>
          <a:p>
            <a:pPr algn="just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800" b="1" dirty="0">
                <a:latin typeface="Gabriola" panose="04040605051002020D02" pitchFamily="82" charset="0"/>
              </a:rPr>
              <a:t>Yukarıdaki şemada bağlacın ‘veya’ olması önemlidir. Bunu başka bir bağlaçla, örneğin ‘ise’ ile değiştirmek, (10 numaralı çıkarımın örneklediği gibi) geçersiz bir çıkarım şemasıyla sonuçlanır:</a:t>
            </a:r>
            <a:r>
              <a:rPr lang="tr-TR" altLang="tr-TR" sz="1800" b="1" dirty="0">
                <a:latin typeface="Gabriola" panose="04040605051002020D02" pitchFamily="82" charset="0"/>
              </a:rPr>
              <a:t>	</a:t>
            </a:r>
          </a:p>
          <a:p>
            <a:pPr marL="0" indent="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tr-TR" altLang="tr-TR" sz="1800" b="1" i="1" dirty="0">
                <a:latin typeface="Gabriola" panose="04040605051002020D02" pitchFamily="82" charset="0"/>
              </a:rPr>
              <a:t>               </a:t>
            </a:r>
            <a:r>
              <a:rPr lang="tr-TR" altLang="tr-TR" sz="2400" i="1" dirty="0">
                <a:latin typeface="Gabriola" panose="04040605051002020D02" pitchFamily="82" charset="0"/>
              </a:rPr>
              <a:t>A ise B				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tr-TR" altLang="tr-TR" sz="2400" i="1" dirty="0">
                <a:latin typeface="Gabriola" panose="04040605051002020D02" pitchFamily="82" charset="0"/>
              </a:rPr>
              <a:t>	A değil			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tr-TR" altLang="tr-TR" sz="2400" i="1" dirty="0">
                <a:latin typeface="Gabriola" panose="04040605051002020D02" pitchFamily="82" charset="0"/>
              </a:rPr>
              <a:t>	------------			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tr-TR" altLang="tr-TR" sz="2400" i="1" dirty="0">
                <a:latin typeface="Gabriola" panose="04040605051002020D02" pitchFamily="82" charset="0"/>
              </a:rPr>
              <a:t>	B	</a:t>
            </a:r>
            <a:r>
              <a:rPr lang="tr-TR" altLang="tr-TR" sz="2400" b="1" dirty="0">
                <a:latin typeface="Gabriola" panose="04040605051002020D02" pitchFamily="82" charset="0"/>
              </a:rPr>
              <a:t>	</a:t>
            </a:r>
            <a:r>
              <a:rPr lang="tr-TR" altLang="tr-TR" sz="1800" b="1" dirty="0">
                <a:latin typeface="Gabriola" panose="04040605051002020D02" pitchFamily="82" charset="0"/>
              </a:rPr>
              <a:t>		</a:t>
            </a:r>
          </a:p>
          <a:p>
            <a:pPr algn="just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800" b="1" dirty="0">
                <a:latin typeface="Gabriola" panose="04040605051002020D02" pitchFamily="82" charset="0"/>
              </a:rPr>
              <a:t>Aşağıda, (5 numaralı çıkarımın örneklediği) bir başka türden çıkarım şeması yer almaktadır:</a:t>
            </a:r>
          </a:p>
          <a:p>
            <a:pPr marL="0" indent="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tr-TR" altLang="tr-TR" sz="1800" i="1" dirty="0">
                <a:latin typeface="Gabriola" panose="04040605051002020D02" pitchFamily="82" charset="0"/>
              </a:rPr>
              <a:t>              </a:t>
            </a:r>
            <a:r>
              <a:rPr lang="tr-TR" altLang="tr-TR" sz="2400" i="1" dirty="0">
                <a:latin typeface="Gabriola" panose="04040605051002020D02" pitchFamily="82" charset="0"/>
              </a:rPr>
              <a:t>Bütün P’ler </a:t>
            </a:r>
            <a:r>
              <a:rPr lang="tr-TR" altLang="tr-TR" sz="2400" i="1" dirty="0" err="1">
                <a:latin typeface="Gabriola" panose="04040605051002020D02" pitchFamily="82" charset="0"/>
              </a:rPr>
              <a:t>Q’dur</a:t>
            </a:r>
            <a:r>
              <a:rPr lang="tr-TR" altLang="tr-TR" sz="2400" i="1" dirty="0">
                <a:latin typeface="Gabriola" panose="04040605051002020D02" pitchFamily="82" charset="0"/>
              </a:rPr>
              <a:t>.	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tr-TR" altLang="tr-TR" sz="2400" i="1" dirty="0">
                <a:latin typeface="Gabriola" panose="04040605051002020D02" pitchFamily="82" charset="0"/>
              </a:rPr>
              <a:t>	a P’dir.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tr-TR" altLang="tr-TR" sz="2400" i="1" dirty="0">
                <a:latin typeface="Gabriola" panose="04040605051002020D02" pitchFamily="82" charset="0"/>
              </a:rPr>
              <a:t>	-----------------------			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tr-TR" altLang="tr-TR" sz="2400" i="1" dirty="0">
                <a:latin typeface="Gabriola" panose="04040605051002020D02" pitchFamily="82" charset="0"/>
              </a:rPr>
              <a:t>	a </a:t>
            </a:r>
            <a:r>
              <a:rPr lang="tr-TR" altLang="tr-TR" sz="2400" i="1" dirty="0" err="1">
                <a:latin typeface="Gabriola" panose="04040605051002020D02" pitchFamily="82" charset="0"/>
              </a:rPr>
              <a:t>Q’dur</a:t>
            </a:r>
            <a:r>
              <a:rPr lang="tr-TR" altLang="tr-TR" sz="2400" i="1" dirty="0">
                <a:latin typeface="Gabriola" panose="04040605051002020D02" pitchFamily="82" charset="0"/>
              </a:rPr>
              <a:t>.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spcAft>
                <a:spcPts val="1200"/>
              </a:spcAft>
            </a:pPr>
            <a:r>
              <a:rPr lang="tr-TR" altLang="tr-TR" sz="2800" b="1" dirty="0">
                <a:latin typeface="Gabriola" panose="04040605051002020D02" pitchFamily="82" charset="0"/>
              </a:rPr>
              <a:t>Mantık, çıkarım şemalarının geçerliliğini araştırarak çıkarımların geçerliliğini araştırır.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tr-TR" altLang="tr-TR" sz="2800" b="1" dirty="0">
                <a:latin typeface="Gabriola" panose="04040605051002020D02" pitchFamily="82" charset="0"/>
              </a:rPr>
              <a:t>Geçerlilik tespitinde vazgeçilmez olabilecek olan ifadeler mantık sabitleri olarak adlandırılır.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AB85E0-238E-E96A-1BC9-05DD9C78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32409"/>
            <a:ext cx="10058400" cy="650204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ıkarımı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ş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emaları</a:t>
            </a:r>
            <a:endParaRPr lang="tr-TR" sz="4400" b="1" dirty="0">
              <a:solidFill>
                <a:srgbClr val="0066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3776"/>
            <a:ext cx="10058400" cy="568561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antık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abitleri ve </a:t>
            </a:r>
            <a:r>
              <a:rPr lang="tr-TR" sz="4400" b="1">
                <a:solidFill>
                  <a:srgbClr val="006600"/>
                </a:solidFill>
                <a:latin typeface="Gabriola" panose="04040605051002020D02" pitchFamily="82" charset="0"/>
              </a:rPr>
              <a:t>m</a:t>
            </a:r>
            <a:r>
              <a:rPr lang="tr-TR" sz="3600" b="1">
                <a:solidFill>
                  <a:srgbClr val="006600"/>
                </a:solidFill>
                <a:latin typeface="Gabriola" panose="04040605051002020D02" pitchFamily="82" charset="0"/>
              </a:rPr>
              <a:t>antık </a:t>
            </a:r>
            <a:r>
              <a:rPr lang="tr-TR" sz="4400" b="1">
                <a:solidFill>
                  <a:srgbClr val="006600"/>
                </a:solidFill>
                <a:latin typeface="Gabriola" panose="04040605051002020D02" pitchFamily="82" charset="0"/>
              </a:rPr>
              <a:t>s</a:t>
            </a:r>
            <a:r>
              <a:rPr lang="tr-TR" sz="3600" b="1">
                <a:solidFill>
                  <a:srgbClr val="006600"/>
                </a:solidFill>
                <a:latin typeface="Gabriola" panose="04040605051002020D02" pitchFamily="82" charset="0"/>
              </a:rPr>
              <a:t>istemleri</a:t>
            </a:r>
            <a:endParaRPr lang="tr-TR" sz="3600" b="1" dirty="0">
              <a:solidFill>
                <a:srgbClr val="006600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91" y="913768"/>
            <a:ext cx="11419609" cy="526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altLang="tr-TR" sz="2800" b="1" dirty="0">
                <a:latin typeface="Gabriola" panose="04040605051002020D02" pitchFamily="82" charset="0"/>
              </a:rPr>
              <a:t>Bir mantık sistemini belirleyen şey, sahip olduğu mantık sabitleri (operatörler) kümesidir:</a:t>
            </a:r>
            <a:r>
              <a:rPr lang="tr-TR" altLang="tr-TR" sz="2400" dirty="0">
                <a:latin typeface="Gabriola" panose="04040605051002020D02" pitchFamily="82" charset="0"/>
              </a:rPr>
              <a:t>	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</a:pPr>
            <a:r>
              <a:rPr lang="tr-TR" altLang="tr-TR" sz="2400" b="1" dirty="0">
                <a:latin typeface="Gabriola" panose="04040605051002020D02" pitchFamily="82" charset="0"/>
              </a:rPr>
              <a:t>	   </a:t>
            </a:r>
            <a:r>
              <a:rPr lang="tr-TR" altLang="tr-TR" sz="2400" b="1" u="sng" dirty="0">
                <a:latin typeface="Gabriola" panose="04040605051002020D02" pitchFamily="82" charset="0"/>
              </a:rPr>
              <a:t>Mantık Sabitleri</a:t>
            </a:r>
            <a:r>
              <a:rPr lang="tr-TR" altLang="tr-TR" sz="2400" b="1" dirty="0">
                <a:latin typeface="Gabriola" panose="04040605051002020D02" pitchFamily="82" charset="0"/>
              </a:rPr>
              <a:t>								</a:t>
            </a:r>
            <a:r>
              <a:rPr lang="tr-TR" altLang="tr-TR" sz="2400" b="1" u="sng" dirty="0">
                <a:latin typeface="Gabriola" panose="04040605051002020D02" pitchFamily="82" charset="0"/>
              </a:rPr>
              <a:t>Mantık Sistemi</a:t>
            </a:r>
            <a:endParaRPr lang="tr-TR" altLang="tr-TR" sz="2400" b="1" dirty="0">
              <a:latin typeface="Gabriola" panose="04040605051002020D02" pitchFamily="82" charset="0"/>
            </a:endParaRPr>
          </a:p>
          <a:p>
            <a:pPr marL="571500" indent="-571500" algn="just">
              <a:spcBef>
                <a:spcPct val="0"/>
              </a:spcBef>
            </a:pPr>
            <a:r>
              <a:rPr lang="tr-TR" altLang="tr-TR" sz="2400" dirty="0">
                <a:latin typeface="Gabriola" panose="04040605051002020D02" pitchFamily="82" charset="0"/>
              </a:rPr>
              <a:t>	</a:t>
            </a:r>
            <a:r>
              <a:rPr lang="tr-TR" altLang="tr-TR" sz="2400" i="1" dirty="0">
                <a:latin typeface="Gabriola" panose="04040605051002020D02" pitchFamily="82" charset="0"/>
              </a:rPr>
              <a:t>ve, v </a:t>
            </a:r>
            <a:r>
              <a:rPr lang="tr-TR" altLang="tr-TR" sz="2400" i="1" dirty="0" err="1">
                <a:latin typeface="Gabriola" panose="04040605051002020D02" pitchFamily="82" charset="0"/>
              </a:rPr>
              <a:t>eya</a:t>
            </a:r>
            <a:r>
              <a:rPr lang="tr-TR" altLang="tr-TR" sz="2400" i="1" dirty="0">
                <a:latin typeface="Gabriola" panose="04040605051002020D02" pitchFamily="82" charset="0"/>
              </a:rPr>
              <a:t>, (eğer …) ise, ancak ve ancak, değil</a:t>
            </a:r>
            <a:r>
              <a:rPr lang="tr-TR" altLang="tr-TR" sz="2400" dirty="0">
                <a:latin typeface="Gabriola" panose="04040605051002020D02" pitchFamily="82" charset="0"/>
              </a:rPr>
              <a:t>			Önermeler Mantığı</a:t>
            </a:r>
          </a:p>
          <a:p>
            <a:pPr marL="571500" indent="-571500" algn="just">
              <a:spcBef>
                <a:spcPct val="0"/>
              </a:spcBef>
            </a:pPr>
            <a:r>
              <a:rPr lang="tr-TR" altLang="tr-TR" sz="2400" dirty="0">
                <a:latin typeface="Gabriola" panose="04040605051002020D02" pitchFamily="82" charset="0"/>
              </a:rPr>
              <a:t>	</a:t>
            </a:r>
            <a:r>
              <a:rPr lang="tr-TR" altLang="tr-TR" sz="2400" i="1" dirty="0">
                <a:latin typeface="Gabriola" panose="04040605051002020D02" pitchFamily="82" charset="0"/>
              </a:rPr>
              <a:t>bütün, bazı</a:t>
            </a:r>
            <a:r>
              <a:rPr lang="tr-TR" altLang="tr-TR" sz="2400" dirty="0">
                <a:latin typeface="Gabriola" panose="04040605051002020D02" pitchFamily="82" charset="0"/>
              </a:rPr>
              <a:t>									Yüklem Mantığı</a:t>
            </a:r>
          </a:p>
          <a:p>
            <a:pPr marL="571500" indent="-571500" algn="just">
              <a:spcBef>
                <a:spcPct val="0"/>
              </a:spcBef>
            </a:pPr>
            <a:r>
              <a:rPr lang="tr-TR" altLang="tr-TR" sz="2400" i="1" dirty="0">
                <a:latin typeface="Gabriola" panose="04040605051002020D02" pitchFamily="82" charset="0"/>
              </a:rPr>
              <a:t>	inanır, bilir</a:t>
            </a:r>
            <a:r>
              <a:rPr lang="tr-TR" altLang="tr-TR" sz="2400" dirty="0">
                <a:latin typeface="Gabriola" panose="04040605051002020D02" pitchFamily="82" charset="0"/>
              </a:rPr>
              <a:t>									Epistemik Mantık</a:t>
            </a:r>
          </a:p>
          <a:p>
            <a:pPr marL="571500" indent="-571500" algn="just">
              <a:spcBef>
                <a:spcPct val="0"/>
              </a:spcBef>
            </a:pPr>
            <a:r>
              <a:rPr lang="tr-TR" altLang="tr-TR" sz="2400" dirty="0">
                <a:latin typeface="Gabriola" panose="04040605051002020D02" pitchFamily="82" charset="0"/>
              </a:rPr>
              <a:t>	</a:t>
            </a:r>
            <a:r>
              <a:rPr lang="tr-TR" altLang="tr-TR" sz="2400" i="1" dirty="0">
                <a:latin typeface="Gabriola" panose="04040605051002020D02" pitchFamily="82" charset="0"/>
              </a:rPr>
              <a:t>muhtemelen, mutlaka</a:t>
            </a:r>
            <a:r>
              <a:rPr lang="tr-TR" altLang="tr-TR" sz="2400" dirty="0">
                <a:latin typeface="Gabriola" panose="04040605051002020D02" pitchFamily="82" charset="0"/>
              </a:rPr>
              <a:t>							Kip Mantığı</a:t>
            </a:r>
          </a:p>
          <a:p>
            <a:pPr marL="571500" indent="-571500" algn="just">
              <a:spcBef>
                <a:spcPct val="0"/>
              </a:spcBef>
            </a:pPr>
            <a:r>
              <a:rPr lang="tr-TR" altLang="tr-TR" sz="2400" dirty="0">
                <a:latin typeface="Gabriola" panose="04040605051002020D02" pitchFamily="82" charset="0"/>
              </a:rPr>
              <a:t>	</a:t>
            </a:r>
            <a:r>
              <a:rPr lang="tr-TR" altLang="tr-TR" sz="2400" i="1" dirty="0">
                <a:latin typeface="Gabriola" panose="04040605051002020D02" pitchFamily="82" charset="0"/>
              </a:rPr>
              <a:t>-DI, -</a:t>
            </a:r>
            <a:r>
              <a:rPr lang="tr-TR" altLang="tr-TR" sz="2400" i="1" dirty="0" err="1">
                <a:latin typeface="Gabriola" panose="04040605051002020D02" pitchFamily="82" charset="0"/>
              </a:rPr>
              <a:t>EcEk</a:t>
            </a:r>
            <a:r>
              <a:rPr lang="tr-TR" altLang="tr-TR" sz="2400" i="1" dirty="0">
                <a:latin typeface="Gabriola" panose="04040605051002020D02" pitchFamily="82" charset="0"/>
              </a:rPr>
              <a:t>						</a:t>
            </a:r>
            <a:r>
              <a:rPr lang="tr-TR" altLang="tr-TR" sz="2400" dirty="0">
                <a:latin typeface="Gabriola" panose="04040605051002020D02" pitchFamily="82" charset="0"/>
              </a:rPr>
              <a:t>			Zaman Mantığı</a:t>
            </a:r>
          </a:p>
          <a:p>
            <a:pPr marL="571500" indent="-571500" algn="just">
              <a:spcBef>
                <a:spcPct val="0"/>
              </a:spcBef>
            </a:pPr>
            <a:r>
              <a:rPr lang="tr-TR" altLang="tr-TR" sz="2400" dirty="0">
                <a:latin typeface="Gabriola" panose="04040605051002020D02" pitchFamily="82" charset="0"/>
              </a:rPr>
              <a:t>	vs.</a:t>
            </a:r>
          </a:p>
          <a:p>
            <a:pPr marL="571500" indent="-571500" algn="just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tr-TR" altLang="tr-TR" sz="2800" b="1" dirty="0">
                <a:latin typeface="Gabriola" panose="04040605051002020D02" pitchFamily="82" charset="0"/>
              </a:rPr>
              <a:t>Aynı mantık sabitleri kümesinin yeni bir yorum altında ele alınmasıyla yeni mantık sistemleri geliştirmek de mümkündür. </a:t>
            </a:r>
          </a:p>
          <a:p>
            <a:pPr marL="571500" indent="-571500" algn="just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tr-TR" altLang="tr-TR" sz="2800" b="1" dirty="0">
                <a:latin typeface="Gabriola" panose="04040605051002020D02" pitchFamily="82" charset="0"/>
              </a:rPr>
              <a:t>Bu nedenle, bir mantık sistemin, mantık sabitleri ve bu sabitlere getirilen yorumlarla karakterize edildiğini söyleyebiliriz.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1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7252"/>
            <a:ext cx="10058400" cy="544068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lıştırmalar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89" y="832757"/>
            <a:ext cx="11502189" cy="5805152"/>
          </a:xfrm>
        </p:spPr>
        <p:txBody>
          <a:bodyPr>
            <a:normAutofit fontScale="40000" lnSpcReduction="20000"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tr-TR" sz="5900" b="1" dirty="0">
                <a:latin typeface="Gabriola" panose="04040605051002020D02" pitchFamily="82" charset="0"/>
              </a:rPr>
              <a:t>Hangi cümleler ontolojik olarak </a:t>
            </a:r>
            <a:r>
              <a:rPr lang="tr-TR" sz="5900" b="1" u="sng" dirty="0">
                <a:latin typeface="Gabriola" panose="04040605051002020D02" pitchFamily="82" charset="0"/>
              </a:rPr>
              <a:t>uygun</a:t>
            </a:r>
            <a:r>
              <a:rPr lang="tr-TR" sz="5900" b="1" dirty="0">
                <a:latin typeface="Gabriola" panose="04040605051002020D02" pitchFamily="82" charset="0"/>
              </a:rPr>
              <a:t> yüklemlerle oluşturulmuştur?	</a:t>
            </a:r>
            <a:r>
              <a:rPr lang="tr-TR" sz="2800" b="1" dirty="0">
                <a:latin typeface="Gabriola" panose="04040605051002020D02" pitchFamily="82" charset="0"/>
              </a:rPr>
              <a:t>	</a:t>
            </a:r>
          </a:p>
          <a:p>
            <a:pPr marL="891540" lvl="2" indent="-342900">
              <a:buClrTx/>
              <a:buAutoNum type="alphaLcPeriod"/>
            </a:pPr>
            <a:r>
              <a:rPr lang="tr-TR" sz="6000" dirty="0">
                <a:latin typeface="Gabriola" panose="04040605051002020D02" pitchFamily="82" charset="0"/>
              </a:rPr>
              <a:t>Bir çıkarım </a:t>
            </a:r>
            <a:r>
              <a:rPr lang="tr-TR" sz="6000" u="sng" dirty="0">
                <a:latin typeface="Gabriola" panose="04040605051002020D02" pitchFamily="82" charset="0"/>
              </a:rPr>
              <a:t>doğru</a:t>
            </a:r>
            <a:r>
              <a:rPr lang="tr-TR" sz="6000" dirty="0">
                <a:latin typeface="Gabriola" panose="04040605051002020D02" pitchFamily="82" charset="0"/>
              </a:rPr>
              <a:t> veya </a:t>
            </a:r>
            <a:r>
              <a:rPr lang="tr-TR" sz="6000" u="sng" dirty="0">
                <a:latin typeface="Gabriola" panose="04040605051002020D02" pitchFamily="82" charset="0"/>
              </a:rPr>
              <a:t>yanlıştır</a:t>
            </a:r>
            <a:r>
              <a:rPr lang="tr-TR" sz="6000" dirty="0">
                <a:latin typeface="Gabriola" panose="04040605051002020D02" pitchFamily="82" charset="0"/>
              </a:rPr>
              <a:t>.</a:t>
            </a:r>
          </a:p>
          <a:p>
            <a:pPr marL="891540" lvl="2" indent="-342900">
              <a:buClrTx/>
              <a:buAutoNum type="alphaLcPeriod"/>
            </a:pPr>
            <a:r>
              <a:rPr lang="tr-TR" sz="6000" dirty="0">
                <a:latin typeface="Gabriola" panose="04040605051002020D02" pitchFamily="82" charset="0"/>
              </a:rPr>
              <a:t>Bir önerme </a:t>
            </a:r>
            <a:r>
              <a:rPr lang="tr-TR" sz="6000" u="sng" dirty="0">
                <a:latin typeface="Gabriola" panose="04040605051002020D02" pitchFamily="82" charset="0"/>
              </a:rPr>
              <a:t>geçerli</a:t>
            </a:r>
            <a:r>
              <a:rPr lang="tr-TR" sz="6000" dirty="0">
                <a:latin typeface="Gabriola" panose="04040605051002020D02" pitchFamily="82" charset="0"/>
              </a:rPr>
              <a:t> veya </a:t>
            </a:r>
            <a:r>
              <a:rPr lang="tr-TR" sz="6000" u="sng" dirty="0">
                <a:latin typeface="Gabriola" panose="04040605051002020D02" pitchFamily="82" charset="0"/>
              </a:rPr>
              <a:t>geçersizdir</a:t>
            </a:r>
            <a:r>
              <a:rPr lang="tr-TR" sz="6000" dirty="0">
                <a:latin typeface="Gabriola" panose="04040605051002020D02" pitchFamily="82" charset="0"/>
              </a:rPr>
              <a:t>.</a:t>
            </a:r>
          </a:p>
          <a:p>
            <a:pPr marL="891540" lvl="2" indent="-342900">
              <a:buClrTx/>
              <a:buAutoNum type="alphaLcPeriod"/>
            </a:pPr>
            <a:r>
              <a:rPr lang="tr-TR" sz="6000" dirty="0">
                <a:latin typeface="Gabriola" panose="04040605051002020D02" pitchFamily="82" charset="0"/>
              </a:rPr>
              <a:t>Geçerli bir çıkarımın, öncülleri </a:t>
            </a:r>
            <a:r>
              <a:rPr lang="tr-TR" sz="6000" u="sng" dirty="0">
                <a:latin typeface="Gabriola" panose="04040605051002020D02" pitchFamily="82" charset="0"/>
              </a:rPr>
              <a:t>doğru</a:t>
            </a:r>
            <a:r>
              <a:rPr lang="tr-TR" sz="6000" dirty="0">
                <a:latin typeface="Gabriola" panose="04040605051002020D02" pitchFamily="82" charset="0"/>
              </a:rPr>
              <a:t> olmalıdır.</a:t>
            </a:r>
          </a:p>
          <a:p>
            <a:pPr marL="891540" lvl="2" indent="-342900">
              <a:buClrTx/>
              <a:buAutoNum type="alphaLcPeriod"/>
            </a:pPr>
            <a:r>
              <a:rPr lang="tr-TR" sz="6000" dirty="0">
                <a:latin typeface="Gabriola" panose="04040605051002020D02" pitchFamily="82" charset="0"/>
              </a:rPr>
              <a:t>Geçerli bir çıkarımın, sonucu da geçerli olmalıdır.</a:t>
            </a:r>
          </a:p>
          <a:p>
            <a:pPr marL="891540" lvl="2" indent="-342900">
              <a:buClrTx/>
              <a:buAutoNum type="alphaLcPeriod"/>
            </a:pPr>
            <a:r>
              <a:rPr lang="tr-TR" sz="6000" dirty="0">
                <a:latin typeface="Gabriola" panose="04040605051002020D02" pitchFamily="82" charset="0"/>
              </a:rPr>
              <a:t>Bursa’nın Türkiye’nin en kalabalık şehri olduğu </a:t>
            </a:r>
            <a:r>
              <a:rPr lang="tr-TR" sz="6000" u="sng" dirty="0">
                <a:latin typeface="Gabriola" panose="04040605051002020D02" pitchFamily="82" charset="0"/>
              </a:rPr>
              <a:t>doğru</a:t>
            </a:r>
            <a:r>
              <a:rPr lang="tr-TR" sz="6000" dirty="0">
                <a:latin typeface="Gabriola" panose="04040605051002020D02" pitchFamily="82" charset="0"/>
              </a:rPr>
              <a:t>dur.  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tr-TR" sz="5900" b="1" dirty="0">
                <a:latin typeface="Gabriola" panose="04040605051002020D02" pitchFamily="82" charset="0"/>
              </a:rPr>
              <a:t>Hangi çıkarımlar geçerlidir?	</a:t>
            </a:r>
            <a:r>
              <a:rPr lang="tr-TR" sz="2800" b="1" dirty="0">
                <a:latin typeface="Gabriola" panose="04040605051002020D02" pitchFamily="82" charset="0"/>
              </a:rPr>
              <a:t>			</a:t>
            </a:r>
          </a:p>
          <a:p>
            <a:pPr marL="548640" lvl="2" indent="0">
              <a:buNone/>
            </a:pPr>
            <a:r>
              <a:rPr lang="tr-TR" sz="6000" dirty="0">
                <a:latin typeface="Gabriola" panose="04040605051002020D02" pitchFamily="82" charset="0"/>
              </a:rPr>
              <a:t>a.     Ankara Türkiye’nin başkentidir.</a:t>
            </a:r>
          </a:p>
          <a:p>
            <a:pPr marL="548640" lvl="2" indent="0">
              <a:buNone/>
            </a:pPr>
            <a:r>
              <a:rPr lang="tr-TR" sz="6000" dirty="0">
                <a:latin typeface="Gabriola" panose="04040605051002020D02" pitchFamily="82" charset="0"/>
              </a:rPr>
              <a:t>       Bir ülkenin başkenti o ülkenin en kalabalık şehridir.</a:t>
            </a:r>
          </a:p>
          <a:p>
            <a:pPr marL="548640" lvl="2" indent="0">
              <a:buNone/>
            </a:pPr>
            <a:r>
              <a:rPr lang="tr-TR" sz="6000" dirty="0">
                <a:latin typeface="Gabriola" panose="04040605051002020D02" pitchFamily="82" charset="0"/>
              </a:rPr>
              <a:t>	------------------------------------------------------------------------</a:t>
            </a:r>
          </a:p>
          <a:p>
            <a:pPr marL="548640" lvl="2" indent="0">
              <a:spcAft>
                <a:spcPts val="1800"/>
              </a:spcAft>
              <a:buNone/>
            </a:pPr>
            <a:r>
              <a:rPr lang="tr-TR" sz="6000" dirty="0">
                <a:latin typeface="Gabriola" panose="04040605051002020D02" pitchFamily="82" charset="0"/>
              </a:rPr>
              <a:t>	Ankara is Türkiye’nin en kalabalık şehridir.</a:t>
            </a:r>
          </a:p>
          <a:p>
            <a:pPr marL="0" indent="0">
              <a:buNone/>
            </a:pPr>
            <a:r>
              <a:rPr lang="tr-TR" altLang="tr-TR" sz="6000" dirty="0">
                <a:latin typeface="Gabriola" panose="04040605051002020D02" pitchFamily="82" charset="0"/>
              </a:rPr>
              <a:t>           b.   Eğer Sokrates bir filozof ise, insandır ve bilgedir</a:t>
            </a:r>
            <a:r>
              <a:rPr lang="en-US" altLang="tr-TR" sz="6000" dirty="0">
                <a:latin typeface="Gabriola" panose="04040605051002020D02" pitchFamily="82" charset="0"/>
              </a:rPr>
              <a:t>.</a:t>
            </a:r>
          </a:p>
          <a:p>
            <a:pPr marL="0" indent="0">
              <a:buNone/>
            </a:pPr>
            <a:r>
              <a:rPr lang="tr-TR" altLang="tr-TR" sz="6000" dirty="0">
                <a:latin typeface="Gabriola" panose="04040605051002020D02" pitchFamily="82" charset="0"/>
              </a:rPr>
              <a:t>	 Eğer Sokrates insansa, bilge değildir.</a:t>
            </a:r>
            <a:endParaRPr lang="tr-TR" sz="6000" dirty="0">
              <a:latin typeface="Gabriola" panose="04040605051002020D02" pitchFamily="82" charset="0"/>
            </a:endParaRPr>
          </a:p>
          <a:p>
            <a:pPr marL="548640" lvl="2" indent="0">
              <a:buNone/>
            </a:pPr>
            <a:r>
              <a:rPr lang="tr-TR" sz="6000" dirty="0">
                <a:latin typeface="Gabriola" panose="04040605051002020D02" pitchFamily="82" charset="0"/>
              </a:rPr>
              <a:t>	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altLang="tr-TR" sz="6000" dirty="0">
                <a:latin typeface="Gabriola" panose="04040605051002020D02" pitchFamily="82" charset="0"/>
              </a:rPr>
              <a:t>	 Sokrates filozof değildir.</a:t>
            </a:r>
            <a:endParaRPr lang="tr-TR" sz="6000" dirty="0">
              <a:latin typeface="Gabriola" panose="04040605051002020D02" pitchFamily="82" charset="0"/>
            </a:endParaRPr>
          </a:p>
          <a:p>
            <a:pPr marL="548640" lvl="2" indent="0">
              <a:buNone/>
            </a:pPr>
            <a:r>
              <a:rPr lang="tr-TR" sz="5100" dirty="0">
                <a:latin typeface="Gabriola" panose="04040605051002020D02" pitchFamily="82" charset="0"/>
              </a:rPr>
              <a:t>   </a:t>
            </a:r>
          </a:p>
          <a:p>
            <a:pPr marL="891540" lvl="2" indent="-342900">
              <a:buAutoNum type="alphaLcPeriod"/>
            </a:pPr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43812"/>
            <a:ext cx="10058400" cy="462425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unum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p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lanı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1352407"/>
            <a:ext cx="10058400" cy="31153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 sz="2800" dirty="0">
                <a:latin typeface="Gabriola" panose="04040605051002020D02" pitchFamily="82" charset="0"/>
              </a:rPr>
              <a:t>Mantık biliminin konusu</a:t>
            </a:r>
          </a:p>
          <a:p>
            <a:r>
              <a:rPr lang="tr-TR" sz="2800" dirty="0">
                <a:latin typeface="Gabriola" panose="04040605051002020D02" pitchFamily="82" charset="0"/>
              </a:rPr>
              <a:t>Çıkarımlar</a:t>
            </a:r>
          </a:p>
          <a:p>
            <a:r>
              <a:rPr lang="tr-TR" sz="2800" dirty="0">
                <a:latin typeface="Gabriola"/>
              </a:rPr>
              <a:t>Önermeler</a:t>
            </a:r>
          </a:p>
          <a:p>
            <a:r>
              <a:rPr lang="tr-TR" sz="2800" dirty="0">
                <a:latin typeface="Gabriola"/>
              </a:rPr>
              <a:t>Geçerlilik</a:t>
            </a:r>
            <a:endParaRPr lang="tr-TR" sz="2800" dirty="0">
              <a:latin typeface="Gabriola" panose="04040605051002020D02" pitchFamily="82" charset="0"/>
            </a:endParaRPr>
          </a:p>
          <a:p>
            <a:r>
              <a:rPr lang="tr-TR" sz="2800" dirty="0">
                <a:latin typeface="Gabriola" panose="04040605051002020D02" pitchFamily="82" charset="0"/>
              </a:rPr>
              <a:t>Argüman şemaları</a:t>
            </a:r>
          </a:p>
          <a:p>
            <a:r>
              <a:rPr lang="tr-TR" sz="2800" dirty="0">
                <a:latin typeface="Gabriola" panose="04040605051002020D02" pitchFamily="82" charset="0"/>
              </a:rPr>
              <a:t>Mantık sabitleri ve mantık sistemleri</a:t>
            </a:r>
          </a:p>
          <a:p>
            <a:endParaRPr lang="tr-TR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1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24" y="-3158"/>
            <a:ext cx="10058400" cy="421604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antık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iliminin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onusu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781199" y="4852113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39" y="482155"/>
            <a:ext cx="11155680" cy="5866993"/>
          </a:xfrm>
        </p:spPr>
        <p:txBody>
          <a:bodyPr>
            <a:normAutofit/>
          </a:bodyPr>
          <a:lstStyle/>
          <a:p>
            <a:pPr algn="just"/>
            <a:r>
              <a:rPr lang="tr-TR" sz="3200" dirty="0">
                <a:latin typeface="Gabriola" panose="04040605051002020D02" pitchFamily="82" charset="0"/>
              </a:rPr>
              <a:t>Mantık, akıl yürütmenin bilimidir.</a:t>
            </a:r>
          </a:p>
          <a:p>
            <a:pPr algn="just"/>
            <a:r>
              <a:rPr lang="tr-TR" sz="3200" dirty="0">
                <a:latin typeface="Gabriola" panose="04040605051002020D02" pitchFamily="82" charset="0"/>
              </a:rPr>
              <a:t>Mantıkta 'akıl yürütme' idealize edilmiş bir düşünme sistemini ifade eder. </a:t>
            </a:r>
          </a:p>
          <a:p>
            <a:pPr algn="just"/>
            <a:r>
              <a:rPr lang="tr-TR" sz="3200" dirty="0">
                <a:latin typeface="Gabriola" panose="04040605051002020D02" pitchFamily="82" charset="0"/>
              </a:rPr>
              <a:t>Mantıksal akıl yürütme dizileri çıkarım ya da çıkarım şeması olarak adlandırılır.</a:t>
            </a:r>
          </a:p>
          <a:p>
            <a:pPr algn="just"/>
            <a:r>
              <a:rPr lang="tr-TR" sz="3200" dirty="0">
                <a:latin typeface="Gabriola" panose="04040605051002020D02" pitchFamily="82" charset="0"/>
              </a:rPr>
              <a:t>Bir çıkarım, sonuncusu </a:t>
            </a:r>
            <a:r>
              <a:rPr lang="tr-TR" sz="3200" b="1" dirty="0">
                <a:latin typeface="Gabriola" panose="04040605051002020D02" pitchFamily="82" charset="0"/>
              </a:rPr>
              <a:t>sonuç</a:t>
            </a:r>
            <a:r>
              <a:rPr lang="tr-TR" sz="3200" dirty="0">
                <a:latin typeface="Gabriola" panose="04040605051002020D02" pitchFamily="82" charset="0"/>
              </a:rPr>
              <a:t> ve diğerleri </a:t>
            </a:r>
            <a:r>
              <a:rPr lang="tr-TR" sz="3200" b="1" dirty="0">
                <a:latin typeface="Gabriola" panose="04040605051002020D02" pitchFamily="82" charset="0"/>
              </a:rPr>
              <a:t>öncüller</a:t>
            </a:r>
            <a:r>
              <a:rPr lang="tr-TR" sz="3200" dirty="0">
                <a:latin typeface="Gabriola" panose="04040605051002020D02" pitchFamily="82" charset="0"/>
              </a:rPr>
              <a:t> olmak üzere bir dizi önermeden  oluşur:</a:t>
            </a:r>
            <a:endParaRPr lang="tr-TR" altLang="tr-TR" sz="3200" dirty="0">
              <a:latin typeface="Gabriola" panose="04040605051002020D02" pitchFamily="82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297159" y="679832"/>
            <a:ext cx="7777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/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Yuvarlatılmış Dikdörtgen 20"/>
          <p:cNvSpPr/>
          <p:nvPr/>
        </p:nvSpPr>
        <p:spPr>
          <a:xfrm>
            <a:off x="3766362" y="3735388"/>
            <a:ext cx="1512887" cy="2282825"/>
          </a:xfrm>
          <a:prstGeom prst="roundRect">
            <a:avLst/>
          </a:prstGeom>
          <a:noFill/>
          <a:ln w="38100">
            <a:solidFill>
              <a:srgbClr val="D2A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Metin kutusu 21"/>
          <p:cNvSpPr txBox="1">
            <a:spLocks noChangeArrowheads="1"/>
          </p:cNvSpPr>
          <p:nvPr/>
        </p:nvSpPr>
        <p:spPr bwMode="auto">
          <a:xfrm>
            <a:off x="3871137" y="3906838"/>
            <a:ext cx="13211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800" b="1" dirty="0">
                <a:latin typeface="Gabriola" pitchFamily="82" charset="0"/>
              </a:rPr>
              <a:t>Önerme</a:t>
            </a:r>
            <a:r>
              <a:rPr lang="tr-TR" altLang="tr-TR" sz="2800" b="1" dirty="0">
                <a:latin typeface="Browallia New" pitchFamily="34" charset="-34"/>
                <a:cs typeface="Browallia New" pitchFamily="34" charset="-34"/>
              </a:rPr>
              <a:t>_</a:t>
            </a:r>
            <a:r>
              <a:rPr lang="tr-TR" altLang="tr-TR" sz="2800" dirty="0">
                <a:latin typeface="Browallia New" pitchFamily="34" charset="-34"/>
                <a:cs typeface="Browallia New" pitchFamily="34" charset="-34"/>
              </a:rPr>
              <a:t>1</a:t>
            </a:r>
          </a:p>
        </p:txBody>
      </p:sp>
      <p:sp>
        <p:nvSpPr>
          <p:cNvPr id="15" name="Metin kutusu 24"/>
          <p:cNvSpPr txBox="1">
            <a:spLocks noChangeArrowheads="1"/>
          </p:cNvSpPr>
          <p:nvPr/>
        </p:nvSpPr>
        <p:spPr bwMode="auto">
          <a:xfrm>
            <a:off x="4380724" y="4433888"/>
            <a:ext cx="3540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tr-TR" altLang="tr-TR" sz="1600" b="1">
                <a:latin typeface="Gabriola" pitchFamily="82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tr-TR" altLang="tr-TR" sz="1600" b="1">
                <a:latin typeface="Gabriola" pitchFamily="82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tr-TR" altLang="tr-TR" sz="1600" b="1">
                <a:latin typeface="Gabriola" pitchFamily="82" charset="0"/>
              </a:rPr>
              <a:t> </a:t>
            </a:r>
          </a:p>
        </p:txBody>
      </p:sp>
      <p:cxnSp>
        <p:nvCxnSpPr>
          <p:cNvPr id="16" name="Düz Bağlayıcı 23"/>
          <p:cNvCxnSpPr/>
          <p:nvPr/>
        </p:nvCxnSpPr>
        <p:spPr>
          <a:xfrm>
            <a:off x="3910824" y="5370513"/>
            <a:ext cx="1154113" cy="0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27"/>
          <p:cNvSpPr txBox="1">
            <a:spLocks noChangeArrowheads="1"/>
          </p:cNvSpPr>
          <p:nvPr/>
        </p:nvSpPr>
        <p:spPr bwMode="auto">
          <a:xfrm>
            <a:off x="3822941" y="5409503"/>
            <a:ext cx="1303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800" b="1" dirty="0" err="1">
                <a:latin typeface="Gabriola" pitchFamily="82" charset="0"/>
              </a:rPr>
              <a:t>Önerme_N</a:t>
            </a:r>
            <a:endParaRPr lang="tr-TR" altLang="tr-TR" sz="2800" b="1" dirty="0">
              <a:latin typeface="Gabriola" pitchFamily="82" charset="0"/>
            </a:endParaRPr>
          </a:p>
        </p:txBody>
      </p:sp>
      <p:sp>
        <p:nvSpPr>
          <p:cNvPr id="19" name="Metin kutusu 30"/>
          <p:cNvSpPr txBox="1">
            <a:spLocks noChangeArrowheads="1"/>
          </p:cNvSpPr>
          <p:nvPr/>
        </p:nvSpPr>
        <p:spPr bwMode="auto">
          <a:xfrm>
            <a:off x="3885424" y="3262313"/>
            <a:ext cx="987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800" b="1">
                <a:solidFill>
                  <a:srgbClr val="006600"/>
                </a:solidFill>
                <a:latin typeface="Gabriola" pitchFamily="82" charset="0"/>
              </a:rPr>
              <a:t>Ç</a:t>
            </a:r>
            <a:r>
              <a:rPr lang="tr-TR" altLang="tr-TR" sz="2000" b="1">
                <a:solidFill>
                  <a:srgbClr val="006600"/>
                </a:solidFill>
                <a:latin typeface="Gabriola" pitchFamily="82" charset="0"/>
              </a:rPr>
              <a:t>IKARIM</a:t>
            </a:r>
            <a:endParaRPr lang="en-US" altLang="tr-TR" sz="2000" dirty="0">
              <a:solidFill>
                <a:srgbClr val="006600"/>
              </a:solidFill>
            </a:endParaRPr>
          </a:p>
        </p:txBody>
      </p:sp>
      <p:sp>
        <p:nvSpPr>
          <p:cNvPr id="20" name="Sağ Ayraç 29"/>
          <p:cNvSpPr/>
          <p:nvPr/>
        </p:nvSpPr>
        <p:spPr>
          <a:xfrm>
            <a:off x="5328462" y="4002088"/>
            <a:ext cx="215900" cy="1312863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Metin kutusu 33"/>
          <p:cNvSpPr txBox="1">
            <a:spLocks noChangeArrowheads="1"/>
          </p:cNvSpPr>
          <p:nvPr/>
        </p:nvSpPr>
        <p:spPr bwMode="auto">
          <a:xfrm>
            <a:off x="5544362" y="4343401"/>
            <a:ext cx="1125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800" b="1" dirty="0">
                <a:solidFill>
                  <a:srgbClr val="006600"/>
                </a:solidFill>
                <a:latin typeface="Gabriola" pitchFamily="82" charset="0"/>
              </a:rPr>
              <a:t>Öncüller</a:t>
            </a:r>
            <a:endParaRPr lang="en-US" altLang="tr-TR" sz="2000" dirty="0">
              <a:solidFill>
                <a:srgbClr val="006600"/>
              </a:solidFill>
            </a:endParaRPr>
          </a:p>
        </p:txBody>
      </p:sp>
      <p:sp>
        <p:nvSpPr>
          <p:cNvPr id="22" name="Sağ Ayraç 34"/>
          <p:cNvSpPr/>
          <p:nvPr/>
        </p:nvSpPr>
        <p:spPr>
          <a:xfrm>
            <a:off x="5328462" y="5419726"/>
            <a:ext cx="204787" cy="512762"/>
          </a:xfrm>
          <a:prstGeom prst="rightBrace">
            <a:avLst/>
          </a:prstGeom>
          <a:ln w="127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Metin kutusu 35"/>
          <p:cNvSpPr txBox="1">
            <a:spLocks noChangeArrowheads="1"/>
          </p:cNvSpPr>
          <p:nvPr/>
        </p:nvSpPr>
        <p:spPr bwMode="auto">
          <a:xfrm>
            <a:off x="5503087" y="5370513"/>
            <a:ext cx="837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800" b="1" dirty="0">
                <a:solidFill>
                  <a:srgbClr val="006600"/>
                </a:solidFill>
                <a:latin typeface="Gabriola" pitchFamily="82" charset="0"/>
              </a:rPr>
              <a:t>Sonuç</a:t>
            </a:r>
            <a:endParaRPr lang="en-US" altLang="tr-TR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8" grpId="0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781199" y="4852113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39" y="482155"/>
            <a:ext cx="11155680" cy="5866993"/>
          </a:xfrm>
        </p:spPr>
        <p:txBody>
          <a:bodyPr>
            <a:normAutofit/>
          </a:bodyPr>
          <a:lstStyle/>
          <a:p>
            <a:pPr algn="just"/>
            <a:r>
              <a:rPr lang="tr-TR" sz="3200" dirty="0">
                <a:latin typeface="Gabriola" panose="04040605051002020D02" pitchFamily="82" charset="0"/>
              </a:rPr>
              <a:t>Önerme, </a:t>
            </a:r>
            <a:r>
              <a:rPr lang="tr-TR" sz="3200" b="1" dirty="0">
                <a:latin typeface="Gabriola" panose="04040605051002020D02" pitchFamily="82" charset="0"/>
              </a:rPr>
              <a:t>doğru</a:t>
            </a:r>
            <a:r>
              <a:rPr lang="tr-TR" sz="3200" dirty="0">
                <a:latin typeface="Gabriola" panose="04040605051002020D02" pitchFamily="82" charset="0"/>
              </a:rPr>
              <a:t> ya da </a:t>
            </a:r>
            <a:r>
              <a:rPr lang="tr-TR" sz="3200" b="1" dirty="0">
                <a:latin typeface="Gabriola" panose="04040605051002020D02" pitchFamily="82" charset="0"/>
              </a:rPr>
              <a:t>yanlış</a:t>
            </a:r>
            <a:r>
              <a:rPr lang="tr-TR" sz="3200" dirty="0">
                <a:latin typeface="Gabriola" panose="04040605051002020D02" pitchFamily="82" charset="0"/>
              </a:rPr>
              <a:t> olan şeydir</a:t>
            </a:r>
            <a:r>
              <a:rPr lang="tr-TR" sz="3200" b="1" dirty="0">
                <a:latin typeface="Gabriola" panose="04040605051002020D02" pitchFamily="82" charset="0"/>
              </a:rPr>
              <a:t>.</a:t>
            </a:r>
          </a:p>
          <a:p>
            <a:pPr algn="just"/>
            <a:r>
              <a:rPr lang="en-US" sz="3200" dirty="0">
                <a:latin typeface="Gabriola" panose="04040605051002020D02" pitchFamily="82" charset="0"/>
              </a:rPr>
              <a:t>Bir </a:t>
            </a:r>
            <a:r>
              <a:rPr lang="en-US" sz="3200" dirty="0" err="1">
                <a:latin typeface="Gabriola" panose="04040605051002020D02" pitchFamily="82" charset="0"/>
              </a:rPr>
              <a:t>önermeye</a:t>
            </a:r>
            <a:r>
              <a:rPr lang="en-US" sz="3200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doğruluk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değeri</a:t>
            </a:r>
            <a:r>
              <a:rPr lang="en-US" sz="3200" dirty="0" err="1">
                <a:latin typeface="Gabriola" panose="04040605051002020D02" pitchFamily="82" charset="0"/>
              </a:rPr>
              <a:t>nden</a:t>
            </a:r>
            <a:r>
              <a:rPr lang="en-US" sz="3200" dirty="0">
                <a:latin typeface="Gabriola" panose="04040605051002020D02" pitchFamily="82" charset="0"/>
              </a:rPr>
              <a:t> </a:t>
            </a:r>
            <a:r>
              <a:rPr lang="en-US" sz="3200" dirty="0" err="1">
                <a:latin typeface="Gabriola" panose="04040605051002020D02" pitchFamily="82" charset="0"/>
              </a:rPr>
              <a:t>başka</a:t>
            </a:r>
            <a:r>
              <a:rPr lang="en-US" sz="3200" dirty="0">
                <a:latin typeface="Gabriola" panose="04040605051002020D02" pitchFamily="82" charset="0"/>
              </a:rPr>
              <a:t> </a:t>
            </a:r>
            <a:r>
              <a:rPr lang="en-US" sz="3200" dirty="0" err="1">
                <a:latin typeface="Gabriola" panose="04040605051002020D02" pitchFamily="82" charset="0"/>
              </a:rPr>
              <a:t>yüklenecek</a:t>
            </a:r>
            <a:r>
              <a:rPr lang="en-US" sz="3200" dirty="0">
                <a:latin typeface="Gabriola" panose="04040605051002020D02" pitchFamily="82" charset="0"/>
              </a:rPr>
              <a:t> </a:t>
            </a:r>
            <a:r>
              <a:rPr lang="en-US" sz="3200" dirty="0" err="1">
                <a:latin typeface="Gabriola" panose="04040605051002020D02" pitchFamily="82" charset="0"/>
              </a:rPr>
              <a:t>bir</a:t>
            </a:r>
            <a:r>
              <a:rPr lang="en-US" sz="3200" dirty="0">
                <a:latin typeface="Gabriola" panose="04040605051002020D02" pitchFamily="82" charset="0"/>
              </a:rPr>
              <a:t> </a:t>
            </a:r>
            <a:r>
              <a:rPr lang="en-US" sz="3200" dirty="0" err="1">
                <a:latin typeface="Gabriola" panose="04040605051002020D02" pitchFamily="82" charset="0"/>
              </a:rPr>
              <a:t>özellik</a:t>
            </a:r>
            <a:r>
              <a:rPr lang="en-US" sz="3200" dirty="0">
                <a:latin typeface="Gabriola" panose="04040605051002020D02" pitchFamily="82" charset="0"/>
              </a:rPr>
              <a:t> </a:t>
            </a:r>
            <a:r>
              <a:rPr lang="en-US" sz="3200" dirty="0" err="1">
                <a:latin typeface="Gabriola" panose="04040605051002020D02" pitchFamily="82" charset="0"/>
              </a:rPr>
              <a:t>yoktur</a:t>
            </a:r>
            <a:r>
              <a:rPr lang="en-US" sz="3200" dirty="0">
                <a:latin typeface="Gabriola" panose="04040605051002020D02" pitchFamily="82" charset="0"/>
              </a:rPr>
              <a:t>.</a:t>
            </a:r>
            <a:endParaRPr lang="tr-TR" sz="3200" dirty="0">
              <a:latin typeface="Gabriola" panose="04040605051002020D02" pitchFamily="82" charset="0"/>
            </a:endParaRPr>
          </a:p>
          <a:p>
            <a:pPr algn="just">
              <a:spcAft>
                <a:spcPts val="600"/>
              </a:spcAft>
            </a:pPr>
            <a:r>
              <a:rPr lang="tr-TR" sz="3200" dirty="0">
                <a:latin typeface="Gabriola" panose="04040605051002020D02" pitchFamily="82" charset="0"/>
              </a:rPr>
              <a:t>Doğal dilde bir çıkarımın öncülleri ve sonuçları olan önermeler </a:t>
            </a:r>
            <a:r>
              <a:rPr lang="tr-TR" sz="3200" b="1" dirty="0">
                <a:latin typeface="Gabriola" panose="04040605051002020D02" pitchFamily="82" charset="0"/>
              </a:rPr>
              <a:t>bildirim cümleleri </a:t>
            </a:r>
            <a:r>
              <a:rPr lang="tr-TR" sz="3200" dirty="0">
                <a:latin typeface="Gabriola" panose="04040605051002020D02" pitchFamily="82" charset="0"/>
              </a:rPr>
              <a:t>ile  ifade edilir.</a:t>
            </a:r>
          </a:p>
          <a:p>
            <a:pPr algn="just">
              <a:spcAft>
                <a:spcPts val="600"/>
              </a:spcAft>
            </a:pPr>
            <a:r>
              <a:rPr lang="tr-TR" sz="3200" dirty="0">
                <a:latin typeface="Gabriola" panose="04040605051002020D02" pitchFamily="82" charset="0"/>
              </a:rPr>
              <a:t> Ama, bir bildirim cümlesi önermenin kendisi değildir.</a:t>
            </a:r>
          </a:p>
          <a:p>
            <a:pPr lvl="1" algn="just"/>
            <a:r>
              <a:rPr lang="tr-TR" sz="2800" dirty="0">
                <a:latin typeface="Gabriola" panose="04040605051002020D02" pitchFamily="82" charset="0"/>
              </a:rPr>
              <a:t>Bir önerme farklı bildirim cümleleri ile kodlanabilir: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tr-TR" sz="2800" dirty="0">
                <a:latin typeface="Gabriola" panose="04040605051002020D02" pitchFamily="82" charset="0"/>
              </a:rPr>
              <a:t>	(1) </a:t>
            </a:r>
            <a:r>
              <a:rPr lang="en-US" sz="2800" dirty="0">
                <a:latin typeface="Gabriola" panose="04040605051002020D02" pitchFamily="82" charset="0"/>
              </a:rPr>
              <a:t>The dog chased the cat.</a:t>
            </a:r>
            <a:endParaRPr lang="tr-TR" sz="2800" dirty="0">
              <a:latin typeface="Gabriola" panose="04040605051002020D02" pitchFamily="82" charset="0"/>
            </a:endParaRPr>
          </a:p>
          <a:p>
            <a:pPr marL="274320" lvl="1" indent="0">
              <a:spcAft>
                <a:spcPts val="300"/>
              </a:spcAft>
              <a:buNone/>
            </a:pPr>
            <a:r>
              <a:rPr lang="tr-TR" sz="2800" dirty="0">
                <a:latin typeface="Gabriola" panose="04040605051002020D02" pitchFamily="82" charset="0"/>
              </a:rPr>
              <a:t>	(2) </a:t>
            </a:r>
            <a:r>
              <a:rPr lang="en-US" sz="2800" dirty="0">
                <a:latin typeface="Gabriola" panose="04040605051002020D02" pitchFamily="82" charset="0"/>
              </a:rPr>
              <a:t>The cat was chased by the dog.</a:t>
            </a:r>
            <a:endParaRPr lang="tr-TR" sz="2800" dirty="0">
              <a:latin typeface="Gabriola" panose="04040605051002020D02" pitchFamily="82" charset="0"/>
            </a:endParaRPr>
          </a:p>
          <a:p>
            <a:pPr marL="274320" lvl="1" indent="0">
              <a:spcAft>
                <a:spcPts val="300"/>
              </a:spcAft>
              <a:buNone/>
            </a:pPr>
            <a:r>
              <a:rPr lang="tr-TR" sz="2800" dirty="0">
                <a:latin typeface="Gabriola" panose="04040605051002020D02" pitchFamily="82" charset="0"/>
              </a:rPr>
              <a:t>	(3) </a:t>
            </a:r>
            <a:r>
              <a:rPr lang="en-US" sz="2800" dirty="0" err="1">
                <a:latin typeface="Gabriola" panose="04040605051002020D02" pitchFamily="82" charset="0"/>
              </a:rPr>
              <a:t>Köpek</a:t>
            </a:r>
            <a:r>
              <a:rPr lang="en-US" sz="2800" dirty="0">
                <a:latin typeface="Gabriola" panose="04040605051002020D02" pitchFamily="82" charset="0"/>
              </a:rPr>
              <a:t> </a:t>
            </a:r>
            <a:r>
              <a:rPr lang="en-US" sz="2800" dirty="0" err="1">
                <a:latin typeface="Gabriola" panose="04040605051002020D02" pitchFamily="82" charset="0"/>
              </a:rPr>
              <a:t>kediyi</a:t>
            </a:r>
            <a:r>
              <a:rPr lang="en-US" sz="2800" dirty="0">
                <a:latin typeface="Gabriola" panose="04040605051002020D02" pitchFamily="82" charset="0"/>
              </a:rPr>
              <a:t> </a:t>
            </a:r>
            <a:r>
              <a:rPr lang="en-US" sz="2800" dirty="0" err="1">
                <a:latin typeface="Gabriola" panose="04040605051002020D02" pitchFamily="82" charset="0"/>
              </a:rPr>
              <a:t>kovaladı</a:t>
            </a:r>
            <a:r>
              <a:rPr lang="en-US" sz="2800" dirty="0">
                <a:latin typeface="Gabriola" panose="04040605051002020D02" pitchFamily="82" charset="0"/>
              </a:rPr>
              <a:t>.</a:t>
            </a:r>
            <a:endParaRPr lang="tr-TR" sz="2800" dirty="0">
              <a:latin typeface="Gabriola" panose="04040605051002020D02" pitchFamily="82" charset="0"/>
            </a:endParaRPr>
          </a:p>
          <a:p>
            <a:pPr marL="274320" lvl="1" indent="0">
              <a:buNone/>
            </a:pPr>
            <a:r>
              <a:rPr lang="tr-TR" sz="2800" dirty="0">
                <a:latin typeface="Gabriola" panose="04040605051002020D02" pitchFamily="82" charset="0"/>
              </a:rPr>
              <a:t>	(4) </a:t>
            </a:r>
            <a:r>
              <a:rPr lang="en-US" sz="2800" dirty="0">
                <a:latin typeface="Gabriola" panose="04040605051002020D02" pitchFamily="82" charset="0"/>
              </a:rPr>
              <a:t>Le </a:t>
            </a:r>
            <a:r>
              <a:rPr lang="en-US" sz="2800" dirty="0" err="1">
                <a:latin typeface="Gabriola" panose="04040605051002020D02" pitchFamily="82" charset="0"/>
              </a:rPr>
              <a:t>chien</a:t>
            </a:r>
            <a:r>
              <a:rPr lang="en-US" sz="2800" dirty="0">
                <a:latin typeface="Gabriola" panose="04040605051002020D02" pitchFamily="82" charset="0"/>
              </a:rPr>
              <a:t> a chassé le chat.</a:t>
            </a:r>
            <a:endParaRPr lang="tr-TR" sz="2800" dirty="0">
              <a:latin typeface="Gabriola" panose="04040605051002020D02" pitchFamily="82" charset="0"/>
            </a:endParaRPr>
          </a:p>
          <a:p>
            <a:pPr algn="just"/>
            <a:r>
              <a:rPr lang="tr-TR" sz="3200" dirty="0">
                <a:latin typeface="Gabriola" panose="04040605051002020D02" pitchFamily="82" charset="0"/>
              </a:rPr>
              <a:t>Önermeler, sözdizimsel bir yapıya sahip olan bazı cümlelerin anlamsal içerikleridir.</a:t>
            </a:r>
            <a:endParaRPr lang="tr-TR" altLang="tr-TR" sz="3200" dirty="0">
              <a:latin typeface="Gabriola" panose="04040605051002020D02" pitchFamily="82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297159" y="679832"/>
            <a:ext cx="7777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/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157181-F21C-C93B-FCE7-839C7D88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51" y="12582"/>
            <a:ext cx="10058400" cy="496270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Ö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NERMELER</a:t>
            </a:r>
            <a:endParaRPr lang="tr-TR" sz="3600" b="1" dirty="0">
              <a:solidFill>
                <a:srgbClr val="00B05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24" y="-3158"/>
            <a:ext cx="10058400" cy="421604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kıl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y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ürütme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t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ürleri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781199" y="4852113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44" y="620095"/>
            <a:ext cx="11155680" cy="4981636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tr-TR" sz="2800" b="1" dirty="0">
                <a:latin typeface="Gabriola" panose="04040605051002020D02" pitchFamily="82" charset="0"/>
              </a:rPr>
              <a:t>Aristoteles'in mantık teorisi kıyaslardan* (tasımlardan) oluşur.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tr-TR" sz="2800" b="1" dirty="0">
                <a:latin typeface="Gabriola" panose="04040605051002020D02" pitchFamily="82" charset="0"/>
              </a:rPr>
              <a:t>Bunlar bir büyük öncül, bir küçük öncül ve bir sonuçtan oluşan çıkarımlardır.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tr-TR" sz="2800" b="1" dirty="0">
                <a:latin typeface="Gabriola" panose="04040605051002020D02" pitchFamily="82" charset="0"/>
              </a:rPr>
              <a:t>Aşağıda Aristoteles'in iki ünlü kıyası yer almaktadır:   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tr-TR" sz="2800" b="1" dirty="0">
                <a:latin typeface="Gabriola" panose="04040605051002020D02" pitchFamily="82" charset="0"/>
              </a:rPr>
              <a:t>  </a:t>
            </a:r>
            <a:r>
              <a:rPr lang="tr-TR" sz="2800" b="1" u="sng" dirty="0" err="1">
                <a:solidFill>
                  <a:srgbClr val="0070C0"/>
                </a:solidFill>
                <a:latin typeface="Gabriola" panose="04040605051002020D02" pitchFamily="82" charset="0"/>
              </a:rPr>
              <a:t>Modus</a:t>
            </a:r>
            <a:r>
              <a:rPr lang="tr-TR" sz="2800" b="1" u="sng" dirty="0">
                <a:solidFill>
                  <a:srgbClr val="0070C0"/>
                </a:solidFill>
                <a:latin typeface="Gabriola" panose="04040605051002020D02" pitchFamily="82" charset="0"/>
              </a:rPr>
              <a:t> (</a:t>
            </a:r>
            <a:r>
              <a:rPr lang="tr-TR" sz="2800" b="1" u="sng" dirty="0" err="1">
                <a:solidFill>
                  <a:srgbClr val="0070C0"/>
                </a:solidFill>
                <a:latin typeface="Gabriola" panose="04040605051002020D02" pitchFamily="82" charset="0"/>
              </a:rPr>
              <a:t>Ponendo</a:t>
            </a:r>
            <a:r>
              <a:rPr lang="tr-TR" sz="2800" b="1" u="sng" dirty="0">
                <a:solidFill>
                  <a:srgbClr val="0070C0"/>
                </a:solidFill>
                <a:latin typeface="Gabriola" panose="04040605051002020D02" pitchFamily="82" charset="0"/>
              </a:rPr>
              <a:t>) </a:t>
            </a:r>
            <a:r>
              <a:rPr lang="tr-TR" sz="2800" b="1" u="sng" dirty="0" err="1">
                <a:solidFill>
                  <a:srgbClr val="0070C0"/>
                </a:solidFill>
                <a:latin typeface="Gabriola" panose="04040605051002020D02" pitchFamily="82" charset="0"/>
              </a:rPr>
              <a:t>Ponens</a:t>
            </a:r>
            <a:r>
              <a:rPr lang="tr-TR" sz="2800" b="1" u="sng" dirty="0">
                <a:solidFill>
                  <a:srgbClr val="0070C0"/>
                </a:solidFill>
                <a:latin typeface="Gabriola" panose="04040605051002020D02" pitchFamily="82" charset="0"/>
              </a:rPr>
              <a:t>:</a:t>
            </a:r>
            <a:r>
              <a:rPr lang="tr-TR" sz="2800" b="1" dirty="0">
                <a:latin typeface="Gabriola" panose="04040605051002020D02" pitchFamily="82" charset="0"/>
              </a:rPr>
              <a:t>** 	</a:t>
            </a:r>
            <a:r>
              <a:rPr lang="tr-TR" sz="2800" b="1" u="sng" dirty="0" err="1">
                <a:solidFill>
                  <a:srgbClr val="0070C0"/>
                </a:solidFill>
                <a:latin typeface="Gabriola" panose="04040605051002020D02" pitchFamily="82" charset="0"/>
              </a:rPr>
              <a:t>Modus</a:t>
            </a:r>
            <a:r>
              <a:rPr lang="tr-TR" sz="2800" b="1" u="sng" dirty="0">
                <a:solidFill>
                  <a:srgbClr val="0070C0"/>
                </a:solidFill>
                <a:latin typeface="Gabriola" panose="04040605051002020D02" pitchFamily="82" charset="0"/>
              </a:rPr>
              <a:t> (</a:t>
            </a:r>
            <a:r>
              <a:rPr lang="tr-TR" sz="2800" b="1" u="sng" dirty="0" err="1">
                <a:solidFill>
                  <a:srgbClr val="0070C0"/>
                </a:solidFill>
                <a:latin typeface="Gabriola" panose="04040605051002020D02" pitchFamily="82" charset="0"/>
              </a:rPr>
              <a:t>Tollendo</a:t>
            </a:r>
            <a:r>
              <a:rPr lang="tr-TR" sz="2800" b="1" u="sng" dirty="0">
                <a:solidFill>
                  <a:srgbClr val="0070C0"/>
                </a:solidFill>
                <a:latin typeface="Gabriola" panose="04040605051002020D02" pitchFamily="82" charset="0"/>
              </a:rPr>
              <a:t>) </a:t>
            </a:r>
            <a:r>
              <a:rPr lang="tr-TR" sz="2800" b="1" u="sng" dirty="0" err="1">
                <a:solidFill>
                  <a:srgbClr val="0070C0"/>
                </a:solidFill>
                <a:latin typeface="Gabriola" panose="04040605051002020D02" pitchFamily="82" charset="0"/>
              </a:rPr>
              <a:t>Tollens</a:t>
            </a:r>
            <a:r>
              <a:rPr lang="tr-TR" sz="2800" b="1" u="sng" dirty="0">
                <a:solidFill>
                  <a:srgbClr val="0070C0"/>
                </a:solidFill>
                <a:latin typeface="Gabriola" panose="04040605051002020D02" pitchFamily="82" charset="0"/>
              </a:rPr>
              <a:t>:</a:t>
            </a:r>
            <a:r>
              <a:rPr lang="tr-TR" sz="2800" b="1" dirty="0">
                <a:latin typeface="Gabriola" panose="04040605051002020D02" pitchFamily="82" charset="0"/>
              </a:rPr>
              <a:t>***      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800" b="1" dirty="0">
                <a:latin typeface="Gabriola" panose="04040605051002020D02" pitchFamily="82" charset="0"/>
              </a:rPr>
              <a:t>  </a:t>
            </a:r>
            <a:r>
              <a:rPr lang="tr-TR" sz="1600" b="1" dirty="0"/>
              <a:t>(Büyük) Öncül     </a:t>
            </a:r>
            <a:r>
              <a:rPr lang="tr-TR" sz="1600" dirty="0">
                <a:solidFill>
                  <a:srgbClr val="C00000"/>
                </a:solidFill>
              </a:rPr>
              <a:t>P, Q anlamına gelir	 P, Q anlamına gelir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600" dirty="0"/>
              <a:t>   </a:t>
            </a:r>
            <a:r>
              <a:rPr lang="tr-TR" sz="1600" b="1" dirty="0"/>
              <a:t>(Küçük) Öncül</a:t>
            </a:r>
            <a:r>
              <a:rPr lang="tr-TR" sz="1600" dirty="0"/>
              <a:t>    </a:t>
            </a:r>
            <a:r>
              <a:rPr lang="tr-TR" sz="1600" dirty="0">
                <a:solidFill>
                  <a:srgbClr val="C00000"/>
                </a:solidFill>
              </a:rPr>
              <a:t>P </a:t>
            </a:r>
            <a:r>
              <a:rPr lang="tr-TR" sz="1600" dirty="0"/>
              <a:t> 		</a:t>
            </a:r>
            <a:r>
              <a:rPr lang="tr-TR" sz="1600" dirty="0">
                <a:solidFill>
                  <a:srgbClr val="C00000"/>
                </a:solidFill>
              </a:rPr>
              <a:t> P değil</a:t>
            </a:r>
            <a:endParaRPr lang="tr-TR" sz="1600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600" dirty="0"/>
              <a:t>                                 ------------------------	 ------------------------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600" dirty="0"/>
              <a:t>                                 </a:t>
            </a:r>
            <a:r>
              <a:rPr lang="tr-TR" sz="1600" dirty="0">
                <a:solidFill>
                  <a:srgbClr val="C00000"/>
                </a:solidFill>
              </a:rPr>
              <a:t>Q			 Q değil</a:t>
            </a:r>
          </a:p>
          <a:p>
            <a:pPr algn="just">
              <a:spcAft>
                <a:spcPts val="600"/>
              </a:spcAft>
            </a:pPr>
            <a:r>
              <a:rPr lang="tr-TR" sz="2800" b="1" dirty="0">
                <a:latin typeface="Gabriola" panose="04040605051002020D02" pitchFamily="82" charset="0"/>
              </a:rPr>
              <a:t>Sembolik mantık tümdengelimli mantığa dayanır.   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tr-TR" sz="1600" dirty="0"/>
          </a:p>
          <a:p>
            <a:pPr marL="0" indent="0" algn="just">
              <a:spcAft>
                <a:spcPts val="1200"/>
              </a:spcAft>
              <a:buNone/>
            </a:pPr>
            <a:r>
              <a:rPr lang="tr-TR" sz="1600" dirty="0"/>
              <a:t>                                                 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tr-TR" sz="2800" b="1" dirty="0">
                <a:latin typeface="Gabriola" panose="04040605051002020D02" pitchFamily="82" charset="0"/>
              </a:rPr>
              <a:t>	</a:t>
            </a:r>
            <a:r>
              <a:rPr lang="tr-TR" dirty="0"/>
              <a:t>			    	</a:t>
            </a:r>
            <a:endParaRPr lang="tr-TR" sz="3200" dirty="0">
              <a:latin typeface="Gabriola" panose="04040605051002020D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0898" y="3193290"/>
            <a:ext cx="151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u="sng" dirty="0">
                <a:solidFill>
                  <a:srgbClr val="0070C0"/>
                </a:solidFill>
              </a:rPr>
              <a:t>Tümdengelimli</a:t>
            </a:r>
          </a:p>
          <a:p>
            <a:pPr algn="ctr">
              <a:spcAft>
                <a:spcPts val="600"/>
              </a:spcAft>
            </a:pP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✓</a:t>
            </a:r>
            <a:endParaRPr lang="tr-TR" altLang="zh-CN" sz="2000" b="1" dirty="0">
              <a:solidFill>
                <a:srgbClr val="C00000"/>
              </a:solidFill>
              <a:ea typeface="宋体" charset="-122"/>
            </a:endParaRPr>
          </a:p>
          <a:p>
            <a:pPr algn="ctr">
              <a:spcAft>
                <a:spcPts val="1800"/>
              </a:spcAft>
            </a:pP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✓</a:t>
            </a:r>
            <a:endParaRPr lang="tr-TR" sz="2000" dirty="0">
              <a:solidFill>
                <a:srgbClr val="C00000"/>
              </a:solidFill>
            </a:endParaRPr>
          </a:p>
          <a:p>
            <a:pPr algn="ctr"/>
            <a:r>
              <a:rPr lang="tr-TR" altLang="tr-TR" sz="2000" b="1" dirty="0">
                <a:solidFill>
                  <a:srgbClr val="C00000"/>
                </a:solidFill>
              </a:rPr>
              <a:t>?</a:t>
            </a:r>
            <a:endParaRPr lang="tr-TR" sz="2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29332" y="3193290"/>
            <a:ext cx="151532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u="sng" dirty="0" err="1">
                <a:solidFill>
                  <a:srgbClr val="0070C0"/>
                </a:solidFill>
              </a:rPr>
              <a:t>Heptengidimli</a:t>
            </a:r>
            <a:r>
              <a:rPr lang="tr-TR" sz="1600" b="1" u="sng" dirty="0">
                <a:solidFill>
                  <a:srgbClr val="0070C0"/>
                </a:solidFill>
              </a:rPr>
              <a:t> </a:t>
            </a:r>
          </a:p>
          <a:p>
            <a:r>
              <a:rPr lang="tr-TR" altLang="zh-CN" sz="1600" b="1" dirty="0">
                <a:ea typeface="宋体" charset="-122"/>
              </a:rPr>
              <a:t>           </a:t>
            </a: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✓</a:t>
            </a:r>
            <a:endParaRPr lang="tr-TR" altLang="zh-CN" sz="2000" b="1" dirty="0">
              <a:solidFill>
                <a:srgbClr val="C00000"/>
              </a:solidFill>
              <a:ea typeface="宋体" charset="-122"/>
            </a:endParaRPr>
          </a:p>
          <a:p>
            <a:pPr algn="ctr">
              <a:spcAft>
                <a:spcPts val="1800"/>
              </a:spcAft>
            </a:pPr>
            <a:r>
              <a:rPr lang="tr-TR" altLang="tr-TR" sz="2000" b="1" dirty="0">
                <a:solidFill>
                  <a:srgbClr val="C00000"/>
                </a:solidFill>
              </a:rPr>
              <a:t>?</a:t>
            </a: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✓</a:t>
            </a:r>
            <a:endParaRPr lang="tr-TR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10314" y="3193290"/>
            <a:ext cx="138621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u="sng" dirty="0">
                <a:solidFill>
                  <a:srgbClr val="0070C0"/>
                </a:solidFill>
              </a:rPr>
              <a:t>Tümevarımlı</a:t>
            </a:r>
          </a:p>
          <a:p>
            <a:pPr algn="ctr"/>
            <a:r>
              <a:rPr lang="tr-TR" altLang="tr-TR" sz="2000" b="1" dirty="0">
                <a:solidFill>
                  <a:srgbClr val="C00000"/>
                </a:solidFill>
              </a:rPr>
              <a:t>?</a:t>
            </a:r>
          </a:p>
          <a:p>
            <a:pPr algn="ctr">
              <a:spcAft>
                <a:spcPts val="1800"/>
              </a:spcAft>
            </a:pP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✓</a:t>
            </a:r>
            <a:endParaRPr lang="tr-TR" sz="2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✓</a:t>
            </a:r>
            <a:endParaRPr lang="tr-TR" sz="2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44" y="5638625"/>
            <a:ext cx="2339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latin typeface="Gabriola" panose="04040605051002020D02" pitchFamily="82" charset="0"/>
              </a:rPr>
              <a:t>* </a:t>
            </a:r>
            <a:r>
              <a:rPr lang="tr-TR" sz="2000" dirty="0" err="1">
                <a:latin typeface="Gabriola" panose="04040605051002020D02" pitchFamily="82" charset="0"/>
              </a:rPr>
              <a:t>Syllogism</a:t>
            </a:r>
            <a:r>
              <a:rPr lang="tr-TR" sz="2000" dirty="0">
                <a:latin typeface="Gabriola" panose="04040605051002020D02" pitchFamily="82" charset="0"/>
              </a:rPr>
              <a:t> (İng.)</a:t>
            </a:r>
          </a:p>
          <a:p>
            <a:r>
              <a:rPr lang="tr-TR" sz="2000" dirty="0">
                <a:latin typeface="Gabriola" panose="04040605051002020D02" pitchFamily="82" charset="0"/>
              </a:rPr>
              <a:t>** Olumlayarak  olumlama</a:t>
            </a:r>
          </a:p>
          <a:p>
            <a:r>
              <a:rPr lang="tr-TR" sz="2000" dirty="0">
                <a:latin typeface="Gabriola" panose="04040605051002020D02" pitchFamily="82" charset="0"/>
              </a:rPr>
              <a:t>*** Yadsıyarak yadsıma</a:t>
            </a:r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8356600" y="-1564"/>
            <a:ext cx="383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i="1" dirty="0">
                <a:solidFill>
                  <a:srgbClr val="1A1A1A"/>
                </a:solidFill>
                <a:latin typeface="Gabriola" panose="04040605051002020D02" pitchFamily="82" charset="0"/>
              </a:rPr>
              <a:t>Of the present inquiry, on the other hand, it was not the case that part of the work had been thoroughly done before, while part had not. Nothing existed at all….[O]n the subject of </a:t>
            </a:r>
            <a:r>
              <a:rPr lang="en-US" sz="1200" i="1" dirty="0">
                <a:solidFill>
                  <a:srgbClr val="1A1A1A"/>
                </a:solidFill>
                <a:latin typeface="Gabriola" panose="04040605051002020D02" pitchFamily="82" charset="0"/>
                <a:hlinkClick r:id="rId2"/>
              </a:rPr>
              <a:t>deduction</a:t>
            </a:r>
            <a:r>
              <a:rPr lang="en-US" sz="1200" i="1" dirty="0">
                <a:solidFill>
                  <a:srgbClr val="1A1A1A"/>
                </a:solidFill>
                <a:latin typeface="Gabriola" panose="04040605051002020D02" pitchFamily="82" charset="0"/>
              </a:rPr>
              <a:t> we had absolutely nothing else of an earlier date to mention, but were kept at work for a long time in experimental researches.</a:t>
            </a:r>
          </a:p>
          <a:p>
            <a:pPr algn="just"/>
            <a:r>
              <a:rPr lang="en-US" sz="1200" i="1" dirty="0">
                <a:solidFill>
                  <a:srgbClr val="1A1A1A"/>
                </a:solidFill>
                <a:latin typeface="Gabriola" panose="04040605051002020D02" pitchFamily="82" charset="0"/>
              </a:rPr>
              <a:t>(From The Complete Works of Aristotle: The Revised Oxford Translation, ed. Jonathan Barnes, 1984, by permission of Oxford University Press.)</a:t>
            </a:r>
            <a:endParaRPr lang="en-US" sz="1200" b="0" i="1" dirty="0">
              <a:solidFill>
                <a:srgbClr val="1A1A1A"/>
              </a:solidFill>
              <a:effectLst/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AutoShape 4" descr="Image result for appl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6" descr="Image result for apples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9" descr="Image result for abacus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902623" y="181882"/>
            <a:ext cx="9372274" cy="457200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g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eçerli</a:t>
            </a:r>
            <a:r>
              <a:rPr lang="tr-TR" sz="28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ıkarımlar</a:t>
            </a:r>
            <a:endParaRPr lang="tr-TR" sz="320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57200" y="962252"/>
            <a:ext cx="11405507" cy="268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altLang="tr-TR" sz="2800" dirty="0">
                <a:latin typeface="Gabriola" panose="04040605051002020D02" pitchFamily="82" charset="0"/>
              </a:rPr>
              <a:t>Bir çıkarımın en önemli tek özelliği </a:t>
            </a:r>
            <a:r>
              <a:rPr lang="tr-TR" altLang="tr-TR" sz="2800" b="1" dirty="0">
                <a:latin typeface="Gabriola" panose="04040605051002020D02" pitchFamily="82" charset="0"/>
              </a:rPr>
              <a:t>geçerliliktir</a:t>
            </a:r>
            <a:r>
              <a:rPr lang="tr-TR" altLang="tr-TR" sz="2800" dirty="0">
                <a:latin typeface="Gabriola" panose="04040605051002020D02" pitchFamily="82" charset="0"/>
              </a:rPr>
              <a:t>. </a:t>
            </a:r>
          </a:p>
          <a:p>
            <a:pPr algn="just"/>
            <a:r>
              <a:rPr lang="tr-TR" altLang="tr-TR" sz="2800" dirty="0">
                <a:latin typeface="Gabriola" panose="04040605051002020D02" pitchFamily="82" charset="0"/>
              </a:rPr>
              <a:t>Bir çıkarımın geçerli olması için; öncüllerinin hepsi doğruysa, sonucunun da doğru olması gerekir. Daha kesin bir ifadeyle, öncüllerinin doğru olması halinde sonucunun yanlış olması mümkün değilse, bu çıkarıma geçerli çıkarım denir; aksi halde, çıkarım geçersizdir. </a:t>
            </a:r>
          </a:p>
          <a:p>
            <a:pPr algn="just"/>
            <a:r>
              <a:rPr lang="tr-TR" altLang="tr-TR" sz="2800" dirty="0">
                <a:latin typeface="Gabriola" panose="04040605051002020D02" pitchFamily="82" charset="0"/>
              </a:rPr>
              <a:t>(Tümdengelimli) mantığın görevi, geçerli bir çıkarımı neyin geçerli kıldığını bulmaktır.</a:t>
            </a:r>
          </a:p>
        </p:txBody>
      </p:sp>
    </p:spTree>
    <p:extLst>
      <p:ext uri="{BB962C8B-B14F-4D97-AF65-F5344CB8AC3E}">
        <p14:creationId xmlns:p14="http://schemas.microsoft.com/office/powerpoint/2010/main" val="27492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66" y="248558"/>
            <a:ext cx="10058400" cy="617547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900" b="1" dirty="0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40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ıkarım </a:t>
            </a:r>
            <a:r>
              <a:rPr lang="tr-TR" sz="4900" b="1" dirty="0">
                <a:solidFill>
                  <a:srgbClr val="006600"/>
                </a:solidFill>
                <a:latin typeface="Gabriola" panose="04040605051002020D02" pitchFamily="82" charset="0"/>
              </a:rPr>
              <a:t>ö</a:t>
            </a:r>
            <a:r>
              <a:rPr lang="tr-TR" sz="4000" b="1" dirty="0">
                <a:solidFill>
                  <a:srgbClr val="006600"/>
                </a:solidFill>
                <a:latin typeface="Gabriola" panose="04040605051002020D02" pitchFamily="82" charset="0"/>
              </a:rPr>
              <a:t>rnekleri - </a:t>
            </a:r>
            <a:r>
              <a:rPr lang="tr-TR" sz="4900" b="1" dirty="0">
                <a:solidFill>
                  <a:srgbClr val="006600"/>
                </a:solidFill>
                <a:latin typeface="Gabriola" panose="04040605051002020D02" pitchFamily="82" charset="0"/>
              </a:rPr>
              <a:t>ı</a:t>
            </a:r>
            <a:r>
              <a:rPr lang="tr-TR" sz="4000" b="1" baseline="30000" dirty="0">
                <a:solidFill>
                  <a:srgbClr val="006600"/>
                </a:solidFill>
                <a:latin typeface="Gabriola" panose="04040605051002020D02" pitchFamily="82" charset="0"/>
              </a:rPr>
              <a:t>*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1984" y="1128032"/>
            <a:ext cx="9674679" cy="5149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tr-TR" altLang="tr-TR" sz="2400" dirty="0">
                <a:latin typeface="Gabriola" panose="04040605051002020D02" pitchFamily="82" charset="0"/>
              </a:rPr>
              <a:t>Ali toplantıya gelecek veya Ayşe toplantıya gelecek.</a:t>
            </a:r>
          </a:p>
          <a:p>
            <a:pPr marL="571500" indent="-571500" algn="just">
              <a:spcBef>
                <a:spcPct val="0"/>
              </a:spcBef>
              <a:buFont typeface="Wingdings" pitchFamily="2" charset="2"/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Ali toplantıya gelmeyecek.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---------------------------------------------------------------</a:t>
            </a:r>
          </a:p>
          <a:p>
            <a:pPr marL="571500" indent="-571500" algn="just">
              <a:spcBef>
                <a:spcPct val="0"/>
              </a:spcBef>
              <a:buFont typeface="Wingdings" pitchFamily="2" charset="2"/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Ayşe toplantıya gelecek.</a:t>
            </a:r>
          </a:p>
          <a:p>
            <a:pPr marL="571500" indent="-571500" algn="just">
              <a:spcBef>
                <a:spcPct val="0"/>
              </a:spcBef>
              <a:buFont typeface="Wingdings" pitchFamily="2" charset="2"/>
              <a:buAutoNum type="arabicPeriod"/>
            </a:pPr>
            <a:endParaRPr lang="tr-TR" altLang="tr-TR" sz="2400" dirty="0">
              <a:latin typeface="Gabriola" panose="04040605051002020D02" pitchFamily="82" charset="0"/>
            </a:endParaRPr>
          </a:p>
          <a:p>
            <a:pPr marL="571500" indent="-571500" algn="just">
              <a:spcBef>
                <a:spcPct val="0"/>
              </a:spcBef>
              <a:buFont typeface="Wingdings" pitchFamily="2" charset="2"/>
              <a:buAutoNum type="arabicPeriod" startAt="2"/>
            </a:pPr>
            <a:r>
              <a:rPr lang="tr-TR" altLang="tr-TR" sz="2400" dirty="0">
                <a:latin typeface="Gabriola" panose="04040605051002020D02" pitchFamily="82" charset="0"/>
              </a:rPr>
              <a:t>Ali toplantıya gelecek veya Ayşe toplantıya gelecek.</a:t>
            </a:r>
          </a:p>
          <a:p>
            <a:pPr marL="571500" indent="-571500" algn="just">
              <a:spcBef>
                <a:spcPct val="0"/>
              </a:spcBef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Ali bebek bakıcısı bulamazsa toplantıya gelmeyecek.</a:t>
            </a:r>
          </a:p>
          <a:p>
            <a:pPr marL="571500" indent="-571500" algn="just">
              <a:spcBef>
                <a:spcPct val="0"/>
              </a:spcBef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Ali bebek bakıcısı bulamadı.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-----------------------------------------------------------------</a:t>
            </a:r>
          </a:p>
          <a:p>
            <a:pPr marL="571500" indent="-571500" algn="just">
              <a:spcBef>
                <a:spcPct val="0"/>
              </a:spcBef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 Ayşe toplantıya gelecek.</a:t>
            </a:r>
          </a:p>
          <a:p>
            <a:pPr marL="571500" indent="-571500" algn="just">
              <a:spcBef>
                <a:spcPct val="0"/>
              </a:spcBef>
            </a:pPr>
            <a:endParaRPr lang="tr-TR" altLang="tr-TR" sz="2400" dirty="0">
              <a:latin typeface="Gabriola" panose="04040605051002020D02" pitchFamily="82" charset="0"/>
            </a:endParaRPr>
          </a:p>
          <a:p>
            <a:pPr marL="571500" indent="-571500" algn="just">
              <a:spcBef>
                <a:spcPct val="0"/>
              </a:spcBef>
              <a:buFont typeface="Wingdings" pitchFamily="2" charset="2"/>
              <a:buAutoNum type="arabicPeriod" startAt="3"/>
            </a:pPr>
            <a:r>
              <a:rPr lang="tr-TR" altLang="tr-TR" sz="2400" dirty="0">
                <a:latin typeface="Gabriola" panose="04040605051002020D02" pitchFamily="82" charset="0"/>
              </a:rPr>
              <a:t>Tüm uçaklar düşebilir.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           Bütün F-16’lar uçaktır.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-------------------------------</a:t>
            </a:r>
          </a:p>
          <a:p>
            <a:pPr marL="571500" indent="-571500" algn="just">
              <a:spcBef>
                <a:spcPct val="0"/>
              </a:spcBef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 Bütün F-16’lar düşebilir.</a:t>
            </a:r>
            <a:endParaRPr lang="tr-TR" altLang="tr-TR" sz="2400" dirty="0"/>
          </a:p>
          <a:p>
            <a:pPr marL="571500" indent="-571500" algn="just">
              <a:spcBef>
                <a:spcPct val="0"/>
              </a:spcBef>
              <a:buFont typeface="Wingdings" pitchFamily="2" charset="2"/>
              <a:buNone/>
            </a:pPr>
            <a:endParaRPr lang="tr-TR" altLang="tr-T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57300" y="6303119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atin typeface="Gabriola" panose="04040605051002020D02" pitchFamily="82" charset="0"/>
              </a:rPr>
              <a:t>* Bu derste kullanılan örnekler </a:t>
            </a:r>
            <a:r>
              <a:rPr lang="tr-TR" sz="2400" dirty="0" err="1">
                <a:latin typeface="Gabriola" panose="04040605051002020D02" pitchFamily="82" charset="0"/>
              </a:rPr>
              <a:t>Gamut'tan</a:t>
            </a:r>
            <a:r>
              <a:rPr lang="tr-TR" sz="2400" dirty="0">
                <a:latin typeface="Gabriola" panose="04040605051002020D02" pitchFamily="82" charset="0"/>
              </a:rPr>
              <a:t> (1991) alınıp uyarlanmıştır.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4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1984" y="1128032"/>
            <a:ext cx="9674679" cy="5149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spcBef>
                <a:spcPct val="0"/>
              </a:spcBef>
              <a:buFont typeface="+mj-lt"/>
              <a:buAutoNum type="arabicPeriod" startAt="4"/>
            </a:pPr>
            <a:r>
              <a:rPr lang="tr-TR" altLang="tr-TR" sz="2400" dirty="0">
                <a:latin typeface="Gabriola" panose="04040605051002020D02" pitchFamily="82" charset="0"/>
              </a:rPr>
              <a:t>Ali öğretmendir.</a:t>
            </a:r>
          </a:p>
          <a:p>
            <a:pPr marL="571500" indent="-571500" algn="just">
              <a:spcBef>
                <a:spcPct val="0"/>
              </a:spcBef>
              <a:buFont typeface="Wingdings" pitchFamily="2" charset="2"/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Ali sevimlidir.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----------------------------------------------</a:t>
            </a:r>
          </a:p>
          <a:p>
            <a:pPr marL="571500" indent="-571500" algn="just">
              <a:spcBef>
                <a:spcPct val="0"/>
              </a:spcBef>
              <a:buFont typeface="Wingdings" pitchFamily="2" charset="2"/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Bütün öğretmenler sevimsiz değildir.</a:t>
            </a:r>
          </a:p>
          <a:p>
            <a:pPr marL="0" indent="0" algn="just">
              <a:spcBef>
                <a:spcPct val="0"/>
              </a:spcBef>
              <a:buNone/>
            </a:pPr>
            <a:endParaRPr lang="tr-TR" altLang="tr-TR" sz="2400" dirty="0">
              <a:latin typeface="Gabriola" panose="04040605051002020D02" pitchFamily="82" charset="0"/>
            </a:endParaRPr>
          </a:p>
          <a:p>
            <a:pPr marL="571500" indent="-571500" algn="just">
              <a:spcBef>
                <a:spcPct val="0"/>
              </a:spcBef>
              <a:buFont typeface="+mj-lt"/>
              <a:buAutoNum type="arabicPeriod" startAt="5"/>
            </a:pPr>
            <a:r>
              <a:rPr lang="tr-TR" altLang="tr-TR" sz="2400" dirty="0">
                <a:latin typeface="Gabriola" panose="04040605051002020D02" pitchFamily="82" charset="0"/>
              </a:rPr>
              <a:t>Bütün balıklar memelidir.</a:t>
            </a:r>
          </a:p>
          <a:p>
            <a:pPr marL="571500" indent="-571500" algn="just">
              <a:spcBef>
                <a:spcPct val="0"/>
              </a:spcBef>
              <a:buFont typeface="Wingdings" pitchFamily="2" charset="2"/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</a:t>
            </a:r>
            <a:r>
              <a:rPr lang="tr-TR" altLang="tr-TR" sz="2400" dirty="0" err="1">
                <a:latin typeface="Gabriola" panose="04040605051002020D02" pitchFamily="82" charset="0"/>
              </a:rPr>
              <a:t>Moby</a:t>
            </a:r>
            <a:r>
              <a:rPr lang="tr-TR" altLang="tr-TR" sz="2400" dirty="0">
                <a:latin typeface="Gabriola" panose="04040605051002020D02" pitchFamily="82" charset="0"/>
              </a:rPr>
              <a:t> </a:t>
            </a:r>
            <a:r>
              <a:rPr lang="tr-TR" altLang="tr-TR" sz="2400" dirty="0" err="1">
                <a:latin typeface="Gabriola" panose="04040605051002020D02" pitchFamily="82" charset="0"/>
              </a:rPr>
              <a:t>Dick</a:t>
            </a:r>
            <a:r>
              <a:rPr lang="tr-TR" altLang="tr-TR" sz="2400" dirty="0">
                <a:latin typeface="Gabriola" panose="04040605051002020D02" pitchFamily="82" charset="0"/>
              </a:rPr>
              <a:t> bir balıktır.</a:t>
            </a:r>
          </a:p>
          <a:p>
            <a:pPr marL="571500" indent="-571500" algn="just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------------------------------------</a:t>
            </a:r>
          </a:p>
          <a:p>
            <a:pPr marL="571500" indent="-571500" algn="just">
              <a:spcBef>
                <a:spcPct val="0"/>
              </a:spcBef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 Moby Dick is bir memelidir.</a:t>
            </a:r>
          </a:p>
          <a:p>
            <a:pPr marL="571500" indent="-571500" algn="just">
              <a:spcBef>
                <a:spcPct val="0"/>
              </a:spcBef>
              <a:buFont typeface="Wingdings" pitchFamily="2" charset="2"/>
              <a:buNone/>
            </a:pPr>
            <a:endParaRPr lang="tr-TR" altLang="tr-TR" sz="2400" dirty="0"/>
          </a:p>
          <a:p>
            <a:pPr marL="571500" indent="-571500" algn="just">
              <a:spcBef>
                <a:spcPct val="0"/>
              </a:spcBef>
              <a:buFont typeface="Wingdings" pitchFamily="2" charset="2"/>
              <a:buNone/>
            </a:pPr>
            <a:endParaRPr lang="tr-TR" altLang="tr-T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AA19BC-0137-D81E-D31F-5E5DEB07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066" y="248558"/>
            <a:ext cx="10058400" cy="617547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900" b="1" dirty="0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40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ıkarım </a:t>
            </a:r>
            <a:r>
              <a:rPr lang="tr-TR" sz="4900" b="1" dirty="0">
                <a:solidFill>
                  <a:srgbClr val="006600"/>
                </a:solidFill>
                <a:latin typeface="Gabriola" panose="04040605051002020D02" pitchFamily="82" charset="0"/>
              </a:rPr>
              <a:t>ö</a:t>
            </a:r>
            <a:r>
              <a:rPr lang="tr-TR" sz="4000" b="1" dirty="0">
                <a:solidFill>
                  <a:srgbClr val="006600"/>
                </a:solidFill>
                <a:latin typeface="Gabriola" panose="04040605051002020D02" pitchFamily="82" charset="0"/>
              </a:rPr>
              <a:t>rnekleri - </a:t>
            </a:r>
            <a:r>
              <a:rPr lang="tr-TR" sz="49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ıı</a:t>
            </a:r>
            <a:r>
              <a:rPr lang="tr-TR" sz="4000" b="1" baseline="30000" dirty="0">
                <a:solidFill>
                  <a:srgbClr val="006600"/>
                </a:solidFill>
                <a:latin typeface="Gabriola" panose="04040605051002020D02" pitchFamily="8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8683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537" y="277749"/>
            <a:ext cx="11552463" cy="1058409"/>
          </a:xfrm>
        </p:spPr>
        <p:txBody>
          <a:bodyPr>
            <a:noAutofit/>
          </a:bodyPr>
          <a:lstStyle/>
          <a:p>
            <a:pPr algn="ctr">
              <a:lnSpc>
                <a:spcPct val="70000"/>
              </a:lnSpc>
            </a:pP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ıkarımın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g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eçerliliği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ile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ö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ncüllerin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ve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onucunun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oğruluk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eğerleri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a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rasındaki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i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lişki</a:t>
            </a:r>
            <a:b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</a:br>
            <a:endParaRPr lang="tr-TR" sz="3600" b="1" dirty="0">
              <a:solidFill>
                <a:srgbClr val="0066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67" y="1479968"/>
            <a:ext cx="11216987" cy="4505196"/>
          </a:xfrm>
        </p:spPr>
        <p:txBody>
          <a:bodyPr>
            <a:noAutofit/>
          </a:bodyPr>
          <a:lstStyle/>
          <a:p>
            <a:pPr marL="571500" indent="-571500" algn="just">
              <a:spcBef>
                <a:spcPct val="0"/>
              </a:spcBef>
              <a:spcAft>
                <a:spcPct val="30000"/>
              </a:spcAft>
            </a:pPr>
            <a:r>
              <a:rPr lang="tr-TR" altLang="tr-TR" sz="2800" b="1" dirty="0">
                <a:latin typeface="Gabriola" panose="04040605051002020D02" pitchFamily="82" charset="0"/>
              </a:rPr>
              <a:t>Bir çıkarımın geçerliliğini bilmek için öncüllerinin ve sonucunun doğruluk değerlerini bilmek gerekmez (örneğin, çıkarım 1).</a:t>
            </a:r>
          </a:p>
          <a:p>
            <a:pPr marL="571500" indent="-571500" algn="just">
              <a:spcBef>
                <a:spcPct val="0"/>
              </a:spcBef>
              <a:spcAft>
                <a:spcPct val="30000"/>
              </a:spcAft>
            </a:pPr>
            <a:r>
              <a:rPr lang="tr-TR" altLang="tr-TR" sz="2800" b="1" dirty="0">
                <a:latin typeface="Gabriola" panose="04040605051002020D02" pitchFamily="82" charset="0"/>
              </a:rPr>
              <a:t>Geçerli bir çıkarımın öncülleri veya sonucu açıkça yanlış bile olabilir (örneğin, çıkarım 5).</a:t>
            </a:r>
          </a:p>
          <a:p>
            <a:pPr marL="571500" indent="-571500" algn="just">
              <a:spcBef>
                <a:spcPct val="0"/>
              </a:spcBef>
              <a:spcAft>
                <a:spcPct val="30000"/>
              </a:spcAft>
            </a:pPr>
            <a:r>
              <a:rPr lang="tr-TR" altLang="tr-TR" sz="2800" b="1" dirty="0">
                <a:latin typeface="Gabriola" panose="04040605051002020D02" pitchFamily="82" charset="0"/>
              </a:rPr>
              <a:t>Ayrıca, aşağıdaki örnekte gösterildiği gibi, geçersiz bir argümanın öncülleri veya sonucu doğru olabilir:</a:t>
            </a:r>
            <a:endParaRPr lang="tr-TR" altLang="tr-TR" sz="2400" dirty="0">
              <a:latin typeface="Gabriola" panose="04040605051002020D02" pitchFamily="82" charset="0"/>
            </a:endParaRPr>
          </a:p>
          <a:p>
            <a:pPr marL="1120140" lvl="2" indent="-571500" algn="just">
              <a:spcBef>
                <a:spcPct val="0"/>
              </a:spcBef>
              <a:buFont typeface="Wingdings" pitchFamily="2" charset="2"/>
              <a:buAutoNum type="arabicPeriod" startAt="6"/>
            </a:pPr>
            <a:r>
              <a:rPr lang="tr-TR" altLang="tr-TR" sz="2400" dirty="0">
                <a:latin typeface="Gabriola" panose="04040605051002020D02" pitchFamily="82" charset="0"/>
              </a:rPr>
              <a:t>Bütün atlar memelidir.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Bütün atlar omurgalıdır.</a:t>
            </a:r>
          </a:p>
          <a:p>
            <a:pPr marL="1120140" lvl="2" indent="-57150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-------------------------------------</a:t>
            </a:r>
          </a:p>
          <a:p>
            <a:pPr marL="1120140" lvl="2" indent="-571500" algn="just">
              <a:spcBef>
                <a:spcPct val="0"/>
              </a:spcBef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Bütün memeliler omurgalıdır.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8823842D759C9E449A32AB522A910043" ma:contentTypeVersion="10" ma:contentTypeDescription="Yeni belge oluşturun." ma:contentTypeScope="" ma:versionID="d833fa0363b9e3f7b76c9c02aa9943c6">
  <xsd:schema xmlns:xsd="http://www.w3.org/2001/XMLSchema" xmlns:xs="http://www.w3.org/2001/XMLSchema" xmlns:p="http://schemas.microsoft.com/office/2006/metadata/properties" xmlns:ns2="848fb4e4-d694-466d-9c20-89c7728fbbbf" xmlns:ns3="033fb895-ccb7-49cb-b328-917c7623290e" targetNamespace="http://schemas.microsoft.com/office/2006/metadata/properties" ma:root="true" ma:fieldsID="7e9ecd83fd5898544e3f4834760e0629" ns2:_="" ns3:_="">
    <xsd:import namespace="848fb4e4-d694-466d-9c20-89c7728fbbbf"/>
    <xsd:import namespace="033fb895-ccb7-49cb-b328-917c762329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fb4e4-d694-466d-9c20-89c7728fb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fb895-ccb7-49cb-b328-917c7623290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DC994-74CE-4A58-BF62-37742CB8F4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6E0DF2-1952-450B-AE07-EA15D38366FE}"/>
</file>

<file path=customXml/itemProps3.xml><?xml version="1.0" encoding="utf-8"?>
<ds:datastoreItem xmlns:ds="http://schemas.openxmlformats.org/officeDocument/2006/customXml" ds:itemID="{F4048F19-D042-4793-9B08-2DFBC3BE52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5995</TotalTime>
  <Words>1264</Words>
  <Application>Microsoft Office PowerPoint</Application>
  <PresentationFormat>Geniş ekran</PresentationFormat>
  <Paragraphs>187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Wood Type</vt:lpstr>
      <vt:lpstr>PowerPoint Sunusu</vt:lpstr>
      <vt:lpstr>sunum planı</vt:lpstr>
      <vt:lpstr>mantık biliminin konusu</vt:lpstr>
      <vt:lpstr>ÖNERMELER</vt:lpstr>
      <vt:lpstr>akıl yürütme türleri</vt:lpstr>
      <vt:lpstr>geçerli çıkarımlar</vt:lpstr>
      <vt:lpstr>çıkarım örnekleri - ı*</vt:lpstr>
      <vt:lpstr>çıkarım örnekleri - ıı*</vt:lpstr>
      <vt:lpstr>Bir çıkarımın geçerliliği ile öncüllerin ve sonucunun doğruluk değerleri arasındaki ilişki </vt:lpstr>
      <vt:lpstr>Bir çıkarımı geçerli kılan nedir?</vt:lpstr>
      <vt:lpstr>çıkarımı şemaları</vt:lpstr>
      <vt:lpstr>mantık sabitleri ve mantık sistemleri</vt:lpstr>
      <vt:lpstr>Alıştırmalar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lattıce of thematıc roles</dc:title>
  <dc:creator>yilmazkilicaslan</dc:creator>
  <cp:lastModifiedBy>YILMAZ KILIÇASLAN</cp:lastModifiedBy>
  <cp:revision>657</cp:revision>
  <cp:lastPrinted>2017-02-13T14:21:54Z</cp:lastPrinted>
  <dcterms:created xsi:type="dcterms:W3CDTF">2014-05-19T08:47:35Z</dcterms:created>
  <dcterms:modified xsi:type="dcterms:W3CDTF">2024-02-28T16:22:31Z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0x0101008823842D759C9E449A32AB522A910043</vt:lpwstr>
  </property>
</Properties>
</file>