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5"/>
  </p:notesMasterIdLst>
  <p:sldIdLst>
    <p:sldId id="256" r:id="rId2"/>
    <p:sldId id="293" r:id="rId3"/>
    <p:sldId id="294" r:id="rId4"/>
    <p:sldId id="295" r:id="rId5"/>
    <p:sldId id="296" r:id="rId6"/>
    <p:sldId id="297" r:id="rId7"/>
    <p:sldId id="269" r:id="rId8"/>
    <p:sldId id="304" r:id="rId9"/>
    <p:sldId id="277" r:id="rId10"/>
    <p:sldId id="298" r:id="rId11"/>
    <p:sldId id="287" r:id="rId12"/>
    <p:sldId id="290" r:id="rId13"/>
    <p:sldId id="299" r:id="rId14"/>
    <p:sldId id="300" r:id="rId15"/>
    <p:sldId id="301" r:id="rId16"/>
    <p:sldId id="302" r:id="rId17"/>
    <p:sldId id="283" r:id="rId18"/>
    <p:sldId id="270" r:id="rId19"/>
    <p:sldId id="292" r:id="rId20"/>
    <p:sldId id="291" r:id="rId21"/>
    <p:sldId id="303" r:id="rId22"/>
    <p:sldId id="286" r:id="rId23"/>
    <p:sldId id="289" r:id="rId24"/>
    <p:sldId id="288" r:id="rId25"/>
    <p:sldId id="306" r:id="rId26"/>
    <p:sldId id="308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09" r:id="rId42"/>
    <p:sldId id="310" r:id="rId43"/>
    <p:sldId id="314" r:id="rId44"/>
    <p:sldId id="311" r:id="rId45"/>
    <p:sldId id="332" r:id="rId46"/>
    <p:sldId id="333" r:id="rId47"/>
    <p:sldId id="307" r:id="rId48"/>
    <p:sldId id="315" r:id="rId49"/>
    <p:sldId id="313" r:id="rId50"/>
    <p:sldId id="312" r:id="rId51"/>
    <p:sldId id="316" r:id="rId52"/>
    <p:sldId id="334" r:id="rId53"/>
    <p:sldId id="30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8055" autoAdjust="0"/>
  </p:normalViewPr>
  <p:slideViewPr>
    <p:cSldViewPr snapToGrid="0">
      <p:cViewPr varScale="1">
        <p:scale>
          <a:sx n="91" d="100"/>
          <a:sy n="91" d="100"/>
        </p:scale>
        <p:origin x="77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CC77-11D1-401B-9736-0F1EEAF4D604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89E8-CBBD-40CF-B058-934DF957C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64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B89E8-CBBD-40CF-B058-934DF957C5D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97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B89E8-CBBD-40CF-B058-934DF957C5D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B89E8-CBBD-40CF-B058-934DF957C5D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15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B89E8-CBBD-40CF-B058-934DF957C5D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2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B89E8-CBBD-40CF-B058-934DF957C5D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51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B89E8-CBBD-40CF-B058-934DF957C5D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16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B89E8-CBBD-40CF-B058-934DF957C5DC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57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6E00-DFD9-4A19-A338-5760ACC041D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E1CA-58AA-4131-868C-C0279C3B025A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0656-58AE-4547-9AE7-3A6F56867EB9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54CF-5435-4142-B304-5016E04CFF6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A25277-8D53-488C-A7B7-74B49BCA9BA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E2BC-483A-4B72-8315-1D9EC733E4A9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941-5C24-4826-8732-9C8763D52E2D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D3-E84D-406B-8EA0-13274BEF9ECC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1BF9-4861-4919-A27A-AAE2D8D0EB0E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B143-813E-4F69-8FE5-6106BC71F6CB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8D5E-2609-49F1-8BB8-FB58C333A72D}" type="datetime1">
              <a:rPr lang="en-US" smtClean="0"/>
              <a:t>3/4/2024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E15542-7E20-4C22-827B-85C96C74C55A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27566" cy="3035808"/>
          </a:xfrm>
        </p:spPr>
        <p:txBody>
          <a:bodyPr/>
          <a:lstStyle/>
          <a:p>
            <a:pPr algn="ctr"/>
            <a:br>
              <a:rPr lang="tr-TR" sz="6000" dirty="0"/>
            </a:br>
            <a:r>
              <a:rPr lang="tr-TR" sz="6000" dirty="0"/>
              <a:t> </a:t>
            </a:r>
            <a:r>
              <a:rPr lang="tr-TR" sz="6600" dirty="0">
                <a:latin typeface="Gabriola" panose="04040605051002020D02" pitchFamily="82" charset="0"/>
              </a:rPr>
              <a:t>(</a:t>
            </a:r>
            <a:r>
              <a:rPr lang="tr-TR" sz="6600" b="1" dirty="0">
                <a:latin typeface="Gabriola" panose="04040605051002020D02" pitchFamily="82" charset="0"/>
              </a:rPr>
              <a:t>f</a:t>
            </a:r>
            <a:r>
              <a:rPr lang="tr-TR" sz="5400" b="1" dirty="0">
                <a:latin typeface="Gabriola" panose="04040605051002020D02" pitchFamily="82" charset="0"/>
              </a:rPr>
              <a:t>ormel</a:t>
            </a:r>
            <a:r>
              <a:rPr lang="tr-TR" sz="6600" b="1" dirty="0">
                <a:latin typeface="Gabriola" panose="04040605051002020D02" pitchFamily="82" charset="0"/>
              </a:rPr>
              <a:t>)</a:t>
            </a:r>
            <a:r>
              <a:rPr lang="tr-TR" sz="6000" b="1" dirty="0">
                <a:latin typeface="Gabriola" panose="04040605051002020D02" pitchFamily="82" charset="0"/>
              </a:rPr>
              <a:t> </a:t>
            </a:r>
            <a:r>
              <a:rPr lang="tr-TR" sz="6600" b="1" dirty="0">
                <a:latin typeface="Gabriola" panose="04040605051002020D02" pitchFamily="82" charset="0"/>
              </a:rPr>
              <a:t>ö</a:t>
            </a:r>
            <a:r>
              <a:rPr lang="tr-TR" sz="5400" b="1" dirty="0">
                <a:latin typeface="Gabriola" panose="04040605051002020D02" pitchFamily="82" charset="0"/>
              </a:rPr>
              <a:t>nermeler</a:t>
            </a:r>
            <a:r>
              <a:rPr lang="tr-TR" sz="6000" b="1" dirty="0">
                <a:latin typeface="Gabriola" panose="04040605051002020D02" pitchFamily="82" charset="0"/>
              </a:rPr>
              <a:t> </a:t>
            </a:r>
            <a:r>
              <a:rPr lang="tr-TR" sz="6600" b="1" dirty="0">
                <a:latin typeface="Gabriola" panose="04040605051002020D02" pitchFamily="82" charset="0"/>
              </a:rPr>
              <a:t>m</a:t>
            </a:r>
            <a:r>
              <a:rPr lang="tr-TR" sz="5400" b="1" dirty="0">
                <a:latin typeface="Gabriola" panose="04040605051002020D02" pitchFamily="82" charset="0"/>
              </a:rPr>
              <a:t>antığı</a:t>
            </a:r>
            <a:br>
              <a:rPr lang="tr-TR" sz="5400" dirty="0"/>
            </a:br>
            <a:endParaRPr lang="tr-TR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847360" y="6253390"/>
            <a:ext cx="327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 b="1" dirty="0">
                <a:latin typeface="Gabriola" panose="04040605051002020D02" pitchFamily="82" charset="0"/>
              </a:rPr>
              <a:t>Yılmaz KILIÇASLAN</a:t>
            </a:r>
            <a:endParaRPr lang="en-US" altLang="tr-TR" sz="3200" b="1" dirty="0">
              <a:latin typeface="Gabriola" panose="04040605051002020D02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638" cy="248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72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CB9FB0-5203-2F35-5561-1DF6F178D51D}"/>
              </a:ext>
            </a:extLst>
          </p:cNvPr>
          <p:cNvSpPr txBox="1">
            <a:spLocks/>
          </p:cNvSpPr>
          <p:nvPr/>
        </p:nvSpPr>
        <p:spPr>
          <a:xfrm>
            <a:off x="935623" y="0"/>
            <a:ext cx="10058400" cy="49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Ö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nermeler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antığı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i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çin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f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ormel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(</a:t>
            </a:r>
            <a:r>
              <a:rPr lang="tr-TR" sz="4400" b="1" i="1" dirty="0">
                <a:solidFill>
                  <a:srgbClr val="005024"/>
                </a:solidFill>
                <a:latin typeface="Gabriola" panose="04040605051002020D02" pitchFamily="82" charset="0"/>
              </a:rPr>
              <a:t>L</a:t>
            </a:r>
            <a:r>
              <a:rPr lang="tr-TR" sz="4400" b="1" i="1" baseline="-25000" dirty="0">
                <a:solidFill>
                  <a:srgbClr val="005024"/>
                </a:solidFill>
                <a:latin typeface="Gabriola" panose="04040605051002020D02" pitchFamily="82" charset="0"/>
              </a:rPr>
              <a:t>1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) - 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özdizim</a:t>
            </a:r>
            <a:endParaRPr lang="tr-TR" sz="3600" b="1" dirty="0">
              <a:solidFill>
                <a:srgbClr val="00B050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B4D1CB-1A3F-64F0-FD28-3085F4D7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855677"/>
            <a:ext cx="10526407" cy="4681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briola" panose="04040605051002020D02" pitchFamily="82" charset="0"/>
              </a:rPr>
              <a:t>A. </a:t>
            </a:r>
            <a:r>
              <a:rPr lang="tr-TR" sz="2800" b="1" dirty="0">
                <a:latin typeface="Gabriola" panose="04040605051002020D02" pitchFamily="82" charset="0"/>
              </a:rPr>
              <a:t>Temel ifadeler</a:t>
            </a:r>
          </a:p>
          <a:p>
            <a:pPr marL="0" indent="0">
              <a:buNone/>
            </a:pPr>
            <a:r>
              <a:rPr lang="tr-TR" sz="2800" dirty="0">
                <a:latin typeface="Gabriola" panose="04040605051002020D02" pitchFamily="82" charset="0"/>
              </a:rPr>
              <a:t>     </a:t>
            </a:r>
            <a:r>
              <a:rPr lang="en-US" sz="2800" dirty="0">
                <a:latin typeface="Gabriola" panose="04040605051002020D02" pitchFamily="82" charset="0"/>
              </a:rPr>
              <a:t>1. </a:t>
            </a:r>
            <a:r>
              <a:rPr lang="tr-TR" sz="2800" dirty="0">
                <a:latin typeface="Gabriola" panose="04040605051002020D02" pitchFamily="82" charset="0"/>
              </a:rPr>
              <a:t>Mantık Sabitleri</a:t>
            </a:r>
            <a:r>
              <a:rPr lang="en-US" sz="2800" dirty="0">
                <a:latin typeface="Gabriola" panose="04040605051002020D02" pitchFamily="82" charset="0"/>
              </a:rPr>
              <a:t>: ¬,</a:t>
            </a:r>
            <a:r>
              <a:rPr lang="en-US" sz="2800" dirty="0">
                <a:latin typeface="Gabriola" panose="04040605051002020D02" pitchFamily="82" charset="0"/>
                <a:sym typeface="Symbol"/>
              </a:rPr>
              <a:t></a:t>
            </a:r>
            <a:r>
              <a:rPr lang="en-US" sz="2800" dirty="0">
                <a:latin typeface="Gabriola" panose="04040605051002020D02" pitchFamily="82" charset="0"/>
              </a:rPr>
              <a:t>, </a:t>
            </a:r>
            <a:r>
              <a:rPr lang="en-US" sz="2800" dirty="0">
                <a:latin typeface="Gabriola" panose="04040605051002020D02" pitchFamily="82" charset="0"/>
                <a:sym typeface="Symbol"/>
              </a:rPr>
              <a:t></a:t>
            </a:r>
            <a:r>
              <a:rPr lang="en-US" sz="2800" dirty="0">
                <a:latin typeface="Gabriola" panose="04040605051002020D02" pitchFamily="82" charset="0"/>
              </a:rPr>
              <a:t>, </a:t>
            </a:r>
            <a:r>
              <a:rPr lang="en-US" sz="2800" dirty="0">
                <a:latin typeface="Gabriola" panose="04040605051002020D02" pitchFamily="82" charset="0"/>
                <a:sym typeface="Symbol"/>
              </a:rPr>
              <a:t></a:t>
            </a:r>
            <a:r>
              <a:rPr lang="en-US" sz="2800" dirty="0">
                <a:latin typeface="Gabriola" panose="04040605051002020D02" pitchFamily="82" charset="0"/>
              </a:rPr>
              <a:t>, </a:t>
            </a:r>
            <a:r>
              <a:rPr lang="en-US" sz="2800" dirty="0">
                <a:latin typeface="Gabriola" panose="04040605051002020D02" pitchFamily="82" charset="0"/>
                <a:sym typeface="Symbol"/>
              </a:rPr>
              <a:t></a:t>
            </a:r>
            <a:endParaRPr lang="tr-TR" sz="28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tr-TR" sz="2800" dirty="0">
                <a:latin typeface="Gabriola" panose="04040605051002020D02" pitchFamily="82" charset="0"/>
              </a:rPr>
              <a:t>     </a:t>
            </a:r>
            <a:r>
              <a:rPr lang="en-US" sz="2800" dirty="0">
                <a:latin typeface="Gabriola" panose="04040605051002020D02" pitchFamily="82" charset="0"/>
              </a:rPr>
              <a:t>2. </a:t>
            </a:r>
            <a:r>
              <a:rPr lang="tr-TR" sz="2800" dirty="0">
                <a:latin typeface="Gabriola" panose="04040605051002020D02" pitchFamily="82" charset="0"/>
              </a:rPr>
              <a:t>Önerme Değişkenleri</a:t>
            </a:r>
            <a:r>
              <a:rPr lang="en-US" sz="2800" dirty="0">
                <a:latin typeface="Gabriola" panose="04040605051002020D02" pitchFamily="82" charset="0"/>
              </a:rPr>
              <a:t>: </a:t>
            </a:r>
            <a:r>
              <a:rPr lang="en-US" sz="2800" i="1" dirty="0">
                <a:latin typeface="Gabriola" panose="04040605051002020D02" pitchFamily="82" charset="0"/>
              </a:rPr>
              <a:t>p</a:t>
            </a:r>
            <a:r>
              <a:rPr lang="en-US" sz="2800" dirty="0">
                <a:latin typeface="Gabriola" panose="04040605051002020D02" pitchFamily="82" charset="0"/>
              </a:rPr>
              <a:t>, </a:t>
            </a:r>
            <a:r>
              <a:rPr lang="en-US" sz="2800" i="1" dirty="0">
                <a:latin typeface="Gabriola" panose="04040605051002020D02" pitchFamily="82" charset="0"/>
              </a:rPr>
              <a:t>q</a:t>
            </a:r>
            <a:r>
              <a:rPr lang="en-US" sz="2800" dirty="0">
                <a:latin typeface="Gabriola" panose="04040605051002020D02" pitchFamily="82" charset="0"/>
              </a:rPr>
              <a:t>, </a:t>
            </a:r>
            <a:r>
              <a:rPr lang="en-US" sz="2800" i="1" dirty="0">
                <a:latin typeface="Gabriola" panose="04040605051002020D02" pitchFamily="82" charset="0"/>
              </a:rPr>
              <a:t>r</a:t>
            </a:r>
            <a:r>
              <a:rPr lang="en-US" sz="2800" dirty="0">
                <a:latin typeface="Gabriola" panose="04040605051002020D02" pitchFamily="82" charset="0"/>
              </a:rPr>
              <a:t> (</a:t>
            </a:r>
            <a:r>
              <a:rPr lang="tr-TR" sz="2800" dirty="0">
                <a:latin typeface="Gabriola" panose="04040605051002020D02" pitchFamily="82" charset="0"/>
              </a:rPr>
              <a:t>alt indeksli veya </a:t>
            </a:r>
            <a:r>
              <a:rPr lang="tr-TR" sz="2800" dirty="0" err="1">
                <a:latin typeface="Gabriola" panose="04040605051002020D02" pitchFamily="82" charset="0"/>
              </a:rPr>
              <a:t>indekssiz</a:t>
            </a:r>
            <a:r>
              <a:rPr lang="en-US" sz="2800" dirty="0">
                <a:latin typeface="Gabriola" panose="04040605051002020D02" pitchFamily="82" charset="0"/>
              </a:rPr>
              <a:t>)</a:t>
            </a:r>
            <a:endParaRPr lang="tr-TR" sz="28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sz="2800" b="1" dirty="0">
                <a:latin typeface="Gabriola" panose="04040605051002020D02" pitchFamily="82" charset="0"/>
              </a:rPr>
              <a:t>B. </a:t>
            </a:r>
            <a:r>
              <a:rPr lang="tr-TR" sz="2800" b="1" dirty="0">
                <a:latin typeface="Gabriola" panose="04040605051002020D02" pitchFamily="82" charset="0"/>
              </a:rPr>
              <a:t>Sözdizim Kuralları</a:t>
            </a:r>
          </a:p>
          <a:p>
            <a:pPr marL="0" indent="0">
              <a:buNone/>
            </a:pPr>
            <a:r>
              <a:rPr lang="tr-TR" sz="2800" dirty="0">
                <a:latin typeface="Gabriola" panose="04040605051002020D02" pitchFamily="82" charset="0"/>
              </a:rPr>
              <a:t>    </a:t>
            </a:r>
            <a:r>
              <a:rPr lang="en-US" sz="2800" dirty="0">
                <a:latin typeface="Gabriola" panose="04040605051002020D02" pitchFamily="82" charset="0"/>
              </a:rPr>
              <a:t>1. </a:t>
            </a:r>
            <a:r>
              <a:rPr lang="en-US" sz="2800" i="1" dirty="0">
                <a:latin typeface="Gabriola" panose="04040605051002020D02" pitchFamily="82" charset="0"/>
              </a:rPr>
              <a:t>L</a:t>
            </a:r>
            <a:r>
              <a:rPr lang="tr-TR" sz="2800" i="1" baseline="-25000" dirty="0">
                <a:latin typeface="Gabriola" panose="04040605051002020D02" pitchFamily="82" charset="0"/>
              </a:rPr>
              <a:t>1</a:t>
            </a:r>
            <a:r>
              <a:rPr lang="tr-TR" sz="2800" dirty="0">
                <a:latin typeface="Gabriola" panose="04040605051002020D02" pitchFamily="82" charset="0"/>
              </a:rPr>
              <a:t>’deki her önerme değişkeni bir cümledir.</a:t>
            </a:r>
          </a:p>
          <a:p>
            <a:pPr marL="0" indent="0">
              <a:buNone/>
            </a:pPr>
            <a:r>
              <a:rPr lang="tr-TR" sz="2800" dirty="0">
                <a:latin typeface="Gabriola" panose="04040605051002020D02" pitchFamily="82" charset="0"/>
              </a:rPr>
              <a:t>    </a:t>
            </a:r>
            <a:r>
              <a:rPr lang="en-US" sz="2800" dirty="0">
                <a:latin typeface="Gabriola" panose="04040605051002020D02" pitchFamily="82" charset="0"/>
              </a:rPr>
              <a:t>2. </a:t>
            </a:r>
            <a:r>
              <a:rPr lang="tr-TR" sz="2800" dirty="0">
                <a:latin typeface="Gabriola" panose="04040605051002020D02" pitchFamily="82" charset="0"/>
              </a:rPr>
              <a:t>Eğer</a:t>
            </a:r>
            <a:r>
              <a:rPr lang="en-US" sz="2800" dirty="0">
                <a:latin typeface="Gabriola" panose="04040605051002020D02" pitchFamily="82" charset="0"/>
              </a:rPr>
              <a:t> </a:t>
            </a:r>
            <a:r>
              <a:rPr lang="en-US" sz="2800" i="1" dirty="0">
                <a:latin typeface="Gabriola" panose="04040605051002020D02" pitchFamily="82" charset="0"/>
              </a:rPr>
              <a:t>φ</a:t>
            </a:r>
            <a:r>
              <a:rPr lang="en-US" sz="2800" dirty="0">
                <a:latin typeface="Gabriola" panose="04040605051002020D02" pitchFamily="82" charset="0"/>
              </a:rPr>
              <a:t> </a:t>
            </a:r>
            <a:r>
              <a:rPr lang="en-US" sz="2800" i="1" dirty="0">
                <a:latin typeface="Gabriola" panose="04040605051002020D02" pitchFamily="82" charset="0"/>
              </a:rPr>
              <a:t>L</a:t>
            </a:r>
            <a:r>
              <a:rPr lang="tr-TR" sz="2800" i="1" baseline="-25000" dirty="0">
                <a:latin typeface="Gabriola" panose="04040605051002020D02" pitchFamily="82" charset="0"/>
              </a:rPr>
              <a:t>1</a:t>
            </a:r>
            <a:r>
              <a:rPr lang="tr-TR" sz="2800" dirty="0">
                <a:latin typeface="Gabriola" panose="04040605051002020D02" pitchFamily="82" charset="0"/>
              </a:rPr>
              <a:t>’in bir cümlesi ise,</a:t>
            </a:r>
            <a:r>
              <a:rPr lang="en-US" sz="2800" dirty="0">
                <a:latin typeface="Gabriola" panose="04040605051002020D02" pitchFamily="82" charset="0"/>
              </a:rPr>
              <a:t> ¬</a:t>
            </a:r>
            <a:r>
              <a:rPr lang="en-US" sz="2800" i="1" dirty="0">
                <a:latin typeface="Gabriola" panose="04040605051002020D02" pitchFamily="82" charset="0"/>
              </a:rPr>
              <a:t>φ</a:t>
            </a:r>
            <a:r>
              <a:rPr lang="tr-TR" sz="2800" i="1" dirty="0">
                <a:latin typeface="Gabriola" panose="04040605051002020D02" pitchFamily="82" charset="0"/>
              </a:rPr>
              <a:t> de öyledir</a:t>
            </a:r>
            <a:r>
              <a:rPr lang="en-US" sz="2800" dirty="0">
                <a:latin typeface="Gabriola" panose="04040605051002020D02" pitchFamily="82" charset="0"/>
              </a:rPr>
              <a:t>.</a:t>
            </a:r>
            <a:endParaRPr lang="tr-TR" sz="28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tr-TR" sz="2800" dirty="0">
                <a:latin typeface="Gabriola" panose="04040605051002020D02" pitchFamily="82" charset="0"/>
              </a:rPr>
              <a:t>    </a:t>
            </a:r>
            <a:r>
              <a:rPr lang="en-US" sz="2800" dirty="0">
                <a:latin typeface="Gabriola" panose="04040605051002020D02" pitchFamily="82" charset="0"/>
              </a:rPr>
              <a:t>3. </a:t>
            </a:r>
            <a:r>
              <a:rPr lang="tr-TR" sz="2800" dirty="0">
                <a:latin typeface="Gabriola" panose="04040605051002020D02" pitchFamily="82" charset="0"/>
              </a:rPr>
              <a:t>Eğer </a:t>
            </a:r>
            <a:r>
              <a:rPr lang="en-US" sz="2800" i="1" dirty="0">
                <a:latin typeface="Gabriola" panose="04040605051002020D02" pitchFamily="82" charset="0"/>
              </a:rPr>
              <a:t>φ </a:t>
            </a:r>
            <a:r>
              <a:rPr lang="tr-TR" sz="2800" dirty="0">
                <a:latin typeface="Gabriola" panose="04040605051002020D02" pitchFamily="82" charset="0"/>
              </a:rPr>
              <a:t>ve </a:t>
            </a:r>
            <a:r>
              <a:rPr lang="en-US" sz="2800" i="1" dirty="0">
                <a:latin typeface="Gabriola" panose="04040605051002020D02" pitchFamily="82" charset="0"/>
              </a:rPr>
              <a:t>ψ</a:t>
            </a:r>
            <a:r>
              <a:rPr lang="en-US" sz="2800" dirty="0">
                <a:latin typeface="Gabriola" panose="04040605051002020D02" pitchFamily="82" charset="0"/>
              </a:rPr>
              <a:t> </a:t>
            </a:r>
            <a:r>
              <a:rPr lang="en-US" sz="2800" i="1" dirty="0">
                <a:latin typeface="Gabriola" panose="04040605051002020D02" pitchFamily="82" charset="0"/>
              </a:rPr>
              <a:t>L</a:t>
            </a:r>
            <a:r>
              <a:rPr lang="tr-TR" sz="2800" i="1" baseline="-25000" dirty="0">
                <a:latin typeface="Gabriola" panose="04040605051002020D02" pitchFamily="82" charset="0"/>
              </a:rPr>
              <a:t>1</a:t>
            </a:r>
            <a:r>
              <a:rPr lang="tr-TR" sz="2800" dirty="0">
                <a:latin typeface="Gabriola" panose="04040605051002020D02" pitchFamily="82" charset="0"/>
              </a:rPr>
              <a:t>’in bir cümlesi ise,</a:t>
            </a:r>
            <a:r>
              <a:rPr lang="en-US" sz="2800" dirty="0">
                <a:latin typeface="Gabriola" panose="04040605051002020D02" pitchFamily="82" charset="0"/>
              </a:rPr>
              <a:t> </a:t>
            </a:r>
            <a:r>
              <a:rPr lang="en-US" sz="2800" i="1" dirty="0">
                <a:latin typeface="Gabriola" panose="04040605051002020D02" pitchFamily="82" charset="0"/>
              </a:rPr>
              <a:t>(φ </a:t>
            </a:r>
            <a:r>
              <a:rPr lang="en-US" sz="2800" dirty="0">
                <a:latin typeface="Gabriola" panose="04040605051002020D02" pitchFamily="82" charset="0"/>
                <a:sym typeface="Symbol"/>
              </a:rPr>
              <a:t></a:t>
            </a:r>
            <a:r>
              <a:rPr lang="en-US" sz="2800" i="1" dirty="0">
                <a:latin typeface="Gabriola" panose="04040605051002020D02" pitchFamily="82" charset="0"/>
              </a:rPr>
              <a:t> ψ)</a:t>
            </a:r>
            <a:r>
              <a:rPr lang="en-US" sz="2800" dirty="0">
                <a:latin typeface="Gabriola" panose="04040605051002020D02" pitchFamily="82" charset="0"/>
              </a:rPr>
              <a:t>, </a:t>
            </a:r>
            <a:r>
              <a:rPr lang="en-US" sz="2800" i="1" dirty="0">
                <a:latin typeface="Gabriola" panose="04040605051002020D02" pitchFamily="82" charset="0"/>
              </a:rPr>
              <a:t>(φ </a:t>
            </a:r>
            <a:r>
              <a:rPr lang="en-US" sz="2800" dirty="0">
                <a:latin typeface="Gabriola" panose="04040605051002020D02" pitchFamily="82" charset="0"/>
                <a:sym typeface="Symbol"/>
              </a:rPr>
              <a:t></a:t>
            </a:r>
            <a:r>
              <a:rPr lang="en-US" sz="2800" i="1" dirty="0">
                <a:latin typeface="Gabriola" panose="04040605051002020D02" pitchFamily="82" charset="0"/>
              </a:rPr>
              <a:t> ψ),</a:t>
            </a:r>
            <a:r>
              <a:rPr lang="en-US" sz="2800" dirty="0">
                <a:latin typeface="Gabriola" panose="04040605051002020D02" pitchFamily="82" charset="0"/>
              </a:rPr>
              <a:t> </a:t>
            </a:r>
            <a:r>
              <a:rPr lang="en-US" sz="2800" i="1" dirty="0">
                <a:latin typeface="Gabriola" panose="04040605051002020D02" pitchFamily="82" charset="0"/>
              </a:rPr>
              <a:t>(φ </a:t>
            </a:r>
            <a:r>
              <a:rPr lang="en-US" sz="2800" dirty="0">
                <a:latin typeface="Gabriola" panose="04040605051002020D02" pitchFamily="82" charset="0"/>
                <a:sym typeface="Symbol"/>
              </a:rPr>
              <a:t></a:t>
            </a:r>
            <a:r>
              <a:rPr lang="en-US" sz="2800" i="1" dirty="0">
                <a:latin typeface="Gabriola" panose="04040605051002020D02" pitchFamily="82" charset="0"/>
              </a:rPr>
              <a:t> ψ), (φ </a:t>
            </a:r>
            <a:r>
              <a:rPr lang="en-US" sz="2800" dirty="0">
                <a:latin typeface="Gabriola" panose="04040605051002020D02" pitchFamily="82" charset="0"/>
                <a:sym typeface="Symbol"/>
              </a:rPr>
              <a:t></a:t>
            </a:r>
            <a:r>
              <a:rPr lang="en-US" sz="2800" i="1" dirty="0">
                <a:latin typeface="Gabriola" panose="04040605051002020D02" pitchFamily="82" charset="0"/>
              </a:rPr>
              <a:t> ψ)</a:t>
            </a:r>
            <a:r>
              <a:rPr lang="tr-TR" sz="2800" i="1" dirty="0">
                <a:latin typeface="Gabriola" panose="04040605051002020D02" pitchFamily="82" charset="0"/>
              </a:rPr>
              <a:t> da öyledir.</a:t>
            </a:r>
            <a:endParaRPr lang="tr-TR" sz="28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tr-TR" sz="2800" dirty="0">
                <a:latin typeface="Gabriola" panose="04040605051002020D02" pitchFamily="82" charset="0"/>
              </a:rPr>
              <a:t>    </a:t>
            </a:r>
            <a:r>
              <a:rPr lang="en-US" sz="2800" dirty="0">
                <a:latin typeface="Gabriola" panose="04040605051002020D02" pitchFamily="82" charset="0"/>
              </a:rPr>
              <a:t>4. </a:t>
            </a:r>
            <a:r>
              <a:rPr lang="en-US" sz="2800" i="1" dirty="0">
                <a:latin typeface="Gabriola" panose="04040605051002020D02" pitchFamily="82" charset="0"/>
              </a:rPr>
              <a:t>L</a:t>
            </a:r>
            <a:r>
              <a:rPr lang="tr-TR" sz="2800" i="1" baseline="-25000" dirty="0">
                <a:latin typeface="Gabriola" panose="04040605051002020D02" pitchFamily="82" charset="0"/>
              </a:rPr>
              <a:t>1</a:t>
            </a:r>
            <a:r>
              <a:rPr lang="tr-TR" sz="2800" dirty="0">
                <a:latin typeface="Gabriola" panose="04040605051002020D02" pitchFamily="82" charset="0"/>
              </a:rPr>
              <a:t>’in başka bir yolla oluşturulabilecek cümlesi yoktur</a:t>
            </a:r>
            <a:r>
              <a:rPr lang="en-US" sz="2800" dirty="0">
                <a:latin typeface="Gabriola" panose="04040605051002020D02" pitchFamily="82" charset="0"/>
              </a:rPr>
              <a:t>.</a:t>
            </a:r>
            <a:endParaRPr lang="tr-TR" sz="28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0181"/>
            <a:ext cx="10058400" cy="521208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özdizim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 a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ğaçları 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(ö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rnek 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- 1)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92" y="989902"/>
            <a:ext cx="11729535" cy="5602092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>
                <a:latin typeface="Gabriola" panose="04040605051002020D02" pitchFamily="82" charset="0"/>
              </a:rPr>
              <a:t>Doğru biçimlendirilmiş her L1 cümlesi, sözdizim kurallarına uygun olarak oluşturulan tek bir sözdizim ağacı ile ilişkilendirilir.</a:t>
            </a:r>
            <a:r>
              <a:rPr lang="tr-TR" sz="2800" b="1" i="1" dirty="0">
                <a:latin typeface="Gabriola" panose="04040605051002020D02" pitchFamily="82" charset="0"/>
              </a:rPr>
              <a:t> </a:t>
            </a:r>
          </a:p>
          <a:p>
            <a:pPr algn="just"/>
            <a:r>
              <a:rPr lang="tr-TR" sz="2800" dirty="0"/>
              <a:t>(</a:t>
            </a:r>
            <a:r>
              <a:rPr lang="tr-TR" altLang="tr-TR" sz="2800" dirty="0"/>
              <a:t>¬(¬p </a:t>
            </a:r>
            <a:r>
              <a:rPr lang="tr-TR" altLang="tr-TR" sz="2800" dirty="0">
                <a:sym typeface="Symbol" pitchFamily="18" charset="2"/>
              </a:rPr>
              <a:t> q) </a:t>
            </a:r>
            <a:r>
              <a:rPr lang="en-US" sz="2800" dirty="0">
                <a:sym typeface="Symbol"/>
              </a:rPr>
              <a:t></a:t>
            </a:r>
            <a:r>
              <a:rPr lang="tr-TR" sz="2800" dirty="0">
                <a:sym typeface="Symbol"/>
              </a:rPr>
              <a:t> </a:t>
            </a:r>
            <a:r>
              <a:rPr lang="tr-TR" altLang="tr-TR" sz="2800" dirty="0"/>
              <a:t>¬ ¬ r) </a:t>
            </a:r>
            <a:r>
              <a:rPr lang="tr-TR" altLang="tr-TR" sz="2800" b="1" dirty="0">
                <a:latin typeface="Gabriola" panose="04040605051002020D02" pitchFamily="82" charset="0"/>
              </a:rPr>
              <a:t>cümlesinin sözdizim ağacı aşağıdaki gibidir:</a:t>
            </a:r>
            <a:r>
              <a:rPr lang="tr-TR" altLang="tr-TR" b="1" dirty="0">
                <a:sym typeface="Symbol" pitchFamily="18" charset="2"/>
              </a:rPr>
              <a:t>	</a:t>
            </a:r>
            <a:endParaRPr lang="tr-TR" altLang="tr-TR" b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tr-TR" altLang="tr-TR" b="1" dirty="0"/>
              <a:t>	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altLang="tr-TR" b="1" dirty="0"/>
              <a:t>					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altLang="tr-TR" b="1" dirty="0">
                <a:sym typeface="Symbol" pitchFamily="18" charset="2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endParaRPr lang="tr-TR" altLang="tr-TR" b="1" dirty="0">
              <a:sym typeface="Symbol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tr-TR" altLang="tr-TR" b="1" dirty="0">
                <a:sym typeface="Symbol" pitchFamily="18" charset="2"/>
              </a:rPr>
              <a:t>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endParaRPr lang="tr-TR" altLang="tr-TR" b="1" dirty="0">
              <a:sym typeface="Symbol" pitchFamily="18" charset="2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tr-TR" altLang="tr-TR" b="1" dirty="0">
                <a:sym typeface="Symbol" pitchFamily="18" charset="2"/>
              </a:rPr>
              <a:t>		</a:t>
            </a:r>
            <a:endParaRPr lang="tr-TR" altLang="tr-TR" b="1" dirty="0"/>
          </a:p>
          <a:p>
            <a:pPr marL="0" indent="0" algn="just">
              <a:spcBef>
                <a:spcPts val="0"/>
              </a:spcBef>
              <a:buNone/>
            </a:pPr>
            <a:endParaRPr lang="tr-TR" altLang="tr-TR" b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tr-TR" altLang="tr-TR" b="1" dirty="0"/>
              <a:t>			</a:t>
            </a:r>
            <a:endParaRPr lang="tr-TR" altLang="tr-TR" b="1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492242" y="3890362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525497" y="4746565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9941" y="35293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b="1" dirty="0"/>
              <a:t>¬(¬p </a:t>
            </a:r>
            <a:r>
              <a:rPr lang="tr-TR" altLang="tr-TR" b="1" dirty="0">
                <a:sym typeface="Symbol" pitchFamily="18" charset="2"/>
              </a:rPr>
              <a:t> q)    </a:t>
            </a:r>
            <a:r>
              <a:rPr lang="tr-TR" altLang="tr-TR" b="1" dirty="0">
                <a:solidFill>
                  <a:srgbClr val="FF0000"/>
                </a:solidFill>
                <a:sym typeface="Symbol" pitchFamily="18" charset="2"/>
              </a:rPr>
              <a:t>(2)</a:t>
            </a:r>
            <a:endParaRPr lang="tr-TR" dirty="0"/>
          </a:p>
        </p:txBody>
      </p:sp>
      <p:sp>
        <p:nvSpPr>
          <p:cNvPr id="30" name="TextBox 29"/>
          <p:cNvSpPr txBox="1"/>
          <p:nvPr/>
        </p:nvSpPr>
        <p:spPr>
          <a:xfrm>
            <a:off x="3474732" y="434398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b="1" dirty="0"/>
              <a:t>(¬p </a:t>
            </a:r>
            <a:r>
              <a:rPr lang="tr-TR" altLang="tr-TR" b="1" dirty="0">
                <a:sym typeface="Symbol" pitchFamily="18" charset="2"/>
              </a:rPr>
              <a:t> q)    </a:t>
            </a:r>
            <a:r>
              <a:rPr lang="tr-TR" altLang="tr-TR" b="1" dirty="0">
                <a:solidFill>
                  <a:srgbClr val="FF0000"/>
                </a:solidFill>
                <a:sym typeface="Symbol" pitchFamily="18" charset="2"/>
              </a:rPr>
              <a:t>(3, )</a:t>
            </a:r>
            <a:endParaRPr lang="tr-TR" dirty="0"/>
          </a:p>
        </p:txBody>
      </p:sp>
      <p:sp>
        <p:nvSpPr>
          <p:cNvPr id="32" name="TextBox 31"/>
          <p:cNvSpPr txBox="1"/>
          <p:nvPr/>
        </p:nvSpPr>
        <p:spPr>
          <a:xfrm>
            <a:off x="2825283" y="515031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¬ p     </a:t>
            </a:r>
            <a:r>
              <a:rPr lang="tr-TR" altLang="tr-TR" b="1" dirty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048304" y="3221185"/>
            <a:ext cx="1130531" cy="390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5178835" y="3221186"/>
            <a:ext cx="1330038" cy="390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31671" y="3923611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25339" y="4788129"/>
            <a:ext cx="822963" cy="390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048301" y="4788130"/>
            <a:ext cx="897772" cy="390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183777" y="5577836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56709" y="3529340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¬ ¬ r     </a:t>
            </a:r>
            <a:r>
              <a:rPr lang="tr-TR" altLang="tr-TR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65032" y="4343981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¬ r     </a:t>
            </a:r>
            <a:r>
              <a:rPr lang="tr-TR" altLang="tr-TR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78773" y="516336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q     </a:t>
            </a:r>
            <a:r>
              <a:rPr lang="tr-TR" altLang="tr-TR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49885" y="51384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r     </a:t>
            </a:r>
            <a:r>
              <a:rPr lang="tr-TR" altLang="tr-TR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99856" y="605997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p     </a:t>
            </a:r>
            <a:r>
              <a:rPr lang="tr-TR" altLang="tr-TR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1098" y="2819187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 algn="just">
              <a:buNone/>
            </a:pPr>
            <a:r>
              <a:rPr lang="tr-TR" sz="2000" b="1" dirty="0"/>
              <a:t>(</a:t>
            </a:r>
            <a:r>
              <a:rPr lang="tr-TR" altLang="tr-TR" sz="2000" b="1" dirty="0"/>
              <a:t>¬(¬p </a:t>
            </a:r>
            <a:r>
              <a:rPr lang="tr-TR" altLang="tr-TR" sz="2000" b="1" dirty="0">
                <a:sym typeface="Symbol" pitchFamily="18" charset="2"/>
              </a:rPr>
              <a:t> q) </a:t>
            </a:r>
            <a:r>
              <a:rPr lang="en-US" sz="2000" b="1" dirty="0">
                <a:sym typeface="Symbol"/>
              </a:rPr>
              <a:t></a:t>
            </a:r>
            <a:r>
              <a:rPr lang="tr-TR" sz="2000" b="1" dirty="0">
                <a:sym typeface="Symbol"/>
              </a:rPr>
              <a:t> </a:t>
            </a:r>
            <a:r>
              <a:rPr lang="tr-TR" altLang="tr-TR" sz="2000" b="1" dirty="0"/>
              <a:t>¬ ¬ r)	</a:t>
            </a:r>
            <a:r>
              <a:rPr lang="tr-TR" altLang="tr-TR" sz="2000" b="1" dirty="0">
                <a:solidFill>
                  <a:srgbClr val="FF0000"/>
                </a:solidFill>
              </a:rPr>
              <a:t>(3,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tr-TR" altLang="tr-TR" sz="20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72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29" grpId="0"/>
      <p:bldP spid="31" grpId="0"/>
      <p:bldP spid="33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5090" y="2607789"/>
            <a:ext cx="19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(¬ (¬ r  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 r</a:t>
            </a:r>
            <a:r>
              <a:rPr lang="en-US" b="1" baseline="-25000" dirty="0"/>
              <a:t>5</a:t>
            </a:r>
            <a:r>
              <a:rPr lang="en-US" b="1" dirty="0"/>
              <a:t>)</a:t>
            </a:r>
            <a:r>
              <a:rPr lang="tr-TR" b="1" dirty="0"/>
              <a:t>)</a:t>
            </a:r>
            <a:r>
              <a:rPr lang="tr-TR" altLang="tr-TR" b="1" dirty="0">
                <a:sym typeface="Symbol" pitchFamily="18" charset="2"/>
              </a:rPr>
              <a:t>    </a:t>
            </a:r>
            <a:r>
              <a:rPr lang="tr-TR" altLang="tr-TR" b="1" dirty="0">
                <a:solidFill>
                  <a:srgbClr val="FF0000"/>
                </a:solidFill>
                <a:sym typeface="Symbol" pitchFamily="18" charset="2"/>
              </a:rPr>
              <a:t>(2)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069881" y="3422431"/>
            <a:ext cx="18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(¬ r 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 r</a:t>
            </a:r>
            <a:r>
              <a:rPr lang="en-US" b="1" baseline="-25000" dirty="0"/>
              <a:t>5</a:t>
            </a:r>
            <a:r>
              <a:rPr lang="en-US" b="1" dirty="0"/>
              <a:t>)</a:t>
            </a:r>
            <a:r>
              <a:rPr lang="tr-TR" altLang="tr-TR" b="1" dirty="0">
                <a:sym typeface="Symbol" pitchFamily="18" charset="2"/>
              </a:rPr>
              <a:t>    </a:t>
            </a:r>
            <a:r>
              <a:rPr lang="tr-TR" altLang="tr-TR" b="1" dirty="0">
                <a:solidFill>
                  <a:srgbClr val="FF0000"/>
                </a:solidFill>
                <a:sym typeface="Symbol" pitchFamily="18" charset="2"/>
              </a:rPr>
              <a:t>(3,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</a:t>
            </a:r>
            <a:r>
              <a:rPr lang="tr-TR" altLang="tr-TR" b="1" dirty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1420432" y="422876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¬ r     </a:t>
            </a:r>
            <a:r>
              <a:rPr lang="tr-TR" altLang="tr-TR" b="1" dirty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10" name="Straight Connector 9"/>
          <p:cNvCxnSpPr>
            <a:endCxn id="6" idx="0"/>
          </p:cNvCxnSpPr>
          <p:nvPr/>
        </p:nvCxnSpPr>
        <p:spPr>
          <a:xfrm flipH="1">
            <a:off x="2875807" y="2305541"/>
            <a:ext cx="1463443" cy="302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4339250" y="2305541"/>
            <a:ext cx="1523297" cy="384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626820" y="3002060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820488" y="3866578"/>
            <a:ext cx="822963" cy="390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643450" y="3866579"/>
            <a:ext cx="897772" cy="390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778926" y="4656285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9283" y="2723583"/>
            <a:ext cx="211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/>
              <a:t>(¬p </a:t>
            </a:r>
            <a:r>
              <a:rPr lang="tr-TR" b="1" dirty="0">
                <a:sym typeface="Symbol"/>
              </a:rPr>
              <a:t></a:t>
            </a:r>
            <a:r>
              <a:rPr lang="tr-TR" b="1" dirty="0"/>
              <a:t> ¬ ¬q)   </a:t>
            </a:r>
            <a:r>
              <a:rPr lang="tr-TR" altLang="tr-TR" b="1" dirty="0">
                <a:solidFill>
                  <a:srgbClr val="FF0000"/>
                </a:solidFill>
              </a:rPr>
              <a:t>(3, </a:t>
            </a:r>
            <a:r>
              <a:rPr lang="tr-TR" b="1" dirty="0">
                <a:solidFill>
                  <a:srgbClr val="FF0000"/>
                </a:solidFill>
                <a:sym typeface="Symbol"/>
              </a:rPr>
              <a:t></a:t>
            </a:r>
            <a:r>
              <a:rPr lang="tr-TR" altLang="tr-T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8274" y="424181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r</a:t>
            </a:r>
            <a:r>
              <a:rPr lang="en-US" b="1" baseline="-25000" dirty="0"/>
              <a:t>5</a:t>
            </a:r>
            <a:r>
              <a:rPr lang="tr-TR" altLang="tr-TR" b="1" dirty="0"/>
              <a:t>     </a:t>
            </a:r>
            <a:r>
              <a:rPr lang="tr-TR" altLang="tr-TR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5005" y="51384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r     </a:t>
            </a:r>
            <a:r>
              <a:rPr lang="tr-TR" altLang="tr-TR" b="1" dirty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039583" y="3094655"/>
            <a:ext cx="822963" cy="390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862545" y="3094656"/>
            <a:ext cx="897772" cy="390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2634" y="350314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¬ p     </a:t>
            </a:r>
            <a:r>
              <a:rPr lang="tr-TR" altLang="tr-TR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45708" y="350314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altLang="tr-TR" b="1" dirty="0"/>
              <a:t>¬ </a:t>
            </a:r>
            <a:r>
              <a:rPr lang="tr-TR" b="1" dirty="0"/>
              <a:t>¬</a:t>
            </a:r>
            <a:r>
              <a:rPr lang="tr-TR" altLang="tr-TR" b="1" dirty="0"/>
              <a:t> q    </a:t>
            </a:r>
            <a:r>
              <a:rPr lang="tr-TR" altLang="tr-TR" b="1" dirty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954388" y="3957389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10549" y="4396802"/>
            <a:ext cx="12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altLang="tr-TR" b="1" dirty="0"/>
              <a:t>     p     </a:t>
            </a:r>
            <a:r>
              <a:rPr lang="tr-TR" altLang="tr-TR" b="1" dirty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6663982" y="3872479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0143" y="4311892"/>
            <a:ext cx="12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altLang="tr-TR" b="1" dirty="0"/>
              <a:t> </a:t>
            </a:r>
            <a:r>
              <a:rPr lang="tr-TR" b="1" dirty="0"/>
              <a:t>¬</a:t>
            </a:r>
            <a:r>
              <a:rPr lang="tr-TR" altLang="tr-TR" b="1" dirty="0"/>
              <a:t> q     </a:t>
            </a:r>
            <a:r>
              <a:rPr lang="tr-TR" altLang="tr-TR" b="1" dirty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655667" y="4688285"/>
            <a:ext cx="2" cy="43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11828" y="5127698"/>
            <a:ext cx="122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altLang="tr-TR" b="1" dirty="0"/>
              <a:t>     q     </a:t>
            </a:r>
            <a:r>
              <a:rPr lang="tr-TR" altLang="tr-TR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70921" y="1897636"/>
            <a:ext cx="436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b="1" dirty="0"/>
              <a:t>(¬ (¬ r  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 r</a:t>
            </a:r>
            <a:r>
              <a:rPr lang="en-US" b="1" baseline="-25000" dirty="0"/>
              <a:t>5</a:t>
            </a:r>
            <a:r>
              <a:rPr lang="en-US" b="1" dirty="0"/>
              <a:t>) </a:t>
            </a:r>
            <a:r>
              <a:rPr lang="en-US" b="1" dirty="0">
                <a:sym typeface="Symbol"/>
              </a:rPr>
              <a:t></a:t>
            </a:r>
            <a:r>
              <a:rPr lang="en-US" b="1" dirty="0"/>
              <a:t> </a:t>
            </a:r>
            <a:r>
              <a:rPr lang="tr-TR" b="1" dirty="0"/>
              <a:t>(¬p </a:t>
            </a:r>
            <a:r>
              <a:rPr lang="tr-TR" b="1" dirty="0">
                <a:sym typeface="Symbol"/>
              </a:rPr>
              <a:t></a:t>
            </a:r>
            <a:r>
              <a:rPr lang="tr-TR" b="1" dirty="0"/>
              <a:t> ¬ ¬q))	   </a:t>
            </a:r>
            <a:r>
              <a:rPr lang="tr-TR" altLang="tr-TR" sz="2000" b="1" dirty="0">
                <a:solidFill>
                  <a:srgbClr val="FF0000"/>
                </a:solidFill>
              </a:rPr>
              <a:t>(3,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</a:t>
            </a:r>
            <a:r>
              <a:rPr lang="tr-TR" altLang="tr-TR" sz="2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820273" y="1046678"/>
            <a:ext cx="9211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/>
              <a:t>(¬ (¬ r  </a:t>
            </a:r>
            <a:r>
              <a:rPr lang="en-US" sz="2800" dirty="0">
                <a:sym typeface="Symbol"/>
              </a:rPr>
              <a:t></a:t>
            </a:r>
            <a:r>
              <a:rPr lang="en-US" sz="2800" dirty="0"/>
              <a:t> r</a:t>
            </a:r>
            <a:r>
              <a:rPr lang="en-US" sz="2800" baseline="-25000" dirty="0"/>
              <a:t>5</a:t>
            </a:r>
            <a:r>
              <a:rPr lang="en-US" sz="2800" dirty="0"/>
              <a:t>) </a:t>
            </a:r>
            <a:r>
              <a:rPr lang="en-US" sz="2800" dirty="0">
                <a:sym typeface="Symbol"/>
              </a:rPr>
              <a:t></a:t>
            </a:r>
            <a:r>
              <a:rPr lang="en-US" sz="2800" dirty="0"/>
              <a:t> </a:t>
            </a:r>
            <a:r>
              <a:rPr lang="tr-TR" sz="2800" dirty="0"/>
              <a:t>(¬p </a:t>
            </a:r>
            <a:r>
              <a:rPr lang="tr-TR" sz="2800" dirty="0">
                <a:sym typeface="Symbol"/>
              </a:rPr>
              <a:t></a:t>
            </a:r>
            <a:r>
              <a:rPr lang="tr-TR" sz="2800" dirty="0"/>
              <a:t> ¬ ¬q)) </a:t>
            </a:r>
            <a:r>
              <a:rPr lang="tr-TR" altLang="tr-TR" sz="2800" b="1" dirty="0">
                <a:latin typeface="Gabriola" panose="04040605051002020D02" pitchFamily="82" charset="0"/>
              </a:rPr>
              <a:t>cümlesinin sözdizim ağacı aşağıdaki gibidir:</a:t>
            </a: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D7BBF2-5064-3452-5113-B481E4AA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6592"/>
            <a:ext cx="10058400" cy="521208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özdizim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 a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ğaçları 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(ö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rnek 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- 2)</a:t>
            </a:r>
          </a:p>
        </p:txBody>
      </p:sp>
    </p:spTree>
    <p:extLst>
      <p:ext uri="{BB962C8B-B14F-4D97-AF65-F5344CB8AC3E}">
        <p14:creationId xmlns:p14="http://schemas.microsoft.com/office/powerpoint/2010/main" val="19194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8" grpId="0"/>
      <p:bldP spid="20" grpId="0"/>
      <p:bldP spid="22" grpId="0"/>
      <p:bldP spid="27" grpId="0"/>
      <p:bldP spid="28" grpId="0"/>
      <p:bldP spid="49" grpId="0"/>
      <p:bldP spid="51" grpId="0"/>
      <p:bldP spid="53" grpId="0"/>
      <p:bldP spid="2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304" y="1309450"/>
            <a:ext cx="8048274" cy="5328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1" dirty="0"/>
              <a:t>L</a:t>
            </a:r>
            <a:r>
              <a:rPr lang="tr-TR" sz="3000" b="1" i="1" baseline="-25000" dirty="0"/>
              <a:t>1 </a:t>
            </a:r>
            <a:r>
              <a:rPr lang="tr-TR" sz="3000" b="1" i="1" dirty="0"/>
              <a:t>için </a:t>
            </a:r>
            <a:r>
              <a:rPr lang="tr-TR" sz="2800" b="1" dirty="0"/>
              <a:t>BNF </a:t>
            </a:r>
            <a:r>
              <a:rPr lang="tr-TR" sz="3000" b="1" dirty="0"/>
              <a:t>(</a:t>
            </a:r>
            <a:r>
              <a:rPr lang="tr-TR" sz="2800" b="1" dirty="0"/>
              <a:t>B</a:t>
            </a:r>
            <a:r>
              <a:rPr lang="tr-TR" sz="1800" b="1" dirty="0"/>
              <a:t>ACKUS-</a:t>
            </a:r>
            <a:r>
              <a:rPr lang="tr-TR" sz="2800" b="1" dirty="0"/>
              <a:t>N</a:t>
            </a:r>
            <a:r>
              <a:rPr lang="tr-TR" sz="1800" b="1" dirty="0"/>
              <a:t>AUR </a:t>
            </a:r>
            <a:r>
              <a:rPr lang="tr-TR" sz="2800" b="1" dirty="0"/>
              <a:t>F</a:t>
            </a:r>
            <a:r>
              <a:rPr lang="tr-TR" sz="1800" b="1" dirty="0"/>
              <a:t>ORM</a:t>
            </a:r>
            <a:r>
              <a:rPr lang="tr-TR" sz="3000" b="1" dirty="0"/>
              <a:t>) Kuralları:</a:t>
            </a:r>
            <a:r>
              <a:rPr lang="tr-TR" sz="1800" b="1" dirty="0"/>
              <a:t> </a:t>
            </a:r>
          </a:p>
          <a:p>
            <a:pPr>
              <a:buNone/>
            </a:pPr>
            <a:r>
              <a:rPr lang="tr-TR" altLang="tr-TR" sz="2100" dirty="0"/>
              <a:t>	</a:t>
            </a:r>
            <a:r>
              <a:rPr lang="tr-TR" altLang="tr-TR" sz="2200" dirty="0"/>
              <a:t>Cümle  </a:t>
            </a:r>
            <a:r>
              <a:rPr lang="tr-TR" altLang="tr-TR" sz="2200" dirty="0">
                <a:sym typeface="Wingdings" pitchFamily="2" charset="2"/>
              </a:rPr>
              <a:t> </a:t>
            </a:r>
            <a:r>
              <a:rPr lang="tr-TR" altLang="tr-TR" sz="2200" i="1" dirty="0">
                <a:sym typeface="Symbol" pitchFamily="18" charset="2"/>
              </a:rPr>
              <a:t>p </a:t>
            </a:r>
          </a:p>
          <a:p>
            <a:pPr>
              <a:buNone/>
            </a:pPr>
            <a:r>
              <a:rPr lang="tr-TR" altLang="tr-TR" sz="2200" i="1" dirty="0">
                <a:sym typeface="Symbol" pitchFamily="18" charset="2"/>
              </a:rPr>
              <a:t>                    | q </a:t>
            </a:r>
          </a:p>
          <a:p>
            <a:pPr>
              <a:buNone/>
            </a:pPr>
            <a:r>
              <a:rPr lang="tr-TR" altLang="tr-TR" sz="2200" i="1" dirty="0">
                <a:sym typeface="Symbol" pitchFamily="18" charset="2"/>
              </a:rPr>
              <a:t>                    | r </a:t>
            </a:r>
          </a:p>
          <a:p>
            <a:pPr>
              <a:buNone/>
            </a:pPr>
            <a:r>
              <a:rPr lang="tr-TR" altLang="tr-TR" sz="2200" i="1" dirty="0">
                <a:sym typeface="Symbol" pitchFamily="18" charset="2"/>
              </a:rPr>
              <a:t>                    | p</a:t>
            </a:r>
            <a:r>
              <a:rPr lang="tr-TR" altLang="tr-TR" sz="2200" i="1" baseline="-25000" dirty="0">
                <a:sym typeface="Symbol" pitchFamily="18" charset="2"/>
              </a:rPr>
              <a:t>1</a:t>
            </a:r>
            <a:r>
              <a:rPr lang="tr-TR" altLang="tr-TR" sz="2200" i="1" dirty="0"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tr-TR" altLang="tr-TR" sz="2200" i="1" dirty="0">
                <a:sym typeface="Symbol" pitchFamily="18" charset="2"/>
              </a:rPr>
              <a:t>                    | q</a:t>
            </a:r>
            <a:r>
              <a:rPr lang="tr-TR" altLang="tr-TR" sz="2200" i="1" baseline="-25000" dirty="0">
                <a:sym typeface="Symbol" pitchFamily="18" charset="2"/>
              </a:rPr>
              <a:t>1</a:t>
            </a:r>
            <a:r>
              <a:rPr lang="tr-TR" altLang="tr-TR" sz="2200" i="1" dirty="0"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tr-TR" altLang="tr-TR" sz="2200" i="1" dirty="0">
                <a:sym typeface="Symbol" pitchFamily="18" charset="2"/>
              </a:rPr>
              <a:t>                    | r</a:t>
            </a:r>
            <a:r>
              <a:rPr lang="tr-TR" altLang="tr-TR" sz="2200" i="1" baseline="-25000" dirty="0">
                <a:sym typeface="Symbol" pitchFamily="18" charset="2"/>
              </a:rPr>
              <a:t>1</a:t>
            </a:r>
            <a:r>
              <a:rPr lang="tr-TR" altLang="tr-TR" sz="2200" i="1" dirty="0"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tr-TR" altLang="tr-TR" sz="2200" i="1" dirty="0">
                <a:sym typeface="Symbol" pitchFamily="18" charset="2"/>
              </a:rPr>
              <a:t>                    | …</a:t>
            </a:r>
          </a:p>
          <a:p>
            <a:pPr>
              <a:buNone/>
            </a:pPr>
            <a:r>
              <a:rPr lang="tr-TR" altLang="tr-TR" sz="2200" i="1" dirty="0">
                <a:sym typeface="Symbol" pitchFamily="18" charset="2"/>
              </a:rPr>
              <a:t>	</a:t>
            </a:r>
            <a:r>
              <a:rPr lang="tr-TR" altLang="tr-TR" sz="2200" dirty="0">
                <a:sym typeface="Symbol" pitchFamily="18" charset="2"/>
              </a:rPr>
              <a:t>Cümle  </a:t>
            </a:r>
            <a:r>
              <a:rPr lang="tr-TR" altLang="tr-TR" sz="2200" dirty="0">
                <a:sym typeface="Wingdings" pitchFamily="2" charset="2"/>
              </a:rPr>
              <a:t> </a:t>
            </a:r>
            <a:r>
              <a:rPr lang="tr-TR" altLang="tr-TR" sz="2200" i="1" dirty="0"/>
              <a:t>¬ </a:t>
            </a:r>
            <a:r>
              <a:rPr lang="tr-TR" altLang="tr-TR" sz="2200" dirty="0">
                <a:sym typeface="Symbol" pitchFamily="18" charset="2"/>
              </a:rPr>
              <a:t>Cümle</a:t>
            </a:r>
          </a:p>
          <a:p>
            <a:pPr>
              <a:buNone/>
            </a:pPr>
            <a:r>
              <a:rPr lang="tr-TR" altLang="tr-TR" sz="2200" i="1" dirty="0">
                <a:sym typeface="Symbol" pitchFamily="18" charset="2"/>
              </a:rPr>
              <a:t>  </a:t>
            </a:r>
            <a:r>
              <a:rPr lang="tr-TR" altLang="tr-TR" sz="2200" i="1" dirty="0"/>
              <a:t>                   |  </a:t>
            </a:r>
            <a:r>
              <a:rPr lang="tr-TR" altLang="tr-TR" sz="2200" dirty="0"/>
              <a:t>(</a:t>
            </a:r>
            <a:r>
              <a:rPr lang="tr-TR" altLang="tr-TR" sz="2200" dirty="0">
                <a:sym typeface="Symbol" pitchFamily="18" charset="2"/>
              </a:rPr>
              <a:t>Cümle</a:t>
            </a:r>
            <a:r>
              <a:rPr lang="tr-TR" altLang="tr-TR" sz="2200" dirty="0"/>
              <a:t> </a:t>
            </a:r>
            <a:r>
              <a:rPr lang="tr-TR" altLang="tr-TR" sz="2200" dirty="0">
                <a:sym typeface="Symbol" pitchFamily="18" charset="2"/>
              </a:rPr>
              <a:t></a:t>
            </a:r>
            <a:r>
              <a:rPr lang="tr-TR" altLang="tr-TR" sz="2200" dirty="0"/>
              <a:t> </a:t>
            </a:r>
            <a:r>
              <a:rPr lang="tr-TR" altLang="tr-TR" sz="2200" dirty="0">
                <a:sym typeface="Symbol" pitchFamily="18" charset="2"/>
              </a:rPr>
              <a:t>Cümle</a:t>
            </a:r>
            <a:r>
              <a:rPr lang="tr-TR" altLang="tr-TR" sz="2200" dirty="0"/>
              <a:t>)</a:t>
            </a:r>
          </a:p>
          <a:p>
            <a:pPr>
              <a:buNone/>
            </a:pPr>
            <a:r>
              <a:rPr lang="tr-TR" altLang="tr-TR" sz="2200" i="1" dirty="0"/>
              <a:t>		       |  </a:t>
            </a:r>
            <a:r>
              <a:rPr lang="tr-TR" altLang="tr-TR" sz="2200" dirty="0"/>
              <a:t>(</a:t>
            </a:r>
            <a:r>
              <a:rPr lang="tr-TR" altLang="tr-TR" sz="2200" dirty="0">
                <a:sym typeface="Symbol" pitchFamily="18" charset="2"/>
              </a:rPr>
              <a:t>Cümle</a:t>
            </a:r>
            <a:r>
              <a:rPr lang="tr-TR" altLang="tr-TR" sz="2200" dirty="0"/>
              <a:t> </a:t>
            </a:r>
            <a:r>
              <a:rPr lang="tr-TR" altLang="tr-TR" sz="2200" dirty="0">
                <a:sym typeface="Symbol" pitchFamily="18" charset="2"/>
              </a:rPr>
              <a:t></a:t>
            </a:r>
            <a:r>
              <a:rPr lang="tr-TR" altLang="tr-TR" sz="2200" dirty="0"/>
              <a:t> </a:t>
            </a:r>
            <a:r>
              <a:rPr lang="tr-TR" altLang="tr-TR" sz="2200" dirty="0">
                <a:sym typeface="Symbol" pitchFamily="18" charset="2"/>
              </a:rPr>
              <a:t>Cümle</a:t>
            </a:r>
            <a:r>
              <a:rPr lang="tr-TR" altLang="tr-TR" sz="2200" dirty="0"/>
              <a:t>)</a:t>
            </a:r>
          </a:p>
          <a:p>
            <a:pPr>
              <a:buNone/>
            </a:pPr>
            <a:r>
              <a:rPr lang="tr-TR" altLang="tr-TR" sz="2200" i="1" dirty="0"/>
              <a:t>		       |  </a:t>
            </a:r>
            <a:r>
              <a:rPr lang="tr-TR" altLang="tr-TR" sz="2200" dirty="0"/>
              <a:t>(</a:t>
            </a:r>
            <a:r>
              <a:rPr lang="tr-TR" altLang="tr-TR" sz="2200" dirty="0">
                <a:sym typeface="Symbol" pitchFamily="18" charset="2"/>
              </a:rPr>
              <a:t>Cümle</a:t>
            </a:r>
            <a:r>
              <a:rPr lang="tr-TR" altLang="tr-TR" sz="2200" dirty="0"/>
              <a:t> </a:t>
            </a:r>
            <a:r>
              <a:rPr lang="tr-TR" altLang="tr-TR" sz="2200" dirty="0">
                <a:sym typeface="Symbol" pitchFamily="18" charset="2"/>
              </a:rPr>
              <a:t></a:t>
            </a:r>
            <a:r>
              <a:rPr lang="tr-TR" altLang="tr-TR" sz="2200" dirty="0"/>
              <a:t> </a:t>
            </a:r>
            <a:r>
              <a:rPr lang="tr-TR" altLang="tr-TR" sz="2200" dirty="0">
                <a:sym typeface="Symbol" pitchFamily="18" charset="2"/>
              </a:rPr>
              <a:t>Cümle</a:t>
            </a:r>
            <a:r>
              <a:rPr lang="tr-TR" altLang="tr-TR" sz="2200" dirty="0"/>
              <a:t>)</a:t>
            </a:r>
          </a:p>
          <a:p>
            <a:pPr>
              <a:buNone/>
            </a:pPr>
            <a:r>
              <a:rPr lang="tr-TR" altLang="tr-TR" sz="2200" dirty="0"/>
              <a:t>	    	       </a:t>
            </a:r>
            <a:r>
              <a:rPr lang="tr-TR" altLang="tr-TR" sz="2200" i="1" dirty="0"/>
              <a:t>|  </a:t>
            </a:r>
            <a:r>
              <a:rPr lang="tr-TR" altLang="tr-TR" sz="2200" dirty="0"/>
              <a:t>(</a:t>
            </a:r>
            <a:r>
              <a:rPr lang="tr-TR" altLang="tr-TR" sz="2200" dirty="0">
                <a:sym typeface="Symbol" pitchFamily="18" charset="2"/>
              </a:rPr>
              <a:t>Cümle</a:t>
            </a:r>
            <a:r>
              <a:rPr lang="tr-TR" altLang="tr-TR" sz="2200" dirty="0"/>
              <a:t> </a:t>
            </a:r>
            <a:r>
              <a:rPr lang="tr-TR" altLang="tr-TR" sz="2200" dirty="0">
                <a:sym typeface="Symbol" pitchFamily="18" charset="2"/>
              </a:rPr>
              <a:t></a:t>
            </a:r>
            <a:r>
              <a:rPr lang="tr-TR" altLang="tr-TR" sz="2200" dirty="0"/>
              <a:t> </a:t>
            </a:r>
            <a:r>
              <a:rPr lang="tr-TR" altLang="tr-TR" sz="2200" dirty="0">
                <a:sym typeface="Symbol" pitchFamily="18" charset="2"/>
              </a:rPr>
              <a:t>Cümle</a:t>
            </a:r>
            <a:r>
              <a:rPr lang="tr-TR" altLang="tr-TR" sz="2200" dirty="0"/>
              <a:t>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4"/>
            <a:ext cx="1147095" cy="171414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851" y="5574"/>
            <a:ext cx="1714149" cy="1714149"/>
          </a:xfrm>
          <a:prstGeom prst="rect">
            <a:avLst/>
          </a:prstGeom>
        </p:spPr>
      </p:pic>
      <p:sp>
        <p:nvSpPr>
          <p:cNvPr id="7" name="CustomShape 12">
            <a:extLst>
              <a:ext uri="{FF2B5EF4-FFF2-40B4-BE49-F238E27FC236}">
                <a16:creationId xmlns:a16="http://schemas.microsoft.com/office/drawing/2014/main" id="{698E3CFD-17B6-5F4E-0F12-7E3F4AF65F60}"/>
              </a:ext>
            </a:extLst>
          </p:cNvPr>
          <p:cNvSpPr/>
          <p:nvPr/>
        </p:nvSpPr>
        <p:spPr>
          <a:xfrm>
            <a:off x="102660" y="1719723"/>
            <a:ext cx="941774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600" b="1" strike="noStrike" spc="-1" dirty="0">
                <a:solidFill>
                  <a:srgbClr val="000000"/>
                </a:solidFill>
                <a:latin typeface="Gabriola"/>
              </a:rPr>
              <a:t>John </a:t>
            </a:r>
            <a:r>
              <a:rPr lang="tr-TR" sz="1600" b="1" strike="noStrike" spc="-1" dirty="0" err="1">
                <a:solidFill>
                  <a:srgbClr val="000000"/>
                </a:solidFill>
                <a:latin typeface="Gabriola"/>
              </a:rPr>
              <a:t>Backus</a:t>
            </a:r>
            <a:endParaRPr lang="tr-TR" sz="1600" b="0" strike="noStrike" spc="-1" dirty="0">
              <a:latin typeface="Arial"/>
            </a:endParaRPr>
          </a:p>
        </p:txBody>
      </p:sp>
      <p:sp>
        <p:nvSpPr>
          <p:cNvPr id="8" name="CustomShape 12">
            <a:extLst>
              <a:ext uri="{FF2B5EF4-FFF2-40B4-BE49-F238E27FC236}">
                <a16:creationId xmlns:a16="http://schemas.microsoft.com/office/drawing/2014/main" id="{78E2E3B9-9604-EA38-B7C7-93488B238F2C}"/>
              </a:ext>
            </a:extLst>
          </p:cNvPr>
          <p:cNvSpPr/>
          <p:nvPr/>
        </p:nvSpPr>
        <p:spPr>
          <a:xfrm>
            <a:off x="10864038" y="1719723"/>
            <a:ext cx="852134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z="1600" b="1" strike="noStrike" spc="-1" dirty="0">
                <a:solidFill>
                  <a:srgbClr val="000000"/>
                </a:solidFill>
                <a:latin typeface="Gabriola"/>
              </a:rPr>
              <a:t>Peter </a:t>
            </a:r>
            <a:r>
              <a:rPr lang="tr-TR" sz="1600" b="1" strike="noStrike" spc="-1" dirty="0" err="1">
                <a:solidFill>
                  <a:srgbClr val="000000"/>
                </a:solidFill>
                <a:latin typeface="Gabriola"/>
              </a:rPr>
              <a:t>Naur</a:t>
            </a:r>
            <a:endParaRPr lang="tr-TR" sz="1600" b="0" strike="noStrike" spc="-1" dirty="0"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C9B8D6-F050-466C-7329-7BDFE2CE7249}"/>
              </a:ext>
            </a:extLst>
          </p:cNvPr>
          <p:cNvSpPr txBox="1">
            <a:spLocks/>
          </p:cNvSpPr>
          <p:nvPr/>
        </p:nvSpPr>
        <p:spPr>
          <a:xfrm>
            <a:off x="1147095" y="-28044"/>
            <a:ext cx="9228666" cy="49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Ö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nermeler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antığı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i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çin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f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ormel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(</a:t>
            </a:r>
            <a:r>
              <a:rPr lang="tr-TR" sz="4400" b="1" i="1" dirty="0">
                <a:solidFill>
                  <a:srgbClr val="005024"/>
                </a:solidFill>
                <a:latin typeface="Gabriola" panose="04040605051002020D02" pitchFamily="82" charset="0"/>
              </a:rPr>
              <a:t>L</a:t>
            </a:r>
            <a:r>
              <a:rPr lang="tr-TR" sz="4400" b="1" i="1" baseline="-25000" dirty="0">
                <a:solidFill>
                  <a:srgbClr val="005024"/>
                </a:solidFill>
                <a:latin typeface="Gabriola" panose="04040605051002020D02" pitchFamily="82" charset="0"/>
              </a:rPr>
              <a:t>1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) – BNF</a:t>
            </a:r>
            <a:endParaRPr lang="tr-TR" sz="3600" b="1" dirty="0">
              <a:solidFill>
                <a:srgbClr val="00B05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3" y="114716"/>
            <a:ext cx="10058400" cy="571084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c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ümlelerin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t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üretilmesi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56" y="1021703"/>
            <a:ext cx="11662755" cy="5066607"/>
          </a:xfrm>
        </p:spPr>
        <p:txBody>
          <a:bodyPr>
            <a:normAutofit/>
          </a:bodyPr>
          <a:lstStyle/>
          <a:p>
            <a:pPr algn="just"/>
            <a:r>
              <a:rPr lang="tr-TR" sz="2800" dirty="0">
                <a:latin typeface="Gabriola" panose="04040605051002020D02" pitchFamily="82" charset="0"/>
              </a:rPr>
              <a:t>Her doğru biçimlendirilmiş L1 sembol dizisi Cümle sembolünden türetilebilir ve bir sonraki diziye geçmek için her adımda tek bir BNF kuralı uygulanabilir. Her türetim hamlesi =&gt; sembolü ile temsil edilir</a:t>
            </a:r>
            <a:r>
              <a:rPr lang="tr-TR" sz="2800" dirty="0"/>
              <a:t>.</a:t>
            </a:r>
          </a:p>
          <a:p>
            <a:pPr algn="just"/>
            <a:r>
              <a:rPr lang="tr-TR" sz="2800" dirty="0">
                <a:latin typeface="Gabriola" panose="04040605051002020D02" pitchFamily="82" charset="0"/>
              </a:rPr>
              <a:t>Aşağıda</a:t>
            </a:r>
            <a:r>
              <a:rPr lang="tr-TR" sz="2800" dirty="0"/>
              <a:t> </a:t>
            </a:r>
            <a:r>
              <a:rPr lang="tr-TR" sz="2400" dirty="0"/>
              <a:t>(</a:t>
            </a:r>
            <a:r>
              <a:rPr lang="tr-TR" altLang="tr-TR" sz="2400" dirty="0"/>
              <a:t>¬(¬p </a:t>
            </a:r>
            <a:r>
              <a:rPr lang="tr-TR" altLang="tr-TR" sz="2400" dirty="0">
                <a:sym typeface="Symbol" pitchFamily="18" charset="2"/>
              </a:rPr>
              <a:t> q) </a:t>
            </a:r>
            <a:r>
              <a:rPr lang="en-US" sz="2400" dirty="0">
                <a:sym typeface="Symbol"/>
              </a:rPr>
              <a:t></a:t>
            </a:r>
            <a:r>
              <a:rPr lang="tr-TR" sz="2400" dirty="0">
                <a:sym typeface="Symbol"/>
              </a:rPr>
              <a:t> </a:t>
            </a:r>
            <a:r>
              <a:rPr lang="tr-TR" altLang="tr-TR" sz="2400" dirty="0"/>
              <a:t>¬ ¬ r)</a:t>
            </a:r>
            <a:r>
              <a:rPr lang="tr-TR" altLang="tr-TR" sz="2800" dirty="0"/>
              <a:t> </a:t>
            </a:r>
            <a:r>
              <a:rPr lang="tr-TR" altLang="tr-TR" sz="2800" dirty="0">
                <a:latin typeface="Gabriola" panose="04040605051002020D02" pitchFamily="82" charset="0"/>
              </a:rPr>
              <a:t>için türetim süreci yer almaktadır:</a:t>
            </a:r>
          </a:p>
          <a:p>
            <a:pPr marL="0" indent="0" algn="just">
              <a:buNone/>
            </a:pPr>
            <a:r>
              <a:rPr lang="tr-TR" sz="28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368" y="3234204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Cümle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8130" y="3250830"/>
            <a:ext cx="245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(Cümle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</a:t>
            </a:r>
            <a:r>
              <a:rPr lang="tr-TR" sz="2000" dirty="0"/>
              <a:t>Cümle</a:t>
            </a:r>
            <a:r>
              <a:rPr lang="tr-TR" sz="2000" dirty="0">
                <a:sym typeface="Symbol"/>
              </a:rPr>
              <a:t>)</a:t>
            </a:r>
            <a:endParaRPr lang="tr-T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703263" y="3266904"/>
            <a:ext cx="45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</a:t>
            </a:r>
            <a:r>
              <a:rPr lang="tr-TR" altLang="tr-TR" sz="2000" dirty="0"/>
              <a:t>¬(</a:t>
            </a:r>
            <a:r>
              <a:rPr lang="tr-TR" sz="2000" dirty="0"/>
              <a:t>Cümle </a:t>
            </a:r>
            <a:r>
              <a:rPr lang="tr-TR" altLang="tr-TR" sz="2000" dirty="0">
                <a:sym typeface="Symbol" pitchFamily="18" charset="2"/>
              </a:rPr>
              <a:t></a:t>
            </a:r>
            <a:r>
              <a:rPr lang="tr-TR" sz="2000" dirty="0"/>
              <a:t> Cümle)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Cümle)</a:t>
            </a:r>
            <a:endParaRPr lang="tr-T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48368" y="3757355"/>
            <a:ext cx="481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</a:t>
            </a:r>
            <a:r>
              <a:rPr lang="tr-TR" altLang="tr-TR" sz="2000" dirty="0"/>
              <a:t>¬(¬</a:t>
            </a:r>
            <a:r>
              <a:rPr lang="tr-TR" sz="2000" dirty="0"/>
              <a:t>Cümle </a:t>
            </a:r>
            <a:r>
              <a:rPr lang="tr-TR" altLang="tr-TR" sz="2000" dirty="0">
                <a:sym typeface="Symbol" pitchFamily="18" charset="2"/>
              </a:rPr>
              <a:t></a:t>
            </a:r>
            <a:r>
              <a:rPr lang="tr-TR" sz="2000" dirty="0"/>
              <a:t> Cümle)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Cümle)</a:t>
            </a:r>
            <a:endParaRPr lang="tr-T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32444" y="3773983"/>
            <a:ext cx="3907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</a:t>
            </a:r>
            <a:r>
              <a:rPr lang="tr-TR" altLang="tr-TR" sz="2000" dirty="0"/>
              <a:t>¬(¬</a:t>
            </a:r>
            <a:r>
              <a:rPr lang="tr-TR" sz="2000" dirty="0"/>
              <a:t>p </a:t>
            </a:r>
            <a:r>
              <a:rPr lang="tr-TR" altLang="tr-TR" sz="2000" dirty="0">
                <a:sym typeface="Symbol" pitchFamily="18" charset="2"/>
              </a:rPr>
              <a:t></a:t>
            </a:r>
            <a:r>
              <a:rPr lang="tr-TR" sz="2000" dirty="0"/>
              <a:t> Cümle)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Cümle)</a:t>
            </a:r>
            <a:endParaRPr lang="tr-T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969385" y="3773983"/>
            <a:ext cx="306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</a:t>
            </a:r>
            <a:r>
              <a:rPr lang="tr-TR" altLang="tr-TR" sz="2000" dirty="0"/>
              <a:t>¬(¬</a:t>
            </a:r>
            <a:r>
              <a:rPr lang="tr-TR" sz="2000" dirty="0"/>
              <a:t>p </a:t>
            </a:r>
            <a:r>
              <a:rPr lang="tr-TR" altLang="tr-TR" sz="2000" dirty="0">
                <a:sym typeface="Symbol" pitchFamily="18" charset="2"/>
              </a:rPr>
              <a:t></a:t>
            </a:r>
            <a:r>
              <a:rPr lang="tr-TR" sz="2000" dirty="0"/>
              <a:t> q)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Cümle)</a:t>
            </a:r>
            <a:endParaRPr lang="tr-T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6600" y="4281983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</a:t>
            </a:r>
            <a:r>
              <a:rPr lang="tr-TR" altLang="tr-TR" sz="2000" dirty="0"/>
              <a:t>¬(¬</a:t>
            </a:r>
            <a:r>
              <a:rPr lang="tr-TR" sz="2000" dirty="0"/>
              <a:t>p </a:t>
            </a:r>
            <a:r>
              <a:rPr lang="tr-TR" altLang="tr-TR" sz="2000" dirty="0">
                <a:sym typeface="Symbol" pitchFamily="18" charset="2"/>
              </a:rPr>
              <a:t></a:t>
            </a:r>
            <a:r>
              <a:rPr lang="tr-TR" sz="2000" dirty="0"/>
              <a:t> q)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</a:t>
            </a:r>
            <a:r>
              <a:rPr lang="tr-TR" altLang="tr-TR" sz="2000" dirty="0"/>
              <a:t>¬</a:t>
            </a:r>
            <a:r>
              <a:rPr lang="tr-TR" sz="2000" dirty="0">
                <a:sym typeface="Symbol"/>
              </a:rPr>
              <a:t>Cümle)</a:t>
            </a:r>
            <a:endParaRPr lang="tr-T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5896" y="4296767"/>
            <a:ext cx="364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</a:t>
            </a:r>
            <a:r>
              <a:rPr lang="tr-TR" altLang="tr-TR" sz="2000" dirty="0"/>
              <a:t>¬(¬</a:t>
            </a:r>
            <a:r>
              <a:rPr lang="tr-TR" sz="2000" dirty="0"/>
              <a:t>p </a:t>
            </a:r>
            <a:r>
              <a:rPr lang="tr-TR" altLang="tr-TR" sz="2000" dirty="0">
                <a:sym typeface="Symbol" pitchFamily="18" charset="2"/>
              </a:rPr>
              <a:t></a:t>
            </a:r>
            <a:r>
              <a:rPr lang="tr-TR" sz="2000" dirty="0"/>
              <a:t> q)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</a:t>
            </a:r>
            <a:r>
              <a:rPr lang="tr-TR" altLang="tr-TR" sz="2000" dirty="0"/>
              <a:t>¬ ¬ </a:t>
            </a:r>
            <a:r>
              <a:rPr lang="tr-TR" sz="2000" dirty="0">
                <a:sym typeface="Symbol"/>
              </a:rPr>
              <a:t>Cümle)</a:t>
            </a:r>
            <a:endParaRPr lang="tr-TR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77126" y="4305233"/>
            <a:ext cx="265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</a:t>
            </a:r>
            <a:r>
              <a:rPr lang="tr-TR" altLang="tr-TR" sz="2000" dirty="0"/>
              <a:t>¬(¬</a:t>
            </a:r>
            <a:r>
              <a:rPr lang="tr-TR" sz="2000" dirty="0"/>
              <a:t>p </a:t>
            </a:r>
            <a:r>
              <a:rPr lang="tr-TR" altLang="tr-TR" sz="2000" dirty="0">
                <a:sym typeface="Symbol" pitchFamily="18" charset="2"/>
              </a:rPr>
              <a:t></a:t>
            </a:r>
            <a:r>
              <a:rPr lang="tr-TR" sz="2000" dirty="0"/>
              <a:t> q)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</a:t>
            </a:r>
            <a:r>
              <a:rPr lang="tr-TR" altLang="tr-TR" sz="2000" dirty="0"/>
              <a:t>¬ ¬ </a:t>
            </a:r>
            <a:r>
              <a:rPr lang="tr-TR" sz="2000" dirty="0">
                <a:sym typeface="Symbol"/>
              </a:rPr>
              <a:t>r)</a:t>
            </a:r>
            <a:endParaRPr lang="tr-TR" sz="2000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C3677DBA-6A95-B710-A54C-396F90836A36}"/>
              </a:ext>
            </a:extLst>
          </p:cNvPr>
          <p:cNvSpPr txBox="1"/>
          <p:nvPr/>
        </p:nvSpPr>
        <p:spPr>
          <a:xfrm>
            <a:off x="3984770" y="3293646"/>
            <a:ext cx="306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=&gt; (</a:t>
            </a:r>
            <a:r>
              <a:rPr lang="tr-TR" altLang="tr-TR" sz="2000" dirty="0"/>
              <a:t>¬ </a:t>
            </a:r>
            <a:r>
              <a:rPr lang="tr-TR" sz="2000" dirty="0"/>
              <a:t>Cümle </a:t>
            </a:r>
            <a:r>
              <a:rPr lang="en-US" sz="2000" dirty="0">
                <a:sym typeface="Symbol"/>
              </a:rPr>
              <a:t></a:t>
            </a:r>
            <a:r>
              <a:rPr lang="tr-TR" sz="2000" dirty="0">
                <a:sym typeface="Symbol"/>
              </a:rPr>
              <a:t> </a:t>
            </a:r>
            <a:r>
              <a:rPr lang="tr-TR" sz="2000" dirty="0"/>
              <a:t>Cümle</a:t>
            </a:r>
            <a:r>
              <a:rPr lang="tr-TR" sz="2000" dirty="0">
                <a:sym typeface="Symbol"/>
              </a:rPr>
              <a:t>)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528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364" y="131340"/>
            <a:ext cx="10058400" cy="554459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lıştırmalar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(t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üretimler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85" y="980903"/>
            <a:ext cx="11255432" cy="519129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tr-TR" altLang="tr-TR" sz="2800" b="1" dirty="0">
                <a:latin typeface="Gabriola" panose="04040605051002020D02" pitchFamily="82" charset="0"/>
              </a:rPr>
              <a:t>Aşağıdaki ifadelerin her birini BNF kullanarak türetmeye çalışın.	(Her biri 5 puan)</a:t>
            </a:r>
          </a:p>
          <a:p>
            <a:pPr marL="1133158" lvl="2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altLang="tr-TR" sz="2800" dirty="0"/>
              <a:t>¬(¬p </a:t>
            </a:r>
            <a:r>
              <a:rPr lang="tr-TR" altLang="tr-TR" sz="2800" b="1" dirty="0">
                <a:sym typeface="Symbol" pitchFamily="18" charset="2"/>
              </a:rPr>
              <a:t></a:t>
            </a:r>
            <a:r>
              <a:rPr lang="tr-TR" altLang="tr-TR" sz="2800" dirty="0">
                <a:sym typeface="Symbol" pitchFamily="18" charset="2"/>
              </a:rPr>
              <a:t> q)</a:t>
            </a:r>
          </a:p>
          <a:p>
            <a:pPr marL="1133158" lvl="2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altLang="tr-TR" sz="2600" dirty="0">
                <a:sym typeface="Symbol" pitchFamily="18" charset="2"/>
              </a:rPr>
              <a:t>pq</a:t>
            </a:r>
          </a:p>
          <a:p>
            <a:pPr marL="1133158" lvl="2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altLang="tr-TR" sz="2600" dirty="0"/>
              <a:t>¬(¬¬p)</a:t>
            </a:r>
          </a:p>
          <a:p>
            <a:pPr marL="1133158" lvl="2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altLang="tr-TR" sz="2600" dirty="0">
                <a:sym typeface="Symbol" pitchFamily="18" charset="2"/>
              </a:rPr>
              <a:t>((p</a:t>
            </a:r>
            <a:r>
              <a:rPr lang="tr-TR" altLang="tr-TR" sz="2600" baseline="-25000" dirty="0">
                <a:sym typeface="Symbol" pitchFamily="18" charset="2"/>
              </a:rPr>
              <a:t>28</a:t>
            </a:r>
            <a:r>
              <a:rPr lang="tr-TR" altLang="tr-TR" sz="2600" dirty="0">
                <a:sym typeface="Symbol" pitchFamily="18" charset="2"/>
              </a:rPr>
              <a:t>  p</a:t>
            </a:r>
            <a:r>
              <a:rPr lang="tr-TR" altLang="tr-TR" sz="2600" baseline="-25000" dirty="0">
                <a:sym typeface="Symbol" pitchFamily="18" charset="2"/>
              </a:rPr>
              <a:t>3</a:t>
            </a:r>
            <a:r>
              <a:rPr lang="tr-TR" altLang="tr-TR" sz="2600" dirty="0">
                <a:sym typeface="Symbol" pitchFamily="18" charset="2"/>
              </a:rPr>
              <a:t>)  p)</a:t>
            </a:r>
          </a:p>
          <a:p>
            <a:pPr marL="1133158" lvl="2" indent="-514350">
              <a:spcAft>
                <a:spcPts val="600"/>
              </a:spcAft>
              <a:buFont typeface="+mj-lt"/>
              <a:buAutoNum type="arabicPeriod"/>
            </a:pPr>
            <a:r>
              <a:rPr lang="tr-TR" altLang="tr-TR" sz="2600" dirty="0">
                <a:sym typeface="Symbol" pitchFamily="18" charset="2"/>
              </a:rPr>
              <a:t>(p  ((p  q)))</a:t>
            </a:r>
          </a:p>
          <a:p>
            <a:pPr marL="1133158" lvl="2" indent="-514350">
              <a:spcAft>
                <a:spcPts val="600"/>
              </a:spcAft>
              <a:buFont typeface="+mj-lt"/>
              <a:buAutoNum type="arabicPeriod"/>
            </a:pPr>
            <a:r>
              <a:rPr lang="tr-TR" altLang="tr-TR" sz="2600" dirty="0">
                <a:sym typeface="Symbol" pitchFamily="18" charset="2"/>
              </a:rPr>
              <a:t>(p </a:t>
            </a:r>
            <a:r>
              <a:rPr lang="tr-TR" altLang="tr-TR" sz="2600" b="1" dirty="0">
                <a:sym typeface="Symbol" pitchFamily="18" charset="2"/>
              </a:rPr>
              <a:t></a:t>
            </a:r>
            <a:r>
              <a:rPr lang="tr-TR" altLang="tr-TR" sz="2600" dirty="0">
                <a:sym typeface="Symbol" pitchFamily="18" charset="2"/>
              </a:rPr>
              <a:t> (q </a:t>
            </a:r>
            <a:r>
              <a:rPr lang="tr-TR" altLang="tr-TR" sz="2600" b="1" dirty="0">
                <a:sym typeface="Symbol" pitchFamily="18" charset="2"/>
              </a:rPr>
              <a:t></a:t>
            </a:r>
            <a:r>
              <a:rPr lang="tr-TR" altLang="tr-TR" sz="2600" dirty="0">
                <a:sym typeface="Symbol" pitchFamily="18" charset="2"/>
              </a:rPr>
              <a:t> r))</a:t>
            </a:r>
            <a:endParaRPr lang="tr-TR" altLang="tr-TR" sz="2600" dirty="0"/>
          </a:p>
          <a:p>
            <a:pPr marL="1133158" lvl="2" indent="-514350">
              <a:spcAft>
                <a:spcPts val="600"/>
              </a:spcAft>
              <a:buFont typeface="+mj-lt"/>
              <a:buAutoNum type="arabicPeriod"/>
            </a:pPr>
            <a:r>
              <a:rPr lang="tr-TR" altLang="tr-TR" sz="2600" dirty="0"/>
              <a:t>(¬p </a:t>
            </a:r>
            <a:r>
              <a:rPr lang="tr-TR" altLang="tr-TR" sz="2600" b="1" dirty="0">
                <a:sym typeface="Symbol" pitchFamily="18" charset="2"/>
              </a:rPr>
              <a:t></a:t>
            </a:r>
            <a:r>
              <a:rPr lang="tr-TR" altLang="tr-TR" sz="2600" dirty="0">
                <a:sym typeface="Symbol" pitchFamily="18" charset="2"/>
              </a:rPr>
              <a:t> </a:t>
            </a:r>
            <a:r>
              <a:rPr lang="tr-TR" altLang="tr-TR" sz="2600" dirty="0"/>
              <a:t>¬¬p)</a:t>
            </a:r>
          </a:p>
          <a:p>
            <a:pPr marL="1133158" lvl="2" indent="-514350">
              <a:spcAft>
                <a:spcPts val="600"/>
              </a:spcAft>
              <a:buFont typeface="+mj-lt"/>
              <a:buAutoNum type="arabicPeriod"/>
            </a:pPr>
            <a:r>
              <a:rPr lang="tr-TR" altLang="tr-TR" sz="2600" dirty="0"/>
              <a:t>(p </a:t>
            </a:r>
            <a:r>
              <a:rPr lang="tr-TR" altLang="tr-TR" sz="2600" dirty="0">
                <a:sym typeface="Symbol" pitchFamily="18" charset="2"/>
              </a:rPr>
              <a:t> (p  q)  q</a:t>
            </a:r>
            <a:r>
              <a:rPr lang="tr-TR" altLang="tr-TR" sz="2600" dirty="0"/>
              <a:t>)</a:t>
            </a:r>
          </a:p>
          <a:p>
            <a:pPr marL="1133158" lvl="2" indent="-514350">
              <a:spcAft>
                <a:spcPts val="600"/>
              </a:spcAft>
              <a:buFont typeface="+mj-lt"/>
              <a:buAutoNum type="arabicPeriod"/>
            </a:pPr>
            <a:r>
              <a:rPr lang="tr-TR" sz="2600" dirty="0"/>
              <a:t>((</a:t>
            </a:r>
            <a:r>
              <a:rPr lang="en-US" sz="2600" dirty="0"/>
              <a:t>φ </a:t>
            </a:r>
            <a:r>
              <a:rPr lang="en-US" sz="2600" dirty="0">
                <a:sym typeface="Symbol"/>
              </a:rPr>
              <a:t></a:t>
            </a:r>
            <a:r>
              <a:rPr lang="en-US" sz="2600" dirty="0"/>
              <a:t> ψ</a:t>
            </a:r>
            <a:r>
              <a:rPr lang="tr-TR" sz="2600" dirty="0"/>
              <a:t>) </a:t>
            </a:r>
            <a:r>
              <a:rPr lang="tr-TR" altLang="tr-TR" sz="2600" dirty="0">
                <a:sym typeface="Symbol" pitchFamily="18" charset="2"/>
              </a:rPr>
              <a:t> </a:t>
            </a:r>
            <a:r>
              <a:rPr lang="tr-TR" altLang="tr-TR" sz="2600" dirty="0"/>
              <a:t>¬</a:t>
            </a:r>
            <a:r>
              <a:rPr lang="en-US" sz="2600" dirty="0"/>
              <a:t> ψ</a:t>
            </a:r>
            <a:r>
              <a:rPr lang="tr-TR" sz="2600" dirty="0"/>
              <a:t>)</a:t>
            </a:r>
          </a:p>
          <a:p>
            <a:pPr marL="1133158" lvl="2" indent="-514350">
              <a:spcAft>
                <a:spcPts val="600"/>
              </a:spcAft>
              <a:buFont typeface="+mj-lt"/>
              <a:buAutoNum type="arabicPeriod"/>
            </a:pPr>
            <a:r>
              <a:rPr lang="tr-TR" sz="2600" dirty="0"/>
              <a:t>(((p</a:t>
            </a:r>
            <a:r>
              <a:rPr lang="en-US" sz="2600" dirty="0"/>
              <a:t> </a:t>
            </a:r>
            <a:r>
              <a:rPr lang="en-US" sz="2600" dirty="0">
                <a:sym typeface="Symbol"/>
              </a:rPr>
              <a:t></a:t>
            </a:r>
            <a:r>
              <a:rPr lang="en-US" sz="2600" dirty="0"/>
              <a:t> </a:t>
            </a:r>
            <a:r>
              <a:rPr lang="tr-TR" sz="2600" dirty="0"/>
              <a:t>q) </a:t>
            </a:r>
            <a:r>
              <a:rPr lang="tr-TR" altLang="tr-TR" sz="2600" dirty="0">
                <a:sym typeface="Symbol" pitchFamily="18" charset="2"/>
              </a:rPr>
              <a:t> </a:t>
            </a:r>
            <a:r>
              <a:rPr lang="tr-TR" altLang="tr-TR" sz="2600" dirty="0"/>
              <a:t>¬</a:t>
            </a:r>
            <a:r>
              <a:rPr lang="en-US" sz="2600" dirty="0"/>
              <a:t> </a:t>
            </a:r>
            <a:r>
              <a:rPr lang="tr-TR" altLang="tr-TR" sz="2600" dirty="0"/>
              <a:t>¬</a:t>
            </a:r>
            <a:r>
              <a:rPr lang="en-US" sz="2600" dirty="0"/>
              <a:t> </a:t>
            </a:r>
            <a:r>
              <a:rPr lang="tr-TR" altLang="tr-TR" sz="2600" dirty="0"/>
              <a:t>¬</a:t>
            </a:r>
            <a:r>
              <a:rPr lang="en-US" sz="2600" dirty="0"/>
              <a:t> </a:t>
            </a:r>
            <a:r>
              <a:rPr lang="tr-TR" sz="2600" dirty="0"/>
              <a:t>q</a:t>
            </a:r>
            <a:r>
              <a:rPr lang="tr-TR" sz="2600" baseline="-25000" dirty="0"/>
              <a:t>5</a:t>
            </a:r>
            <a:r>
              <a:rPr lang="tr-TR" sz="2600" dirty="0"/>
              <a:t>)</a:t>
            </a:r>
            <a:endParaRPr lang="tr-TR" altLang="tr-TR" sz="2600" dirty="0"/>
          </a:p>
          <a:p>
            <a:pPr marL="839788" lvl="1" indent="-495300">
              <a:buFont typeface="Wingdings" pitchFamily="2" charset="2"/>
              <a:buAutoNum type="arabicPeriod"/>
            </a:pPr>
            <a:endParaRPr lang="tr-TR" altLang="tr-TR" sz="28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4521"/>
            <a:ext cx="10058400" cy="46242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odel-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uramsal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nlambilim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461460"/>
            <a:ext cx="12192000" cy="6300067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>
                <a:latin typeface="Gabriola" panose="04040605051002020D02" pitchFamily="82" charset="0"/>
              </a:rPr>
              <a:t>Dilsel anlam çalışması anlambilim olarak adlandırılır.</a:t>
            </a:r>
          </a:p>
          <a:p>
            <a:pPr algn="just"/>
            <a:r>
              <a:rPr lang="tr-TR" sz="2600" b="1" dirty="0">
                <a:latin typeface="Gabriola" panose="04040605051002020D02" pitchFamily="82" charset="0"/>
              </a:rPr>
              <a:t>Model-kuramsal yaklaşımda anlambilim, bir dilin yapısı ile benimsenen gerçeklik modeli arasındaki eşleme ile ilgilenir. Eşleşmenin kendisini ‘semantik’ olarak adlandıracağız:</a:t>
            </a:r>
          </a:p>
          <a:p>
            <a:pPr marL="0" indent="0" algn="just">
              <a:buNone/>
            </a:pPr>
            <a:endParaRPr lang="tr-TR" sz="2600" b="1" dirty="0">
              <a:latin typeface="Gabriola" panose="04040605051002020D02" pitchFamily="82" charset="0"/>
            </a:endParaRPr>
          </a:p>
          <a:p>
            <a:pPr marL="0" indent="0" algn="just">
              <a:buNone/>
            </a:pPr>
            <a:endParaRPr lang="tr-TR" sz="2600" b="1" dirty="0">
              <a:latin typeface="Gabriola" panose="04040605051002020D02" pitchFamily="82" charset="0"/>
            </a:endParaRPr>
          </a:p>
          <a:p>
            <a:pPr algn="just">
              <a:spcBef>
                <a:spcPts val="0"/>
              </a:spcBef>
            </a:pPr>
            <a:r>
              <a:rPr lang="tr-TR" sz="2600" b="1" dirty="0">
                <a:latin typeface="Gabriola" panose="04040605051002020D02" pitchFamily="82" charset="0"/>
              </a:rPr>
              <a:t>Önermeler mantığı için gerçeklik modeli, her </a:t>
            </a:r>
            <a:r>
              <a:rPr lang="en-US" sz="2600" i="1" dirty="0">
                <a:sym typeface="Symbol"/>
              </a:rPr>
              <a:t> </a:t>
            </a:r>
            <a:r>
              <a:rPr lang="tr-TR" sz="2600" b="1" dirty="0">
                <a:latin typeface="Gabriola" panose="04040605051002020D02" pitchFamily="82" charset="0"/>
              </a:rPr>
              <a:t>önerme değişkenine bir doğruluk değeri atayan bir </a:t>
            </a:r>
            <a:r>
              <a:rPr lang="en-US" sz="2600" i="1" dirty="0"/>
              <a:t>F </a:t>
            </a:r>
            <a:r>
              <a:rPr lang="tr-TR" sz="2600" b="1" dirty="0">
                <a:latin typeface="Gabriola" panose="04040605051002020D02" pitchFamily="82" charset="0"/>
              </a:rPr>
              <a:t>fonksiyonudur: </a:t>
            </a:r>
            <a:r>
              <a:rPr lang="en-US" sz="2800" b="1" i="1" dirty="0"/>
              <a:t>F</a:t>
            </a:r>
            <a:r>
              <a:rPr lang="en-US" sz="2800" b="1" dirty="0"/>
              <a:t>(</a:t>
            </a:r>
            <a:r>
              <a:rPr lang="en-US" sz="2800" b="1" i="1" dirty="0">
                <a:sym typeface="Symbol"/>
              </a:rPr>
              <a:t></a:t>
            </a:r>
            <a:r>
              <a:rPr lang="en-US" sz="2800" b="1" dirty="0"/>
              <a:t>) </a:t>
            </a:r>
            <a:r>
              <a:rPr lang="en-US" sz="2800" b="1" dirty="0">
                <a:sym typeface="Symbol"/>
              </a:rPr>
              <a:t></a:t>
            </a:r>
            <a:r>
              <a:rPr lang="en-US" sz="2800" b="1" dirty="0"/>
              <a:t> {1, 0}</a:t>
            </a:r>
            <a:r>
              <a:rPr lang="tr-TR" sz="2800" b="1" dirty="0">
                <a:latin typeface="Gabriola" panose="04040605051002020D02" pitchFamily="82" charset="0"/>
              </a:rPr>
              <a:t>. Not: </a:t>
            </a:r>
            <a:r>
              <a:rPr lang="en-US" sz="2600" b="1" dirty="0"/>
              <a:t>1</a:t>
            </a:r>
            <a:r>
              <a:rPr lang="tr-TR" sz="2600" b="1" dirty="0"/>
              <a:t> </a:t>
            </a:r>
            <a:r>
              <a:rPr lang="tr-TR" sz="2600" b="1" dirty="0">
                <a:latin typeface="Gabriola" panose="04040605051002020D02" pitchFamily="82" charset="0"/>
              </a:rPr>
              <a:t>ve</a:t>
            </a:r>
            <a:r>
              <a:rPr lang="tr-TR" sz="2600" b="1" dirty="0"/>
              <a:t> </a:t>
            </a:r>
            <a:r>
              <a:rPr lang="en-US" sz="2600" b="1" dirty="0"/>
              <a:t>0</a:t>
            </a:r>
            <a:r>
              <a:rPr lang="tr-TR" sz="2600" b="1" dirty="0"/>
              <a:t>’</a:t>
            </a:r>
            <a:r>
              <a:rPr lang="tr-TR" sz="2600" b="1" dirty="0">
                <a:latin typeface="Gabriola" panose="04040605051002020D02" pitchFamily="82" charset="0"/>
              </a:rPr>
              <a:t>ı sırasıyla ‘doğru’ ve ‘yanlış’ kavramları için kullanacağız.</a:t>
            </a:r>
          </a:p>
          <a:p>
            <a:pPr algn="just"/>
            <a:r>
              <a:rPr lang="tr-TR" sz="2600" b="1" dirty="0">
                <a:latin typeface="Gabriola" panose="04040605051002020D02" pitchFamily="82" charset="0"/>
              </a:rPr>
              <a:t>Bir önermenin anlamını (doğruluk değerini) belirlerken başvurulacak </a:t>
            </a:r>
            <a:r>
              <a:rPr lang="en-US" sz="2600" i="1" dirty="0"/>
              <a:t>F </a:t>
            </a:r>
            <a:r>
              <a:rPr lang="tr-TR" sz="2600" b="1" dirty="0">
                <a:latin typeface="Gabriola" panose="04040605051002020D02" pitchFamily="82" charset="0"/>
              </a:rPr>
              <a:t>fonksiyonlarını, yani olası bütün gerçeklik modellerini, bir doğruluk tablosu ile gösterebiliriz:</a:t>
            </a:r>
          </a:p>
          <a:p>
            <a:pPr marL="0" indent="0" algn="just">
              <a:buNone/>
            </a:pPr>
            <a:endParaRPr lang="tr-TR" sz="2600" b="1" dirty="0">
              <a:latin typeface="Gabriola" panose="04040605051002020D02" pitchFamily="82" charset="0"/>
            </a:endParaRPr>
          </a:p>
          <a:p>
            <a:pPr marL="0" indent="0" algn="just">
              <a:buNone/>
            </a:pPr>
            <a:endParaRPr lang="tr-TR" sz="2600" b="1" dirty="0"/>
          </a:p>
          <a:p>
            <a:pPr marL="0" indent="0" algn="just">
              <a:buNone/>
            </a:pPr>
            <a:endParaRPr lang="tr-TR" sz="2600" b="1" dirty="0">
              <a:latin typeface="Gabriola" panose="04040605051002020D02" pitchFamily="82" charset="0"/>
            </a:endParaRPr>
          </a:p>
          <a:p>
            <a:pPr algn="just">
              <a:spcBef>
                <a:spcPts val="2400"/>
              </a:spcBef>
            </a:pPr>
            <a:r>
              <a:rPr lang="tr-TR" sz="2600" b="1" dirty="0">
                <a:latin typeface="Gabriola" panose="04040605051002020D02" pitchFamily="82" charset="0"/>
              </a:rPr>
              <a:t>Önermenin n tane farklı atomik önerme içermesi durumunda tablo </a:t>
            </a:r>
            <a:r>
              <a:rPr lang="tr-TR" sz="2400" dirty="0"/>
              <a:t>2</a:t>
            </a:r>
            <a:r>
              <a:rPr lang="tr-TR" sz="2400" baseline="30000" dirty="0"/>
              <a:t>n </a:t>
            </a:r>
            <a:r>
              <a:rPr lang="tr-TR" sz="2400" dirty="0"/>
              <a:t>+ 1</a:t>
            </a:r>
            <a:r>
              <a:rPr lang="tr-TR" sz="2400" baseline="30000" dirty="0"/>
              <a:t> </a:t>
            </a:r>
            <a:r>
              <a:rPr lang="tr-TR" sz="2800" b="1" dirty="0">
                <a:latin typeface="Gabriola" panose="04040605051002020D02" pitchFamily="82" charset="0"/>
              </a:rPr>
              <a:t>tane satırdan oluşacaktır.</a:t>
            </a:r>
            <a:endParaRPr lang="tr-TR" sz="2600" b="1" dirty="0">
              <a:latin typeface="Gabriola" panose="04040605051002020D02" pitchFamily="82" charset="0"/>
            </a:endParaRPr>
          </a:p>
          <a:p>
            <a:pPr marL="0" indent="0" algn="just">
              <a:spcBef>
                <a:spcPts val="2400"/>
              </a:spcBef>
              <a:buNone/>
            </a:pPr>
            <a:endParaRPr lang="tr-TR" sz="2400" b="1" dirty="0">
              <a:latin typeface="Gabriola" panose="04040605051002020D02" pitchFamily="82" charset="0"/>
            </a:endParaRPr>
          </a:p>
          <a:p>
            <a:pPr marL="548640" lvl="2" indent="0" algn="just">
              <a:buNone/>
            </a:pPr>
            <a:endParaRPr lang="tr-TR" sz="2000" b="1" dirty="0"/>
          </a:p>
          <a:p>
            <a:pPr marL="548640" lvl="2" indent="0" algn="just">
              <a:buNone/>
            </a:pPr>
            <a:endParaRPr lang="tr-TR" sz="2000" b="1" dirty="0"/>
          </a:p>
          <a:p>
            <a:pPr marL="0" indent="0" algn="just">
              <a:buNone/>
            </a:pPr>
            <a:endParaRPr lang="tr-TR" sz="2400" b="1" dirty="0"/>
          </a:p>
          <a:p>
            <a:pPr algn="just"/>
            <a:endParaRPr lang="tr-TR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C654E9-9564-F339-6F69-B566BA9FE275}"/>
              </a:ext>
            </a:extLst>
          </p:cNvPr>
          <p:cNvSpPr/>
          <p:nvPr/>
        </p:nvSpPr>
        <p:spPr>
          <a:xfrm>
            <a:off x="2608976" y="1844894"/>
            <a:ext cx="1677798" cy="8200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4C83664E-0F3A-3A00-5854-CA19A375C6AD}"/>
              </a:ext>
            </a:extLst>
          </p:cNvPr>
          <p:cNvCxnSpPr>
            <a:cxnSpLocks/>
          </p:cNvCxnSpPr>
          <p:nvPr/>
        </p:nvCxnSpPr>
        <p:spPr>
          <a:xfrm>
            <a:off x="4305582" y="2254906"/>
            <a:ext cx="9048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652DB01F-5C48-0E8D-9074-89D3E244F6D6}"/>
              </a:ext>
            </a:extLst>
          </p:cNvPr>
          <p:cNvSpPr txBox="1"/>
          <p:nvPr/>
        </p:nvSpPr>
        <p:spPr>
          <a:xfrm>
            <a:off x="5229225" y="207024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SEMANTIK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B8925A-3605-0659-2B21-A7AEA50C7E01}"/>
              </a:ext>
            </a:extLst>
          </p:cNvPr>
          <p:cNvSpPr/>
          <p:nvPr/>
        </p:nvSpPr>
        <p:spPr>
          <a:xfrm>
            <a:off x="7575480" y="1844894"/>
            <a:ext cx="1677798" cy="8200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6E7032D4-906C-6AAA-0289-B8B0B16662AF}"/>
              </a:ext>
            </a:extLst>
          </p:cNvPr>
          <p:cNvCxnSpPr>
            <a:cxnSpLocks/>
          </p:cNvCxnSpPr>
          <p:nvPr/>
        </p:nvCxnSpPr>
        <p:spPr>
          <a:xfrm>
            <a:off x="6670645" y="2254906"/>
            <a:ext cx="9048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323E7CE-77A5-F8BB-B277-7C8A826AD977}"/>
              </a:ext>
            </a:extLst>
          </p:cNvPr>
          <p:cNvSpPr txBox="1"/>
          <p:nvPr/>
        </p:nvSpPr>
        <p:spPr>
          <a:xfrm>
            <a:off x="2830815" y="2038567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Dilsel Yapı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60FF71C-42CD-2DB1-CB9D-0A3D76FEABBA}"/>
              </a:ext>
            </a:extLst>
          </p:cNvPr>
          <p:cNvSpPr txBox="1"/>
          <p:nvPr/>
        </p:nvSpPr>
        <p:spPr>
          <a:xfrm>
            <a:off x="7810721" y="192002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/>
              <a:t>Gerçeklik</a:t>
            </a:r>
          </a:p>
          <a:p>
            <a:pPr algn="ctr"/>
            <a:r>
              <a:rPr lang="tr-TR" b="1" dirty="0"/>
              <a:t>Modeli</a:t>
            </a:r>
          </a:p>
        </p:txBody>
      </p:sp>
      <p:graphicFrame>
        <p:nvGraphicFramePr>
          <p:cNvPr id="20" name="Tablo 19">
            <a:extLst>
              <a:ext uri="{FF2B5EF4-FFF2-40B4-BE49-F238E27FC236}">
                <a16:creationId xmlns:a16="http://schemas.microsoft.com/office/drawing/2014/main" id="{638FE7F0-89A7-7904-AD4F-2AA3D36F4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93953"/>
              </p:ext>
            </p:extLst>
          </p:nvPr>
        </p:nvGraphicFramePr>
        <p:xfrm>
          <a:off x="2030136" y="4480222"/>
          <a:ext cx="2275446" cy="165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23">
                  <a:extLst>
                    <a:ext uri="{9D8B030D-6E8A-4147-A177-3AD203B41FA5}">
                      <a16:colId xmlns:a16="http://schemas.microsoft.com/office/drawing/2014/main" val="1893094732"/>
                    </a:ext>
                  </a:extLst>
                </a:gridCol>
                <a:gridCol w="1137723">
                  <a:extLst>
                    <a:ext uri="{9D8B030D-6E8A-4147-A177-3AD203B41FA5}">
                      <a16:colId xmlns:a16="http://schemas.microsoft.com/office/drawing/2014/main" val="3907070963"/>
                    </a:ext>
                  </a:extLst>
                </a:gridCol>
              </a:tblGrid>
              <a:tr h="413774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sym typeface="Symbol"/>
                        </a:rPr>
                        <a:t></a:t>
                      </a:r>
                      <a:r>
                        <a:rPr lang="tr-TR" sz="1800" b="1" i="1" baseline="-25000" dirty="0">
                          <a:solidFill>
                            <a:schemeClr val="tx1"/>
                          </a:solidFill>
                          <a:sym typeface="Symbol"/>
                        </a:rPr>
                        <a:t>n</a:t>
                      </a:r>
                      <a:endParaRPr lang="tr-TR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79860"/>
                  </a:ext>
                </a:extLst>
              </a:tr>
              <a:tr h="413774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2554"/>
                  </a:ext>
                </a:extLst>
              </a:tr>
              <a:tr h="413774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82199"/>
                  </a:ext>
                </a:extLst>
              </a:tr>
              <a:tr h="413774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31877"/>
                  </a:ext>
                </a:extLst>
              </a:tr>
            </a:tbl>
          </a:graphicData>
        </a:graphic>
      </p:graphicFrame>
      <p:sp>
        <p:nvSpPr>
          <p:cNvPr id="22" name="Metin kutusu 21">
            <a:extLst>
              <a:ext uri="{FF2B5EF4-FFF2-40B4-BE49-F238E27FC236}">
                <a16:creationId xmlns:a16="http://schemas.microsoft.com/office/drawing/2014/main" id="{CD7331F8-C513-5268-C787-DAD332F8CB7C}"/>
              </a:ext>
            </a:extLst>
          </p:cNvPr>
          <p:cNvSpPr txBox="1"/>
          <p:nvPr/>
        </p:nvSpPr>
        <p:spPr>
          <a:xfrm rot="5400000">
            <a:off x="2371255" y="518302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dirty="0"/>
              <a:t>.  .  .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6D2BAA4F-A9EB-72F9-EF8A-6C42A25A2ED0}"/>
              </a:ext>
            </a:extLst>
          </p:cNvPr>
          <p:cNvSpPr txBox="1"/>
          <p:nvPr/>
        </p:nvSpPr>
        <p:spPr>
          <a:xfrm rot="5400000">
            <a:off x="3626353" y="518309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dirty="0"/>
              <a:t>...</a:t>
            </a:r>
          </a:p>
        </p:txBody>
      </p:sp>
      <p:sp>
        <p:nvSpPr>
          <p:cNvPr id="24" name="Sağ Ayraç 23">
            <a:extLst>
              <a:ext uri="{FF2B5EF4-FFF2-40B4-BE49-F238E27FC236}">
                <a16:creationId xmlns:a16="http://schemas.microsoft.com/office/drawing/2014/main" id="{CA504044-09C2-8BFF-D9CE-1862C8DCFEA0}"/>
              </a:ext>
            </a:extLst>
          </p:cNvPr>
          <p:cNvSpPr/>
          <p:nvPr/>
        </p:nvSpPr>
        <p:spPr>
          <a:xfrm>
            <a:off x="4353886" y="4935698"/>
            <a:ext cx="157646" cy="1166063"/>
          </a:xfrm>
          <a:prstGeom prst="rightBrace">
            <a:avLst>
              <a:gd name="adj1" fmla="val 284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8E1ECF35-D4AD-BDB6-09C0-F8294F93B5DC}"/>
              </a:ext>
            </a:extLst>
          </p:cNvPr>
          <p:cNvSpPr txBox="1"/>
          <p:nvPr/>
        </p:nvSpPr>
        <p:spPr>
          <a:xfrm>
            <a:off x="4559836" y="5278271"/>
            <a:ext cx="167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2</a:t>
            </a:r>
            <a:r>
              <a:rPr lang="tr-TR" sz="2400" baseline="30000" dirty="0"/>
              <a:t>n </a:t>
            </a:r>
            <a:r>
              <a:rPr lang="tr-TR" sz="2400" dirty="0">
                <a:latin typeface="Gabriola" panose="04040605051002020D02" pitchFamily="82" charset="0"/>
              </a:rPr>
              <a:t>tane model</a:t>
            </a:r>
          </a:p>
        </p:txBody>
      </p:sp>
    </p:spTree>
    <p:extLst>
      <p:ext uri="{BB962C8B-B14F-4D97-AF65-F5344CB8AC3E}">
        <p14:creationId xmlns:p14="http://schemas.microsoft.com/office/powerpoint/2010/main" val="28311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649" y="88514"/>
            <a:ext cx="10058400" cy="52120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L</a:t>
            </a:r>
            <a:r>
              <a:rPr lang="en-US" sz="4400" b="1" baseline="-25000" dirty="0">
                <a:solidFill>
                  <a:srgbClr val="006600"/>
                </a:solidFill>
                <a:latin typeface="Gabriola" panose="04040605051002020D02" pitchFamily="82" charset="0"/>
              </a:rPr>
              <a:t>1</a:t>
            </a:r>
            <a:r>
              <a:rPr lang="tr-TR" sz="4400" b="1" baseline="30000" dirty="0">
                <a:solidFill>
                  <a:srgbClr val="006600"/>
                </a:solidFill>
                <a:latin typeface="Gabriola" panose="04040605051002020D02" pitchFamily="82" charset="0"/>
              </a:rPr>
              <a:t>’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İN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emantiği</a:t>
            </a:r>
            <a:endParaRPr lang="tr-TR" sz="4400" b="1" dirty="0">
              <a:solidFill>
                <a:srgbClr val="0066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844082"/>
            <a:ext cx="12058650" cy="532811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3600" b="1" u="sng" dirty="0">
                <a:latin typeface="Gabriola" panose="04040605051002020D02" pitchFamily="82" charset="0"/>
              </a:rPr>
              <a:t>Semantik Kurallar:</a:t>
            </a:r>
          </a:p>
          <a:p>
            <a:pPr marL="0" indent="0" algn="just">
              <a:buNone/>
            </a:pPr>
            <a:r>
              <a:rPr lang="en-US" sz="3200" b="1" dirty="0">
                <a:latin typeface="Gabriola" panose="04040605051002020D02" pitchFamily="82" charset="0"/>
              </a:rPr>
              <a:t>L1'in </a:t>
            </a:r>
            <a:r>
              <a:rPr lang="en-US" sz="3200" b="1" dirty="0" err="1">
                <a:latin typeface="Gabriola" panose="04040605051002020D02" pitchFamily="82" charset="0"/>
              </a:rPr>
              <a:t>önerme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değişkenlerinin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belirli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bir</a:t>
            </a:r>
            <a:r>
              <a:rPr lang="en-US" sz="3200" b="1" dirty="0">
                <a:latin typeface="Gabriola" panose="04040605051002020D02" pitchFamily="82" charset="0"/>
              </a:rPr>
              <a:t> F </a:t>
            </a:r>
            <a:r>
              <a:rPr lang="en-US" sz="3200" b="1" dirty="0" err="1">
                <a:latin typeface="Gabriola" panose="04040605051002020D02" pitchFamily="82" charset="0"/>
              </a:rPr>
              <a:t>modeline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göre</a:t>
            </a:r>
            <a:r>
              <a:rPr lang="en-US" sz="3200" b="1" dirty="0">
                <a:latin typeface="Gabriola" panose="04040605051002020D02" pitchFamily="82" charset="0"/>
              </a:rPr>
              <a:t>, L1'in her </a:t>
            </a:r>
            <a:r>
              <a:rPr lang="el-GR" sz="3200" b="1" dirty="0">
                <a:latin typeface="Gabriola" panose="04040605051002020D02" pitchFamily="82" charset="0"/>
              </a:rPr>
              <a:t>φ </a:t>
            </a:r>
            <a:r>
              <a:rPr lang="en-US" sz="3200" b="1" dirty="0" err="1">
                <a:latin typeface="Gabriola" panose="04040605051002020D02" pitchFamily="82" charset="0"/>
              </a:rPr>
              <a:t>formülü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için</a:t>
            </a:r>
            <a:r>
              <a:rPr lang="en-US" sz="3200" b="1" dirty="0">
                <a:latin typeface="Gabriola" panose="04040605051002020D02" pitchFamily="82" charset="0"/>
              </a:rPr>
              <a:t> [</a:t>
            </a:r>
            <a:r>
              <a:rPr lang="el-GR" sz="3200" b="1" dirty="0">
                <a:latin typeface="Gabriola" panose="04040605051002020D02" pitchFamily="82" charset="0"/>
              </a:rPr>
              <a:t>φ]</a:t>
            </a:r>
            <a:r>
              <a:rPr lang="en-US" sz="3200" b="1" baseline="30000" dirty="0">
                <a:latin typeface="Gabriola" panose="04040605051002020D02" pitchFamily="82" charset="0"/>
              </a:rPr>
              <a:t>F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anlamsal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değerini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tümevarımsal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olarak</a:t>
            </a:r>
            <a:r>
              <a:rPr lang="en-US" sz="3200" b="1" dirty="0">
                <a:latin typeface="Gabriola" panose="04040605051002020D02" pitchFamily="82" charset="0"/>
              </a:rPr>
              <a:t> </a:t>
            </a:r>
            <a:r>
              <a:rPr lang="en-US" sz="3200" b="1" dirty="0" err="1">
                <a:latin typeface="Gabriola" panose="04040605051002020D02" pitchFamily="82" charset="0"/>
              </a:rPr>
              <a:t>tanımlayabiliriz</a:t>
            </a:r>
            <a:r>
              <a:rPr lang="en-US" sz="3200" b="1" dirty="0">
                <a:latin typeface="Gabriola" panose="04040605051002020D02" pitchFamily="82" charset="0"/>
              </a:rPr>
              <a:t>:</a:t>
            </a:r>
            <a:endParaRPr lang="tr-TR" sz="3200" b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/>
              <a:t> </a:t>
            </a:r>
            <a:endParaRPr lang="tr-TR" sz="2800" dirty="0"/>
          </a:p>
          <a:p>
            <a:pPr marL="788670" lvl="1" indent="-514350" algn="just">
              <a:spcBef>
                <a:spcPts val="0"/>
              </a:spcBef>
              <a:spcAft>
                <a:spcPts val="1200"/>
              </a:spcAft>
              <a:buSzPct val="110000"/>
              <a:buFont typeface="+mj-lt"/>
              <a:buAutoNum type="arabicPeriod"/>
            </a:pPr>
            <a:r>
              <a:rPr lang="tr-TR" sz="3200" dirty="0">
                <a:latin typeface="Gabriola" panose="04040605051002020D02" pitchFamily="82" charset="0"/>
              </a:rPr>
              <a:t> </a:t>
            </a:r>
            <a:r>
              <a:rPr lang="tr-TR" sz="2800" dirty="0">
                <a:latin typeface="Gabriola" panose="04040605051002020D02" pitchFamily="82" charset="0"/>
              </a:rPr>
              <a:t>Her </a:t>
            </a:r>
            <a:r>
              <a:rPr lang="en-US" sz="2800" i="1" dirty="0">
                <a:latin typeface="Gabriola" panose="04040605051002020D02" pitchFamily="82" charset="0"/>
                <a:sym typeface="Symbol"/>
              </a:rPr>
              <a:t></a:t>
            </a:r>
            <a:r>
              <a:rPr lang="tr-TR" sz="2800" i="1" dirty="0">
                <a:latin typeface="Gabriola" panose="04040605051002020D02" pitchFamily="82" charset="0"/>
                <a:sym typeface="Symbol"/>
              </a:rPr>
              <a:t> önerme değişkeni için, </a:t>
            </a:r>
            <a:r>
              <a:rPr lang="en-US" sz="2600" dirty="0"/>
              <a:t>[</a:t>
            </a:r>
            <a:r>
              <a:rPr lang="en-US" sz="2600" i="1" dirty="0">
                <a:sym typeface="Symbol"/>
              </a:rPr>
              <a:t>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>
                <a:sym typeface="Symbol"/>
              </a:rPr>
              <a:t></a:t>
            </a:r>
            <a:r>
              <a:rPr lang="en-US" sz="2600" dirty="0"/>
              <a:t>)</a:t>
            </a:r>
            <a:r>
              <a:rPr lang="tr-TR" sz="2600" i="1" dirty="0">
                <a:sym typeface="Symbol"/>
              </a:rPr>
              <a:t>.</a:t>
            </a:r>
            <a:endParaRPr lang="tr-TR" sz="2600" dirty="0"/>
          </a:p>
          <a:p>
            <a:pPr marL="788670" lvl="1" indent="-514350" algn="just">
              <a:spcAft>
                <a:spcPts val="1200"/>
              </a:spcAft>
              <a:buSzPct val="110000"/>
              <a:buFont typeface="+mj-lt"/>
              <a:buAutoNum type="arabicPeriod"/>
            </a:pPr>
            <a:r>
              <a:rPr lang="tr-TR" sz="2600" dirty="0">
                <a:latin typeface="Gabriola" panose="04040605051002020D02" pitchFamily="82" charset="0"/>
              </a:rPr>
              <a:t> </a:t>
            </a:r>
            <a:r>
              <a:rPr lang="en-US" sz="2600" dirty="0"/>
              <a:t>[</a:t>
            </a:r>
            <a:r>
              <a:rPr lang="en-US" sz="2600" i="1" dirty="0"/>
              <a:t>¬φ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</a:t>
            </a:r>
            <a:r>
              <a:rPr lang="tr-TR" sz="2800" dirty="0">
                <a:latin typeface="Gabriola" panose="04040605051002020D02" pitchFamily="82" charset="0"/>
              </a:rPr>
              <a:t>ancak ve ancak</a:t>
            </a:r>
            <a:r>
              <a:rPr lang="en-US" sz="2800" dirty="0">
                <a:latin typeface="Gabriola" panose="04040605051002020D02" pitchFamily="82" charset="0"/>
              </a:rPr>
              <a:t> </a:t>
            </a:r>
            <a:r>
              <a:rPr lang="en-US" sz="2600" dirty="0"/>
              <a:t>[</a:t>
            </a:r>
            <a:r>
              <a:rPr lang="en-US" sz="2600" i="1" dirty="0"/>
              <a:t>φ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0 (</a:t>
            </a:r>
            <a:r>
              <a:rPr lang="tr-TR" sz="3200" dirty="0">
                <a:latin typeface="Gabriola" panose="04040605051002020D02" pitchFamily="82" charset="0"/>
              </a:rPr>
              <a:t>ve</a:t>
            </a:r>
            <a:r>
              <a:rPr lang="en-US" sz="3200" dirty="0">
                <a:latin typeface="Gabriola" panose="04040605051002020D02" pitchFamily="82" charset="0"/>
              </a:rPr>
              <a:t> </a:t>
            </a:r>
            <a:r>
              <a:rPr lang="tr-TR" sz="3200" dirty="0">
                <a:latin typeface="Gabriola" panose="04040605051002020D02" pitchFamily="82" charset="0"/>
              </a:rPr>
              <a:t>aksi halde </a:t>
            </a:r>
            <a:r>
              <a:rPr lang="en-US" sz="2600" dirty="0"/>
              <a:t>[</a:t>
            </a:r>
            <a:r>
              <a:rPr lang="en-US" sz="2600" i="1" dirty="0"/>
              <a:t>¬φ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0)</a:t>
            </a:r>
            <a:r>
              <a:rPr lang="tr-TR" sz="2600" dirty="0"/>
              <a:t>.</a:t>
            </a:r>
          </a:p>
          <a:p>
            <a:pPr marL="788670" lvl="1" indent="-514350" algn="just">
              <a:spcAft>
                <a:spcPts val="1200"/>
              </a:spcAft>
              <a:buSzPct val="110000"/>
              <a:buFont typeface="+mj-lt"/>
              <a:buAutoNum type="arabicPeriod"/>
            </a:pPr>
            <a:r>
              <a:rPr lang="tr-TR" sz="2600" dirty="0">
                <a:latin typeface="Gabriola" panose="04040605051002020D02" pitchFamily="82" charset="0"/>
              </a:rPr>
              <a:t> </a:t>
            </a:r>
            <a:r>
              <a:rPr lang="en-US" sz="2600" dirty="0"/>
              <a:t>[</a:t>
            </a:r>
            <a:r>
              <a:rPr lang="en-US" sz="2600" i="1" dirty="0"/>
              <a:t>φ </a:t>
            </a:r>
            <a:r>
              <a:rPr lang="en-US" sz="2600" dirty="0">
                <a:sym typeface="Symbol"/>
              </a:rPr>
              <a:t></a:t>
            </a:r>
            <a:r>
              <a:rPr lang="en-US" sz="2600" dirty="0"/>
              <a:t> </a:t>
            </a:r>
            <a:r>
              <a:rPr lang="en-US" sz="2600" i="1" dirty="0"/>
              <a:t>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</a:t>
            </a:r>
            <a:r>
              <a:rPr lang="tr-TR" sz="2800" dirty="0">
                <a:latin typeface="Gabriola" panose="04040605051002020D02" pitchFamily="82" charset="0"/>
              </a:rPr>
              <a:t>ancak ve ancak</a:t>
            </a:r>
            <a:r>
              <a:rPr lang="en-US" sz="2600" dirty="0"/>
              <a:t> [</a:t>
            </a:r>
            <a:r>
              <a:rPr lang="en-US" sz="2600" i="1" dirty="0"/>
              <a:t>φ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or [</a:t>
            </a:r>
            <a:r>
              <a:rPr lang="en-US" sz="2600" i="1" dirty="0"/>
              <a:t>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</a:t>
            </a:r>
            <a:r>
              <a:rPr lang="tr-TR" sz="2600" dirty="0"/>
              <a:t>.</a:t>
            </a:r>
          </a:p>
          <a:p>
            <a:pPr marL="788670" lvl="1" indent="-514350" algn="just">
              <a:spcAft>
                <a:spcPts val="1200"/>
              </a:spcAft>
              <a:buSzPct val="110000"/>
              <a:buFont typeface="+mj-lt"/>
              <a:buAutoNum type="arabicPeriod"/>
            </a:pPr>
            <a:r>
              <a:rPr lang="tr-TR" sz="2600" dirty="0">
                <a:latin typeface="Gabriola" panose="04040605051002020D02" pitchFamily="82" charset="0"/>
              </a:rPr>
              <a:t> </a:t>
            </a:r>
            <a:r>
              <a:rPr lang="en-US" sz="2600" dirty="0"/>
              <a:t>[</a:t>
            </a:r>
            <a:r>
              <a:rPr lang="en-US" sz="2600" i="1" dirty="0"/>
              <a:t>φ </a:t>
            </a:r>
            <a:r>
              <a:rPr lang="en-US" sz="2600" dirty="0">
                <a:sym typeface="Symbol"/>
              </a:rPr>
              <a:t></a:t>
            </a:r>
            <a:r>
              <a:rPr lang="en-US" sz="2600" i="1" dirty="0"/>
              <a:t> 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</a:t>
            </a:r>
            <a:r>
              <a:rPr lang="tr-TR" sz="2800" dirty="0">
                <a:latin typeface="Gabriola" panose="04040605051002020D02" pitchFamily="82" charset="0"/>
              </a:rPr>
              <a:t>ancak ve ancak</a:t>
            </a:r>
            <a:r>
              <a:rPr lang="en-US" sz="2600" dirty="0"/>
              <a:t> [</a:t>
            </a:r>
            <a:r>
              <a:rPr lang="en-US" sz="2600" i="1" dirty="0"/>
              <a:t>φ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and [</a:t>
            </a:r>
            <a:r>
              <a:rPr lang="en-US" sz="2600" i="1" dirty="0"/>
              <a:t>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</a:t>
            </a:r>
            <a:r>
              <a:rPr lang="tr-TR" sz="2600" dirty="0"/>
              <a:t>.</a:t>
            </a:r>
          </a:p>
          <a:p>
            <a:pPr marL="788670" lvl="1" indent="-514350" algn="just">
              <a:spcAft>
                <a:spcPts val="1200"/>
              </a:spcAft>
              <a:buSzPct val="110000"/>
              <a:buFont typeface="+mj-lt"/>
              <a:buAutoNum type="arabicPeriod"/>
            </a:pPr>
            <a:r>
              <a:rPr lang="tr-TR" sz="2600" dirty="0">
                <a:latin typeface="Gabriola" panose="04040605051002020D02" pitchFamily="82" charset="0"/>
              </a:rPr>
              <a:t> </a:t>
            </a:r>
            <a:r>
              <a:rPr lang="en-US" sz="2600" dirty="0"/>
              <a:t>[</a:t>
            </a:r>
            <a:r>
              <a:rPr lang="en-US" sz="2600" i="1" dirty="0"/>
              <a:t>φ </a:t>
            </a:r>
            <a:r>
              <a:rPr lang="en-US" sz="2600" dirty="0">
                <a:sym typeface="Symbol"/>
              </a:rPr>
              <a:t></a:t>
            </a:r>
            <a:r>
              <a:rPr lang="en-US" sz="2600" i="1" dirty="0"/>
              <a:t> 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</a:t>
            </a:r>
            <a:r>
              <a:rPr lang="tr-TR" sz="2800" dirty="0">
                <a:latin typeface="Gabriola" panose="04040605051002020D02" pitchFamily="82" charset="0"/>
              </a:rPr>
              <a:t>ancak ve ancak</a:t>
            </a:r>
            <a:r>
              <a:rPr lang="en-US" sz="2400" dirty="0"/>
              <a:t> </a:t>
            </a:r>
            <a:r>
              <a:rPr lang="en-US" sz="2600" dirty="0"/>
              <a:t>[</a:t>
            </a:r>
            <a:r>
              <a:rPr lang="en-US" sz="2600" i="1" dirty="0"/>
              <a:t>φ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0 or [</a:t>
            </a:r>
            <a:r>
              <a:rPr lang="en-US" sz="2600" i="1" dirty="0"/>
              <a:t>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</a:t>
            </a:r>
            <a:r>
              <a:rPr lang="tr-TR" sz="2600" dirty="0"/>
              <a:t>.</a:t>
            </a:r>
          </a:p>
          <a:p>
            <a:pPr marL="788670" lvl="1" indent="-514350" algn="just">
              <a:buSzPct val="110000"/>
              <a:buFont typeface="+mj-lt"/>
              <a:buAutoNum type="arabicPeriod"/>
            </a:pPr>
            <a:r>
              <a:rPr lang="tr-TR" sz="2600" dirty="0">
                <a:latin typeface="Gabriola" panose="04040605051002020D02" pitchFamily="82" charset="0"/>
              </a:rPr>
              <a:t> </a:t>
            </a:r>
            <a:r>
              <a:rPr lang="en-US" sz="2600" dirty="0"/>
              <a:t>[</a:t>
            </a:r>
            <a:r>
              <a:rPr lang="en-US" sz="2600" i="1" dirty="0"/>
              <a:t>φ </a:t>
            </a:r>
            <a:r>
              <a:rPr lang="en-US" sz="2600" dirty="0">
                <a:sym typeface="Symbol"/>
              </a:rPr>
              <a:t></a:t>
            </a:r>
            <a:r>
              <a:rPr lang="en-US" sz="2600" i="1" dirty="0"/>
              <a:t> 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</a:t>
            </a:r>
            <a:r>
              <a:rPr lang="tr-TR" sz="2800" dirty="0">
                <a:latin typeface="Gabriola" panose="04040605051002020D02" pitchFamily="82" charset="0"/>
              </a:rPr>
              <a:t>ancak ve ancak</a:t>
            </a:r>
            <a:r>
              <a:rPr lang="en-US" sz="2600" dirty="0"/>
              <a:t> [</a:t>
            </a:r>
            <a:r>
              <a:rPr lang="en-US" sz="2600" i="1" dirty="0"/>
              <a:t>φ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</a:t>
            </a:r>
            <a:r>
              <a:rPr lang="tr-TR" sz="2800" dirty="0">
                <a:latin typeface="Gabriola" panose="04040605051002020D02" pitchFamily="82" charset="0"/>
              </a:rPr>
              <a:t>ve</a:t>
            </a:r>
            <a:r>
              <a:rPr lang="en-US" sz="2600" dirty="0"/>
              <a:t> [</a:t>
            </a:r>
            <a:r>
              <a:rPr lang="en-US" sz="2600" i="1" dirty="0"/>
              <a:t>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1 </a:t>
            </a:r>
            <a:r>
              <a:rPr lang="tr-TR" sz="2800" dirty="0">
                <a:latin typeface="Gabriola" panose="04040605051002020D02" pitchFamily="82" charset="0"/>
              </a:rPr>
              <a:t>veya</a:t>
            </a:r>
            <a:r>
              <a:rPr lang="en-US" sz="2600" dirty="0"/>
              <a:t> [</a:t>
            </a:r>
            <a:r>
              <a:rPr lang="en-US" sz="2600" i="1" dirty="0"/>
              <a:t>φ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0 </a:t>
            </a:r>
            <a:r>
              <a:rPr lang="tr-TR" sz="2800" dirty="0">
                <a:latin typeface="Gabriola" panose="04040605051002020D02" pitchFamily="82" charset="0"/>
              </a:rPr>
              <a:t>ve</a:t>
            </a:r>
            <a:r>
              <a:rPr lang="en-US" sz="2600" dirty="0"/>
              <a:t> [</a:t>
            </a:r>
            <a:r>
              <a:rPr lang="en-US" sz="2600" i="1" dirty="0"/>
              <a:t>ψ</a:t>
            </a:r>
            <a:r>
              <a:rPr lang="en-US" sz="2600" dirty="0"/>
              <a:t>]</a:t>
            </a:r>
            <a:r>
              <a:rPr lang="en-US" sz="2600" i="1" baseline="30000" dirty="0"/>
              <a:t>F</a:t>
            </a:r>
            <a:r>
              <a:rPr lang="en-US" sz="2600" dirty="0"/>
              <a:t> = 0</a:t>
            </a:r>
            <a:r>
              <a:rPr lang="tr-TR" sz="2600" dirty="0"/>
              <a:t>.</a:t>
            </a:r>
            <a:endParaRPr lang="tr-TR" altLang="tr-T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68807"/>
              </p:ext>
            </p:extLst>
          </p:nvPr>
        </p:nvGraphicFramePr>
        <p:xfrm>
          <a:off x="5140842" y="1515002"/>
          <a:ext cx="1767974" cy="14993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8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φ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¬φ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tr-TR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tr-TR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64200" y="3871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7547"/>
              </p:ext>
            </p:extLst>
          </p:nvPr>
        </p:nvGraphicFramePr>
        <p:xfrm>
          <a:off x="510543" y="4023208"/>
          <a:ext cx="2565738" cy="18279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1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φ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ψ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(φ </a:t>
                      </a:r>
                      <a:r>
                        <a:rPr lang="en-US" sz="2000" dirty="0">
                          <a:effectLst/>
                          <a:sym typeface="Symbol"/>
                        </a:rPr>
                        <a:t></a:t>
                      </a:r>
                      <a:r>
                        <a:rPr lang="en-US" sz="2000" dirty="0">
                          <a:effectLst/>
                        </a:rPr>
                        <a:t> ψ)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54201"/>
              </p:ext>
            </p:extLst>
          </p:nvPr>
        </p:nvGraphicFramePr>
        <p:xfrm>
          <a:off x="3224103" y="4034335"/>
          <a:ext cx="2390487" cy="178381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89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φ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ψ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(φ </a:t>
                      </a:r>
                      <a:r>
                        <a:rPr lang="en-US" sz="2000" dirty="0">
                          <a:effectLst/>
                          <a:sym typeface="Symbol"/>
                        </a:rPr>
                        <a:t></a:t>
                      </a:r>
                      <a:r>
                        <a:rPr lang="en-US" sz="2000" dirty="0">
                          <a:effectLst/>
                        </a:rPr>
                        <a:t> ψ)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68376"/>
              </p:ext>
            </p:extLst>
          </p:nvPr>
        </p:nvGraphicFramePr>
        <p:xfrm>
          <a:off x="5782535" y="4017693"/>
          <a:ext cx="3147015" cy="179493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75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φ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ψ</a:t>
                      </a:r>
                      <a:endParaRPr lang="tr-T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(φ </a:t>
                      </a:r>
                      <a:r>
                        <a:rPr lang="en-US" sz="2000" dirty="0">
                          <a:effectLst/>
                          <a:sym typeface="Symbol"/>
                        </a:rPr>
                        <a:t></a:t>
                      </a:r>
                      <a:r>
                        <a:rPr lang="en-US" sz="2000" dirty="0">
                          <a:effectLst/>
                        </a:rPr>
                        <a:t> ψ)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08252"/>
              </p:ext>
            </p:extLst>
          </p:nvPr>
        </p:nvGraphicFramePr>
        <p:xfrm>
          <a:off x="9066023" y="4038028"/>
          <a:ext cx="2954233" cy="178011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2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0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φ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ψ</a:t>
                      </a:r>
                      <a:endParaRPr lang="tr-T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(φ </a:t>
                      </a:r>
                      <a:r>
                        <a:rPr lang="en-US" sz="2000" dirty="0">
                          <a:effectLst/>
                          <a:sym typeface="Symbol"/>
                        </a:rPr>
                        <a:t></a:t>
                      </a:r>
                      <a:r>
                        <a:rPr lang="en-US" sz="2000" dirty="0">
                          <a:effectLst/>
                        </a:rPr>
                        <a:t> ψ)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87611" y="968696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latin typeface="Gabriola" panose="04040605051002020D02" pitchFamily="82" charset="0"/>
              </a:rPr>
              <a:t>O</a:t>
            </a:r>
            <a:r>
              <a:rPr lang="tr-TR" sz="2400" b="1" dirty="0">
                <a:latin typeface="Gabriola" panose="04040605051002020D02" pitchFamily="82" charset="0"/>
              </a:rPr>
              <a:t>LUMSUZLAMA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8995" y="3505793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latin typeface="Gabriola" panose="04040605051002020D02" pitchFamily="82" charset="0"/>
              </a:rPr>
              <a:t>B</a:t>
            </a:r>
            <a:r>
              <a:rPr lang="tr-TR" sz="2400" b="1" dirty="0">
                <a:latin typeface="Gabriola" panose="04040605051002020D02" pitchFamily="82" charset="0"/>
              </a:rPr>
              <a:t>İRLEŞİM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3778" y="3493509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latin typeface="Gabriola" panose="04040605051002020D02" pitchFamily="82" charset="0"/>
              </a:rPr>
              <a:t>(M</a:t>
            </a:r>
            <a:r>
              <a:rPr lang="tr-TR" sz="2400" b="1" dirty="0">
                <a:latin typeface="Gabriola" panose="04040605051002020D02" pitchFamily="82" charset="0"/>
              </a:rPr>
              <a:t>ANTIKSAL</a:t>
            </a:r>
            <a:r>
              <a:rPr lang="tr-TR" sz="3200" b="1" dirty="0">
                <a:latin typeface="Gabriola" panose="04040605051002020D02" pitchFamily="82" charset="0"/>
              </a:rPr>
              <a:t>)</a:t>
            </a:r>
            <a:r>
              <a:rPr lang="tr-TR" sz="2400" b="1" dirty="0">
                <a:latin typeface="Gabriola" panose="04040605051002020D02" pitchFamily="82" charset="0"/>
              </a:rPr>
              <a:t> </a:t>
            </a:r>
            <a:r>
              <a:rPr lang="tr-TR" sz="3200" b="1" dirty="0">
                <a:latin typeface="Gabriola" panose="04040605051002020D02" pitchFamily="82" charset="0"/>
              </a:rPr>
              <a:t>İ</a:t>
            </a:r>
            <a:r>
              <a:rPr lang="tr-TR" sz="2400" b="1" dirty="0">
                <a:latin typeface="Gabriola" panose="04040605051002020D02" pitchFamily="82" charset="0"/>
              </a:rPr>
              <a:t>MPLİKASYON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7301" y="3505794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latin typeface="Gabriola" panose="04040605051002020D02" pitchFamily="82" charset="0"/>
              </a:rPr>
              <a:t>(M</a:t>
            </a:r>
            <a:r>
              <a:rPr lang="tr-TR" sz="2400" b="1" dirty="0">
                <a:latin typeface="Gabriola" panose="04040605051002020D02" pitchFamily="82" charset="0"/>
              </a:rPr>
              <a:t>ANTIKSAL</a:t>
            </a:r>
            <a:r>
              <a:rPr lang="tr-TR" sz="3200" b="1" dirty="0">
                <a:latin typeface="Gabriola" panose="04040605051002020D02" pitchFamily="82" charset="0"/>
              </a:rPr>
              <a:t>)</a:t>
            </a:r>
            <a:r>
              <a:rPr lang="tr-TR" sz="2400" b="1" dirty="0">
                <a:latin typeface="Gabriola" panose="04040605051002020D02" pitchFamily="82" charset="0"/>
              </a:rPr>
              <a:t> </a:t>
            </a:r>
            <a:r>
              <a:rPr lang="tr-TR" sz="3200" b="1" dirty="0">
                <a:latin typeface="Gabriola" panose="04040605051002020D02" pitchFamily="82" charset="0"/>
              </a:rPr>
              <a:t>E</a:t>
            </a:r>
            <a:r>
              <a:rPr lang="tr-TR" sz="2400" b="1" dirty="0">
                <a:latin typeface="Gabriola" panose="04040605051002020D02" pitchFamily="82" charset="0"/>
              </a:rPr>
              <a:t>ŞDEĞERLİK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18701" y="3512841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latin typeface="Gabriola" panose="04040605051002020D02" pitchFamily="82" charset="0"/>
              </a:rPr>
              <a:t>A</a:t>
            </a:r>
            <a:r>
              <a:rPr lang="tr-TR" sz="2400" b="1" dirty="0">
                <a:latin typeface="Gabriola" panose="04040605051002020D02" pitchFamily="82" charset="0"/>
              </a:rPr>
              <a:t>YRIŞMA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4FDEF7-6B93-2835-8ECE-B1601CA34947}"/>
              </a:ext>
            </a:extLst>
          </p:cNvPr>
          <p:cNvSpPr txBox="1">
            <a:spLocks/>
          </p:cNvSpPr>
          <p:nvPr/>
        </p:nvSpPr>
        <p:spPr>
          <a:xfrm>
            <a:off x="1195774" y="64465"/>
            <a:ext cx="10058400" cy="521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(d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oğruluk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t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abloları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i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le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) </a:t>
            </a:r>
            <a:r>
              <a:rPr lang="en-US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L</a:t>
            </a:r>
            <a:r>
              <a:rPr lang="en-US" sz="4400" b="1" baseline="-25000" dirty="0">
                <a:solidFill>
                  <a:srgbClr val="006600"/>
                </a:solidFill>
                <a:latin typeface="Gabriola" panose="04040605051002020D02" pitchFamily="82" charset="0"/>
              </a:rPr>
              <a:t>1</a:t>
            </a:r>
            <a:r>
              <a:rPr lang="tr-TR" sz="4400" b="1" baseline="30000" dirty="0">
                <a:solidFill>
                  <a:srgbClr val="006600"/>
                </a:solidFill>
                <a:latin typeface="Gabriola" panose="04040605051002020D02" pitchFamily="82" charset="0"/>
              </a:rPr>
              <a:t>’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İN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emantiği</a:t>
            </a:r>
            <a:endParaRPr lang="tr-TR" sz="4400" b="1" dirty="0">
              <a:solidFill>
                <a:srgbClr val="0066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7861"/>
            <a:ext cx="10058400" cy="537833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(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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(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q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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) i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çin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(b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ileşik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) 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oğruluk </a:t>
            </a:r>
            <a:r>
              <a:rPr lang="tr-TR" sz="44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t</a:t>
            </a:r>
            <a:r>
              <a:rPr lang="tr-TR" sz="36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abllosu</a:t>
            </a:r>
            <a:endParaRPr lang="tr-TR" sz="3600" b="1" cap="none" dirty="0">
              <a:solidFill>
                <a:srgbClr val="006600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188" y="2924175"/>
            <a:ext cx="7715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tr-TR" sz="2800" kern="0" dirty="0"/>
              <a:t>	</a:t>
            </a:r>
          </a:p>
          <a:p>
            <a:pPr marL="342900" lvl="1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tr-TR" sz="2800" kern="0" dirty="0"/>
              <a:t>	</a:t>
            </a:r>
            <a:endParaRPr lang="tr-TR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29113"/>
              </p:ext>
            </p:extLst>
          </p:nvPr>
        </p:nvGraphicFramePr>
        <p:xfrm>
          <a:off x="3714563" y="1311225"/>
          <a:ext cx="4762873" cy="442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q </a:t>
                      </a:r>
                      <a:r>
                        <a:rPr lang="tr-TR" sz="16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tr-TR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r</a:t>
                      </a:r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tr-TR" sz="1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(q </a:t>
                      </a:r>
                      <a:r>
                        <a:rPr lang="tr-TR" sz="1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tr-TR" sz="1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r)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01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43812"/>
            <a:ext cx="10058400" cy="46242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unum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p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lanı</a:t>
            </a:r>
            <a:endParaRPr lang="tr-TR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848" y="1191986"/>
            <a:ext cx="10058400" cy="4980214"/>
          </a:xfrm>
        </p:spPr>
        <p:txBody>
          <a:bodyPr>
            <a:normAutofit/>
          </a:bodyPr>
          <a:lstStyle/>
          <a:p>
            <a:r>
              <a:rPr lang="tr-TR" sz="2800" b="1" dirty="0">
                <a:latin typeface="Gabriola" panose="04040605051002020D02" pitchFamily="82" charset="0"/>
              </a:rPr>
              <a:t>Doğal dilin belirsizliği</a:t>
            </a:r>
          </a:p>
          <a:p>
            <a:r>
              <a:rPr lang="tr-TR" sz="2800" b="1" dirty="0">
                <a:latin typeface="Gabriola" panose="04040605051002020D02" pitchFamily="82" charset="0"/>
              </a:rPr>
              <a:t>Belirsizliğin doğuracağı mantıksal problemler</a:t>
            </a:r>
          </a:p>
          <a:p>
            <a:r>
              <a:rPr lang="tr-TR" sz="2800" b="1" dirty="0">
                <a:latin typeface="Gabriola" panose="04040605051002020D02" pitchFamily="82" charset="0"/>
              </a:rPr>
              <a:t>Açıklık ve kesinlik için formalizasyon</a:t>
            </a:r>
          </a:p>
          <a:p>
            <a:r>
              <a:rPr lang="tr-TR" sz="2800" b="1" dirty="0">
                <a:latin typeface="Gabriola" panose="04040605051002020D02" pitchFamily="82" charset="0"/>
              </a:rPr>
              <a:t>İşlevsel sözcüklerden Mantık Operatörlerine</a:t>
            </a:r>
          </a:p>
          <a:p>
            <a:r>
              <a:rPr lang="tr-TR" sz="2800" b="1" dirty="0">
                <a:latin typeface="Gabriola" panose="04040605051002020D02" pitchFamily="82" charset="0"/>
              </a:rPr>
              <a:t>Önermeler mantığı için biçimsel bir dilin sözdiziminin belirlenmesi</a:t>
            </a:r>
          </a:p>
          <a:p>
            <a:r>
              <a:rPr lang="tr-TR" sz="2800" b="1" dirty="0">
                <a:latin typeface="Gabriola" panose="04040605051002020D02" pitchFamily="82" charset="0"/>
              </a:rPr>
              <a:t>Biçimsel dilin doğruluk-koşullu ve model-teorik semantiğinin belirlenmesi</a:t>
            </a:r>
          </a:p>
          <a:p>
            <a:endParaRPr lang="tr-TR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1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42" y="932873"/>
            <a:ext cx="11371811" cy="5239327"/>
          </a:xfrm>
        </p:spPr>
        <p:txBody>
          <a:bodyPr>
            <a:normAutofit/>
          </a:bodyPr>
          <a:lstStyle/>
          <a:p>
            <a:pPr algn="just"/>
            <a:r>
              <a:rPr lang="tr-TR" altLang="tr-TR" sz="2800" b="1" dirty="0"/>
              <a:t> </a:t>
            </a:r>
            <a:r>
              <a:rPr lang="tr-TR" altLang="tr-TR" sz="3200" b="1" dirty="0">
                <a:latin typeface="Gabriola" panose="04040605051002020D02" pitchFamily="82" charset="0"/>
              </a:rPr>
              <a:t>Aşağıdaki formüllerin her biri için bileşik doğruluk tablosunu oluşturun.   </a:t>
            </a:r>
          </a:p>
          <a:p>
            <a:pPr marL="0" indent="0" algn="just">
              <a:spcBef>
                <a:spcPts val="0"/>
              </a:spcBef>
              <a:buNone/>
            </a:pPr>
            <a:endParaRPr lang="tr-TR" altLang="tr-TR" sz="2800" b="1" dirty="0"/>
          </a:p>
          <a:p>
            <a:pPr marL="763588" lvl="1" indent="-41910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tr-TR" altLang="tr-TR" sz="2800" dirty="0"/>
              <a:t>(¬p </a:t>
            </a:r>
            <a:r>
              <a:rPr lang="en-US" sz="2800" dirty="0">
                <a:sym typeface="Symbol"/>
              </a:rPr>
              <a:t></a:t>
            </a:r>
            <a:r>
              <a:rPr lang="tr-TR" altLang="tr-TR" sz="2800" dirty="0">
                <a:sym typeface="Symbol" pitchFamily="18" charset="2"/>
              </a:rPr>
              <a:t> q)</a:t>
            </a:r>
            <a:endParaRPr lang="tr-TR" sz="2800" dirty="0"/>
          </a:p>
          <a:p>
            <a:pPr marL="763588" lvl="1" indent="-41910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tr-TR" sz="2800" dirty="0"/>
              <a:t>(</a:t>
            </a:r>
            <a:r>
              <a:rPr lang="tr-TR" altLang="tr-TR" sz="2800" dirty="0"/>
              <a:t>¬(¬p </a:t>
            </a:r>
            <a:r>
              <a:rPr lang="tr-TR" altLang="tr-TR" sz="2800" dirty="0">
                <a:sym typeface="Symbol" pitchFamily="18" charset="2"/>
              </a:rPr>
              <a:t> q) </a:t>
            </a:r>
            <a:r>
              <a:rPr lang="en-US" sz="2800" dirty="0">
                <a:sym typeface="Symbol"/>
              </a:rPr>
              <a:t></a:t>
            </a:r>
            <a:r>
              <a:rPr lang="tr-TR" sz="2800" dirty="0">
                <a:sym typeface="Symbol"/>
              </a:rPr>
              <a:t> </a:t>
            </a:r>
            <a:r>
              <a:rPr lang="tr-TR" altLang="tr-TR" sz="2800" dirty="0"/>
              <a:t>¬ ¬ r). </a:t>
            </a:r>
          </a:p>
          <a:p>
            <a:pPr marL="763588" lvl="1" indent="-419100" algn="just"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tr-TR" sz="2800" dirty="0"/>
              <a:t>((</a:t>
            </a:r>
            <a:r>
              <a:rPr lang="tr-TR" altLang="tr-TR" sz="2800" dirty="0"/>
              <a:t>¬(¬p </a:t>
            </a:r>
            <a:r>
              <a:rPr lang="tr-TR" altLang="tr-TR" sz="2800" dirty="0">
                <a:sym typeface="Symbol" pitchFamily="18" charset="2"/>
              </a:rPr>
              <a:t> q) </a:t>
            </a:r>
            <a:r>
              <a:rPr lang="en-US" sz="2800" dirty="0">
                <a:sym typeface="Symbol"/>
              </a:rPr>
              <a:t></a:t>
            </a:r>
            <a:r>
              <a:rPr lang="tr-TR" sz="2800" dirty="0">
                <a:sym typeface="Symbol"/>
              </a:rPr>
              <a:t> </a:t>
            </a:r>
            <a:r>
              <a:rPr lang="tr-TR" altLang="tr-TR" sz="2800" dirty="0"/>
              <a:t>¬ ¬ r) </a:t>
            </a:r>
            <a:r>
              <a:rPr lang="en-US" sz="2800" dirty="0">
                <a:sym typeface="Symbol"/>
              </a:rPr>
              <a:t></a:t>
            </a:r>
            <a:r>
              <a:rPr lang="tr-TR" sz="2800" dirty="0">
                <a:sym typeface="Symbol"/>
              </a:rPr>
              <a:t> (p </a:t>
            </a:r>
            <a:r>
              <a:rPr lang="en-US" sz="2800" dirty="0">
                <a:sym typeface="Symbol"/>
              </a:rPr>
              <a:t></a:t>
            </a:r>
            <a:r>
              <a:rPr lang="tr-TR" sz="2800" dirty="0">
                <a:sym typeface="Symbol"/>
              </a:rPr>
              <a:t> r))</a:t>
            </a:r>
            <a:r>
              <a:rPr lang="tr-TR" altLang="tr-TR" sz="2800" dirty="0"/>
              <a:t>.</a:t>
            </a:r>
          </a:p>
          <a:p>
            <a:pPr marL="763588" lvl="1" indent="-419100" algn="just"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tr-TR" altLang="tr-TR" sz="2800" dirty="0"/>
              <a:t>((</a:t>
            </a:r>
            <a:r>
              <a:rPr lang="tr-TR" sz="2800" dirty="0">
                <a:sym typeface="Symbol"/>
              </a:rPr>
              <a:t>p </a:t>
            </a:r>
            <a:r>
              <a:rPr lang="en-US" sz="2800" dirty="0">
                <a:sym typeface="Symbol"/>
              </a:rPr>
              <a:t></a:t>
            </a:r>
            <a:r>
              <a:rPr lang="tr-TR" sz="2800" dirty="0">
                <a:sym typeface="Symbol"/>
              </a:rPr>
              <a:t> r</a:t>
            </a:r>
            <a:r>
              <a:rPr lang="tr-TR" altLang="tr-TR" sz="2800" dirty="0"/>
              <a:t>) </a:t>
            </a:r>
            <a:r>
              <a:rPr lang="en-US" sz="2800" dirty="0">
                <a:sym typeface="Symbol"/>
              </a:rPr>
              <a:t></a:t>
            </a:r>
            <a:r>
              <a:rPr lang="tr-TR" sz="2800" dirty="0">
                <a:sym typeface="Symbol"/>
              </a:rPr>
              <a:t> </a:t>
            </a:r>
            <a:r>
              <a:rPr lang="tr-TR" altLang="tr-TR" sz="2800" dirty="0"/>
              <a:t>(</a:t>
            </a:r>
            <a:r>
              <a:rPr lang="tr-TR" altLang="tr-TR" sz="2800" dirty="0">
                <a:sym typeface="Symbol"/>
              </a:rPr>
              <a:t>r</a:t>
            </a:r>
            <a:r>
              <a:rPr lang="tr-TR" sz="2800" dirty="0">
                <a:sym typeface="Symbol"/>
              </a:rPr>
              <a:t> </a:t>
            </a:r>
            <a:r>
              <a:rPr lang="en-US" sz="2800" dirty="0">
                <a:sym typeface="Symbol"/>
              </a:rPr>
              <a:t></a:t>
            </a:r>
            <a:r>
              <a:rPr lang="tr-TR" sz="2800" dirty="0">
                <a:sym typeface="Symbol"/>
              </a:rPr>
              <a:t> p</a:t>
            </a:r>
            <a:r>
              <a:rPr lang="tr-TR" altLang="tr-TR" sz="2800" dirty="0"/>
              <a:t>))</a:t>
            </a:r>
          </a:p>
          <a:p>
            <a:pPr marL="763588" lvl="1" indent="-419100" algn="just"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tr-TR" altLang="tr-TR" sz="2800" dirty="0"/>
              <a:t>((</a:t>
            </a:r>
            <a:r>
              <a:rPr lang="tr-TR" sz="2800" dirty="0">
                <a:sym typeface="Symbol"/>
              </a:rPr>
              <a:t>p </a:t>
            </a:r>
            <a:r>
              <a:rPr lang="en-US" sz="2800" dirty="0">
                <a:sym typeface="Symbol"/>
              </a:rPr>
              <a:t></a:t>
            </a:r>
            <a:r>
              <a:rPr lang="tr-TR" sz="2800" dirty="0">
                <a:sym typeface="Symbol"/>
              </a:rPr>
              <a:t> r</a:t>
            </a:r>
            <a:r>
              <a:rPr lang="tr-TR" altLang="tr-TR" sz="2800" dirty="0"/>
              <a:t>) </a:t>
            </a:r>
            <a:r>
              <a:rPr lang="en-US" sz="2800" dirty="0">
                <a:sym typeface="Symbol"/>
              </a:rPr>
              <a:t></a:t>
            </a:r>
            <a:r>
              <a:rPr lang="tr-TR" sz="2800" dirty="0">
                <a:sym typeface="Symbol"/>
              </a:rPr>
              <a:t> </a:t>
            </a:r>
            <a:r>
              <a:rPr lang="tr-TR" altLang="tr-TR" sz="2800" dirty="0"/>
              <a:t>(¬</a:t>
            </a:r>
            <a:r>
              <a:rPr lang="tr-TR" altLang="tr-TR" sz="2800" dirty="0">
                <a:sym typeface="Symbol"/>
              </a:rPr>
              <a:t>r</a:t>
            </a:r>
            <a:r>
              <a:rPr lang="tr-TR" sz="2800" dirty="0">
                <a:sym typeface="Symbol"/>
              </a:rPr>
              <a:t> </a:t>
            </a:r>
            <a:r>
              <a:rPr lang="tr-TR" altLang="tr-TR" sz="2800" dirty="0">
                <a:sym typeface="Symbol" pitchFamily="18" charset="2"/>
              </a:rPr>
              <a:t></a:t>
            </a:r>
            <a:r>
              <a:rPr lang="tr-TR" sz="2800" dirty="0">
                <a:sym typeface="Symbol"/>
              </a:rPr>
              <a:t> </a:t>
            </a:r>
            <a:r>
              <a:rPr lang="tr-TR" altLang="tr-TR" sz="2800" dirty="0"/>
              <a:t>¬</a:t>
            </a:r>
            <a:r>
              <a:rPr lang="tr-TR" sz="2800" dirty="0">
                <a:sym typeface="Symbol"/>
              </a:rPr>
              <a:t>p</a:t>
            </a:r>
            <a:r>
              <a:rPr lang="tr-TR" altLang="tr-TR" sz="2800" dirty="0"/>
              <a:t>))</a:t>
            </a:r>
          </a:p>
          <a:p>
            <a:pPr marL="344488" lvl="1" indent="0" algn="just">
              <a:spcAft>
                <a:spcPts val="600"/>
              </a:spcAft>
              <a:buNone/>
            </a:pPr>
            <a:endParaRPr lang="tr-TR" altLang="tr-TR" sz="2800" dirty="0"/>
          </a:p>
          <a:p>
            <a:pPr marL="0" indent="0" algn="just">
              <a:buNone/>
            </a:pP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EF6794-0A04-390E-5198-405A683F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64" y="131340"/>
            <a:ext cx="10058400" cy="554459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lıştırmalar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(d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oğruluk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t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abloları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5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604336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4000" b="1" dirty="0">
                <a:solidFill>
                  <a:srgbClr val="006600"/>
                </a:solidFill>
                <a:latin typeface="Gabriola" panose="04040605051002020D02" pitchFamily="82" charset="0"/>
              </a:rPr>
              <a:t>oğal </a:t>
            </a:r>
            <a:r>
              <a:rPr lang="tr-TR" sz="49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4000" b="1" dirty="0">
                <a:solidFill>
                  <a:srgbClr val="006600"/>
                </a:solidFill>
                <a:latin typeface="Gabriola" panose="04040605051002020D02" pitchFamily="82" charset="0"/>
              </a:rPr>
              <a:t>ir </a:t>
            </a:r>
            <a:r>
              <a:rPr lang="tr-TR" sz="49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4000" b="1" dirty="0">
                <a:solidFill>
                  <a:srgbClr val="006600"/>
                </a:solidFill>
                <a:latin typeface="Gabriola" panose="04040605051002020D02" pitchFamily="82" charset="0"/>
              </a:rPr>
              <a:t>ilden </a:t>
            </a:r>
            <a:r>
              <a:rPr lang="en-US" sz="5400" b="1" dirty="0">
                <a:solidFill>
                  <a:srgbClr val="006600"/>
                </a:solidFill>
                <a:latin typeface="Gabriola" panose="04040605051002020D02" pitchFamily="82" charset="0"/>
              </a:rPr>
              <a:t>L</a:t>
            </a:r>
            <a:r>
              <a:rPr lang="en-US" sz="5400" b="1" baseline="-25000" dirty="0">
                <a:solidFill>
                  <a:srgbClr val="006600"/>
                </a:solidFill>
                <a:latin typeface="Gabriola" panose="04040605051002020D02" pitchFamily="82" charset="0"/>
              </a:rPr>
              <a:t>1</a:t>
            </a:r>
            <a:r>
              <a:rPr lang="tr-TR" sz="5400" b="1" baseline="30000" dirty="0">
                <a:solidFill>
                  <a:srgbClr val="006600"/>
                </a:solidFill>
                <a:latin typeface="Gabriola" panose="04040605051002020D02" pitchFamily="82" charset="0"/>
              </a:rPr>
              <a:t>’</a:t>
            </a:r>
            <a:r>
              <a:rPr lang="tr-TR" sz="44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4900" b="1" i="1" dirty="0" err="1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4000" b="1" i="1" dirty="0" err="1">
                <a:solidFill>
                  <a:srgbClr val="006600"/>
                </a:solidFill>
                <a:latin typeface="Gabriola" panose="04040605051002020D02" pitchFamily="82" charset="0"/>
              </a:rPr>
              <a:t>eviri</a:t>
            </a:r>
            <a:endParaRPr lang="tr-TR" sz="4000" b="1" dirty="0">
              <a:solidFill>
                <a:srgbClr val="0066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02" y="877455"/>
            <a:ext cx="11800205" cy="5608188"/>
          </a:xfrm>
        </p:spPr>
        <p:txBody>
          <a:bodyPr/>
          <a:lstStyle/>
          <a:p>
            <a:pPr algn="just"/>
            <a:r>
              <a:rPr lang="tr-TR" sz="2800" b="1" dirty="0">
                <a:latin typeface="Gabriola" panose="04040605051002020D02" pitchFamily="82" charset="0"/>
              </a:rPr>
              <a:t>Türkçe, L1 hakkında konuşmak için kullandığımız dildir, yani Türkçe bizim meta-dilimizdir.</a:t>
            </a:r>
          </a:p>
          <a:p>
            <a:pPr algn="just"/>
            <a:r>
              <a:rPr lang="it-IT" sz="2800" b="1" dirty="0">
                <a:latin typeface="Gabriola" panose="04040605051002020D02" pitchFamily="82" charset="0"/>
              </a:rPr>
              <a:t>L1 ise nesne-dildir, yani incelenen dildir.</a:t>
            </a:r>
            <a:endParaRPr lang="tr-TR" sz="2800" b="1" dirty="0">
              <a:latin typeface="Gabriola" panose="04040605051002020D02" pitchFamily="82" charset="0"/>
            </a:endParaRP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Bir doğal dil cümlesini resmi bir dile çevirmek, yararlı bir alıştırma olacaktır.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Bir doğal dil cümlesini resmi bir dile çevirirken, resmi dilin ifade gücünü gözlemleyebiliriz. Bu gözlemi yapabilmek için doğal dil cümlesinin yapısı mümkün olduğunca korunmalıdır.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Aşağıda "eğer cevabı bilmiyorsam, kendimi şanslı hissetmiyorsam soruya cevap vermem" ifadesinin L1'e çevirisi yer almaktadır: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7358" y="4576618"/>
            <a:ext cx="6025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Çeviri:</a:t>
            </a:r>
            <a:r>
              <a:rPr lang="tr-TR" sz="2400" dirty="0"/>
              <a:t>      (</a:t>
            </a:r>
            <a:r>
              <a:rPr lang="en-US" sz="2400" dirty="0"/>
              <a:t>¬</a:t>
            </a:r>
            <a:r>
              <a:rPr lang="tr-TR" sz="2400" dirty="0"/>
              <a:t>p </a:t>
            </a:r>
            <a:r>
              <a:rPr lang="tr-TR" altLang="tr-TR" sz="2400" dirty="0">
                <a:sym typeface="Symbol" pitchFamily="18" charset="2"/>
              </a:rPr>
              <a:t></a:t>
            </a:r>
            <a:r>
              <a:rPr lang="tr-TR" sz="2400" dirty="0"/>
              <a:t> (</a:t>
            </a:r>
            <a:r>
              <a:rPr lang="en-US" sz="2400" dirty="0"/>
              <a:t>¬</a:t>
            </a:r>
            <a:r>
              <a:rPr lang="tr-TR" sz="2400" dirty="0"/>
              <a:t>q </a:t>
            </a:r>
            <a:r>
              <a:rPr lang="tr-TR" altLang="tr-TR" sz="2400" dirty="0">
                <a:sym typeface="Symbol" pitchFamily="18" charset="2"/>
              </a:rPr>
              <a:t> </a:t>
            </a:r>
            <a:r>
              <a:rPr lang="en-US" sz="2400" dirty="0"/>
              <a:t>¬</a:t>
            </a:r>
            <a:r>
              <a:rPr lang="tr-TR" sz="2400" dirty="0"/>
              <a:t>r))</a:t>
            </a:r>
          </a:p>
          <a:p>
            <a:r>
              <a:rPr lang="tr-TR" sz="2400" b="1" dirty="0"/>
              <a:t>Anahtar: 	</a:t>
            </a:r>
            <a:r>
              <a:rPr lang="tr-TR" sz="2400" dirty="0"/>
              <a:t>p: Cevabı biliyorum.</a:t>
            </a:r>
          </a:p>
          <a:p>
            <a:r>
              <a:rPr lang="tr-TR" sz="2400" dirty="0"/>
              <a:t>			q: Kendimi şanslı hissediyorum.</a:t>
            </a:r>
          </a:p>
          <a:p>
            <a:r>
              <a:rPr lang="tr-TR" sz="2400" dirty="0"/>
              <a:t>			r: Cevap veririm. 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422571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397" y="1147156"/>
            <a:ext cx="11371811" cy="4775662"/>
          </a:xfrm>
        </p:spPr>
        <p:txBody>
          <a:bodyPr/>
          <a:lstStyle/>
          <a:p>
            <a:pPr algn="just"/>
            <a:r>
              <a:rPr lang="tr-TR" altLang="tr-TR" sz="2800" b="1" dirty="0"/>
              <a:t> </a:t>
            </a:r>
            <a:r>
              <a:rPr lang="tr-TR" altLang="tr-TR" sz="2800" b="1" dirty="0">
                <a:latin typeface="Gabriola" panose="04040605051002020D02" pitchFamily="82" charset="0"/>
              </a:rPr>
              <a:t>Aşağıdaki cümleleri, mümkün olduğunca yapıyı koruyarak ve her durumda anahtarı vererek L1'e çevirin.   </a:t>
            </a:r>
          </a:p>
          <a:p>
            <a:pPr marL="0" indent="0" algn="just">
              <a:spcBef>
                <a:spcPts val="0"/>
              </a:spcBef>
              <a:buNone/>
            </a:pPr>
            <a:endParaRPr lang="tr-TR" altLang="tr-TR" sz="2800" b="1" dirty="0"/>
          </a:p>
          <a:p>
            <a:pPr marL="763588" lvl="1" indent="-419100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tr-TR" altLang="tr-TR" sz="2200" dirty="0"/>
              <a:t>Can sadece akıllı değil, aynı zamanda terbiyeli de. </a:t>
            </a:r>
          </a:p>
          <a:p>
            <a:pPr marL="763588" lvl="1" indent="-419100" algn="just"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es-ES" altLang="tr-TR" sz="2200" dirty="0"/>
              <a:t>Kimse gülmedi ya da alkışlamadı</a:t>
            </a:r>
            <a:r>
              <a:rPr lang="tr-TR" altLang="tr-TR" sz="2200" dirty="0"/>
              <a:t>.</a:t>
            </a:r>
          </a:p>
          <a:p>
            <a:pPr marL="763588" lvl="1" indent="-419100" algn="just"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tr-TR" altLang="tr-TR" sz="2200" dirty="0"/>
              <a:t>Güneş parlarken yağmur yağarsa, gökkuşağı ortaya çıkar.</a:t>
            </a:r>
          </a:p>
          <a:p>
            <a:pPr marL="763588" lvl="1" indent="-419100" algn="just"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tr-TR" altLang="tr-TR" sz="2200" dirty="0"/>
              <a:t>Ahmet sahile ya da sinemaya yürüyerek ya da bisikletle gidiyor.</a:t>
            </a:r>
          </a:p>
          <a:p>
            <a:pPr marL="763588" lvl="1" indent="-419100" algn="just"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tr-TR" altLang="tr-TR" sz="2200" dirty="0"/>
              <a:t>Eğer hem annem hem de babam giderse, ben gitmem, ama sadece babam giderse, o zaman ben de giderim.</a:t>
            </a:r>
          </a:p>
          <a:p>
            <a:pPr marL="763588" lvl="1" indent="-419100" algn="just">
              <a:buFont typeface="Wingdings" pitchFamily="2" charset="2"/>
              <a:buAutoNum type="arabicPeriod"/>
            </a:pPr>
            <a:r>
              <a:rPr lang="tr-TR" altLang="tr-TR" sz="2200" dirty="0"/>
              <a:t>Sana ihtiyacım olduğunda bana yardım etmezsen, bana ihtiyacın olduğunda ben de sana yardım etmem.</a:t>
            </a:r>
          </a:p>
          <a:p>
            <a:pPr algn="just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14CF61-7BDB-D733-D9AF-8826BC880833}"/>
              </a:ext>
            </a:extLst>
          </p:cNvPr>
          <p:cNvSpPr txBox="1">
            <a:spLocks/>
          </p:cNvSpPr>
          <p:nvPr/>
        </p:nvSpPr>
        <p:spPr>
          <a:xfrm>
            <a:off x="918364" y="131340"/>
            <a:ext cx="10058400" cy="55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lıştırmalar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(ç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eviri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3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49" y="158850"/>
            <a:ext cx="10058400" cy="46242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Ö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nermeler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antığında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ıkarımlar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1081453" y="1577975"/>
            <a:ext cx="1512887" cy="2282825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Metin kutusu 21"/>
          <p:cNvSpPr txBox="1">
            <a:spLocks noChangeArrowheads="1"/>
          </p:cNvSpPr>
          <p:nvPr/>
        </p:nvSpPr>
        <p:spPr bwMode="auto">
          <a:xfrm>
            <a:off x="1186228" y="1749425"/>
            <a:ext cx="13211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800" b="1" dirty="0">
                <a:latin typeface="Gabriola" pitchFamily="82" charset="0"/>
              </a:rPr>
              <a:t>Önerme</a:t>
            </a:r>
            <a:r>
              <a:rPr lang="tr-TR" altLang="tr-TR" sz="2800" b="1" dirty="0">
                <a:latin typeface="Browallia New" pitchFamily="34" charset="-34"/>
                <a:cs typeface="Browallia New" pitchFamily="34" charset="-34"/>
              </a:rPr>
              <a:t>_</a:t>
            </a:r>
            <a:r>
              <a:rPr lang="tr-TR" altLang="tr-TR" sz="2800" dirty="0">
                <a:latin typeface="Browallia New" pitchFamily="34" charset="-34"/>
                <a:cs typeface="Browallia New" pitchFamily="34" charset="-34"/>
              </a:rPr>
              <a:t>1</a:t>
            </a:r>
          </a:p>
        </p:txBody>
      </p:sp>
      <p:sp>
        <p:nvSpPr>
          <p:cNvPr id="8" name="Metin kutusu 24"/>
          <p:cNvSpPr txBox="1">
            <a:spLocks noChangeArrowheads="1"/>
          </p:cNvSpPr>
          <p:nvPr/>
        </p:nvSpPr>
        <p:spPr bwMode="auto">
          <a:xfrm>
            <a:off x="1695815" y="2276475"/>
            <a:ext cx="3540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600" b="1">
                <a:latin typeface="Gabriola" panose="04040605051002020D02" pitchFamily="82" charset="0"/>
              </a:rPr>
              <a:t> </a:t>
            </a:r>
          </a:p>
        </p:txBody>
      </p:sp>
      <p:cxnSp>
        <p:nvCxnSpPr>
          <p:cNvPr id="9" name="Düz Bağlayıcı 8"/>
          <p:cNvCxnSpPr/>
          <p:nvPr/>
        </p:nvCxnSpPr>
        <p:spPr>
          <a:xfrm>
            <a:off x="1225915" y="3213100"/>
            <a:ext cx="1154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27"/>
          <p:cNvSpPr txBox="1">
            <a:spLocks noChangeArrowheads="1"/>
          </p:cNvSpPr>
          <p:nvPr/>
        </p:nvSpPr>
        <p:spPr bwMode="auto">
          <a:xfrm>
            <a:off x="1154478" y="3190875"/>
            <a:ext cx="1370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800" b="1" dirty="0" err="1">
                <a:latin typeface="Gabriola" pitchFamily="82" charset="0"/>
              </a:rPr>
              <a:t>Önerme</a:t>
            </a:r>
            <a:r>
              <a:rPr lang="tr-TR" altLang="tr-TR" sz="2800" b="1" dirty="0" err="1">
                <a:latin typeface="Browallia New" pitchFamily="34" charset="-34"/>
                <a:cs typeface="Browallia New" pitchFamily="34" charset="-34"/>
              </a:rPr>
              <a:t>_</a:t>
            </a:r>
            <a:r>
              <a:rPr lang="tr-TR" altLang="tr-TR" sz="2800" dirty="0" err="1">
                <a:latin typeface="Browallia New" pitchFamily="34" charset="-34"/>
                <a:cs typeface="Browallia New" pitchFamily="34" charset="-34"/>
              </a:rPr>
              <a:t>N</a:t>
            </a:r>
            <a:endParaRPr lang="tr-TR" altLang="tr-TR" sz="28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Metin kutusu 30"/>
          <p:cNvSpPr txBox="1">
            <a:spLocks noChangeArrowheads="1"/>
          </p:cNvSpPr>
          <p:nvPr/>
        </p:nvSpPr>
        <p:spPr bwMode="auto">
          <a:xfrm>
            <a:off x="1267627" y="1104900"/>
            <a:ext cx="987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800" b="1" dirty="0">
                <a:solidFill>
                  <a:schemeClr val="accent2"/>
                </a:solidFill>
                <a:latin typeface="Gabriola" panose="04040605051002020D02" pitchFamily="82" charset="0"/>
              </a:rPr>
              <a:t>Ç</a:t>
            </a:r>
            <a:r>
              <a:rPr lang="tr-TR" altLang="tr-TR" sz="2000" b="1" dirty="0">
                <a:solidFill>
                  <a:schemeClr val="accent2"/>
                </a:solidFill>
                <a:latin typeface="Gabriola" panose="04040605051002020D02" pitchFamily="82" charset="0"/>
              </a:rPr>
              <a:t>IKARIM</a:t>
            </a:r>
            <a:endParaRPr lang="en-US" altLang="tr-TR" sz="2000" dirty="0">
              <a:solidFill>
                <a:schemeClr val="accent2"/>
              </a:solidFill>
            </a:endParaRPr>
          </a:p>
        </p:txBody>
      </p:sp>
      <p:sp>
        <p:nvSpPr>
          <p:cNvPr id="12" name="Sağ Ayraç 11"/>
          <p:cNvSpPr/>
          <p:nvPr/>
        </p:nvSpPr>
        <p:spPr>
          <a:xfrm>
            <a:off x="2643553" y="1844675"/>
            <a:ext cx="215900" cy="131286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Metin kutusu 33"/>
          <p:cNvSpPr txBox="1">
            <a:spLocks noChangeArrowheads="1"/>
          </p:cNvSpPr>
          <p:nvPr/>
        </p:nvSpPr>
        <p:spPr bwMode="auto">
          <a:xfrm>
            <a:off x="2859453" y="2185988"/>
            <a:ext cx="1125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800" b="1" dirty="0">
                <a:solidFill>
                  <a:schemeClr val="accent2"/>
                </a:solidFill>
                <a:latin typeface="Gabriola" panose="04040605051002020D02" pitchFamily="82" charset="0"/>
              </a:rPr>
              <a:t>Öncüller</a:t>
            </a:r>
            <a:endParaRPr lang="en-US" altLang="tr-TR" sz="2000" dirty="0">
              <a:solidFill>
                <a:schemeClr val="accent2"/>
              </a:solidFill>
            </a:endParaRPr>
          </a:p>
        </p:txBody>
      </p:sp>
      <p:sp>
        <p:nvSpPr>
          <p:cNvPr id="14" name="Sağ Ayraç 13"/>
          <p:cNvSpPr/>
          <p:nvPr/>
        </p:nvSpPr>
        <p:spPr>
          <a:xfrm>
            <a:off x="2643553" y="3262313"/>
            <a:ext cx="204787" cy="5127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Metin kutusu 35"/>
          <p:cNvSpPr txBox="1">
            <a:spLocks noChangeArrowheads="1"/>
          </p:cNvSpPr>
          <p:nvPr/>
        </p:nvSpPr>
        <p:spPr bwMode="auto">
          <a:xfrm>
            <a:off x="2818178" y="3213100"/>
            <a:ext cx="837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800" b="1" dirty="0">
                <a:solidFill>
                  <a:schemeClr val="accent2"/>
                </a:solidFill>
                <a:latin typeface="Gabriola" panose="04040605051002020D02" pitchFamily="82" charset="0"/>
              </a:rPr>
              <a:t>Sonuç</a:t>
            </a:r>
            <a:endParaRPr lang="en-US" altLang="tr-TR" sz="2000" dirty="0">
              <a:solidFill>
                <a:schemeClr val="accent2"/>
              </a:solidFill>
            </a:endParaRPr>
          </a:p>
        </p:txBody>
      </p:sp>
      <p:sp>
        <p:nvSpPr>
          <p:cNvPr id="30" name="Yuvarlatılmış Dikdörtgen 20">
            <a:extLst>
              <a:ext uri="{FF2B5EF4-FFF2-40B4-BE49-F238E27FC236}">
                <a16:creationId xmlns:a16="http://schemas.microsoft.com/office/drawing/2014/main" id="{9175AED7-E175-9DBB-4FD1-C9069795AC7C}"/>
              </a:ext>
            </a:extLst>
          </p:cNvPr>
          <p:cNvSpPr/>
          <p:nvPr/>
        </p:nvSpPr>
        <p:spPr>
          <a:xfrm>
            <a:off x="1081453" y="4658109"/>
            <a:ext cx="6099175" cy="1490663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Metin kutusu 37">
            <a:extLst>
              <a:ext uri="{FF2B5EF4-FFF2-40B4-BE49-F238E27FC236}">
                <a16:creationId xmlns:a16="http://schemas.microsoft.com/office/drawing/2014/main" id="{1A04AE7E-0B69-629E-51F9-64009E05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403" y="4220192"/>
            <a:ext cx="1247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800" b="1" dirty="0">
                <a:solidFill>
                  <a:schemeClr val="accent2"/>
                </a:solidFill>
                <a:latin typeface="Gabriola" panose="04040605051002020D02" pitchFamily="82" charset="0"/>
              </a:rPr>
              <a:t>Ç</a:t>
            </a:r>
            <a:r>
              <a:rPr lang="tr-TR" altLang="tr-TR" sz="2000" b="1" dirty="0">
                <a:solidFill>
                  <a:schemeClr val="accent2"/>
                </a:solidFill>
                <a:latin typeface="Gabriola" panose="04040605051002020D02" pitchFamily="82" charset="0"/>
              </a:rPr>
              <a:t>IKARIM</a:t>
            </a:r>
            <a:r>
              <a:rPr lang="tr-TR" altLang="tr-TR" sz="2800" b="1" dirty="0">
                <a:solidFill>
                  <a:schemeClr val="accent2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_1</a:t>
            </a:r>
            <a:endParaRPr lang="en-US" altLang="tr-TR" sz="2800" dirty="0">
              <a:solidFill>
                <a:schemeClr val="accent2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2" name="Metin kutusu 38">
            <a:extLst>
              <a:ext uri="{FF2B5EF4-FFF2-40B4-BE49-F238E27FC236}">
                <a16:creationId xmlns:a16="http://schemas.microsoft.com/office/drawing/2014/main" id="{A025D8B4-6C2D-7D13-5500-A933859A5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915" y="4710497"/>
            <a:ext cx="57435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2400" b="1">
                <a:latin typeface="Gabriola" panose="04040605051002020D02" pitchFamily="82" charset="0"/>
              </a:rPr>
              <a:t>If Socrates is a philosopher, then he is human and he is wise.</a:t>
            </a:r>
          </a:p>
          <a:p>
            <a:r>
              <a:rPr lang="en-US" altLang="tr-TR" sz="2400" b="1">
                <a:latin typeface="Gabriola" panose="04040605051002020D02" pitchFamily="82" charset="0"/>
              </a:rPr>
              <a:t>If Socrates is human, then he is not wise.</a:t>
            </a:r>
            <a:endParaRPr lang="en-US" altLang="tr-TR" sz="2400"/>
          </a:p>
        </p:txBody>
      </p: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2A8A8849-A308-A8D5-7D46-E7ED4BDF4CD7}"/>
              </a:ext>
            </a:extLst>
          </p:cNvPr>
          <p:cNvCxnSpPr/>
          <p:nvPr/>
        </p:nvCxnSpPr>
        <p:spPr>
          <a:xfrm>
            <a:off x="1262428" y="5651884"/>
            <a:ext cx="55689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47">
            <a:extLst>
              <a:ext uri="{FF2B5EF4-FFF2-40B4-BE49-F238E27FC236}">
                <a16:creationId xmlns:a16="http://schemas.microsoft.com/office/drawing/2014/main" id="{3ECF1477-8F77-9ECC-96E9-ECE68BF76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953" y="5613784"/>
            <a:ext cx="2870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sz="2400" b="1">
                <a:latin typeface="Gabriola" panose="04040605051002020D02" pitchFamily="82" charset="0"/>
              </a:rPr>
              <a:t>Socrates is a not philosopher</a:t>
            </a:r>
            <a:r>
              <a:rPr lang="tr-TR" altLang="tr-TR" sz="2400" b="1"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35" name="Yuvarlatılmış Dikdörtgen 25">
            <a:extLst>
              <a:ext uri="{FF2B5EF4-FFF2-40B4-BE49-F238E27FC236}">
                <a16:creationId xmlns:a16="http://schemas.microsoft.com/office/drawing/2014/main" id="{4C92BE04-9C63-4048-3A7D-83D24306DB71}"/>
              </a:ext>
            </a:extLst>
          </p:cNvPr>
          <p:cNvSpPr/>
          <p:nvPr/>
        </p:nvSpPr>
        <p:spPr>
          <a:xfrm>
            <a:off x="8095028" y="4666047"/>
            <a:ext cx="1871662" cy="1490662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Metin kutusu 31">
            <a:extLst>
              <a:ext uri="{FF2B5EF4-FFF2-40B4-BE49-F238E27FC236}">
                <a16:creationId xmlns:a16="http://schemas.microsoft.com/office/drawing/2014/main" id="{012B2392-1AE7-1B63-D498-D2C06B7C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553" y="4236519"/>
            <a:ext cx="1247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800" b="1" dirty="0">
                <a:solidFill>
                  <a:schemeClr val="accent2"/>
                </a:solidFill>
                <a:latin typeface="Gabriola" panose="04040605051002020D02" pitchFamily="82" charset="0"/>
              </a:rPr>
              <a:t>Ç</a:t>
            </a:r>
            <a:r>
              <a:rPr lang="tr-TR" altLang="tr-TR" sz="2000" b="1" dirty="0">
                <a:solidFill>
                  <a:schemeClr val="accent2"/>
                </a:solidFill>
                <a:latin typeface="Gabriola" panose="04040605051002020D02" pitchFamily="82" charset="0"/>
              </a:rPr>
              <a:t>IKARIM</a:t>
            </a:r>
            <a:r>
              <a:rPr lang="tr-TR" altLang="tr-TR" sz="2800" b="1" dirty="0">
                <a:solidFill>
                  <a:schemeClr val="accent2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_2</a:t>
            </a:r>
            <a:endParaRPr lang="en-US" altLang="tr-TR" sz="2800" dirty="0">
              <a:solidFill>
                <a:schemeClr val="accent2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7" name="Metin kutusu 32">
            <a:extLst>
              <a:ext uri="{FF2B5EF4-FFF2-40B4-BE49-F238E27FC236}">
                <a16:creationId xmlns:a16="http://schemas.microsoft.com/office/drawing/2014/main" id="{B905E210-9FEF-7AFE-DD0E-7F5EBAB1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4090" y="4718434"/>
            <a:ext cx="1450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400" b="1" dirty="0">
                <a:latin typeface="Gabriola" panose="04040605051002020D02" pitchFamily="82" charset="0"/>
              </a:rPr>
              <a:t>p </a:t>
            </a:r>
            <a:r>
              <a:rPr lang="tr-TR" altLang="tr-TR" sz="2400" b="1" dirty="0">
                <a:latin typeface="Bookman Old Style" panose="02050604050505020204" pitchFamily="18" charset="0"/>
              </a:rPr>
              <a:t>→ </a:t>
            </a:r>
            <a:r>
              <a:rPr lang="tr-TR" altLang="tr-TR" sz="2400" b="1" dirty="0">
                <a:latin typeface="Gabriola" panose="04040605051002020D02" pitchFamily="82" charset="0"/>
              </a:rPr>
              <a:t>(q </a:t>
            </a:r>
            <a:r>
              <a:rPr lang="tr-TR" altLang="tr-TR" sz="2400" b="1" dirty="0">
                <a:sym typeface="Symbol" panose="05050102010706020507" pitchFamily="18" charset="2"/>
              </a:rPr>
              <a:t> </a:t>
            </a:r>
            <a:r>
              <a:rPr lang="tr-TR" altLang="tr-TR" sz="2400" b="1" dirty="0">
                <a:latin typeface="Gabriola" panose="04040605051002020D02" pitchFamily="82" charset="0"/>
                <a:sym typeface="Symbol" panose="05050102010706020507" pitchFamily="18" charset="2"/>
              </a:rPr>
              <a:t>r)</a:t>
            </a:r>
          </a:p>
          <a:p>
            <a:r>
              <a:rPr lang="tr-TR" altLang="tr-TR" sz="2400" b="1" dirty="0">
                <a:latin typeface="Gabriola" panose="04040605051002020D02" pitchFamily="82" charset="0"/>
                <a:sym typeface="Symbol" panose="05050102010706020507" pitchFamily="18" charset="2"/>
              </a:rPr>
              <a:t>q </a:t>
            </a:r>
            <a:r>
              <a:rPr lang="tr-TR" altLang="tr-TR" sz="2400" b="1" dirty="0">
                <a:latin typeface="Bookman Old Style" panose="02050604050505020204" pitchFamily="18" charset="0"/>
              </a:rPr>
              <a:t>→ </a:t>
            </a:r>
            <a:r>
              <a:rPr lang="tr-TR" altLang="tr-TR" sz="2400" dirty="0"/>
              <a:t>¬</a:t>
            </a:r>
            <a:r>
              <a:rPr lang="tr-TR" altLang="tr-TR" sz="2400" i="1" dirty="0"/>
              <a:t> </a:t>
            </a:r>
            <a:r>
              <a:rPr lang="tr-TR" altLang="tr-TR" sz="2400" b="1" dirty="0">
                <a:latin typeface="Gabriola" panose="04040605051002020D02" pitchFamily="82" charset="0"/>
                <a:sym typeface="Symbol" panose="05050102010706020507" pitchFamily="18" charset="2"/>
              </a:rPr>
              <a:t>r</a:t>
            </a:r>
          </a:p>
          <a:p>
            <a:endParaRPr lang="en-US" altLang="tr-TR" sz="2400" b="1" dirty="0">
              <a:latin typeface="Gabriola" panose="04040605051002020D02" pitchFamily="82" charset="0"/>
            </a:endParaRPr>
          </a:p>
        </p:txBody>
      </p: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46F2AD6B-B20A-168B-F79E-5CD54376D721}"/>
              </a:ext>
            </a:extLst>
          </p:cNvPr>
          <p:cNvCxnSpPr/>
          <p:nvPr/>
        </p:nvCxnSpPr>
        <p:spPr>
          <a:xfrm>
            <a:off x="8333153" y="5659822"/>
            <a:ext cx="13446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40">
            <a:extLst>
              <a:ext uri="{FF2B5EF4-FFF2-40B4-BE49-F238E27FC236}">
                <a16:creationId xmlns:a16="http://schemas.microsoft.com/office/drawing/2014/main" id="{31E3421F-26EA-C95E-3502-FD1127175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478" y="5609022"/>
            <a:ext cx="57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400"/>
              <a:t>¬</a:t>
            </a:r>
            <a:r>
              <a:rPr lang="tr-TR" altLang="tr-TR" sz="2400" i="1"/>
              <a:t> </a:t>
            </a:r>
            <a:r>
              <a:rPr lang="tr-TR" altLang="tr-TR" sz="2400" b="1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endParaRPr lang="tr-TR" altLang="tr-TR" sz="2400" b="1">
              <a:latin typeface="Gabriola" panose="04040605051002020D02" pitchFamily="82" charset="0"/>
            </a:endParaRPr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F4C5B10E-31EB-826C-5070-1C39021DDECB}"/>
              </a:ext>
            </a:extLst>
          </p:cNvPr>
          <p:cNvCxnSpPr/>
          <p:nvPr/>
        </p:nvCxnSpPr>
        <p:spPr>
          <a:xfrm>
            <a:off x="7025053" y="5335972"/>
            <a:ext cx="1163637" cy="7937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stomShape 11">
            <a:extLst>
              <a:ext uri="{FF2B5EF4-FFF2-40B4-BE49-F238E27FC236}">
                <a16:creationId xmlns:a16="http://schemas.microsoft.com/office/drawing/2014/main" id="{D2D76970-F959-90C4-2A38-1CF97CE84BFE}"/>
              </a:ext>
            </a:extLst>
          </p:cNvPr>
          <p:cNvSpPr/>
          <p:nvPr/>
        </p:nvSpPr>
        <p:spPr>
          <a:xfrm rot="19234332">
            <a:off x="2600592" y="4790636"/>
            <a:ext cx="3251055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tr-TR" sz="6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G</a:t>
            </a:r>
            <a:r>
              <a:rPr lang="tr-TR" sz="54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EÇERLİ</a:t>
            </a:r>
            <a:r>
              <a:rPr lang="tr-TR" sz="6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!</a:t>
            </a:r>
            <a:endParaRPr lang="tr-TR" sz="6600" b="0" strike="noStrike" spc="-1" dirty="0">
              <a:solidFill>
                <a:srgbClr val="FF0000">
                  <a:alpha val="50000"/>
                </a:srgbClr>
              </a:solidFill>
              <a:latin typeface="Arial"/>
            </a:endParaRPr>
          </a:p>
        </p:txBody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AF456D7B-CD77-9513-8EC1-ACA57E41CD2F}"/>
              </a:ext>
            </a:extLst>
          </p:cNvPr>
          <p:cNvSpPr/>
          <p:nvPr/>
        </p:nvSpPr>
        <p:spPr>
          <a:xfrm>
            <a:off x="7272174" y="4435855"/>
            <a:ext cx="32510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tr-TR" sz="9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?</a:t>
            </a:r>
            <a:endParaRPr lang="tr-TR" sz="9600" b="0" strike="noStrike" spc="-1" dirty="0">
              <a:solidFill>
                <a:srgbClr val="FF0000">
                  <a:alpha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88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1" grpId="0"/>
      <p:bldP spid="12" grpId="0" animBg="1"/>
      <p:bldP spid="13" grpId="0"/>
      <p:bldP spid="14" grpId="0" animBg="1"/>
      <p:bldP spid="15" grpId="0"/>
      <p:bldP spid="30" grpId="0" animBg="1"/>
      <p:bldP spid="31" grpId="0"/>
      <p:bldP spid="32" grpId="0"/>
      <p:bldP spid="34" grpId="0"/>
      <p:bldP spid="35" grpId="0" animBg="1"/>
      <p:bldP spid="36" grpId="0"/>
      <p:bldP spid="37" grpId="0"/>
      <p:bldP spid="39" grpId="0"/>
      <p:bldP spid="41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6136"/>
            <a:ext cx="10058400" cy="537833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oğruluk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t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ablosu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ile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g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eçerlilik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ontrolü</a:t>
            </a:r>
            <a:b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</a:b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- s</a:t>
            </a:r>
            <a:r>
              <a:rPr lang="tr-TR" sz="3200" b="1" dirty="0">
                <a:solidFill>
                  <a:srgbClr val="006600"/>
                </a:solidFill>
                <a:latin typeface="Gabriola" panose="04040605051002020D02" pitchFamily="82" charset="0"/>
              </a:rPr>
              <a:t>emantik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 g</a:t>
            </a:r>
            <a:r>
              <a:rPr lang="tr-TR" sz="3200" b="1" dirty="0">
                <a:solidFill>
                  <a:srgbClr val="006600"/>
                </a:solidFill>
                <a:latin typeface="Gabriola" panose="04040605051002020D02" pitchFamily="82" charset="0"/>
              </a:rPr>
              <a:t>eçerlilik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 -</a:t>
            </a:r>
            <a:endParaRPr lang="tr-TR" sz="3600" b="1" cap="none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89562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188" y="3284902"/>
            <a:ext cx="7715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tr-TR" sz="2800" kern="0" dirty="0"/>
              <a:t>	</a:t>
            </a:r>
          </a:p>
          <a:p>
            <a:pPr marL="342900" lvl="1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tr-TR" sz="2800" kern="0" dirty="0"/>
              <a:t>	</a:t>
            </a:r>
            <a:endParaRPr lang="tr-TR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4102"/>
              </p:ext>
            </p:extLst>
          </p:nvPr>
        </p:nvGraphicFramePr>
        <p:xfrm>
          <a:off x="827088" y="2071283"/>
          <a:ext cx="7315200" cy="442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q </a:t>
                      </a:r>
                      <a:r>
                        <a:rPr lang="tr-TR" sz="16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tr-TR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r</a:t>
                      </a:r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tr-TR" sz="1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(q </a:t>
                      </a:r>
                      <a:r>
                        <a:rPr lang="tr-TR" sz="16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tr-TR" sz="1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r)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i="1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tr-TR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q  </a:t>
                      </a:r>
                      <a:r>
                        <a:rPr lang="tr-TR" sz="1600" i="1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tr-TR" sz="1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i="1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tr-TR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p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77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31800" y="2631296"/>
            <a:ext cx="8122224" cy="264813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3" name="Left Brace 2"/>
          <p:cNvSpPr/>
          <p:nvPr/>
        </p:nvSpPr>
        <p:spPr>
          <a:xfrm rot="10800000">
            <a:off x="8620124" y="2628629"/>
            <a:ext cx="231630" cy="130509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Left Brace 8"/>
          <p:cNvSpPr/>
          <p:nvPr/>
        </p:nvSpPr>
        <p:spPr>
          <a:xfrm rot="5400000">
            <a:off x="6637708" y="1433081"/>
            <a:ext cx="207816" cy="88113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Left Brace 9"/>
          <p:cNvSpPr/>
          <p:nvPr/>
        </p:nvSpPr>
        <p:spPr>
          <a:xfrm rot="5400000">
            <a:off x="7585359" y="1433081"/>
            <a:ext cx="207816" cy="88113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479507" y="154944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b="1" dirty="0"/>
              <a:t>ÖNCÜL 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7825" y="153845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b="1" dirty="0"/>
              <a:t>ÖNCÜL (2)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98823" y="154944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b="1" dirty="0"/>
              <a:t>SONUÇ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8935" y="3144182"/>
            <a:ext cx="8095089" cy="264813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467247" y="3625570"/>
            <a:ext cx="8074025" cy="264813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19" name="Rectangle 18"/>
          <p:cNvSpPr/>
          <p:nvPr/>
        </p:nvSpPr>
        <p:spPr>
          <a:xfrm rot="16200000">
            <a:off x="4236899" y="3161998"/>
            <a:ext cx="1436114" cy="26481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20" name="Rectangle 19"/>
          <p:cNvSpPr/>
          <p:nvPr/>
        </p:nvSpPr>
        <p:spPr>
          <a:xfrm rot="16200000">
            <a:off x="6054479" y="3161998"/>
            <a:ext cx="1436114" cy="26481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21" name="Rectangle 20"/>
          <p:cNvSpPr/>
          <p:nvPr/>
        </p:nvSpPr>
        <p:spPr>
          <a:xfrm rot="16200000">
            <a:off x="6971210" y="3161998"/>
            <a:ext cx="1436114" cy="26481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24" name="Rounded Rectangular Callout 23"/>
          <p:cNvSpPr/>
          <p:nvPr/>
        </p:nvSpPr>
        <p:spPr>
          <a:xfrm>
            <a:off x="9572625" y="2011809"/>
            <a:ext cx="2266950" cy="959801"/>
          </a:xfrm>
          <a:prstGeom prst="wedgeRoundRectCallout">
            <a:avLst>
              <a:gd name="adj1" fmla="val -79219"/>
              <a:gd name="adj2" fmla="val 8146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9623658" y="2035841"/>
            <a:ext cx="2190750" cy="913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1560"/>
              </a:lnSpc>
            </a:pPr>
            <a:r>
              <a:rPr lang="tr-TR" b="1" dirty="0">
                <a:solidFill>
                  <a:prstClr val="black"/>
                </a:solidFill>
                <a:latin typeface="Gabriola" panose="04040605051002020D02" pitchFamily="82" charset="0"/>
              </a:rPr>
              <a:t>Öncüllerin tümünün doğru olduğu her yerde sonuç da doğrudur. Dolayısıyla,  Çıkarım_2 geçerlidir.</a:t>
            </a:r>
          </a:p>
        </p:txBody>
      </p:sp>
      <p:sp>
        <p:nvSpPr>
          <p:cNvPr id="22" name="Left Brace 21"/>
          <p:cNvSpPr/>
          <p:nvPr/>
        </p:nvSpPr>
        <p:spPr>
          <a:xfrm rot="5400000">
            <a:off x="4834802" y="1264011"/>
            <a:ext cx="207820" cy="124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52F9C2CA-5C92-0B6F-CCB6-F9BF0D663EF1}"/>
              </a:ext>
            </a:extLst>
          </p:cNvPr>
          <p:cNvSpPr txBox="1"/>
          <p:nvPr/>
        </p:nvSpPr>
        <p:spPr>
          <a:xfrm>
            <a:off x="67112" y="984002"/>
            <a:ext cx="12124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tr-TR" altLang="tr-TR" sz="2800" dirty="0">
                <a:latin typeface="Gabriola" panose="04040605051002020D02" pitchFamily="82" charset="0"/>
              </a:rPr>
              <a:t>Çıkarım_2’nin geçerli olup olmadığını doğruluk tablosu ile belirleyelim:</a:t>
            </a:r>
          </a:p>
        </p:txBody>
      </p:sp>
    </p:spTree>
    <p:extLst>
      <p:ext uri="{BB962C8B-B14F-4D97-AF65-F5344CB8AC3E}">
        <p14:creationId xmlns:p14="http://schemas.microsoft.com/office/powerpoint/2010/main" val="41119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11" grpId="0"/>
      <p:bldP spid="12" grpId="0"/>
      <p:bldP spid="13" grpId="0"/>
      <p:bldP spid="15" grpId="0" animBg="1"/>
      <p:bldP spid="16" grpId="0" animBg="1"/>
      <p:bldP spid="19" grpId="0" animBg="1"/>
      <p:bldP spid="20" grpId="0" animBg="1"/>
      <p:bldP spid="21" grpId="0" animBg="1"/>
      <p:bldP spid="24" grpId="0" animBg="1"/>
      <p:bldP spid="25" grpId="0"/>
      <p:bldP spid="22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Yuvarlatılmış Dikdörtgen 36"/>
          <p:cNvSpPr/>
          <p:nvPr/>
        </p:nvSpPr>
        <p:spPr>
          <a:xfrm>
            <a:off x="1456267" y="1317626"/>
            <a:ext cx="4165600" cy="1490663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8" name="Metin kutusu 37"/>
          <p:cNvSpPr txBox="1">
            <a:spLocks noChangeArrowheads="1"/>
          </p:cNvSpPr>
          <p:nvPr/>
        </p:nvSpPr>
        <p:spPr bwMode="auto">
          <a:xfrm>
            <a:off x="2716092" y="888097"/>
            <a:ext cx="1247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800" b="1" dirty="0">
                <a:solidFill>
                  <a:schemeClr val="accent2"/>
                </a:solidFill>
                <a:latin typeface="Gabriola" pitchFamily="82" charset="0"/>
              </a:rPr>
              <a:t>Ç</a:t>
            </a:r>
            <a:r>
              <a:rPr lang="tr-TR" altLang="tr-TR" sz="2000" b="1" dirty="0">
                <a:solidFill>
                  <a:schemeClr val="accent2"/>
                </a:solidFill>
                <a:latin typeface="Gabriola" pitchFamily="82" charset="0"/>
              </a:rPr>
              <a:t>IKARIM</a:t>
            </a:r>
            <a:r>
              <a:rPr lang="tr-TR" altLang="tr-TR" sz="2800" b="1" dirty="0">
                <a:solidFill>
                  <a:schemeClr val="accent2"/>
                </a:solidFill>
                <a:latin typeface="Browallia New" pitchFamily="34" charset="-34"/>
                <a:cs typeface="Browallia New" pitchFamily="34" charset="-34"/>
              </a:rPr>
              <a:t>_3</a:t>
            </a:r>
            <a:endParaRPr lang="en-US" altLang="tr-TR" sz="2800" dirty="0">
              <a:solidFill>
                <a:schemeClr val="accent2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6149" name="Metin kutusu 38"/>
          <p:cNvSpPr txBox="1">
            <a:spLocks noChangeArrowheads="1"/>
          </p:cNvSpPr>
          <p:nvPr/>
        </p:nvSpPr>
        <p:spPr bwMode="auto">
          <a:xfrm>
            <a:off x="1648884" y="1370013"/>
            <a:ext cx="2760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400" b="1" dirty="0">
                <a:latin typeface="Gabriola" pitchFamily="82" charset="0"/>
              </a:rPr>
              <a:t>Bütün filozoflar ölümlüdür</a:t>
            </a:r>
            <a:r>
              <a:rPr lang="en-US" altLang="tr-TR" sz="2400" b="1" dirty="0">
                <a:latin typeface="Gabriola" pitchFamily="82" charset="0"/>
              </a:rPr>
              <a:t>.</a:t>
            </a:r>
          </a:p>
          <a:p>
            <a:r>
              <a:rPr lang="en-US" altLang="tr-TR" sz="2400" b="1" dirty="0">
                <a:latin typeface="Gabriola" pitchFamily="82" charset="0"/>
              </a:rPr>
              <a:t>So</a:t>
            </a:r>
            <a:r>
              <a:rPr lang="tr-TR" altLang="tr-TR" sz="2400" b="1" dirty="0">
                <a:latin typeface="Gabriola" pitchFamily="82" charset="0"/>
              </a:rPr>
              <a:t>k</a:t>
            </a:r>
            <a:r>
              <a:rPr lang="en-US" altLang="tr-TR" sz="2400" b="1" dirty="0">
                <a:latin typeface="Gabriola" pitchFamily="82" charset="0"/>
              </a:rPr>
              <a:t>rates </a:t>
            </a:r>
            <a:r>
              <a:rPr lang="tr-TR" altLang="tr-TR" sz="2400" b="1" dirty="0">
                <a:latin typeface="Gabriola" pitchFamily="82" charset="0"/>
              </a:rPr>
              <a:t>bir filozoftur.</a:t>
            </a:r>
            <a:endParaRPr lang="en-US" altLang="tr-TR" sz="2400" dirty="0"/>
          </a:p>
        </p:txBody>
      </p:sp>
      <p:cxnSp>
        <p:nvCxnSpPr>
          <p:cNvPr id="46" name="Düz Bağlayıcı 45"/>
          <p:cNvCxnSpPr/>
          <p:nvPr/>
        </p:nvCxnSpPr>
        <p:spPr>
          <a:xfrm>
            <a:off x="1695451" y="2311400"/>
            <a:ext cx="3710516" cy="79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Metin kutusu 47"/>
          <p:cNvSpPr txBox="1">
            <a:spLocks noChangeArrowheads="1"/>
          </p:cNvSpPr>
          <p:nvPr/>
        </p:nvSpPr>
        <p:spPr bwMode="auto">
          <a:xfrm>
            <a:off x="1710267" y="2273301"/>
            <a:ext cx="20730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tr-TR" sz="2400" b="1" dirty="0">
                <a:latin typeface="Gabriola" pitchFamily="82" charset="0"/>
              </a:rPr>
              <a:t>So</a:t>
            </a:r>
            <a:r>
              <a:rPr lang="tr-TR" altLang="tr-TR" sz="2400" b="1" dirty="0" err="1">
                <a:latin typeface="Gabriola" pitchFamily="82" charset="0"/>
              </a:rPr>
              <a:t>kr</a:t>
            </a:r>
            <a:r>
              <a:rPr lang="en-US" altLang="tr-TR" sz="2400" b="1" dirty="0" err="1">
                <a:latin typeface="Gabriola" pitchFamily="82" charset="0"/>
              </a:rPr>
              <a:t>ates</a:t>
            </a:r>
            <a:r>
              <a:rPr lang="en-US" altLang="tr-TR" sz="2400" b="1" dirty="0">
                <a:latin typeface="Gabriola" pitchFamily="82" charset="0"/>
              </a:rPr>
              <a:t> </a:t>
            </a:r>
            <a:r>
              <a:rPr lang="tr-TR" altLang="tr-TR" sz="2400" b="1" dirty="0">
                <a:latin typeface="Gabriola" pitchFamily="82" charset="0"/>
              </a:rPr>
              <a:t>ölümlüdür.</a:t>
            </a:r>
          </a:p>
        </p:txBody>
      </p:sp>
      <p:sp>
        <p:nvSpPr>
          <p:cNvPr id="29" name="Yuvarlatılmış Dikdörtgen 28"/>
          <p:cNvSpPr/>
          <p:nvPr/>
        </p:nvSpPr>
        <p:spPr>
          <a:xfrm>
            <a:off x="6769100" y="1325563"/>
            <a:ext cx="1991784" cy="1490662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3" name="Metin kutusu 31"/>
          <p:cNvSpPr txBox="1">
            <a:spLocks noChangeArrowheads="1"/>
          </p:cNvSpPr>
          <p:nvPr/>
        </p:nvSpPr>
        <p:spPr bwMode="auto">
          <a:xfrm>
            <a:off x="7085223" y="884923"/>
            <a:ext cx="1247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800" b="1" dirty="0">
                <a:solidFill>
                  <a:schemeClr val="accent2"/>
                </a:solidFill>
                <a:latin typeface="Gabriola" pitchFamily="82" charset="0"/>
              </a:rPr>
              <a:t>Ç</a:t>
            </a:r>
            <a:r>
              <a:rPr lang="tr-TR" altLang="tr-TR" sz="2000" b="1" dirty="0">
                <a:solidFill>
                  <a:schemeClr val="accent2"/>
                </a:solidFill>
                <a:latin typeface="Gabriola" pitchFamily="82" charset="0"/>
              </a:rPr>
              <a:t>IKARIM</a:t>
            </a:r>
            <a:r>
              <a:rPr lang="tr-TR" altLang="tr-TR" sz="2800" b="1" dirty="0">
                <a:solidFill>
                  <a:schemeClr val="accent2"/>
                </a:solidFill>
                <a:latin typeface="Browallia New" pitchFamily="34" charset="-34"/>
                <a:cs typeface="Browallia New" pitchFamily="34" charset="-34"/>
              </a:rPr>
              <a:t>_4</a:t>
            </a:r>
            <a:endParaRPr lang="en-US" altLang="tr-TR" sz="2800" dirty="0">
              <a:solidFill>
                <a:schemeClr val="accent2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6154" name="Metin kutusu 32"/>
          <p:cNvSpPr txBox="1">
            <a:spLocks noChangeArrowheads="1"/>
          </p:cNvSpPr>
          <p:nvPr/>
        </p:nvSpPr>
        <p:spPr bwMode="auto">
          <a:xfrm>
            <a:off x="7198785" y="1377951"/>
            <a:ext cx="193251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400" b="1">
                <a:latin typeface="Gabriola" pitchFamily="82" charset="0"/>
              </a:rPr>
              <a:t>p </a:t>
            </a:r>
          </a:p>
          <a:p>
            <a:r>
              <a:rPr lang="tr-TR" altLang="tr-TR" sz="2400" b="1">
                <a:latin typeface="Gabriola" pitchFamily="82" charset="0"/>
                <a:sym typeface="Symbol" pitchFamily="18" charset="2"/>
              </a:rPr>
              <a:t>q</a:t>
            </a:r>
          </a:p>
        </p:txBody>
      </p:sp>
      <p:cxnSp>
        <p:nvCxnSpPr>
          <p:cNvPr id="40" name="Düz Bağlayıcı 39"/>
          <p:cNvCxnSpPr/>
          <p:nvPr/>
        </p:nvCxnSpPr>
        <p:spPr>
          <a:xfrm>
            <a:off x="7327900" y="2319338"/>
            <a:ext cx="47836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6" name="Metin kutusu 40"/>
          <p:cNvSpPr txBox="1">
            <a:spLocks noChangeArrowheads="1"/>
          </p:cNvSpPr>
          <p:nvPr/>
        </p:nvSpPr>
        <p:spPr bwMode="auto">
          <a:xfrm>
            <a:off x="7268634" y="2268539"/>
            <a:ext cx="274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400" b="1">
                <a:latin typeface="Gabriola" pitchFamily="82" charset="0"/>
              </a:rPr>
              <a:t>r</a:t>
            </a:r>
          </a:p>
        </p:txBody>
      </p:sp>
      <p:cxnSp>
        <p:nvCxnSpPr>
          <p:cNvPr id="42" name="Düz Ok Bağlayıcısı 41"/>
          <p:cNvCxnSpPr/>
          <p:nvPr/>
        </p:nvCxnSpPr>
        <p:spPr>
          <a:xfrm>
            <a:off x="5416551" y="2060575"/>
            <a:ext cx="1549400" cy="793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8" name="Metin kutusu 48"/>
          <p:cNvSpPr txBox="1">
            <a:spLocks noChangeArrowheads="1"/>
          </p:cNvSpPr>
          <p:nvPr/>
        </p:nvSpPr>
        <p:spPr bwMode="auto">
          <a:xfrm>
            <a:off x="2251279" y="2876551"/>
            <a:ext cx="990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400" b="1" dirty="0">
                <a:solidFill>
                  <a:schemeClr val="accent2"/>
                </a:solidFill>
                <a:latin typeface="Gabriola" pitchFamily="82" charset="0"/>
              </a:rPr>
              <a:t>Öncüller</a:t>
            </a:r>
            <a:endParaRPr lang="en-US" altLang="tr-TR" sz="2400" dirty="0">
              <a:solidFill>
                <a:schemeClr val="accent2"/>
              </a:solidFill>
            </a:endParaRPr>
          </a:p>
        </p:txBody>
      </p:sp>
      <p:sp>
        <p:nvSpPr>
          <p:cNvPr id="6159" name="Metin kutusu 50"/>
          <p:cNvSpPr txBox="1">
            <a:spLocks noChangeArrowheads="1"/>
          </p:cNvSpPr>
          <p:nvPr/>
        </p:nvSpPr>
        <p:spPr bwMode="auto">
          <a:xfrm>
            <a:off x="4260525" y="2876551"/>
            <a:ext cx="74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400" b="1" dirty="0">
                <a:solidFill>
                  <a:schemeClr val="accent2"/>
                </a:solidFill>
                <a:latin typeface="Gabriola" pitchFamily="82" charset="0"/>
              </a:rPr>
              <a:t>Sonuç</a:t>
            </a:r>
            <a:endParaRPr lang="en-US" altLang="tr-TR" sz="2400" dirty="0">
              <a:solidFill>
                <a:schemeClr val="accent2"/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5400000">
            <a:off x="2634722" y="2192868"/>
            <a:ext cx="187325" cy="233256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Sol Ayraç 51"/>
          <p:cNvSpPr/>
          <p:nvPr/>
        </p:nvSpPr>
        <p:spPr>
          <a:xfrm rot="5400000">
            <a:off x="4552422" y="2825751"/>
            <a:ext cx="161925" cy="10922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91837"/>
              </p:ext>
            </p:extLst>
          </p:nvPr>
        </p:nvGraphicFramePr>
        <p:xfrm>
          <a:off x="1494367" y="3465513"/>
          <a:ext cx="3710517" cy="265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366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p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q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0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/>
                        <a:t>1</a:t>
                      </a:r>
                      <a:endParaRPr lang="en-US" sz="1200" b="1" dirty="0"/>
                    </a:p>
                  </a:txBody>
                  <a:tcPr marL="121888" marR="121888" marT="45736" marB="4573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Dikdörtgen 27"/>
          <p:cNvSpPr/>
          <p:nvPr/>
        </p:nvSpPr>
        <p:spPr>
          <a:xfrm>
            <a:off x="1604434" y="5589589"/>
            <a:ext cx="3486151" cy="50323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Yuvarlatılmış Dikdörtgen 29"/>
          <p:cNvSpPr/>
          <p:nvPr/>
        </p:nvSpPr>
        <p:spPr>
          <a:xfrm>
            <a:off x="6620934" y="4459288"/>
            <a:ext cx="4167717" cy="1490662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06" name="Metin kutusu 30"/>
          <p:cNvSpPr txBox="1">
            <a:spLocks noChangeArrowheads="1"/>
          </p:cNvSpPr>
          <p:nvPr/>
        </p:nvSpPr>
        <p:spPr bwMode="auto">
          <a:xfrm>
            <a:off x="7830425" y="4029761"/>
            <a:ext cx="1247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800" b="1" dirty="0">
                <a:solidFill>
                  <a:schemeClr val="accent2"/>
                </a:solidFill>
                <a:latin typeface="Gabriola" pitchFamily="82" charset="0"/>
              </a:rPr>
              <a:t>Ç</a:t>
            </a:r>
            <a:r>
              <a:rPr lang="tr-TR" altLang="tr-TR" sz="2000" b="1" dirty="0">
                <a:solidFill>
                  <a:schemeClr val="accent2"/>
                </a:solidFill>
                <a:latin typeface="Gabriola" pitchFamily="82" charset="0"/>
              </a:rPr>
              <a:t>IKARIM</a:t>
            </a:r>
            <a:r>
              <a:rPr lang="tr-TR" altLang="tr-TR" sz="2800" b="1" dirty="0">
                <a:solidFill>
                  <a:schemeClr val="accent2"/>
                </a:solidFill>
                <a:latin typeface="Browallia New" pitchFamily="34" charset="-34"/>
                <a:cs typeface="Browallia New" pitchFamily="34" charset="-34"/>
              </a:rPr>
              <a:t>_5</a:t>
            </a:r>
            <a:endParaRPr lang="en-US" altLang="tr-TR" sz="2800" dirty="0">
              <a:solidFill>
                <a:schemeClr val="accent2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cxnSp>
        <p:nvCxnSpPr>
          <p:cNvPr id="35" name="Düz Bağlayıcı 34"/>
          <p:cNvCxnSpPr/>
          <p:nvPr/>
        </p:nvCxnSpPr>
        <p:spPr>
          <a:xfrm>
            <a:off x="6862234" y="5453064"/>
            <a:ext cx="3710517" cy="793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9" name="Metin kutusu 35"/>
          <p:cNvSpPr txBox="1">
            <a:spLocks noChangeArrowheads="1"/>
          </p:cNvSpPr>
          <p:nvPr/>
        </p:nvSpPr>
        <p:spPr bwMode="auto">
          <a:xfrm>
            <a:off x="6874934" y="5414964"/>
            <a:ext cx="20730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tr-TR" sz="2400" b="1" dirty="0">
                <a:latin typeface="Gabriola" pitchFamily="82" charset="0"/>
              </a:rPr>
              <a:t>So</a:t>
            </a:r>
            <a:r>
              <a:rPr lang="tr-TR" altLang="tr-TR" sz="2400" b="1" dirty="0" err="1">
                <a:latin typeface="Gabriola" pitchFamily="82" charset="0"/>
              </a:rPr>
              <a:t>kr</a:t>
            </a:r>
            <a:r>
              <a:rPr lang="en-US" altLang="tr-TR" sz="2400" b="1" dirty="0" err="1">
                <a:latin typeface="Gabriola" pitchFamily="82" charset="0"/>
              </a:rPr>
              <a:t>ates</a:t>
            </a:r>
            <a:r>
              <a:rPr lang="en-US" altLang="tr-TR" sz="2400" b="1" dirty="0">
                <a:latin typeface="Gabriola" pitchFamily="82" charset="0"/>
              </a:rPr>
              <a:t> </a:t>
            </a:r>
            <a:r>
              <a:rPr lang="tr-TR" altLang="tr-TR" sz="2400" b="1" dirty="0">
                <a:latin typeface="Gabriola" pitchFamily="82" charset="0"/>
              </a:rPr>
              <a:t>ölümlüdür.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59A63-D5F6-11EF-8AA0-74D0C9D1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49" y="158850"/>
            <a:ext cx="10058400" cy="46242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Ö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nermeler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antığının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ınırlılıkları</a:t>
            </a:r>
          </a:p>
        </p:txBody>
      </p:sp>
      <p:sp>
        <p:nvSpPr>
          <p:cNvPr id="5" name="Metin kutusu 38">
            <a:extLst>
              <a:ext uri="{FF2B5EF4-FFF2-40B4-BE49-F238E27FC236}">
                <a16:creationId xmlns:a16="http://schemas.microsoft.com/office/drawing/2014/main" id="{A998A0D9-74F9-B1FC-A9A7-9B3C57C82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697" y="4493798"/>
            <a:ext cx="25699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altLang="tr-TR" sz="2400" b="1" dirty="0">
                <a:latin typeface="Gabriola" pitchFamily="82" charset="0"/>
              </a:rPr>
              <a:t>Bazı filozoflar ölümlüdür</a:t>
            </a:r>
            <a:r>
              <a:rPr lang="en-US" altLang="tr-TR" sz="2400" b="1" dirty="0">
                <a:latin typeface="Gabriola" pitchFamily="82" charset="0"/>
              </a:rPr>
              <a:t>.</a:t>
            </a:r>
          </a:p>
          <a:p>
            <a:r>
              <a:rPr lang="en-US" altLang="tr-TR" sz="2400" b="1" dirty="0">
                <a:latin typeface="Gabriola" pitchFamily="82" charset="0"/>
              </a:rPr>
              <a:t>So</a:t>
            </a:r>
            <a:r>
              <a:rPr lang="tr-TR" altLang="tr-TR" sz="2400" b="1" dirty="0">
                <a:latin typeface="Gabriola" pitchFamily="82" charset="0"/>
              </a:rPr>
              <a:t>k</a:t>
            </a:r>
            <a:r>
              <a:rPr lang="en-US" altLang="tr-TR" sz="2400" b="1" dirty="0">
                <a:latin typeface="Gabriola" pitchFamily="82" charset="0"/>
              </a:rPr>
              <a:t>rates </a:t>
            </a:r>
            <a:r>
              <a:rPr lang="tr-TR" altLang="tr-TR" sz="2400" b="1" dirty="0">
                <a:latin typeface="Gabriola" pitchFamily="82" charset="0"/>
              </a:rPr>
              <a:t>bir filozoftur.</a:t>
            </a:r>
            <a:endParaRPr lang="en-US" altLang="tr-TR" sz="2400" dirty="0"/>
          </a:p>
        </p:txBody>
      </p:sp>
      <p:sp>
        <p:nvSpPr>
          <p:cNvPr id="6" name="CustomShape 11">
            <a:extLst>
              <a:ext uri="{FF2B5EF4-FFF2-40B4-BE49-F238E27FC236}">
                <a16:creationId xmlns:a16="http://schemas.microsoft.com/office/drawing/2014/main" id="{F6A079E0-9B15-B68F-97EB-48D013B71B49}"/>
              </a:ext>
            </a:extLst>
          </p:cNvPr>
          <p:cNvSpPr/>
          <p:nvPr/>
        </p:nvSpPr>
        <p:spPr>
          <a:xfrm rot="19234332">
            <a:off x="1547444" y="1415987"/>
            <a:ext cx="3251055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tr-TR" sz="6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G</a:t>
            </a:r>
            <a:r>
              <a:rPr lang="tr-TR" sz="54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EÇERLİ</a:t>
            </a:r>
            <a:r>
              <a:rPr lang="tr-TR" sz="6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!</a:t>
            </a:r>
            <a:endParaRPr lang="tr-TR" sz="6600" b="0" strike="noStrike" spc="-1" dirty="0">
              <a:solidFill>
                <a:srgbClr val="FF0000">
                  <a:alpha val="50000"/>
                </a:srgbClr>
              </a:solidFill>
              <a:latin typeface="Arial"/>
            </a:endParaRPr>
          </a:p>
        </p:txBody>
      </p:sp>
      <p:sp>
        <p:nvSpPr>
          <p:cNvPr id="8" name="CustomShape 11">
            <a:extLst>
              <a:ext uri="{FF2B5EF4-FFF2-40B4-BE49-F238E27FC236}">
                <a16:creationId xmlns:a16="http://schemas.microsoft.com/office/drawing/2014/main" id="{A1C673B4-56D7-90BF-209C-17DF4C02F42F}"/>
              </a:ext>
            </a:extLst>
          </p:cNvPr>
          <p:cNvSpPr/>
          <p:nvPr/>
        </p:nvSpPr>
        <p:spPr>
          <a:xfrm rot="19234332">
            <a:off x="6024019" y="1424537"/>
            <a:ext cx="3251055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tr-TR" sz="6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G</a:t>
            </a:r>
            <a:r>
              <a:rPr lang="tr-TR" sz="54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EÇERSİZ</a:t>
            </a:r>
            <a:r>
              <a:rPr lang="tr-TR" sz="6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!</a:t>
            </a:r>
            <a:endParaRPr lang="tr-TR" sz="6600" b="0" strike="noStrike" spc="-1" dirty="0">
              <a:solidFill>
                <a:srgbClr val="FF0000">
                  <a:alpha val="50000"/>
                </a:srgbClr>
              </a:solidFill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DFA02FF6-0CEC-F77E-E846-22E00FF5F3BC}"/>
              </a:ext>
            </a:extLst>
          </p:cNvPr>
          <p:cNvSpPr/>
          <p:nvPr/>
        </p:nvSpPr>
        <p:spPr>
          <a:xfrm rot="19234332">
            <a:off x="6968575" y="4651348"/>
            <a:ext cx="3251055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tr-TR" sz="6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G</a:t>
            </a:r>
            <a:r>
              <a:rPr lang="tr-TR" sz="54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EÇERSİZ</a:t>
            </a:r>
            <a:r>
              <a:rPr lang="tr-TR" sz="6600" b="1" strike="noStrike" spc="-1" dirty="0">
                <a:solidFill>
                  <a:srgbClr val="FF0000">
                    <a:alpha val="50000"/>
                  </a:srgbClr>
                </a:solidFill>
                <a:latin typeface="Gabriola"/>
              </a:rPr>
              <a:t>!</a:t>
            </a:r>
            <a:endParaRPr lang="tr-TR" sz="6600" b="0" strike="noStrike" spc="-1" dirty="0">
              <a:solidFill>
                <a:srgbClr val="FF0000">
                  <a:alpha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0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148" grpId="0"/>
      <p:bldP spid="6149" grpId="0"/>
      <p:bldP spid="6151" grpId="0"/>
      <p:bldP spid="29" grpId="0" animBg="1"/>
      <p:bldP spid="6153" grpId="0"/>
      <p:bldP spid="6154" grpId="0"/>
      <p:bldP spid="6156" grpId="0"/>
      <p:bldP spid="6158" grpId="0"/>
      <p:bldP spid="6159" grpId="0"/>
      <p:bldP spid="18" grpId="0" animBg="1"/>
      <p:bldP spid="52" grpId="0" animBg="1"/>
      <p:bldP spid="28" grpId="0" animBg="1"/>
      <p:bldP spid="30" grpId="0" animBg="1"/>
      <p:bldP spid="6206" grpId="0"/>
      <p:bldP spid="6209" grpId="0"/>
      <p:bldP spid="5" grpId="0"/>
      <p:bldP spid="6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535" y="967329"/>
            <a:ext cx="11371811" cy="4775662"/>
          </a:xfrm>
        </p:spPr>
        <p:txBody>
          <a:bodyPr>
            <a:normAutofit/>
          </a:bodyPr>
          <a:lstStyle/>
          <a:p>
            <a:pPr marL="514350" indent="-514350" algn="just">
              <a:buSzPct val="110000"/>
              <a:buFont typeface="+mj-lt"/>
              <a:buAutoNum type="arabicPeriod"/>
            </a:pPr>
            <a:r>
              <a:rPr lang="tr-TR" altLang="tr-TR" sz="3200" b="1" dirty="0">
                <a:latin typeface="Gabriola" panose="04040605051002020D02" pitchFamily="82" charset="0"/>
              </a:rPr>
              <a:t>a. Hafta 3'deki dersin (Mantık – Genel Bir Bakış) ilk beş çıkarımını L</a:t>
            </a:r>
            <a:r>
              <a:rPr lang="tr-TR" altLang="tr-TR" sz="3200" b="1" baseline="-25000" dirty="0">
                <a:latin typeface="Gabriola" panose="04040605051002020D02" pitchFamily="82" charset="0"/>
              </a:rPr>
              <a:t>1</a:t>
            </a:r>
            <a:r>
              <a:rPr lang="tr-TR" altLang="tr-TR" sz="3200" b="1" dirty="0">
                <a:latin typeface="Gabriola" panose="04040605051002020D02" pitchFamily="82" charset="0"/>
              </a:rPr>
              <a:t>'e çevirin L</a:t>
            </a:r>
            <a:r>
              <a:rPr lang="tr-TR" altLang="tr-TR" sz="3200" b="1" baseline="-25000" dirty="0">
                <a:latin typeface="Gabriola" panose="04040605051002020D02" pitchFamily="82" charset="0"/>
              </a:rPr>
              <a:t>1</a:t>
            </a:r>
            <a:r>
              <a:rPr lang="tr-TR" altLang="tr-TR" sz="3200" b="1" dirty="0">
                <a:latin typeface="Gabriola" panose="04040605051002020D02" pitchFamily="82" charset="0"/>
              </a:rPr>
              <a:t>. 	</a:t>
            </a:r>
          </a:p>
          <a:p>
            <a:pPr marL="0" indent="0" algn="just">
              <a:buNone/>
            </a:pPr>
            <a:r>
              <a:rPr lang="tr-TR" altLang="tr-TR" sz="3200" b="1" dirty="0">
                <a:latin typeface="Gabriola" panose="04040605051002020D02" pitchFamily="82" charset="0"/>
              </a:rPr>
              <a:t>         b. Doğruluk tablolarını kullanarak bu çıkarımların geçerli olup olmadığını belirleyin.</a:t>
            </a:r>
          </a:p>
          <a:p>
            <a:pPr marL="0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 altLang="tr-TR" sz="3200" dirty="0"/>
              <a:t>									</a:t>
            </a:r>
          </a:p>
          <a:p>
            <a:pPr marL="514350" indent="-514350" algn="just">
              <a:buSzPct val="110000"/>
              <a:buFont typeface="+mj-lt"/>
              <a:buAutoNum type="arabicPeriod" startAt="2"/>
            </a:pPr>
            <a:r>
              <a:rPr lang="tr-TR" altLang="tr-TR" sz="3200" b="1" dirty="0">
                <a:latin typeface="Gabriola" panose="04040605051002020D02" pitchFamily="82" charset="0"/>
              </a:rPr>
              <a:t>Aşağıdaki çıkarımların geçerli olup olmadığını bir doğruluk tablosu kullanarak gösterin.</a:t>
            </a:r>
          </a:p>
          <a:p>
            <a:pPr marL="0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 altLang="tr-TR" sz="2800" dirty="0">
                <a:sym typeface="Wingdings" pitchFamily="2" charset="2"/>
              </a:rPr>
              <a:t>									</a:t>
            </a:r>
            <a:endParaRPr lang="tr-TR" altLang="tr-TR" sz="2800" dirty="0"/>
          </a:p>
          <a:p>
            <a:pPr marL="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tr-TR" altLang="tr-TR" sz="2800" dirty="0"/>
              <a:t>       a</a:t>
            </a:r>
            <a:r>
              <a:rPr lang="tr-TR" altLang="tr-TR" sz="2800" dirty="0">
                <a:sym typeface="Wingdings" pitchFamily="2" charset="2"/>
              </a:rPr>
              <a:t>. (</a:t>
            </a:r>
            <a:r>
              <a:rPr lang="tr-TR" altLang="tr-TR" sz="2800" i="1" dirty="0"/>
              <a:t>¬</a:t>
            </a:r>
            <a:r>
              <a:rPr lang="tr-TR" altLang="tr-TR" sz="2800" dirty="0"/>
              <a:t>p </a:t>
            </a:r>
            <a:r>
              <a:rPr lang="tr-TR" altLang="tr-TR" sz="2800" dirty="0">
                <a:sym typeface="Wingdings" pitchFamily="2" charset="2"/>
              </a:rPr>
              <a:t> (q </a:t>
            </a:r>
            <a:r>
              <a:rPr lang="tr-TR" altLang="tr-TR" sz="24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Wingdings" pitchFamily="2" charset="2"/>
              </a:rPr>
              <a:t> </a:t>
            </a:r>
            <a:r>
              <a:rPr lang="tr-TR" altLang="tr-TR" sz="2800" i="1" dirty="0"/>
              <a:t>¬</a:t>
            </a:r>
            <a:r>
              <a:rPr lang="tr-TR" altLang="tr-TR" sz="2800" dirty="0">
                <a:sym typeface="Wingdings" pitchFamily="2" charset="2"/>
              </a:rPr>
              <a:t>r)), (</a:t>
            </a:r>
            <a:r>
              <a:rPr lang="tr-TR" altLang="tr-TR" sz="2800" i="1" dirty="0"/>
              <a:t>¬</a:t>
            </a:r>
            <a:r>
              <a:rPr lang="tr-TR" altLang="tr-TR" sz="2800" dirty="0">
                <a:sym typeface="Wingdings" pitchFamily="2" charset="2"/>
              </a:rPr>
              <a:t>q </a:t>
            </a:r>
            <a:r>
              <a:rPr lang="tr-TR" altLang="tr-TR" sz="24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Wingdings" pitchFamily="2" charset="2"/>
              </a:rPr>
              <a:t> </a:t>
            </a:r>
            <a:r>
              <a:rPr lang="tr-TR" altLang="tr-TR" sz="2800" i="1" dirty="0"/>
              <a:t>¬</a:t>
            </a:r>
            <a:r>
              <a:rPr lang="tr-TR" altLang="tr-TR" sz="2800" dirty="0">
                <a:sym typeface="Wingdings" pitchFamily="2" charset="2"/>
              </a:rPr>
              <a:t>r) / p</a:t>
            </a:r>
          </a:p>
          <a:p>
            <a:pPr marL="0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-TR" altLang="tr-TR" sz="2800" dirty="0">
                <a:sym typeface="Wingdings" pitchFamily="2" charset="2"/>
              </a:rPr>
              <a:t>       b. / ((p  q)  p)  p) 	 				</a:t>
            </a:r>
            <a:endParaRPr lang="tr-TR" altLang="tr-TR" sz="2800" dirty="0">
              <a:cs typeface="Arial" charset="0"/>
            </a:endParaRPr>
          </a:p>
          <a:p>
            <a:pPr marL="0" indent="0" algn="just">
              <a:buNone/>
            </a:pPr>
            <a:endParaRPr lang="tr-TR" altLang="tr-TR" sz="2800" b="1" dirty="0"/>
          </a:p>
          <a:p>
            <a:pPr marL="514350" indent="-514350" algn="just">
              <a:buFont typeface="+mj-lt"/>
              <a:buAutoNum type="arabicPeriod"/>
            </a:pPr>
            <a:endParaRPr lang="tr-TR" altLang="tr-TR" sz="2800" b="1" dirty="0"/>
          </a:p>
          <a:p>
            <a:pPr algn="just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4E7B45-87B8-14C9-153B-08380C6DDA43}"/>
              </a:ext>
            </a:extLst>
          </p:cNvPr>
          <p:cNvSpPr txBox="1">
            <a:spLocks/>
          </p:cNvSpPr>
          <p:nvPr/>
        </p:nvSpPr>
        <p:spPr>
          <a:xfrm>
            <a:off x="1338241" y="131341"/>
            <a:ext cx="10058400" cy="55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lıştırmalar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(Ç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EVİRİLER VE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EMANTİK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EÇERLİLİK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6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6837" y="839648"/>
            <a:ext cx="11354331" cy="4980214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tr-TR" sz="3300" b="1" dirty="0">
                <a:latin typeface="Gabriola" panose="04040605051002020D02" pitchFamily="82" charset="0"/>
              </a:rPr>
              <a:t>Hatırlayalım; önermeler mantığında, doğruluk tablosunda </a:t>
            </a:r>
            <a:r>
              <a:rPr lang="en-US" sz="3300" b="1" dirty="0" err="1">
                <a:latin typeface="Gabriola" panose="04040605051002020D02" pitchFamily="82" charset="0"/>
              </a:rPr>
              <a:t>öncüllerin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doğru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olduğu</a:t>
            </a:r>
            <a:r>
              <a:rPr lang="en-US" sz="3300" b="1" dirty="0">
                <a:latin typeface="Gabriola" panose="04040605051002020D02" pitchFamily="82" charset="0"/>
              </a:rPr>
              <a:t> her </a:t>
            </a:r>
            <a:r>
              <a:rPr lang="en-US" sz="3300" b="1" dirty="0" err="1">
                <a:latin typeface="Gabriola" panose="04040605051002020D02" pitchFamily="82" charset="0"/>
              </a:rPr>
              <a:t>satırda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sonu</a:t>
            </a:r>
            <a:r>
              <a:rPr lang="tr-TR" sz="3300" b="1" dirty="0" err="1">
                <a:latin typeface="Gabriola" panose="04040605051002020D02" pitchFamily="82" charset="0"/>
              </a:rPr>
              <a:t>cunun</a:t>
            </a:r>
            <a:r>
              <a:rPr lang="tr-TR" sz="3300" b="1" dirty="0">
                <a:latin typeface="Gabriola" panose="04040605051002020D02" pitchFamily="82" charset="0"/>
              </a:rPr>
              <a:t> da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doğru</a:t>
            </a:r>
            <a:r>
              <a:rPr lang="tr-TR" sz="3300" b="1" dirty="0">
                <a:latin typeface="Gabriola" panose="04040605051002020D02" pitchFamily="82" charset="0"/>
              </a:rPr>
              <a:t> olması bir çıkarımın geçerliliği için </a:t>
            </a:r>
            <a:r>
              <a:rPr lang="en-US" sz="3300" b="1" dirty="0">
                <a:latin typeface="Gabriola" panose="04040605051002020D02" pitchFamily="82" charset="0"/>
              </a:rPr>
              <a:t>y</a:t>
            </a:r>
            <a:r>
              <a:rPr lang="tr-TR" sz="3300" b="1" dirty="0">
                <a:latin typeface="Gabriola" panose="04040605051002020D02" pitchFamily="82" charset="0"/>
              </a:rPr>
              <a:t>eterli ve gereklidir.</a:t>
            </a:r>
          </a:p>
          <a:p>
            <a:pPr algn="just">
              <a:spcAft>
                <a:spcPts val="600"/>
              </a:spcAft>
            </a:pPr>
            <a:r>
              <a:rPr lang="tr-TR" sz="3300" b="1" dirty="0">
                <a:latin typeface="Gabriola" panose="04040605051002020D02" pitchFamily="82" charset="0"/>
              </a:rPr>
              <a:t>Daha güçlü bir ifadeyle tekrarlarsak, önermeler mantığındaki he</a:t>
            </a:r>
            <a:r>
              <a:rPr lang="en-US" sz="3300" b="1" dirty="0">
                <a:latin typeface="Gabriola" panose="04040605051002020D02" pitchFamily="82" charset="0"/>
              </a:rPr>
              <a:t>r </a:t>
            </a:r>
            <a:r>
              <a:rPr lang="tr-TR" sz="3300" b="1" dirty="0">
                <a:latin typeface="Gabriola" panose="04040605051002020D02" pitchFamily="82" charset="0"/>
              </a:rPr>
              <a:t>çıkarımın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geçerli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olup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olmadığın</a:t>
            </a:r>
            <a:r>
              <a:rPr lang="tr-TR" sz="3300" b="1" dirty="0">
                <a:latin typeface="Gabriola" panose="04040605051002020D02" pitchFamily="82" charset="0"/>
              </a:rPr>
              <a:t>a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doğruluk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tablosu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kullanarak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tr-TR" sz="3300" b="1" dirty="0">
                <a:latin typeface="Gabriola" panose="04040605051002020D02" pitchFamily="82" charset="0"/>
              </a:rPr>
              <a:t>karar verebiliriz</a:t>
            </a:r>
            <a:r>
              <a:rPr lang="en-US" sz="3300" b="1" dirty="0">
                <a:latin typeface="Gabriola" panose="04040605051002020D02" pitchFamily="82" charset="0"/>
              </a:rPr>
              <a:t>:</a:t>
            </a:r>
            <a:endParaRPr lang="tr-TR" sz="3300" b="1" dirty="0">
              <a:latin typeface="Gabriola" panose="04040605051002020D02" pitchFamily="82" charset="0"/>
            </a:endParaRPr>
          </a:p>
          <a:p>
            <a:pPr algn="just">
              <a:spcAft>
                <a:spcPts val="600"/>
              </a:spcAft>
            </a:pPr>
            <a:r>
              <a:rPr lang="en-US" sz="3300" b="1" dirty="0" err="1">
                <a:latin typeface="Gabriola" panose="04040605051002020D02" pitchFamily="82" charset="0"/>
              </a:rPr>
              <a:t>Ancak</a:t>
            </a:r>
            <a:r>
              <a:rPr lang="en-US" sz="3300" b="1" dirty="0">
                <a:latin typeface="Gabriola" panose="04040605051002020D02" pitchFamily="82" charset="0"/>
              </a:rPr>
              <a:t>, </a:t>
            </a:r>
            <a:r>
              <a:rPr lang="en-US" sz="3300" b="1" dirty="0" err="1">
                <a:latin typeface="Gabriola" panose="04040605051002020D02" pitchFamily="82" charset="0"/>
              </a:rPr>
              <a:t>bu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semantik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yaklaşım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çok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maliyetlidir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çünkü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doğruluk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tabloları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çok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hızlı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büyür</a:t>
            </a:r>
            <a:r>
              <a:rPr lang="en-US" sz="3300" b="1" dirty="0">
                <a:latin typeface="Gabriola" panose="04040605051002020D02" pitchFamily="82" charset="0"/>
              </a:rPr>
              <a:t>. </a:t>
            </a:r>
            <a:r>
              <a:rPr lang="tr-TR" sz="3300" b="1" dirty="0">
                <a:latin typeface="Gabriola" panose="04040605051002020D02" pitchFamily="82" charset="0"/>
              </a:rPr>
              <a:t>Daha önce değindiğimiz gibi; b</a:t>
            </a:r>
            <a:r>
              <a:rPr lang="en-US" sz="3300" b="1" dirty="0" err="1">
                <a:latin typeface="Gabriola" panose="04040605051002020D02" pitchFamily="82" charset="0"/>
              </a:rPr>
              <a:t>ir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doğruluk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tablosu</a:t>
            </a:r>
            <a:r>
              <a:rPr lang="en-US" sz="3300" b="1" dirty="0">
                <a:latin typeface="Gabriola" panose="04040605051002020D02" pitchFamily="82" charset="0"/>
              </a:rPr>
              <a:t>, </a:t>
            </a:r>
            <a:r>
              <a:rPr lang="en-US" sz="3300" b="1" dirty="0" err="1">
                <a:latin typeface="Gabriola" panose="04040605051002020D02" pitchFamily="82" charset="0"/>
              </a:rPr>
              <a:t>ilgili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önerme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sembollerinin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sayısıyla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üstel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olarak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büyür</a:t>
            </a:r>
            <a:r>
              <a:rPr lang="en-US" sz="3300" b="1" dirty="0">
                <a:latin typeface="Gabriola" panose="04040605051002020D02" pitchFamily="82" charset="0"/>
              </a:rPr>
              <a:t>: n </a:t>
            </a:r>
            <a:r>
              <a:rPr lang="en-US" sz="3300" b="1" dirty="0" err="1">
                <a:latin typeface="Gabriola" panose="04040605051002020D02" pitchFamily="82" charset="0"/>
              </a:rPr>
              <a:t>önerme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sembolü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içeren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formüller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için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tüm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olası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modelleri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içeren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bir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doğruluk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tablosu</a:t>
            </a:r>
            <a:r>
              <a:rPr lang="en-US" sz="3300" b="1" dirty="0">
                <a:latin typeface="Gabriola" panose="04040605051002020D02" pitchFamily="82" charset="0"/>
              </a:rPr>
              <a:t> 2</a:t>
            </a:r>
            <a:r>
              <a:rPr lang="en-US" sz="3300" b="1" baseline="30000" dirty="0">
                <a:latin typeface="Gabriola" panose="04040605051002020D02" pitchFamily="82" charset="0"/>
              </a:rPr>
              <a:t>n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satıra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sahip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olacaktır</a:t>
            </a:r>
            <a:r>
              <a:rPr lang="en-US" sz="3300" b="1" dirty="0">
                <a:latin typeface="Gabriola" panose="04040605051002020D02" pitchFamily="82" charset="0"/>
              </a:rPr>
              <a:t>. </a:t>
            </a:r>
            <a:endParaRPr lang="tr-TR" sz="3300" b="1" dirty="0">
              <a:latin typeface="Gabriola" panose="04040605051002020D02" pitchFamily="82" charset="0"/>
            </a:endParaRPr>
          </a:p>
          <a:p>
            <a:pPr lvl="1" algn="just">
              <a:spcAft>
                <a:spcPts val="600"/>
              </a:spcAft>
              <a:buFontTx/>
              <a:buChar char="-"/>
            </a:pPr>
            <a:r>
              <a:rPr lang="tr-TR" sz="2800" dirty="0">
                <a:latin typeface="Gabriola" panose="04040605051002020D02" pitchFamily="82" charset="0"/>
              </a:rPr>
              <a:t>3 önerme </a:t>
            </a:r>
            <a:r>
              <a:rPr lang="tr-TR" sz="2800" dirty="0" err="1">
                <a:latin typeface="Gabriola" panose="04040605051002020D02" pitchFamily="82" charset="0"/>
              </a:rPr>
              <a:t>semboılü</a:t>
            </a:r>
            <a:r>
              <a:rPr lang="tr-TR" sz="2800" dirty="0">
                <a:latin typeface="Gabriola" panose="04040605051002020D02" pitchFamily="82" charset="0"/>
              </a:rPr>
              <a:t> --&gt; </a:t>
            </a:r>
            <a:r>
              <a:rPr lang="en-US" sz="2800" dirty="0">
                <a:latin typeface="Gabriola" panose="04040605051002020D02" pitchFamily="82" charset="0"/>
              </a:rPr>
              <a:t>2</a:t>
            </a:r>
            <a:r>
              <a:rPr lang="tr-TR" sz="2800" baseline="30000" dirty="0">
                <a:latin typeface="Gabriola" panose="04040605051002020D02" pitchFamily="82" charset="0"/>
              </a:rPr>
              <a:t>3</a:t>
            </a:r>
            <a:r>
              <a:rPr lang="en-US" sz="2800" baseline="30000" dirty="0">
                <a:latin typeface="Gabriola" panose="04040605051002020D02" pitchFamily="82" charset="0"/>
              </a:rPr>
              <a:t> </a:t>
            </a:r>
            <a:r>
              <a:rPr lang="tr-TR" sz="2800" dirty="0">
                <a:latin typeface="Gabriola" panose="04040605051002020D02" pitchFamily="82" charset="0"/>
              </a:rPr>
              <a:t>(8) satır</a:t>
            </a:r>
          </a:p>
          <a:p>
            <a:pPr lvl="1" algn="just">
              <a:spcAft>
                <a:spcPts val="600"/>
              </a:spcAft>
              <a:buFontTx/>
              <a:buChar char="-"/>
            </a:pPr>
            <a:r>
              <a:rPr lang="tr-TR" sz="2800" dirty="0">
                <a:latin typeface="Gabriola" panose="04040605051002020D02" pitchFamily="82" charset="0"/>
              </a:rPr>
              <a:t>10 önerme sembolü --&gt; </a:t>
            </a:r>
            <a:r>
              <a:rPr lang="en-US" sz="2800" dirty="0">
                <a:latin typeface="Gabriola" panose="04040605051002020D02" pitchFamily="82" charset="0"/>
              </a:rPr>
              <a:t>2</a:t>
            </a:r>
            <a:r>
              <a:rPr lang="en-US" sz="2800" baseline="30000" dirty="0">
                <a:latin typeface="Gabriola" panose="04040605051002020D02" pitchFamily="82" charset="0"/>
              </a:rPr>
              <a:t>10</a:t>
            </a:r>
            <a:r>
              <a:rPr lang="en-US" sz="2800" dirty="0">
                <a:latin typeface="Gabriola" panose="04040605051002020D02" pitchFamily="82" charset="0"/>
              </a:rPr>
              <a:t> (1024)</a:t>
            </a:r>
            <a:r>
              <a:rPr lang="tr-TR" sz="2800" dirty="0">
                <a:latin typeface="Gabriola" panose="04040605051002020D02" pitchFamily="82" charset="0"/>
              </a:rPr>
              <a:t> satır</a:t>
            </a:r>
          </a:p>
          <a:p>
            <a:pPr lvl="1" algn="just">
              <a:spcAft>
                <a:spcPts val="600"/>
              </a:spcAft>
              <a:buFontTx/>
              <a:buChar char="-"/>
            </a:pPr>
            <a:r>
              <a:rPr lang="tr-TR" sz="2800" dirty="0">
                <a:latin typeface="Gabriola" panose="04040605051002020D02" pitchFamily="82" charset="0"/>
              </a:rPr>
              <a:t>100 önerme sembolü --&gt; </a:t>
            </a:r>
            <a:r>
              <a:rPr lang="en-US" sz="2800" dirty="0">
                <a:latin typeface="Gabriola" panose="04040605051002020D02" pitchFamily="82" charset="0"/>
              </a:rPr>
              <a:t>2</a:t>
            </a:r>
            <a:r>
              <a:rPr lang="en-US" sz="2800" baseline="30000" dirty="0">
                <a:latin typeface="Gabriola" panose="04040605051002020D02" pitchFamily="82" charset="0"/>
              </a:rPr>
              <a:t>100</a:t>
            </a:r>
            <a:r>
              <a:rPr lang="en-US" sz="2800" dirty="0">
                <a:latin typeface="Gabriola" panose="04040605051002020D02" pitchFamily="82" charset="0"/>
              </a:rPr>
              <a:t> (1.267.650.600.228.229.401.496.703.205.37)</a:t>
            </a:r>
            <a:r>
              <a:rPr lang="tr-TR" sz="2800" dirty="0">
                <a:latin typeface="Gabriola" panose="04040605051002020D02" pitchFamily="82" charset="0"/>
              </a:rPr>
              <a:t> satır</a:t>
            </a:r>
          </a:p>
          <a:p>
            <a:pPr algn="just">
              <a:spcAft>
                <a:spcPts val="600"/>
              </a:spcAft>
            </a:pPr>
            <a:r>
              <a:rPr lang="en-US" sz="3300" b="1" dirty="0" err="1">
                <a:latin typeface="Gabriola" panose="04040605051002020D02" pitchFamily="82" charset="0"/>
              </a:rPr>
              <a:t>Geçerliliğe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sözdizimsel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bir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yaklaşım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doğruluk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tablolarına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dayanmayacaktır</a:t>
            </a:r>
            <a:r>
              <a:rPr lang="en-US" sz="3300" b="1" dirty="0">
                <a:latin typeface="Gabriola" panose="04040605051002020D02" pitchFamily="82" charset="0"/>
              </a:rPr>
              <a:t>: </a:t>
            </a:r>
            <a:r>
              <a:rPr lang="en-US" sz="3300" b="1" dirty="0" err="1">
                <a:latin typeface="Gabriola" panose="04040605051002020D02" pitchFamily="82" charset="0"/>
              </a:rPr>
              <a:t>formüllerin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doğruluk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değerleriyle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ilgili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herhangi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bir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konuyu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göz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ardı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ederek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yalnızca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belirli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biçimsel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ölçütlere</a:t>
            </a:r>
            <a:r>
              <a:rPr lang="en-US" sz="3300" b="1" dirty="0">
                <a:latin typeface="Gabriola" panose="04040605051002020D02" pitchFamily="82" charset="0"/>
              </a:rPr>
              <a:t> </a:t>
            </a:r>
            <a:r>
              <a:rPr lang="en-US" sz="3300" b="1" dirty="0" err="1">
                <a:latin typeface="Gabriola" panose="04040605051002020D02" pitchFamily="82" charset="0"/>
              </a:rPr>
              <a:t>dayanacaktır</a:t>
            </a:r>
            <a:r>
              <a:rPr lang="tr-TR" sz="3300" b="1" dirty="0">
                <a:latin typeface="Gabriola" panose="04040605051002020D02" pitchFamily="82" charset="0"/>
              </a:rPr>
              <a:t>.</a:t>
            </a:r>
            <a:endParaRPr lang="tr-TR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C115C-F4F8-DA17-9141-5131B6E178C0}"/>
              </a:ext>
            </a:extLst>
          </p:cNvPr>
          <p:cNvSpPr txBox="1">
            <a:spLocks/>
          </p:cNvSpPr>
          <p:nvPr/>
        </p:nvSpPr>
        <p:spPr>
          <a:xfrm>
            <a:off x="848687" y="0"/>
            <a:ext cx="10058400" cy="55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 err="1">
                <a:solidFill>
                  <a:srgbClr val="33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 err="1">
                <a:solidFill>
                  <a:srgbClr val="336600"/>
                </a:solidFill>
                <a:latin typeface="Gabriola" panose="04040605051002020D02" pitchFamily="82" charset="0"/>
              </a:rPr>
              <a:t>EÇERLİLİğe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EMANTİK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ve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özdizimsel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 y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aklaşımlar</a:t>
            </a:r>
          </a:p>
        </p:txBody>
      </p:sp>
    </p:spTree>
    <p:extLst>
      <p:ext uri="{BB962C8B-B14F-4D97-AF65-F5344CB8AC3E}">
        <p14:creationId xmlns:p14="http://schemas.microsoft.com/office/powerpoint/2010/main" val="8140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61" y="1173162"/>
            <a:ext cx="11633827" cy="3541451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>
                <a:latin typeface="Gabriola" panose="04040605051002020D02" pitchFamily="82" charset="0"/>
              </a:rPr>
              <a:t>Geçerlilik kavramına sözdizimsel yaklaşımda, bir çıkarımın geçerliliğini gösterirken cümlelerin yalnızca biçimleri önemlidir, doğruluk değerlerine dikkat edilmez.  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Çıkarımların geçerliliğini sözdizimsel bir bakış açısıyla incelemek için seçtiğimiz yaklaşım doğal tümdengelimdir.</a:t>
            </a:r>
          </a:p>
          <a:p>
            <a:pPr algn="just"/>
            <a:r>
              <a:rPr lang="en-US" sz="2800" b="1" dirty="0" err="1">
                <a:latin typeface="Gabriola" panose="04040605051002020D02" pitchFamily="82" charset="0"/>
              </a:rPr>
              <a:t>Doğal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tümdengelim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yönteminde</a:t>
            </a:r>
            <a:r>
              <a:rPr lang="tr-TR" sz="2800" b="1" dirty="0">
                <a:latin typeface="Gabriola" panose="04040605051002020D02" pitchFamily="82" charset="0"/>
              </a:rPr>
              <a:t>;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öncüller</a:t>
            </a:r>
            <a:r>
              <a:rPr lang="tr-TR" sz="2800" b="1" dirty="0">
                <a:latin typeface="Gabriola" panose="04040605051002020D02" pitchFamily="82" charset="0"/>
              </a:rPr>
              <a:t>in</a:t>
            </a:r>
            <a:r>
              <a:rPr lang="en-US" sz="2800" b="1" dirty="0">
                <a:latin typeface="Gabriola" panose="04040605051002020D02" pitchFamily="82" charset="0"/>
              </a:rPr>
              <a:t>den </a:t>
            </a:r>
            <a:r>
              <a:rPr lang="en-US" sz="2800" b="1" dirty="0" err="1">
                <a:latin typeface="Gabriola" panose="04040605051002020D02" pitchFamily="82" charset="0"/>
              </a:rPr>
              <a:t>yola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çıkarak</a:t>
            </a:r>
            <a:r>
              <a:rPr lang="en-US" sz="2800" b="1" dirty="0">
                <a:latin typeface="Gabriola" panose="04040605051002020D02" pitchFamily="82" charset="0"/>
              </a:rPr>
              <a:t>, </a:t>
            </a:r>
            <a:r>
              <a:rPr lang="en-US" sz="2800" b="1" dirty="0" err="1">
                <a:latin typeface="Gabriola" panose="04040605051002020D02" pitchFamily="82" charset="0"/>
              </a:rPr>
              <a:t>sonlu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tr-TR" sz="2800" b="1" dirty="0">
                <a:latin typeface="Gabriola" panose="04040605051002020D02" pitchFamily="82" charset="0"/>
              </a:rPr>
              <a:t>sayıda </a:t>
            </a:r>
            <a:r>
              <a:rPr lang="en-US" sz="2800" b="1" dirty="0" err="1">
                <a:latin typeface="Gabriola" panose="04040605051002020D02" pitchFamily="82" charset="0"/>
              </a:rPr>
              <a:t>biçimsel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kural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tarafından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tanımlanan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bir</a:t>
            </a:r>
            <a:r>
              <a:rPr lang="en-US" sz="2800" b="1" dirty="0">
                <a:latin typeface="Gabriola" panose="04040605051002020D02" pitchFamily="82" charset="0"/>
              </a:rPr>
              <a:t> dizi </a:t>
            </a:r>
            <a:r>
              <a:rPr lang="en-US" sz="2800" b="1" dirty="0" err="1">
                <a:latin typeface="Gabriola" panose="04040605051002020D02" pitchFamily="82" charset="0"/>
              </a:rPr>
              <a:t>adımı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izleyerek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sonuc</a:t>
            </a:r>
            <a:r>
              <a:rPr lang="tr-TR" sz="2800" b="1" dirty="0">
                <a:latin typeface="Gabriola" panose="04040605051002020D02" pitchFamily="82" charset="0"/>
              </a:rPr>
              <a:t>un</a:t>
            </a:r>
            <a:r>
              <a:rPr lang="en-US" sz="2800" b="1" dirty="0">
                <a:latin typeface="Gabriola" panose="04040605051002020D02" pitchFamily="82" charset="0"/>
              </a:rPr>
              <a:t>a </a:t>
            </a:r>
            <a:r>
              <a:rPr lang="en-US" sz="2800" b="1" dirty="0" err="1">
                <a:latin typeface="Gabriola" panose="04040605051002020D02" pitchFamily="82" charset="0"/>
              </a:rPr>
              <a:t>ulaşılabiliyorsa</a:t>
            </a:r>
            <a:r>
              <a:rPr lang="tr-TR" sz="2800" b="1" dirty="0">
                <a:latin typeface="Gabriola" panose="04040605051002020D02" pitchFamily="82" charset="0"/>
              </a:rPr>
              <a:t>k, çıkarımın </a:t>
            </a:r>
            <a:r>
              <a:rPr lang="en-US" sz="2800" b="1" dirty="0" err="1">
                <a:latin typeface="Gabriola" panose="04040605051002020D02" pitchFamily="82" charset="0"/>
              </a:rPr>
              <a:t>geçerli</a:t>
            </a:r>
            <a:r>
              <a:rPr lang="tr-TR" sz="2800" b="1" dirty="0" err="1">
                <a:latin typeface="Gabriola" panose="04040605051002020D02" pitchFamily="82" charset="0"/>
              </a:rPr>
              <a:t>liğini</a:t>
            </a:r>
            <a:r>
              <a:rPr lang="tr-TR" sz="2800" b="1" dirty="0">
                <a:latin typeface="Gabriola" panose="04040605051002020D02" pitchFamily="82" charset="0"/>
              </a:rPr>
              <a:t> göstermiş oluruz</a:t>
            </a:r>
            <a:r>
              <a:rPr lang="en-US" sz="2800" b="1" dirty="0">
                <a:latin typeface="Gabriola" panose="04040605051002020D02" pitchFamily="82" charset="0"/>
              </a:rPr>
              <a:t>.</a:t>
            </a:r>
            <a:endParaRPr lang="tr-TR" sz="2800" b="1" dirty="0">
              <a:latin typeface="Gabriola" panose="04040605051002020D02" pitchFamily="82" charset="0"/>
            </a:endParaRP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Öncüllerden sonuca doğru yapılan bu tür bir 'yolculuk', türetim olarak adlandırılır.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2731" y="73390"/>
            <a:ext cx="10727688" cy="46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oğal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t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ümdengelim: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eçerliliğe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özdizimsel bir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y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aklaşım</a:t>
            </a:r>
          </a:p>
        </p:txBody>
      </p:sp>
    </p:spTree>
    <p:extLst>
      <p:ext uri="{BB962C8B-B14F-4D97-AF65-F5344CB8AC3E}">
        <p14:creationId xmlns:p14="http://schemas.microsoft.com/office/powerpoint/2010/main" val="3630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3" end="6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665017"/>
            <a:ext cx="11953701" cy="5802285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tr-TR" sz="3000" dirty="0">
                <a:latin typeface="Gabriola" panose="04040605051002020D02" pitchFamily="82" charset="0"/>
              </a:rPr>
              <a:t>Bir türetim, aşağıdaki gibi sonlu numaralı bir cümle listesidir: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800" dirty="0"/>
              <a:t>	1. </a:t>
            </a:r>
            <a:r>
              <a:rPr lang="tr-TR" altLang="tr-TR" sz="2800" i="1" dirty="0"/>
              <a:t>φ</a:t>
            </a:r>
            <a:r>
              <a:rPr lang="tr-TR" altLang="tr-TR" sz="2800" i="1" baseline="-25000" dirty="0"/>
              <a:t>1		</a:t>
            </a:r>
            <a:r>
              <a:rPr lang="tr-TR" sz="2800" i="1" baseline="-25000" dirty="0"/>
              <a:t>	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800" i="1" baseline="-25000" dirty="0"/>
              <a:t>	         </a:t>
            </a:r>
            <a:r>
              <a:rPr lang="tr-TR" sz="2800" b="1" baseline="-25000" dirty="0"/>
              <a:t>.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800" b="1" i="1" baseline="-25000" dirty="0"/>
              <a:t>                         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800" b="1" i="1" baseline="-25000" dirty="0"/>
              <a:t>                         .</a:t>
            </a:r>
            <a:r>
              <a:rPr lang="tr-TR" sz="2800" i="1" baseline="-25000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endParaRPr lang="tr-TR" sz="2800" i="1" baseline="-250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tr-TR" sz="2800" i="1" baseline="-25000" dirty="0"/>
              <a:t>	</a:t>
            </a:r>
            <a:r>
              <a:rPr lang="tr-TR" sz="2800" dirty="0"/>
              <a:t>n.  </a:t>
            </a:r>
            <a:r>
              <a:rPr lang="tr-TR" altLang="tr-TR" sz="2800" i="1" dirty="0"/>
              <a:t>φ</a:t>
            </a:r>
            <a:r>
              <a:rPr lang="tr-TR" altLang="tr-TR" sz="2800" i="1" baseline="-25000" dirty="0"/>
              <a:t>n</a:t>
            </a:r>
            <a:r>
              <a:rPr lang="tr-TR" sz="2800" dirty="0"/>
              <a:t> </a:t>
            </a:r>
            <a:r>
              <a:rPr lang="tr-TR" sz="2800" i="1" baseline="-25000" dirty="0"/>
              <a:t>	</a:t>
            </a:r>
            <a:endParaRPr lang="tr-TR" sz="2800" dirty="0"/>
          </a:p>
          <a:p>
            <a:pPr algn="just">
              <a:spcAft>
                <a:spcPts val="600"/>
              </a:spcAft>
            </a:pPr>
            <a:endParaRPr lang="tr-TR" sz="2800" dirty="0"/>
          </a:p>
          <a:p>
            <a:pPr algn="just">
              <a:spcAft>
                <a:spcPts val="600"/>
              </a:spcAft>
            </a:pPr>
            <a:r>
              <a:rPr lang="sv-SE" sz="3000" dirty="0">
                <a:latin typeface="Gabriola" panose="04040605051002020D02" pitchFamily="82" charset="0"/>
              </a:rPr>
              <a:t>Varsa, </a:t>
            </a:r>
            <a:r>
              <a:rPr lang="tr-TR" sz="3000" dirty="0">
                <a:latin typeface="Gabriola" panose="04040605051002020D02" pitchFamily="82" charset="0"/>
              </a:rPr>
              <a:t>öncüller</a:t>
            </a:r>
            <a:r>
              <a:rPr lang="sv-SE" sz="3000" dirty="0">
                <a:latin typeface="Gabriola" panose="04040605051002020D02" pitchFamily="82" charset="0"/>
              </a:rPr>
              <a:t> listenin başında </a:t>
            </a:r>
            <a:r>
              <a:rPr lang="tr-TR" sz="3000" dirty="0">
                <a:latin typeface="Gabriola" panose="04040605051002020D02" pitchFamily="82" charset="0"/>
              </a:rPr>
              <a:t>yer alır. </a:t>
            </a:r>
          </a:p>
          <a:p>
            <a:pPr algn="just">
              <a:spcAft>
                <a:spcPts val="600"/>
              </a:spcAft>
            </a:pPr>
            <a:r>
              <a:rPr lang="nn-NO" sz="3000" dirty="0">
                <a:latin typeface="Gabriola" panose="04040605051002020D02" pitchFamily="82" charset="0"/>
              </a:rPr>
              <a:t>Son </a:t>
            </a:r>
            <a:r>
              <a:rPr lang="tr-TR" sz="3000" dirty="0">
                <a:latin typeface="Gabriola" panose="04040605051002020D02" pitchFamily="82" charset="0"/>
              </a:rPr>
              <a:t>cümle,</a:t>
            </a:r>
            <a:r>
              <a:rPr lang="nn-NO" sz="3000" dirty="0">
                <a:latin typeface="Gabriola" panose="04040605051002020D02" pitchFamily="82" charset="0"/>
              </a:rPr>
              <a:t> sonuç yani türetilecek olan </a:t>
            </a:r>
            <a:r>
              <a:rPr lang="tr-TR" sz="3000" dirty="0">
                <a:latin typeface="Gabriola" panose="04040605051002020D02" pitchFamily="82" charset="0"/>
              </a:rPr>
              <a:t>cümledir.</a:t>
            </a:r>
          </a:p>
          <a:p>
            <a:pPr algn="just">
              <a:spcAft>
                <a:spcPts val="600"/>
              </a:spcAft>
            </a:pPr>
            <a:r>
              <a:rPr lang="el-GR" sz="3000" dirty="0">
                <a:latin typeface="Gabriola" panose="04040605051002020D02" pitchFamily="82" charset="0"/>
              </a:rPr>
              <a:t>φ1, ..., φ</a:t>
            </a:r>
            <a:r>
              <a:rPr lang="tr-TR" sz="3000" dirty="0">
                <a:latin typeface="Gabriola" panose="04040605051002020D02" pitchFamily="82" charset="0"/>
              </a:rPr>
              <a:t>m / </a:t>
            </a:r>
            <a:r>
              <a:rPr lang="el-GR" sz="3000" dirty="0">
                <a:latin typeface="Gabriola" panose="04040605051002020D02" pitchFamily="82" charset="0"/>
              </a:rPr>
              <a:t>ψ </a:t>
            </a:r>
            <a:r>
              <a:rPr lang="tr-TR" sz="3000" dirty="0">
                <a:latin typeface="Gabriola" panose="04040605051002020D02" pitchFamily="82" charset="0"/>
              </a:rPr>
              <a:t>çıkarımının; </a:t>
            </a:r>
            <a:r>
              <a:rPr lang="el-GR" sz="3000" dirty="0">
                <a:latin typeface="Gabriola" panose="04040605051002020D02" pitchFamily="82" charset="0"/>
              </a:rPr>
              <a:t>φ</a:t>
            </a:r>
            <a:r>
              <a:rPr lang="el-GR" sz="3000" baseline="-25000" dirty="0">
                <a:latin typeface="Gabriola" panose="04040605051002020D02" pitchFamily="82" charset="0"/>
              </a:rPr>
              <a:t>1</a:t>
            </a:r>
            <a:r>
              <a:rPr lang="el-GR" sz="3000" dirty="0">
                <a:latin typeface="Gabriola" panose="04040605051002020D02" pitchFamily="82" charset="0"/>
              </a:rPr>
              <a:t>, ..., φ</a:t>
            </a:r>
            <a:r>
              <a:rPr lang="tr-TR" sz="3000" baseline="-25000" dirty="0">
                <a:latin typeface="Gabriola" panose="04040605051002020D02" pitchFamily="82" charset="0"/>
              </a:rPr>
              <a:t>m</a:t>
            </a:r>
            <a:r>
              <a:rPr lang="tr-TR" sz="3000" dirty="0">
                <a:latin typeface="Gabriola" panose="04040605051002020D02" pitchFamily="82" charset="0"/>
              </a:rPr>
              <a:t> öncüllerinden, </a:t>
            </a:r>
            <a:r>
              <a:rPr lang="el-GR" sz="3000" dirty="0">
                <a:latin typeface="Gabriola" panose="04040605051002020D02" pitchFamily="82" charset="0"/>
              </a:rPr>
              <a:t>ψ </a:t>
            </a:r>
            <a:r>
              <a:rPr lang="tr-TR" sz="3000" dirty="0">
                <a:latin typeface="Gabriola" panose="04040605051002020D02" pitchFamily="82" charset="0"/>
              </a:rPr>
              <a:t>sonucuna bir türetim olması durumunda (sözdizimsel olarak) geçerli olduğu söylenir. Bu durum, kısaca şöyle gösterilir: </a:t>
            </a:r>
            <a:r>
              <a:rPr lang="el-GR" sz="3000" dirty="0">
                <a:latin typeface="Gabriola" panose="04040605051002020D02" pitchFamily="82" charset="0"/>
              </a:rPr>
              <a:t>φ1, ..., φ</a:t>
            </a:r>
            <a:r>
              <a:rPr lang="tr-TR" sz="3000" dirty="0">
                <a:latin typeface="Gabriola" panose="04040605051002020D02" pitchFamily="82" charset="0"/>
              </a:rPr>
              <a:t>m ⊢ </a:t>
            </a:r>
            <a:r>
              <a:rPr lang="el-GR" sz="3000" dirty="0">
                <a:latin typeface="Gabriola" panose="04040605051002020D02" pitchFamily="82" charset="0"/>
              </a:rPr>
              <a:t>ψ</a:t>
            </a:r>
            <a:r>
              <a:rPr lang="tr-TR" sz="3000" dirty="0">
                <a:latin typeface="Gabriola" panose="04040605051002020D02" pitchFamily="82" charset="0"/>
              </a:rPr>
              <a:t>.</a:t>
            </a:r>
            <a:r>
              <a:rPr lang="el-GR" sz="3000" dirty="0">
                <a:latin typeface="Gabriola" panose="04040605051002020D02" pitchFamily="82" charset="0"/>
              </a:rPr>
              <a:t> </a:t>
            </a:r>
            <a:endParaRPr lang="tr-TR" sz="3000" dirty="0">
              <a:latin typeface="Gabriola" panose="04040605051002020D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419847"/>
            <a:ext cx="928551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2000" dirty="0">
                <a:solidFill>
                  <a:srgbClr val="FF0000"/>
                </a:solidFill>
              </a:rPr>
              <a:t>Her </a:t>
            </a:r>
            <a:r>
              <a:rPr lang="el-GR" altLang="tr-TR" sz="2000" dirty="0">
                <a:solidFill>
                  <a:srgbClr val="FF0000"/>
                </a:solidFill>
              </a:rPr>
              <a:t>φ</a:t>
            </a:r>
            <a:r>
              <a:rPr lang="tr-TR" altLang="tr-TR" sz="2000" baseline="-25000" dirty="0">
                <a:solidFill>
                  <a:srgbClr val="FF0000"/>
                </a:solidFill>
              </a:rPr>
              <a:t>i</a:t>
            </a:r>
            <a:r>
              <a:rPr lang="tr-TR" altLang="tr-TR" sz="2000" dirty="0">
                <a:solidFill>
                  <a:srgbClr val="FF0000"/>
                </a:solidFill>
              </a:rPr>
              <a:t> formülünün yanına nasıl elde edildiğini belirten bir ifade yazılmalıdır:</a:t>
            </a:r>
          </a:p>
          <a:p>
            <a:r>
              <a:rPr lang="tr-TR" altLang="tr-TR" sz="2000" dirty="0">
                <a:solidFill>
                  <a:srgbClr val="FF0000"/>
                </a:solidFill>
              </a:rPr>
              <a:t>     a. Eğer </a:t>
            </a:r>
            <a:r>
              <a:rPr lang="tr-TR" altLang="tr-TR" sz="2000" dirty="0" err="1">
                <a:solidFill>
                  <a:srgbClr val="FF0000"/>
                </a:solidFill>
              </a:rPr>
              <a:t>φ</a:t>
            </a:r>
            <a:r>
              <a:rPr lang="tr-TR" altLang="tr-TR" sz="2000" baseline="-25000" dirty="0" err="1">
                <a:solidFill>
                  <a:srgbClr val="FF0000"/>
                </a:solidFill>
              </a:rPr>
              <a:t>i</a:t>
            </a:r>
            <a:r>
              <a:rPr lang="tr-TR" altLang="tr-TR" sz="2000" baseline="-25000" dirty="0">
                <a:solidFill>
                  <a:srgbClr val="FF0000"/>
                </a:solidFill>
              </a:rPr>
              <a:t> </a:t>
            </a:r>
            <a:r>
              <a:rPr lang="tr-TR" altLang="tr-TR" sz="2000" dirty="0">
                <a:solidFill>
                  <a:srgbClr val="FF0000"/>
                </a:solidFill>
              </a:rPr>
              <a:t>bir öncülse, ‘</a:t>
            </a:r>
            <a:r>
              <a:rPr lang="tr-TR" altLang="tr-TR" sz="2000" b="1" i="1" dirty="0">
                <a:solidFill>
                  <a:srgbClr val="FF0000"/>
                </a:solidFill>
              </a:rPr>
              <a:t>Öncül’;</a:t>
            </a:r>
            <a:endParaRPr lang="tr-TR" altLang="tr-TR" sz="2000" dirty="0">
              <a:solidFill>
                <a:srgbClr val="FF0000"/>
              </a:solidFill>
            </a:endParaRPr>
          </a:p>
          <a:p>
            <a:r>
              <a:rPr lang="tr-TR" altLang="tr-TR" sz="2000" dirty="0">
                <a:solidFill>
                  <a:srgbClr val="FF0000"/>
                </a:solidFill>
              </a:rPr>
              <a:t>     b. Eğer </a:t>
            </a:r>
            <a:r>
              <a:rPr lang="tr-TR" altLang="tr-TR" sz="2000" dirty="0" err="1">
                <a:solidFill>
                  <a:srgbClr val="FF0000"/>
                </a:solidFill>
              </a:rPr>
              <a:t>φ</a:t>
            </a:r>
            <a:r>
              <a:rPr lang="tr-TR" altLang="tr-TR" sz="2000" baseline="-25000" dirty="0" err="1">
                <a:solidFill>
                  <a:srgbClr val="FF0000"/>
                </a:solidFill>
              </a:rPr>
              <a:t>i</a:t>
            </a:r>
            <a:r>
              <a:rPr lang="tr-TR" altLang="tr-TR" sz="2000" baseline="-25000" dirty="0">
                <a:solidFill>
                  <a:srgbClr val="FF0000"/>
                </a:solidFill>
              </a:rPr>
              <a:t> </a:t>
            </a:r>
            <a:r>
              <a:rPr lang="tr-TR" altLang="tr-TR" sz="2000" dirty="0">
                <a:solidFill>
                  <a:srgbClr val="FF0000"/>
                </a:solidFill>
              </a:rPr>
              <a:t>bir varsayımsa, ‘</a:t>
            </a:r>
            <a:r>
              <a:rPr lang="tr-TR" altLang="tr-TR" sz="2000" b="1" i="1" dirty="0">
                <a:solidFill>
                  <a:srgbClr val="FF0000"/>
                </a:solidFill>
              </a:rPr>
              <a:t>Varsayım’;</a:t>
            </a:r>
            <a:endParaRPr lang="tr-TR" altLang="tr-TR" sz="2000" dirty="0">
              <a:solidFill>
                <a:srgbClr val="FF0000"/>
              </a:solidFill>
            </a:endParaRPr>
          </a:p>
          <a:p>
            <a:r>
              <a:rPr lang="tr-TR" altLang="tr-TR" sz="2000" dirty="0">
                <a:solidFill>
                  <a:srgbClr val="FF0000"/>
                </a:solidFill>
              </a:rPr>
              <a:t>     c. Eğer </a:t>
            </a:r>
            <a:r>
              <a:rPr lang="el-GR" altLang="tr-TR" sz="2000" dirty="0">
                <a:solidFill>
                  <a:srgbClr val="FF0000"/>
                </a:solidFill>
              </a:rPr>
              <a:t>φ</a:t>
            </a:r>
            <a:r>
              <a:rPr lang="tr-TR" altLang="tr-TR" sz="2000" baseline="-25000" dirty="0">
                <a:solidFill>
                  <a:srgbClr val="FF0000"/>
                </a:solidFill>
              </a:rPr>
              <a:t>i</a:t>
            </a:r>
            <a:r>
              <a:rPr lang="tr-TR" altLang="tr-TR" sz="2000" dirty="0">
                <a:solidFill>
                  <a:srgbClr val="FF0000"/>
                </a:solidFill>
              </a:rPr>
              <a:t> kendisinden önceki cümlelerden, türetim kurallardan biri aracılığıyla elde  </a:t>
            </a:r>
          </a:p>
          <a:p>
            <a:r>
              <a:rPr lang="tr-TR" altLang="tr-TR" sz="2000" dirty="0">
                <a:solidFill>
                  <a:srgbClr val="FF0000"/>
                </a:solidFill>
              </a:rPr>
              <a:t>         edilmişse, </a:t>
            </a:r>
            <a:r>
              <a:rPr lang="tr-TR" altLang="tr-TR" sz="2000" b="1" dirty="0">
                <a:solidFill>
                  <a:srgbClr val="FF0000"/>
                </a:solidFill>
              </a:rPr>
              <a:t>kuralın adı, ardından </a:t>
            </a:r>
            <a:r>
              <a:rPr lang="el-GR" altLang="tr-TR" sz="2000" b="1" dirty="0">
                <a:solidFill>
                  <a:srgbClr val="FF0000"/>
                </a:solidFill>
              </a:rPr>
              <a:t>φ</a:t>
            </a:r>
            <a:r>
              <a:rPr lang="tr-TR" altLang="tr-TR" sz="2000" b="1" baseline="-25000" dirty="0">
                <a:solidFill>
                  <a:srgbClr val="FF0000"/>
                </a:solidFill>
              </a:rPr>
              <a:t>i</a:t>
            </a:r>
            <a:r>
              <a:rPr lang="tr-TR" altLang="tr-TR" sz="2000" b="1" dirty="0">
                <a:solidFill>
                  <a:srgbClr val="FF0000"/>
                </a:solidFill>
              </a:rPr>
              <a:t>'nin elde edildiği cümlelerin numaraları</a:t>
            </a:r>
          </a:p>
          <a:p>
            <a:r>
              <a:rPr lang="tr-TR" altLang="tr-TR" sz="2000" dirty="0">
                <a:solidFill>
                  <a:srgbClr val="FF0000"/>
                </a:solidFill>
              </a:rPr>
              <a:t>yazılır.</a:t>
            </a:r>
            <a:endParaRPr lang="tr-TR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3277" y="31985"/>
            <a:ext cx="10058400" cy="46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t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üretimler</a:t>
            </a:r>
          </a:p>
        </p:txBody>
      </p:sp>
    </p:spTree>
    <p:extLst>
      <p:ext uri="{BB962C8B-B14F-4D97-AF65-F5344CB8AC3E}">
        <p14:creationId xmlns:p14="http://schemas.microsoft.com/office/powerpoint/2010/main" val="31172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74696"/>
            <a:ext cx="10058400" cy="46242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oğal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ilde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elirsizlik</a:t>
            </a:r>
            <a:endParaRPr lang="tr-T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569E94D-83BE-2F38-7B97-C3F173812F02}"/>
              </a:ext>
            </a:extLst>
          </p:cNvPr>
          <p:cNvSpPr txBox="1"/>
          <p:nvPr/>
        </p:nvSpPr>
        <p:spPr>
          <a:xfrm>
            <a:off x="729509" y="785274"/>
            <a:ext cx="1078018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Doğal diller belirsizlikler, muğlak yapılar ve istisnalarla doludur:</a:t>
            </a:r>
          </a:p>
          <a:p>
            <a:pPr marL="274320" lvl="1" indent="0" algn="just">
              <a:buNone/>
            </a:pPr>
            <a:r>
              <a:rPr lang="tr-TR" sz="2800" dirty="0">
                <a:latin typeface="Gabriola" panose="04040605051002020D02" pitchFamily="82" charset="0"/>
              </a:rPr>
              <a:t>(1)    a. Her köpek bir kediyi kovaladı.</a:t>
            </a:r>
          </a:p>
          <a:p>
            <a:pPr marL="274320" lvl="1" indent="0" algn="just">
              <a:spcAft>
                <a:spcPts val="1200"/>
              </a:spcAft>
              <a:buNone/>
            </a:pPr>
            <a:r>
              <a:rPr lang="tr-TR" sz="2800" dirty="0">
                <a:latin typeface="Gabriola" panose="04040605051002020D02" pitchFamily="82" charset="0"/>
              </a:rPr>
              <a:t>        b. </a:t>
            </a:r>
            <a:r>
              <a:rPr lang="tr-TR" sz="2800" dirty="0" err="1">
                <a:latin typeface="Gabriola" panose="04040605051002020D02" pitchFamily="82" charset="0"/>
              </a:rPr>
              <a:t>Every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dog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chased</a:t>
            </a:r>
            <a:r>
              <a:rPr lang="tr-TR" sz="2800" dirty="0">
                <a:latin typeface="Gabriola" panose="04040605051002020D02" pitchFamily="82" charset="0"/>
              </a:rPr>
              <a:t> a </a:t>
            </a:r>
            <a:r>
              <a:rPr lang="tr-TR" sz="2800" dirty="0" err="1">
                <a:latin typeface="Gabriola" panose="04040605051002020D02" pitchFamily="82" charset="0"/>
              </a:rPr>
              <a:t>cat</a:t>
            </a:r>
            <a:r>
              <a:rPr lang="tr-TR" sz="2800" dirty="0">
                <a:latin typeface="Gabriola" panose="04040605051002020D02" pitchFamily="82" charset="0"/>
              </a:rPr>
              <a:t>.</a:t>
            </a:r>
          </a:p>
          <a:p>
            <a:pPr marL="274320" lvl="1" indent="0" algn="just">
              <a:buNone/>
            </a:pPr>
            <a:r>
              <a:rPr lang="tr-TR" sz="2800" dirty="0">
                <a:latin typeface="Gabriola" panose="04040605051002020D02" pitchFamily="82" charset="0"/>
              </a:rPr>
              <a:t>(2)   a. Bütün öğrenciler sınavı geçemedi.</a:t>
            </a:r>
          </a:p>
          <a:p>
            <a:pPr marL="274320" lvl="1" indent="0" algn="just">
              <a:spcAft>
                <a:spcPts val="1200"/>
              </a:spcAft>
              <a:buNone/>
            </a:pPr>
            <a:r>
              <a:rPr lang="tr-TR" sz="2800" dirty="0">
                <a:latin typeface="Gabriola" panose="04040605051002020D02" pitchFamily="82" charset="0"/>
              </a:rPr>
              <a:t>        b. </a:t>
            </a:r>
            <a:r>
              <a:rPr lang="tr-TR" sz="2800" dirty="0" err="1">
                <a:latin typeface="Gabriola" panose="04040605051002020D02" pitchFamily="82" charset="0"/>
              </a:rPr>
              <a:t>Every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student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did</a:t>
            </a:r>
            <a:r>
              <a:rPr lang="tr-TR" sz="2800" dirty="0">
                <a:latin typeface="Gabriola" panose="04040605051002020D02" pitchFamily="82" charset="0"/>
              </a:rPr>
              <a:t> not </a:t>
            </a:r>
            <a:r>
              <a:rPr lang="tr-TR" sz="2800" dirty="0" err="1">
                <a:latin typeface="Gabriola" panose="04040605051002020D02" pitchFamily="82" charset="0"/>
              </a:rPr>
              <a:t>pass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the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exam</a:t>
            </a:r>
            <a:r>
              <a:rPr lang="tr-TR" sz="2800" dirty="0">
                <a:latin typeface="Gabriola" panose="04040605051002020D02" pitchFamily="82" charset="0"/>
              </a:rPr>
              <a:t>.</a:t>
            </a:r>
          </a:p>
          <a:p>
            <a:pPr marL="788670" lvl="1" indent="-514350" algn="just">
              <a:buAutoNum type="arabicParenBoth" startAt="3"/>
            </a:pPr>
            <a:r>
              <a:rPr lang="tr-TR" sz="2800" dirty="0">
                <a:latin typeface="Gabriola" panose="04040605051002020D02" pitchFamily="82" charset="0"/>
              </a:rPr>
              <a:t>a. Meryem bir milyonerle evlenmek istiyor. </a:t>
            </a:r>
          </a:p>
          <a:p>
            <a:pPr marL="274320" lvl="1" algn="just">
              <a:spcAft>
                <a:spcPts val="1200"/>
              </a:spcAft>
            </a:pPr>
            <a:r>
              <a:rPr lang="tr-TR" sz="2800" dirty="0">
                <a:latin typeface="Gabriola" panose="04040605051002020D02" pitchFamily="82" charset="0"/>
              </a:rPr>
              <a:t>	     b. Mary </a:t>
            </a:r>
            <a:r>
              <a:rPr lang="tr-TR" sz="2800" dirty="0" err="1">
                <a:latin typeface="Gabriola" panose="04040605051002020D02" pitchFamily="82" charset="0"/>
              </a:rPr>
              <a:t>wants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to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marry</a:t>
            </a:r>
            <a:r>
              <a:rPr lang="tr-TR" sz="2800" dirty="0">
                <a:latin typeface="Gabriola" panose="04040605051002020D02" pitchFamily="82" charset="0"/>
              </a:rPr>
              <a:t> a </a:t>
            </a:r>
            <a:r>
              <a:rPr lang="tr-TR" sz="2800" dirty="0" err="1">
                <a:latin typeface="Gabriola" panose="04040605051002020D02" pitchFamily="82" charset="0"/>
              </a:rPr>
              <a:t>millionaire</a:t>
            </a:r>
            <a:r>
              <a:rPr lang="tr-TR" sz="2800" dirty="0">
                <a:latin typeface="Gabriola" panose="04040605051002020D02" pitchFamily="82" charset="0"/>
              </a:rPr>
              <a:t>.       </a:t>
            </a:r>
          </a:p>
          <a:p>
            <a:pPr marL="274320" lvl="1" algn="just">
              <a:spcAft>
                <a:spcPts val="1200"/>
              </a:spcAft>
            </a:pPr>
            <a:r>
              <a:rPr lang="tr-TR" sz="2800" dirty="0">
                <a:latin typeface="Gabriola" panose="04040605051002020D02" pitchFamily="82" charset="0"/>
              </a:rPr>
              <a:t>(4)   </a:t>
            </a:r>
            <a:r>
              <a:rPr lang="tr-TR" sz="2800" dirty="0" err="1">
                <a:latin typeface="Gabriola" panose="04040605051002020D02" pitchFamily="82" charset="0"/>
              </a:rPr>
              <a:t>The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child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saw</a:t>
            </a:r>
            <a:r>
              <a:rPr lang="tr-TR" sz="2800" dirty="0">
                <a:latin typeface="Gabriola" panose="04040605051002020D02" pitchFamily="82" charset="0"/>
              </a:rPr>
              <a:t> her </a:t>
            </a:r>
            <a:r>
              <a:rPr lang="tr-TR" sz="2800" dirty="0" err="1">
                <a:latin typeface="Gabriola" panose="04040605051002020D02" pitchFamily="82" charset="0"/>
              </a:rPr>
              <a:t>duck</a:t>
            </a:r>
            <a:r>
              <a:rPr lang="tr-TR" sz="2800" dirty="0">
                <a:latin typeface="Gabriola" panose="04040605051002020D02" pitchFamily="82" charset="0"/>
              </a:rPr>
              <a:t>.</a:t>
            </a:r>
          </a:p>
          <a:p>
            <a:pPr marL="274320" lvl="1" algn="just"/>
            <a:r>
              <a:rPr lang="tr-TR" sz="2800" dirty="0">
                <a:latin typeface="Gabriola" panose="04040605051002020D02" pitchFamily="82" charset="0"/>
              </a:rPr>
              <a:t>(5)   He </a:t>
            </a:r>
            <a:r>
              <a:rPr lang="tr-TR" sz="2800" dirty="0" err="1">
                <a:latin typeface="Gabriola" panose="04040605051002020D02" pitchFamily="82" charset="0"/>
              </a:rPr>
              <a:t>saw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the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woman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with</a:t>
            </a:r>
            <a:r>
              <a:rPr lang="tr-TR" sz="2800" dirty="0">
                <a:latin typeface="Gabriola" panose="04040605051002020D02" pitchFamily="82" charset="0"/>
              </a:rPr>
              <a:t> </a:t>
            </a:r>
            <a:r>
              <a:rPr lang="tr-TR" sz="2800" dirty="0" err="1">
                <a:latin typeface="Gabriola" panose="04040605051002020D02" pitchFamily="82" charset="0"/>
              </a:rPr>
              <a:t>binoculars</a:t>
            </a:r>
            <a:r>
              <a:rPr lang="tr-TR" sz="2800" dirty="0">
                <a:latin typeface="Gabriola" panose="04040605051002020D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747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795649"/>
            <a:ext cx="11953701" cy="5802285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tr-TR" sz="3600" dirty="0">
                <a:latin typeface="Gabriola" panose="04040605051002020D02" pitchFamily="82" charset="0"/>
              </a:rPr>
              <a:t>Doğal tümdengelim yönteminde, türetimdeki her adım, mantık sabitlerinin her biri için sorulabilecek aşağıdaki sorulardan birine verilen bir cevaptır:</a:t>
            </a:r>
          </a:p>
          <a:p>
            <a:pPr marL="788670" lvl="1" indent="-514350" algn="just">
              <a:buSzPct val="110000"/>
              <a:buFont typeface="+mj-lt"/>
              <a:buAutoNum type="arabicPeriod"/>
            </a:pPr>
            <a:r>
              <a:rPr lang="tr-TR" sz="3200" dirty="0">
                <a:latin typeface="Gabriola" panose="04040605051002020D02" pitchFamily="82" charset="0"/>
              </a:rPr>
              <a:t>Ana operatörü ᵒ sabiti olan bir cümle, ne zaman bir sonuç olarak çıkarılabilir?</a:t>
            </a:r>
          </a:p>
          <a:p>
            <a:pPr marL="548640" lvl="2" indent="0" algn="just">
              <a:spcAft>
                <a:spcPts val="600"/>
              </a:spcAft>
              <a:buNone/>
            </a:pPr>
            <a:r>
              <a:rPr lang="tr-TR" sz="3200" dirty="0">
                <a:latin typeface="Gabriola" panose="04040605051002020D02" pitchFamily="82" charset="0"/>
              </a:rPr>
              <a:t>	- Cevap, bu sabit için bir </a:t>
            </a:r>
            <a:r>
              <a:rPr lang="tr-TR" sz="3200" b="1" dirty="0">
                <a:latin typeface="Gabriola" panose="04040605051002020D02" pitchFamily="82" charset="0"/>
              </a:rPr>
              <a:t>eklenme</a:t>
            </a:r>
            <a:r>
              <a:rPr lang="tr-TR" sz="3200" dirty="0">
                <a:latin typeface="Gabriola" panose="04040605051002020D02" pitchFamily="82" charset="0"/>
              </a:rPr>
              <a:t> kuralı, Eᵒ, verir. </a:t>
            </a:r>
          </a:p>
          <a:p>
            <a:pPr marL="788670" lvl="1" indent="-514350" algn="just">
              <a:buSzPct val="110000"/>
              <a:buFont typeface="+mj-lt"/>
              <a:buAutoNum type="arabicPeriod"/>
            </a:pPr>
            <a:r>
              <a:rPr lang="tr-TR" sz="3200" dirty="0">
                <a:latin typeface="Gabriola" panose="04040605051002020D02" pitchFamily="82" charset="0"/>
              </a:rPr>
              <a:t>Ana operatörü ᵒ sabiti olan bir cümleden, hangi sonuçlar çıkarılabilir?</a:t>
            </a:r>
          </a:p>
          <a:p>
            <a:pPr marL="274320" lvl="1" indent="0" algn="just">
              <a:buNone/>
            </a:pPr>
            <a:r>
              <a:rPr lang="tr-TR" sz="3200" dirty="0">
                <a:latin typeface="Gabriola" panose="04040605051002020D02" pitchFamily="82" charset="0"/>
              </a:rPr>
              <a:t>	- </a:t>
            </a:r>
            <a:r>
              <a:rPr lang="es-ES" sz="3200" dirty="0">
                <a:latin typeface="Gabriola" panose="04040605051002020D02" pitchFamily="82" charset="0"/>
              </a:rPr>
              <a:t>Cevap, bu sabit için bir </a:t>
            </a:r>
            <a:r>
              <a:rPr lang="tr-TR" sz="3200" b="1" dirty="0">
                <a:latin typeface="Gabriola" panose="04040605051002020D02" pitchFamily="82" charset="0"/>
              </a:rPr>
              <a:t>çıkarılma</a:t>
            </a:r>
            <a:r>
              <a:rPr lang="es-ES" sz="3200" dirty="0">
                <a:latin typeface="Gabriola" panose="04040605051002020D02" pitchFamily="82" charset="0"/>
              </a:rPr>
              <a:t> kuralı, </a:t>
            </a:r>
            <a:r>
              <a:rPr lang="tr-TR" sz="3200" dirty="0">
                <a:latin typeface="Gabriola" panose="04040605051002020D02" pitchFamily="82" charset="0"/>
              </a:rPr>
              <a:t>Ç</a:t>
            </a:r>
            <a:r>
              <a:rPr lang="es-ES" sz="3200" dirty="0">
                <a:latin typeface="Gabriola" panose="04040605051002020D02" pitchFamily="82" charset="0"/>
              </a:rPr>
              <a:t>ᵒ, verir</a:t>
            </a:r>
            <a:r>
              <a:rPr lang="tr-TR" sz="3200" dirty="0"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3905" y="28853"/>
            <a:ext cx="10058400" cy="46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t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üretimde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dımlar</a:t>
            </a:r>
          </a:p>
        </p:txBody>
      </p:sp>
    </p:spTree>
    <p:extLst>
      <p:ext uri="{BB962C8B-B14F-4D97-AF65-F5344CB8AC3E}">
        <p14:creationId xmlns:p14="http://schemas.microsoft.com/office/powerpoint/2010/main" val="72629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7157"/>
            <a:ext cx="5056632" cy="451381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.		</a:t>
            </a:r>
            <a:r>
              <a:rPr lang="tr-TR" altLang="tr-TR" b="1" i="1" dirty="0"/>
              <a:t>φ</a:t>
            </a:r>
            <a:r>
              <a:rPr lang="tr-TR" altLang="tr-TR" b="1" dirty="0"/>
              <a:t>	</a:t>
            </a:r>
          </a:p>
          <a:p>
            <a:pPr>
              <a:buNone/>
            </a:pPr>
            <a:r>
              <a:rPr lang="tr-TR" altLang="tr-TR" b="1" dirty="0"/>
              <a:t>	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2</a:t>
            </a:r>
            <a:r>
              <a:rPr lang="tr-TR" altLang="tr-TR" b="1" dirty="0"/>
              <a:t>.		</a:t>
            </a:r>
            <a:r>
              <a:rPr lang="tr-TR" altLang="tr-TR" b="1" i="1" dirty="0"/>
              <a:t>ψ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φ </a:t>
            </a:r>
            <a:r>
              <a:rPr lang="tr-TR" altLang="tr-TR" b="1" dirty="0">
                <a:sym typeface="Symbol" pitchFamily="18" charset="2"/>
              </a:rPr>
              <a:t></a:t>
            </a:r>
            <a:r>
              <a:rPr lang="tr-TR" altLang="tr-TR" b="1" i="1" dirty="0"/>
              <a:t> ψ 	E</a:t>
            </a:r>
            <a:r>
              <a:rPr lang="tr-TR" altLang="tr-TR" b="1" dirty="0">
                <a:sym typeface="Symbol" pitchFamily="18" charset="2"/>
              </a:rPr>
              <a:t>,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,</a:t>
            </a:r>
            <a:r>
              <a:rPr lang="tr-TR" altLang="tr-TR" b="1" baseline="-25000" dirty="0"/>
              <a:t>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2</a:t>
            </a:r>
          </a:p>
          <a:p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7828" y="-125835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irleşme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(ve)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klenme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uralı    </a:t>
            </a:r>
          </a:p>
        </p:txBody>
      </p:sp>
    </p:spTree>
    <p:extLst>
      <p:ext uri="{BB962C8B-B14F-4D97-AF65-F5344CB8AC3E}">
        <p14:creationId xmlns:p14="http://schemas.microsoft.com/office/powerpoint/2010/main" val="3348447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473" y="1363288"/>
            <a:ext cx="3751534" cy="354122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r-TR" altLang="tr-TR" dirty="0"/>
              <a:t>A.</a:t>
            </a:r>
          </a:p>
          <a:p>
            <a:pPr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m.	         </a:t>
            </a:r>
            <a:r>
              <a:rPr lang="tr-TR" altLang="tr-TR" b="1" i="1" dirty="0"/>
              <a:t> φ </a:t>
            </a:r>
            <a:r>
              <a:rPr lang="tr-TR" altLang="tr-TR" b="1" dirty="0">
                <a:sym typeface="Symbol" pitchFamily="18" charset="2"/>
              </a:rPr>
              <a:t></a:t>
            </a:r>
            <a:r>
              <a:rPr lang="tr-TR" altLang="tr-TR" b="1" i="1" dirty="0"/>
              <a:t> ψ </a:t>
            </a:r>
            <a:r>
              <a:rPr lang="tr-TR" altLang="tr-TR" b="1" dirty="0"/>
              <a:t>	</a:t>
            </a:r>
          </a:p>
          <a:p>
            <a:pPr>
              <a:buNone/>
            </a:pPr>
            <a:r>
              <a:rPr lang="tr-TR" altLang="tr-TR" b="1" dirty="0"/>
              <a:t>	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  φ 	</a:t>
            </a:r>
            <a:r>
              <a:rPr lang="tr-TR" altLang="tr-TR" b="1" dirty="0"/>
              <a:t>Ç</a:t>
            </a:r>
            <a:r>
              <a:rPr lang="tr-TR" altLang="tr-TR" b="1" dirty="0">
                <a:sym typeface="Symbol" pitchFamily="18" charset="2"/>
              </a:rPr>
              <a:t>, </a:t>
            </a:r>
            <a:r>
              <a:rPr lang="tr-TR" altLang="tr-TR" b="1" dirty="0"/>
              <a:t>m</a:t>
            </a:r>
            <a:endParaRPr lang="tr-TR" altLang="tr-TR" b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6211" y="1354976"/>
            <a:ext cx="3751534" cy="3541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tr-TR" altLang="tr-TR" dirty="0"/>
              <a:t>B.</a:t>
            </a:r>
          </a:p>
          <a:p>
            <a:pPr>
              <a:buFont typeface="Wingdings" pitchFamily="2" charset="2"/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Font typeface="Wingdings" pitchFamily="2" charset="2"/>
              <a:buNone/>
            </a:pPr>
            <a:r>
              <a:rPr lang="tr-TR" altLang="tr-TR" b="1" dirty="0"/>
              <a:t>	m.	         </a:t>
            </a:r>
            <a:r>
              <a:rPr lang="tr-TR" altLang="tr-TR" b="1" i="1" dirty="0"/>
              <a:t> φ </a:t>
            </a:r>
            <a:r>
              <a:rPr lang="tr-TR" altLang="tr-TR" b="1" dirty="0">
                <a:sym typeface="Symbol" pitchFamily="18" charset="2"/>
              </a:rPr>
              <a:t></a:t>
            </a:r>
            <a:r>
              <a:rPr lang="tr-TR" altLang="tr-TR" b="1" i="1" dirty="0"/>
              <a:t> ψ </a:t>
            </a:r>
            <a:r>
              <a:rPr lang="tr-TR" altLang="tr-TR" b="1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tr-TR" altLang="tr-TR" b="1" dirty="0"/>
              <a:t>			</a:t>
            </a:r>
            <a:r>
              <a:rPr lang="tr-TR" altLang="tr-TR" sz="1200" b="1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   ψ 	</a:t>
            </a:r>
            <a:r>
              <a:rPr lang="tr-TR" altLang="tr-TR" b="1" dirty="0"/>
              <a:t>Ç</a:t>
            </a:r>
            <a:r>
              <a:rPr lang="tr-TR" altLang="tr-TR" b="1" dirty="0">
                <a:sym typeface="Symbol" pitchFamily="18" charset="2"/>
              </a:rPr>
              <a:t>, </a:t>
            </a:r>
            <a:r>
              <a:rPr lang="tr-TR" altLang="tr-TR" b="1" dirty="0"/>
              <a:t>m</a:t>
            </a:r>
            <a:endParaRPr lang="tr-TR" altLang="tr-TR" b="1" baseline="-25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24233-2AB8-75FC-EC19-29D0E99074EB}"/>
              </a:ext>
            </a:extLst>
          </p:cNvPr>
          <p:cNvSpPr txBox="1">
            <a:spLocks/>
          </p:cNvSpPr>
          <p:nvPr/>
        </p:nvSpPr>
        <p:spPr>
          <a:xfrm>
            <a:off x="510382" y="-103083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irleşme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(ve)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ıkarılma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uralları    </a:t>
            </a:r>
          </a:p>
        </p:txBody>
      </p:sp>
    </p:spTree>
    <p:extLst>
      <p:ext uri="{BB962C8B-B14F-4D97-AF65-F5344CB8AC3E}">
        <p14:creationId xmlns:p14="http://schemas.microsoft.com/office/powerpoint/2010/main" val="1650374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473" y="1363288"/>
            <a:ext cx="3751534" cy="354122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r-TR" altLang="tr-TR" dirty="0"/>
              <a:t>A.</a:t>
            </a:r>
          </a:p>
          <a:p>
            <a:pPr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m.	             </a:t>
            </a:r>
            <a:r>
              <a:rPr lang="tr-TR" altLang="tr-TR" b="1" i="1" dirty="0"/>
              <a:t>φ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n.	          φ </a:t>
            </a:r>
            <a:r>
              <a:rPr lang="tr-TR" altLang="tr-TR" sz="2400" b="1" dirty="0">
                <a:sym typeface="Symbol" pitchFamily="18" charset="2"/>
              </a:rPr>
              <a:t></a:t>
            </a:r>
            <a:r>
              <a:rPr lang="tr-TR" altLang="tr-TR" b="1" dirty="0"/>
              <a:t> </a:t>
            </a:r>
            <a:r>
              <a:rPr lang="tr-TR" altLang="tr-TR" b="1" i="1" dirty="0"/>
              <a:t>ψ 	E</a:t>
            </a:r>
            <a:r>
              <a:rPr lang="tr-TR" altLang="tr-TR" sz="2400" b="1" dirty="0">
                <a:sym typeface="Symbol" pitchFamily="18" charset="2"/>
              </a:rPr>
              <a:t></a:t>
            </a:r>
            <a:r>
              <a:rPr lang="tr-TR" altLang="tr-TR" b="1" dirty="0"/>
              <a:t> ,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6211" y="1354976"/>
            <a:ext cx="3751534" cy="3541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tr-TR" altLang="tr-TR" dirty="0"/>
              <a:t>B.</a:t>
            </a:r>
          </a:p>
          <a:p>
            <a:pPr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m.	             </a:t>
            </a:r>
            <a:r>
              <a:rPr lang="tr-TR" altLang="tr-TR" b="1" i="1" dirty="0"/>
              <a:t>ψ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n.	          φ </a:t>
            </a:r>
            <a:r>
              <a:rPr lang="tr-TR" altLang="tr-TR" sz="2400" b="1" dirty="0">
                <a:sym typeface="Symbol" pitchFamily="18" charset="2"/>
              </a:rPr>
              <a:t></a:t>
            </a:r>
            <a:r>
              <a:rPr lang="tr-TR" altLang="tr-TR" b="1" dirty="0"/>
              <a:t> </a:t>
            </a:r>
            <a:r>
              <a:rPr lang="tr-TR" altLang="tr-TR" b="1" i="1" dirty="0"/>
              <a:t>ψ 	E</a:t>
            </a:r>
            <a:r>
              <a:rPr lang="tr-TR" altLang="tr-TR" sz="2400" b="1" dirty="0">
                <a:sym typeface="Symbol" pitchFamily="18" charset="2"/>
              </a:rPr>
              <a:t></a:t>
            </a:r>
            <a:r>
              <a:rPr lang="tr-TR" altLang="tr-TR" b="1" dirty="0"/>
              <a:t> , 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469F1-D820-D2A5-8422-8089DEFDD254}"/>
              </a:ext>
            </a:extLst>
          </p:cNvPr>
          <p:cNvSpPr txBox="1">
            <a:spLocks/>
          </p:cNvSpPr>
          <p:nvPr/>
        </p:nvSpPr>
        <p:spPr>
          <a:xfrm>
            <a:off x="862720" y="-120593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yrışma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(veya)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klenme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uralları    </a:t>
            </a:r>
          </a:p>
        </p:txBody>
      </p:sp>
    </p:spTree>
    <p:extLst>
      <p:ext uri="{BB962C8B-B14F-4D97-AF65-F5344CB8AC3E}">
        <p14:creationId xmlns:p14="http://schemas.microsoft.com/office/powerpoint/2010/main" val="3219212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7156"/>
            <a:ext cx="6062472" cy="5170517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altLang="tr-TR" b="1" dirty="0"/>
              <a:t>	1.		.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.	          </a:t>
            </a:r>
            <a:r>
              <a:rPr lang="tr-TR" altLang="tr-TR" b="1" i="1" dirty="0"/>
              <a:t>φ </a:t>
            </a:r>
            <a:r>
              <a:rPr lang="tr-TR" altLang="tr-TR" b="1" dirty="0">
                <a:sym typeface="Symbol" pitchFamily="18" charset="2"/>
              </a:rPr>
              <a:t></a:t>
            </a:r>
            <a:r>
              <a:rPr lang="tr-TR" altLang="tr-TR" b="1" i="1" dirty="0"/>
              <a:t> ψ </a:t>
            </a:r>
            <a:r>
              <a:rPr lang="tr-TR" altLang="tr-TR" b="1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2</a:t>
            </a:r>
            <a:r>
              <a:rPr lang="tr-TR" altLang="tr-TR" b="1" dirty="0"/>
              <a:t>.	          </a:t>
            </a:r>
            <a:r>
              <a:rPr lang="tr-TR" altLang="tr-TR" b="1" i="1" dirty="0"/>
              <a:t>φ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i="1" dirty="0"/>
              <a:t> X </a:t>
            </a:r>
            <a:r>
              <a:rPr lang="tr-TR" altLang="tr-TR" b="1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3</a:t>
            </a:r>
            <a:r>
              <a:rPr lang="tr-TR" altLang="tr-TR" b="1" dirty="0"/>
              <a:t>.	          </a:t>
            </a:r>
            <a:r>
              <a:rPr lang="tr-TR" altLang="tr-TR" b="1" i="1" dirty="0"/>
              <a:t>ψ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i="1" dirty="0"/>
              <a:t> X 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   X 	</a:t>
            </a:r>
            <a:r>
              <a:rPr lang="tr-TR" altLang="tr-TR" b="1" dirty="0"/>
              <a:t>Ç</a:t>
            </a:r>
            <a:r>
              <a:rPr lang="tr-TR" altLang="tr-TR" b="1" dirty="0">
                <a:sym typeface="Symbol" pitchFamily="18" charset="2"/>
              </a:rPr>
              <a:t>,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,</a:t>
            </a:r>
            <a:r>
              <a:rPr lang="tr-TR" altLang="tr-TR" b="1" baseline="-25000" dirty="0"/>
              <a:t>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2 </a:t>
            </a:r>
            <a:r>
              <a:rPr lang="tr-TR" altLang="tr-TR" b="1" dirty="0"/>
              <a:t>,</a:t>
            </a:r>
            <a:r>
              <a:rPr lang="tr-TR" altLang="tr-TR" b="1" baseline="-25000" dirty="0"/>
              <a:t>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3</a:t>
            </a:r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AC70F-03BD-8E79-A431-ED60E1FB7C12}"/>
              </a:ext>
            </a:extLst>
          </p:cNvPr>
          <p:cNvSpPr txBox="1">
            <a:spLocks/>
          </p:cNvSpPr>
          <p:nvPr/>
        </p:nvSpPr>
        <p:spPr>
          <a:xfrm>
            <a:off x="1069848" y="-112204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yrışma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(veya)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ıkarılma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uralı    </a:t>
            </a:r>
          </a:p>
        </p:txBody>
      </p:sp>
    </p:spTree>
    <p:extLst>
      <p:ext uri="{BB962C8B-B14F-4D97-AF65-F5344CB8AC3E}">
        <p14:creationId xmlns:p14="http://schemas.microsoft.com/office/powerpoint/2010/main" val="129771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7157"/>
            <a:ext cx="5887905" cy="395968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r-TR" altLang="tr-TR" b="1" dirty="0"/>
              <a:t>	1.		.</a:t>
            </a:r>
          </a:p>
          <a:p>
            <a:pPr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dirty="0"/>
              <a:t>	m.	             </a:t>
            </a:r>
            <a:r>
              <a:rPr lang="tr-TR" altLang="tr-TR" b="1" i="1" dirty="0"/>
              <a:t>φ	Varsayım</a:t>
            </a:r>
          </a:p>
          <a:p>
            <a:pPr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n-1.</a:t>
            </a:r>
            <a:r>
              <a:rPr lang="tr-TR" altLang="tr-TR" b="1" i="1" dirty="0"/>
              <a:t>	              ψ 	</a:t>
            </a:r>
          </a:p>
          <a:p>
            <a:pPr>
              <a:buNone/>
            </a:pPr>
            <a:r>
              <a:rPr lang="tr-TR" altLang="tr-TR" b="1" dirty="0"/>
              <a:t>	n.</a:t>
            </a:r>
            <a:r>
              <a:rPr lang="tr-TR" altLang="tr-TR" b="1" i="1" dirty="0"/>
              <a:t>	          φ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i="1" dirty="0"/>
              <a:t> ψ 	</a:t>
            </a:r>
            <a:r>
              <a:rPr lang="tr-TR" altLang="tr-TR" b="1" dirty="0"/>
              <a:t>E</a:t>
            </a:r>
            <a:r>
              <a:rPr lang="tr-TR" altLang="tr-TR" b="1" dirty="0">
                <a:sym typeface="Symbol" pitchFamily="18" charset="2"/>
              </a:rPr>
              <a:t></a:t>
            </a:r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75957" y="2641544"/>
            <a:ext cx="3529013" cy="1888894"/>
            <a:chOff x="1619250" y="2924175"/>
            <a:chExt cx="3529013" cy="13684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6E47A9-3CC6-0098-21B8-A42CD0ABB3A2}"/>
              </a:ext>
            </a:extLst>
          </p:cNvPr>
          <p:cNvSpPr txBox="1">
            <a:spLocks/>
          </p:cNvSpPr>
          <p:nvPr/>
        </p:nvSpPr>
        <p:spPr>
          <a:xfrm>
            <a:off x="585884" y="-63692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i</a:t>
            </a:r>
            <a:r>
              <a:rPr lang="tr-TR" sz="36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mplikasyon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(ise)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klenme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uralı    </a:t>
            </a:r>
          </a:p>
        </p:txBody>
      </p:sp>
    </p:spTree>
    <p:extLst>
      <p:ext uri="{BB962C8B-B14F-4D97-AF65-F5344CB8AC3E}">
        <p14:creationId xmlns:p14="http://schemas.microsoft.com/office/powerpoint/2010/main" val="3739398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7157"/>
            <a:ext cx="5015068" cy="451381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.	          </a:t>
            </a:r>
            <a:r>
              <a:rPr lang="tr-TR" altLang="tr-TR" b="1" i="1" dirty="0"/>
              <a:t>φ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i="1" dirty="0"/>
              <a:t> ψ </a:t>
            </a:r>
            <a:r>
              <a:rPr lang="tr-TR" altLang="tr-TR" b="1" dirty="0"/>
              <a:t>	</a:t>
            </a:r>
          </a:p>
          <a:p>
            <a:pPr>
              <a:buNone/>
            </a:pPr>
            <a:r>
              <a:rPr lang="tr-TR" altLang="tr-TR" b="1" dirty="0"/>
              <a:t>	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2</a:t>
            </a:r>
            <a:r>
              <a:rPr lang="tr-TR" altLang="tr-TR" b="1" dirty="0"/>
              <a:t>.	             </a:t>
            </a:r>
            <a:r>
              <a:rPr lang="tr-TR" altLang="tr-TR" b="1" i="1" dirty="0"/>
              <a:t>φ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   ψ 	</a:t>
            </a:r>
            <a:r>
              <a:rPr lang="tr-TR" altLang="tr-TR" b="1" dirty="0"/>
              <a:t>Ç</a:t>
            </a:r>
            <a:r>
              <a:rPr lang="tr-TR" altLang="tr-TR" b="1" dirty="0">
                <a:sym typeface="Symbol" pitchFamily="18" charset="2"/>
              </a:rPr>
              <a:t>,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,</a:t>
            </a:r>
            <a:r>
              <a:rPr lang="tr-TR" altLang="tr-TR" b="1" baseline="-25000" dirty="0"/>
              <a:t>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2</a:t>
            </a:r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44D58-EE8E-195D-FE65-7B86679CCBEE}"/>
              </a:ext>
            </a:extLst>
          </p:cNvPr>
          <p:cNvSpPr txBox="1">
            <a:spLocks/>
          </p:cNvSpPr>
          <p:nvPr/>
        </p:nvSpPr>
        <p:spPr>
          <a:xfrm>
            <a:off x="954999" y="-69417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i</a:t>
            </a:r>
            <a:r>
              <a:rPr lang="tr-TR" sz="36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mplikasyon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(ise)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ıkarılma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uralı    </a:t>
            </a:r>
          </a:p>
        </p:txBody>
      </p:sp>
    </p:spTree>
    <p:extLst>
      <p:ext uri="{BB962C8B-B14F-4D97-AF65-F5344CB8AC3E}">
        <p14:creationId xmlns:p14="http://schemas.microsoft.com/office/powerpoint/2010/main" val="1242268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472" y="1161952"/>
            <a:ext cx="4898691" cy="451381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r-TR" altLang="tr-TR" b="1" dirty="0"/>
              <a:t>A.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1.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buNone/>
            </a:pPr>
            <a:r>
              <a:rPr lang="tr-TR" altLang="tr-TR" b="1" dirty="0"/>
              <a:t>	m1.	          </a:t>
            </a:r>
            <a:r>
              <a:rPr lang="tr-TR" altLang="tr-TR" b="1" i="1" dirty="0"/>
              <a:t>φ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i="1" dirty="0"/>
              <a:t> ψ </a:t>
            </a:r>
            <a:r>
              <a:rPr lang="tr-TR" altLang="tr-TR" b="1" dirty="0"/>
              <a:t>			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buNone/>
            </a:pPr>
            <a:r>
              <a:rPr lang="tr-TR" altLang="tr-TR" b="1" dirty="0"/>
              <a:t>	m2.	         </a:t>
            </a:r>
            <a:r>
              <a:rPr lang="tr-TR" altLang="tr-TR" b="1" i="1" dirty="0"/>
              <a:t>ψ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i="1" dirty="0"/>
              <a:t> φ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	</a:t>
            </a:r>
          </a:p>
          <a:p>
            <a:pPr>
              <a:lnSpc>
                <a:spcPct val="80000"/>
              </a:lnSpc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(φ </a:t>
            </a:r>
            <a:r>
              <a:rPr lang="tr-TR" altLang="tr-TR" b="1" dirty="0">
                <a:sym typeface="Symbol" pitchFamily="18" charset="2"/>
              </a:rPr>
              <a:t></a:t>
            </a:r>
            <a:r>
              <a:rPr lang="tr-TR" altLang="tr-TR" b="1" dirty="0"/>
              <a:t> </a:t>
            </a:r>
            <a:r>
              <a:rPr lang="tr-TR" altLang="tr-TR" b="1" i="1" dirty="0"/>
              <a:t>ψ) 	</a:t>
            </a:r>
            <a:r>
              <a:rPr lang="tr-TR" altLang="tr-TR" b="1" dirty="0"/>
              <a:t>E</a:t>
            </a:r>
            <a:r>
              <a:rPr lang="tr-TR" altLang="tr-TR" b="1" dirty="0">
                <a:sym typeface="Symbol" pitchFamily="18" charset="2"/>
              </a:rPr>
              <a:t></a:t>
            </a:r>
            <a:r>
              <a:rPr lang="tr-TR" altLang="tr-TR" b="1" dirty="0"/>
              <a:t> , m1, 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92487" y="1161957"/>
            <a:ext cx="5054138" cy="4530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tr-TR" altLang="tr-TR" b="1" dirty="0"/>
              <a:t>B.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1.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buNone/>
            </a:pPr>
            <a:r>
              <a:rPr lang="tr-TR" altLang="tr-TR" b="1" dirty="0"/>
              <a:t>	m1.	          </a:t>
            </a:r>
            <a:r>
              <a:rPr lang="tr-TR" altLang="tr-TR" b="1" i="1" dirty="0"/>
              <a:t>φ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i="1" dirty="0"/>
              <a:t> ψ </a:t>
            </a:r>
            <a:r>
              <a:rPr lang="tr-TR" altLang="tr-TR" b="1" dirty="0"/>
              <a:t>			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buNone/>
            </a:pPr>
            <a:r>
              <a:rPr lang="tr-TR" altLang="tr-TR" b="1" dirty="0"/>
              <a:t>	m2.	          </a:t>
            </a:r>
            <a:r>
              <a:rPr lang="tr-TR" altLang="tr-TR" b="1" i="1" dirty="0"/>
              <a:t>ψ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i="1" dirty="0"/>
              <a:t> φ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tr-TR" altLang="tr-TR" b="1" dirty="0"/>
              <a:t>			.	</a:t>
            </a:r>
          </a:p>
          <a:p>
            <a:pPr>
              <a:lnSpc>
                <a:spcPct val="80000"/>
              </a:lnSpc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(ψ </a:t>
            </a:r>
            <a:r>
              <a:rPr lang="tr-TR" altLang="tr-TR" b="1" dirty="0">
                <a:sym typeface="Symbol" pitchFamily="18" charset="2"/>
              </a:rPr>
              <a:t></a:t>
            </a:r>
            <a:r>
              <a:rPr lang="tr-TR" altLang="tr-TR" b="1" dirty="0"/>
              <a:t> </a:t>
            </a:r>
            <a:r>
              <a:rPr lang="tr-TR" altLang="tr-TR" b="1" i="1" dirty="0"/>
              <a:t>φ) 	</a:t>
            </a:r>
            <a:r>
              <a:rPr lang="tr-TR" altLang="tr-TR" b="1" dirty="0"/>
              <a:t>E</a:t>
            </a:r>
            <a:r>
              <a:rPr lang="tr-TR" altLang="tr-TR" b="1" dirty="0">
                <a:sym typeface="Symbol" pitchFamily="18" charset="2"/>
              </a:rPr>
              <a:t></a:t>
            </a:r>
            <a:r>
              <a:rPr lang="tr-TR" altLang="tr-TR" b="1" dirty="0"/>
              <a:t> , m1, m2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426C7-3E24-F9D6-71D4-D54F574DABE4}"/>
              </a:ext>
            </a:extLst>
          </p:cNvPr>
          <p:cNvSpPr txBox="1">
            <a:spLocks/>
          </p:cNvSpPr>
          <p:nvPr/>
        </p:nvSpPr>
        <p:spPr>
          <a:xfrm>
            <a:off x="0" y="-37999"/>
            <a:ext cx="11951208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şdeğerlik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(ancak ve ancak)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klenme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uralları    </a:t>
            </a:r>
          </a:p>
        </p:txBody>
      </p:sp>
    </p:spTree>
    <p:extLst>
      <p:ext uri="{BB962C8B-B14F-4D97-AF65-F5344CB8AC3E}">
        <p14:creationId xmlns:p14="http://schemas.microsoft.com/office/powerpoint/2010/main" val="3726566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7157"/>
            <a:ext cx="6860494" cy="3973483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altLang="tr-TR" b="1" dirty="0"/>
              <a:t>1.		.</a:t>
            </a:r>
          </a:p>
          <a:p>
            <a:pPr marL="0" indent="0">
              <a:buNone/>
            </a:pPr>
            <a:r>
              <a:rPr lang="tr-TR" altLang="tr-TR" b="1" dirty="0"/>
              <a:t>		.</a:t>
            </a:r>
          </a:p>
          <a:p>
            <a:pPr marL="0" indent="0">
              <a:buNone/>
            </a:pPr>
            <a:r>
              <a:rPr lang="tr-TR" altLang="tr-TR" b="1" dirty="0"/>
              <a:t>		.</a:t>
            </a:r>
          </a:p>
          <a:p>
            <a:pPr marL="0" indent="0">
              <a:buNone/>
            </a:pPr>
            <a:r>
              <a:rPr lang="tr-TR" altLang="tr-TR" b="1" dirty="0"/>
              <a:t>m.	         </a:t>
            </a:r>
            <a:r>
              <a:rPr lang="tr-TR" altLang="tr-TR" b="1" i="1" dirty="0"/>
              <a:t>φ </a:t>
            </a:r>
            <a:r>
              <a:rPr lang="tr-TR" altLang="tr-TR" b="1" dirty="0">
                <a:sym typeface="Symbol" pitchFamily="18" charset="2"/>
              </a:rPr>
              <a:t></a:t>
            </a:r>
            <a:r>
              <a:rPr lang="tr-TR" altLang="tr-TR" b="1" dirty="0"/>
              <a:t> </a:t>
            </a:r>
            <a:r>
              <a:rPr lang="tr-TR" altLang="tr-TR" b="1" i="1" dirty="0"/>
              <a:t>ψ </a:t>
            </a:r>
          </a:p>
          <a:p>
            <a:pPr marL="0" indent="0">
              <a:buNone/>
            </a:pPr>
            <a:r>
              <a:rPr lang="tr-TR" altLang="tr-TR" b="1" dirty="0"/>
              <a:t>		.</a:t>
            </a:r>
          </a:p>
          <a:p>
            <a:pPr marL="0" indent="0">
              <a:buNone/>
            </a:pPr>
            <a:r>
              <a:rPr lang="tr-TR" altLang="tr-TR" b="1" dirty="0"/>
              <a:t>		.</a:t>
            </a:r>
          </a:p>
          <a:p>
            <a:pPr marL="0" indent="0">
              <a:buNone/>
            </a:pPr>
            <a:r>
              <a:rPr lang="tr-TR" altLang="tr-TR" b="1" dirty="0"/>
              <a:t>		.</a:t>
            </a:r>
          </a:p>
          <a:p>
            <a:pPr marL="0" indent="0">
              <a:buNone/>
            </a:pPr>
            <a:r>
              <a:rPr lang="tr-TR" altLang="tr-TR" b="1" dirty="0"/>
              <a:t>n</a:t>
            </a:r>
            <a:r>
              <a:rPr lang="tr-TR" altLang="tr-TR" b="1" i="1" dirty="0"/>
              <a:t>.	      (φ </a:t>
            </a:r>
            <a:r>
              <a:rPr lang="tr-TR" altLang="tr-TR" b="1" dirty="0">
                <a:sym typeface="Symbol" pitchFamily="18" charset="2"/>
              </a:rPr>
              <a:t></a:t>
            </a:r>
            <a:r>
              <a:rPr lang="tr-TR" altLang="tr-TR" b="1" dirty="0"/>
              <a:t> </a:t>
            </a:r>
            <a:r>
              <a:rPr lang="tr-TR" altLang="tr-TR" b="1" i="1" dirty="0"/>
              <a:t>ψ) </a:t>
            </a:r>
            <a:r>
              <a:rPr lang="tr-TR" altLang="tr-TR" b="1" dirty="0">
                <a:sym typeface="Symbol" pitchFamily="18" charset="2"/>
              </a:rPr>
              <a:t> </a:t>
            </a:r>
            <a:r>
              <a:rPr lang="tr-TR" altLang="tr-TR" b="1" i="1" dirty="0"/>
              <a:t>(ψ </a:t>
            </a:r>
            <a:r>
              <a:rPr lang="tr-TR" altLang="tr-TR" b="1" dirty="0">
                <a:sym typeface="Symbol" pitchFamily="18" charset="2"/>
              </a:rPr>
              <a:t> </a:t>
            </a:r>
            <a:r>
              <a:rPr lang="tr-TR" altLang="tr-TR" b="1" i="1" dirty="0"/>
              <a:t>Φ)  		</a:t>
            </a:r>
            <a:r>
              <a:rPr lang="tr-TR" altLang="tr-TR" b="1" dirty="0"/>
              <a:t>E</a:t>
            </a:r>
            <a:r>
              <a:rPr lang="tr-TR" altLang="tr-TR" b="1" dirty="0">
                <a:sym typeface="Symbol" pitchFamily="18" charset="2"/>
              </a:rPr>
              <a:t></a:t>
            </a:r>
            <a:r>
              <a:rPr lang="tr-TR" altLang="tr-TR" b="1" dirty="0"/>
              <a:t> , m</a:t>
            </a:r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6B19C7-49EA-9CEE-34B9-EDB2902F05CF}"/>
              </a:ext>
            </a:extLst>
          </p:cNvPr>
          <p:cNvSpPr txBox="1">
            <a:spLocks/>
          </p:cNvSpPr>
          <p:nvPr/>
        </p:nvSpPr>
        <p:spPr>
          <a:xfrm>
            <a:off x="100668" y="-46272"/>
            <a:ext cx="1185054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şdeğerlik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(ancak ve ancak)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ıkarılma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uralı    </a:t>
            </a:r>
          </a:p>
        </p:txBody>
      </p:sp>
    </p:spTree>
    <p:extLst>
      <p:ext uri="{BB962C8B-B14F-4D97-AF65-F5344CB8AC3E}">
        <p14:creationId xmlns:p14="http://schemas.microsoft.com/office/powerpoint/2010/main" val="4154934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412" y="1265197"/>
            <a:ext cx="10058400" cy="4050792"/>
          </a:xfrm>
        </p:spPr>
        <p:txBody>
          <a:bodyPr/>
          <a:lstStyle/>
          <a:p>
            <a:pPr marL="0" indent="0" algn="just">
              <a:buNone/>
            </a:pPr>
            <a:r>
              <a:rPr lang="tr-TR" altLang="tr-TR" sz="3600" dirty="0">
                <a:latin typeface="Gabriola" panose="04040605051002020D02" pitchFamily="82" charset="0"/>
              </a:rPr>
              <a:t>Aşağıdaki çıkarımların geçerli olduğunu gösterin:</a:t>
            </a:r>
          </a:p>
          <a:p>
            <a:pPr marL="0" indent="0" algn="just">
              <a:buNone/>
            </a:pPr>
            <a:endParaRPr lang="tr-TR" altLang="tr-TR" sz="1400" dirty="0">
              <a:latin typeface="Gabriola" panose="04040605051002020D02" pitchFamily="82" charset="0"/>
            </a:endParaRPr>
          </a:p>
          <a:p>
            <a:pPr marL="1128713" lvl="2" indent="-457200" algn="just">
              <a:buFont typeface="+mj-lt"/>
              <a:buAutoNum type="alphaUcPeriod"/>
            </a:pPr>
            <a:r>
              <a:rPr lang="tr-TR" altLang="tr-TR" sz="2500" dirty="0"/>
              <a:t>(p </a:t>
            </a:r>
            <a:r>
              <a:rPr lang="tr-TR" altLang="tr-TR" sz="2500" dirty="0">
                <a:sym typeface="Symbol" pitchFamily="18" charset="2"/>
              </a:rPr>
              <a:t></a:t>
            </a:r>
            <a:r>
              <a:rPr lang="tr-TR" altLang="tr-TR" sz="2500" dirty="0"/>
              <a:t> q)   |--   (q </a:t>
            </a:r>
            <a:r>
              <a:rPr lang="tr-TR" altLang="tr-TR" sz="2500" dirty="0">
                <a:sym typeface="Symbol" pitchFamily="18" charset="2"/>
              </a:rPr>
              <a:t></a:t>
            </a:r>
            <a:r>
              <a:rPr lang="tr-TR" altLang="tr-TR" sz="2500" dirty="0"/>
              <a:t> p)				(20 puan)</a:t>
            </a:r>
            <a:endParaRPr lang="tr-TR" altLang="tr-TR" dirty="0"/>
          </a:p>
          <a:p>
            <a:pPr marL="1128713" lvl="2" indent="-457200" algn="just">
              <a:buFont typeface="+mj-lt"/>
              <a:buAutoNum type="alphaUcPeriod"/>
            </a:pPr>
            <a:r>
              <a:rPr lang="tr-TR" altLang="tr-TR" sz="2500" dirty="0"/>
              <a:t>(p </a:t>
            </a:r>
            <a:r>
              <a:rPr lang="tr-TR" altLang="tr-TR" sz="2500" dirty="0">
                <a:sym typeface="Symbol" pitchFamily="18" charset="2"/>
              </a:rPr>
              <a:t></a:t>
            </a:r>
            <a:r>
              <a:rPr lang="tr-TR" altLang="tr-TR" sz="2500" dirty="0"/>
              <a:t> q) </a:t>
            </a:r>
            <a:r>
              <a:rPr lang="tr-TR" altLang="tr-TR" sz="2500" dirty="0">
                <a:sym typeface="Symbol" pitchFamily="18" charset="2"/>
              </a:rPr>
              <a:t> r </a:t>
            </a:r>
            <a:r>
              <a:rPr lang="tr-TR" altLang="tr-TR" sz="2500" dirty="0"/>
              <a:t>|--</a:t>
            </a:r>
            <a:r>
              <a:rPr lang="tr-TR" altLang="tr-TR" sz="2500" dirty="0">
                <a:sym typeface="Symbol" pitchFamily="18" charset="2"/>
              </a:rPr>
              <a:t> </a:t>
            </a:r>
            <a:r>
              <a:rPr lang="tr-TR" altLang="tr-TR" sz="2500" dirty="0"/>
              <a:t>(q </a:t>
            </a:r>
            <a:r>
              <a:rPr lang="tr-TR" altLang="tr-TR" sz="2500" dirty="0">
                <a:sym typeface="Symbol" pitchFamily="18" charset="2"/>
              </a:rPr>
              <a:t></a:t>
            </a:r>
            <a:r>
              <a:rPr lang="tr-TR" altLang="tr-TR" sz="2500" dirty="0"/>
              <a:t> p) </a:t>
            </a:r>
            <a:r>
              <a:rPr lang="tr-TR" altLang="tr-TR" sz="2500" dirty="0">
                <a:sym typeface="Symbol" pitchFamily="18" charset="2"/>
              </a:rPr>
              <a:t> r			(20 puan)</a:t>
            </a:r>
          </a:p>
          <a:p>
            <a:pPr marL="1128713" lvl="2" indent="-457200" algn="just">
              <a:buFont typeface="+mj-lt"/>
              <a:buAutoNum type="alphaUcPeriod"/>
            </a:pPr>
            <a:r>
              <a:rPr lang="tr-TR" altLang="tr-TR" sz="2500" dirty="0"/>
              <a:t>|-- ((p </a:t>
            </a:r>
            <a:r>
              <a:rPr lang="tr-TR" altLang="tr-TR" sz="2500" dirty="0">
                <a:sym typeface="Symbol" pitchFamily="18" charset="2"/>
              </a:rPr>
              <a:t></a:t>
            </a:r>
            <a:r>
              <a:rPr lang="tr-TR" altLang="tr-TR" sz="2500" dirty="0"/>
              <a:t> q) </a:t>
            </a:r>
            <a:r>
              <a:rPr lang="tr-TR" altLang="tr-TR" sz="2500" dirty="0">
                <a:sym typeface="Symbol" pitchFamily="18" charset="2"/>
              </a:rPr>
              <a:t> r)  (</a:t>
            </a:r>
            <a:r>
              <a:rPr lang="tr-TR" altLang="tr-TR" sz="2500" dirty="0"/>
              <a:t>p </a:t>
            </a:r>
            <a:r>
              <a:rPr lang="tr-TR" altLang="tr-TR" sz="2500" dirty="0">
                <a:sym typeface="Symbol" pitchFamily="18" charset="2"/>
              </a:rPr>
              <a:t></a:t>
            </a:r>
            <a:r>
              <a:rPr lang="tr-TR" altLang="tr-TR" sz="2500" dirty="0"/>
              <a:t> (q </a:t>
            </a:r>
            <a:r>
              <a:rPr lang="tr-TR" altLang="tr-TR" sz="2500" dirty="0">
                <a:sym typeface="Symbol" pitchFamily="18" charset="2"/>
              </a:rPr>
              <a:t> r))		(30 puan)</a:t>
            </a:r>
          </a:p>
          <a:p>
            <a:pPr marL="1185863" lvl="2" indent="-514350" algn="just">
              <a:buFont typeface="+mj-lt"/>
              <a:buAutoNum type="alphaUcPeriod"/>
            </a:pPr>
            <a:r>
              <a:rPr lang="tr-TR" altLang="tr-TR" sz="2500" dirty="0"/>
              <a:t>(p</a:t>
            </a:r>
            <a:r>
              <a:rPr lang="tr-TR" altLang="tr-TR" sz="2500" i="1" dirty="0"/>
              <a:t> </a:t>
            </a:r>
            <a:r>
              <a:rPr lang="tr-TR" altLang="tr-TR" sz="2500" dirty="0">
                <a:sym typeface="Symbol" pitchFamily="18" charset="2"/>
              </a:rPr>
              <a:t></a:t>
            </a:r>
            <a:r>
              <a:rPr lang="tr-TR" altLang="tr-TR" sz="2500" i="1" dirty="0"/>
              <a:t> </a:t>
            </a:r>
            <a:r>
              <a:rPr lang="tr-TR" altLang="tr-TR" sz="2500" dirty="0"/>
              <a:t>q) </a:t>
            </a:r>
            <a:r>
              <a:rPr lang="tr-TR" altLang="tr-TR" sz="2500" dirty="0">
                <a:sym typeface="Symbol" pitchFamily="18" charset="2"/>
              </a:rPr>
              <a:t>  r </a:t>
            </a:r>
            <a:r>
              <a:rPr lang="tr-TR" altLang="tr-TR" sz="2500" dirty="0"/>
              <a:t>|-- p</a:t>
            </a:r>
            <a:r>
              <a:rPr lang="tr-TR" altLang="tr-TR" sz="2500" i="1" dirty="0"/>
              <a:t> </a:t>
            </a:r>
            <a:r>
              <a:rPr lang="tr-TR" altLang="tr-TR" sz="2500" dirty="0">
                <a:sym typeface="Symbol" pitchFamily="18" charset="2"/>
              </a:rPr>
              <a:t></a:t>
            </a:r>
            <a:r>
              <a:rPr lang="tr-TR" altLang="tr-TR" sz="2500" i="1" dirty="0"/>
              <a:t> </a:t>
            </a:r>
            <a:r>
              <a:rPr lang="tr-TR" altLang="tr-TR" sz="2500" dirty="0"/>
              <a:t>(q </a:t>
            </a:r>
            <a:r>
              <a:rPr lang="tr-TR" altLang="tr-TR" sz="2500" dirty="0">
                <a:sym typeface="Symbol" pitchFamily="18" charset="2"/>
              </a:rPr>
              <a:t>  r)			(50 puan)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9BAFDF-B3E8-C7BD-7698-3F87A374BDED}"/>
              </a:ext>
            </a:extLst>
          </p:cNvPr>
          <p:cNvSpPr txBox="1">
            <a:spLocks/>
          </p:cNvSpPr>
          <p:nvPr/>
        </p:nvSpPr>
        <p:spPr>
          <a:xfrm>
            <a:off x="851680" y="0"/>
            <a:ext cx="10058400" cy="55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lıştırmalar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(S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özdizimsel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EÇERLİLİK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12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46242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elirsizlik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arındıran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azı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ıkarımlar</a:t>
            </a:r>
            <a:endParaRPr lang="tr-T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569E94D-83BE-2F38-7B97-C3F173812F02}"/>
              </a:ext>
            </a:extLst>
          </p:cNvPr>
          <p:cNvSpPr txBox="1"/>
          <p:nvPr/>
        </p:nvSpPr>
        <p:spPr>
          <a:xfrm>
            <a:off x="705907" y="537121"/>
            <a:ext cx="1092123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30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Aşağıdaki çıkarımların geçerli olup olmadığını belirlemek için, belirsizliklerin giderilmesi gerekir: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(6)  Her köpek bir kediyi kovaladı.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</a:t>
            </a:r>
            <a:r>
              <a:rPr lang="tr-TR" sz="2400" dirty="0" err="1">
                <a:latin typeface="Gabriola" panose="04040605051002020D02" pitchFamily="82" charset="0"/>
              </a:rPr>
              <a:t>Fido</a:t>
            </a:r>
            <a:r>
              <a:rPr lang="tr-TR" sz="2400" dirty="0">
                <a:latin typeface="Gabriola" panose="04040605051002020D02" pitchFamily="82" charset="0"/>
              </a:rPr>
              <a:t> bir köpek.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</a:t>
            </a:r>
            <a:r>
              <a:rPr lang="tr-TR" sz="2400" dirty="0" err="1">
                <a:latin typeface="Gabriola" panose="04040605051002020D02" pitchFamily="82" charset="0"/>
              </a:rPr>
              <a:t>Rodrigo</a:t>
            </a:r>
            <a:r>
              <a:rPr lang="tr-TR" sz="2400" dirty="0">
                <a:latin typeface="Gabriola" panose="04040605051002020D02" pitchFamily="82" charset="0"/>
              </a:rPr>
              <a:t> bir köpek.</a:t>
            </a:r>
          </a:p>
          <a:p>
            <a:pPr marL="0" indent="0" algn="just">
              <a:lnSpc>
                <a:spcPts val="1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----------------------------------------------------------------------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tr-TR" sz="2400" dirty="0">
                <a:latin typeface="Gabriola" panose="04040605051002020D02" pitchFamily="82" charset="0"/>
              </a:rPr>
              <a:t>       Hem </a:t>
            </a:r>
            <a:r>
              <a:rPr lang="tr-TR" sz="2400" dirty="0" err="1">
                <a:latin typeface="Gabriola" panose="04040605051002020D02" pitchFamily="82" charset="0"/>
              </a:rPr>
              <a:t>Rodrigo’nun</a:t>
            </a:r>
            <a:r>
              <a:rPr lang="tr-TR" sz="2400" dirty="0">
                <a:latin typeface="Gabriola" panose="04040605051002020D02" pitchFamily="82" charset="0"/>
              </a:rPr>
              <a:t> hem </a:t>
            </a:r>
            <a:r>
              <a:rPr lang="tr-TR" sz="2400" dirty="0" err="1">
                <a:latin typeface="Gabriola" panose="04040605051002020D02" pitchFamily="82" charset="0"/>
              </a:rPr>
              <a:t>Fido’nun</a:t>
            </a:r>
            <a:r>
              <a:rPr lang="tr-TR" sz="2400" dirty="0">
                <a:latin typeface="Gabriola" panose="04040605051002020D02" pitchFamily="82" charset="0"/>
              </a:rPr>
              <a:t> kovaladığı bir kedi var. 	 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(7)  Bütün öğrenciler sınavı geçemedi.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Can bir öğrenci.</a:t>
            </a:r>
          </a:p>
          <a:p>
            <a:pPr marL="0" indent="0" algn="just">
              <a:lnSpc>
                <a:spcPts val="1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----------------------------------------------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tr-TR" sz="2400" dirty="0">
                <a:latin typeface="Gabriola" panose="04040605051002020D02" pitchFamily="82" charset="0"/>
              </a:rPr>
              <a:t>       Can sınavda başarısız oldu. 	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(8) He </a:t>
            </a:r>
            <a:r>
              <a:rPr lang="tr-TR" sz="2400" dirty="0" err="1">
                <a:latin typeface="Gabriola" panose="04040605051002020D02" pitchFamily="82" charset="0"/>
              </a:rPr>
              <a:t>saw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the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woman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with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binoculars</a:t>
            </a:r>
            <a:r>
              <a:rPr lang="tr-TR" sz="2400" dirty="0">
                <a:latin typeface="Gabriola" panose="04040605051002020D02" pitchFamily="82" charset="0"/>
              </a:rPr>
              <a:t>.</a:t>
            </a:r>
          </a:p>
          <a:p>
            <a:pPr marL="0" indent="0" algn="just">
              <a:lnSpc>
                <a:spcPts val="1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------------------------------------------------------------------------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</a:t>
            </a:r>
            <a:r>
              <a:rPr lang="tr-TR" sz="2400" dirty="0" err="1">
                <a:latin typeface="Gabriola" panose="04040605051002020D02" pitchFamily="82" charset="0"/>
              </a:rPr>
              <a:t>It</a:t>
            </a:r>
            <a:r>
              <a:rPr lang="tr-TR" sz="2400" dirty="0">
                <a:latin typeface="Gabriola" panose="04040605051002020D02" pitchFamily="82" charset="0"/>
              </a:rPr>
              <a:t> is not </a:t>
            </a:r>
            <a:r>
              <a:rPr lang="tr-TR" sz="2400" dirty="0" err="1">
                <a:latin typeface="Gabriola" panose="04040605051002020D02" pitchFamily="82" charset="0"/>
              </a:rPr>
              <a:t>the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case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that</a:t>
            </a:r>
            <a:r>
              <a:rPr lang="tr-TR" sz="2400" dirty="0">
                <a:latin typeface="Gabriola" panose="04040605051002020D02" pitchFamily="82" charset="0"/>
              </a:rPr>
              <a:t> he </a:t>
            </a:r>
            <a:r>
              <a:rPr lang="tr-TR" sz="2400" dirty="0" err="1">
                <a:latin typeface="Gabriola" panose="04040605051002020D02" pitchFamily="82" charset="0"/>
              </a:rPr>
              <a:t>saw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the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woman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with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unaided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eyes</a:t>
            </a:r>
            <a:r>
              <a:rPr lang="tr-TR" sz="2400" dirty="0"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60F6F7C-9772-80EE-178A-B9E7B2E39BFF}"/>
              </a:ext>
            </a:extLst>
          </p:cNvPr>
          <p:cNvSpPr txBox="1"/>
          <p:nvPr/>
        </p:nvSpPr>
        <p:spPr>
          <a:xfrm>
            <a:off x="7023683" y="1370539"/>
            <a:ext cx="46034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(9)   Meryem bir milyonerle .</a:t>
            </a:r>
          </a:p>
          <a:p>
            <a:pPr marL="0" indent="0" algn="just">
              <a:lnSpc>
                <a:spcPts val="1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 ----------------------------------------------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tr-TR" sz="2400" dirty="0">
                <a:latin typeface="Gabriola" panose="04040605051002020D02" pitchFamily="82" charset="0"/>
              </a:rPr>
              <a:t>        Bir milyoner var.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(10)  John </a:t>
            </a:r>
            <a:r>
              <a:rPr lang="tr-TR" sz="2400" dirty="0" err="1">
                <a:latin typeface="Gabriola" panose="04040605051002020D02" pitchFamily="82" charset="0"/>
              </a:rPr>
              <a:t>saw</a:t>
            </a:r>
            <a:r>
              <a:rPr lang="tr-TR" sz="2400" dirty="0">
                <a:latin typeface="Gabriola" panose="04040605051002020D02" pitchFamily="82" charset="0"/>
              </a:rPr>
              <a:t> her </a:t>
            </a:r>
            <a:r>
              <a:rPr lang="tr-TR" sz="2400" dirty="0" err="1">
                <a:latin typeface="Gabriola" panose="04040605051002020D02" pitchFamily="82" charset="0"/>
              </a:rPr>
              <a:t>duck</a:t>
            </a:r>
            <a:r>
              <a:rPr lang="tr-TR" sz="2400" dirty="0">
                <a:latin typeface="Gabriola" panose="04040605051002020D02" pitchFamily="82" charset="0"/>
              </a:rPr>
              <a:t>.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 </a:t>
            </a:r>
            <a:r>
              <a:rPr lang="tr-TR" sz="2400" dirty="0" err="1">
                <a:latin typeface="Gabriola" panose="04040605051002020D02" pitchFamily="82" charset="0"/>
              </a:rPr>
              <a:t>Ducks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are</a:t>
            </a:r>
            <a:r>
              <a:rPr lang="tr-TR" sz="2400" dirty="0">
                <a:latin typeface="Gabriola" panose="04040605051002020D02" pitchFamily="82" charset="0"/>
              </a:rPr>
              <a:t> </a:t>
            </a:r>
            <a:r>
              <a:rPr lang="tr-TR" sz="2400" dirty="0" err="1">
                <a:latin typeface="Gabriola" panose="04040605051002020D02" pitchFamily="82" charset="0"/>
              </a:rPr>
              <a:t>animals</a:t>
            </a:r>
            <a:r>
              <a:rPr lang="tr-TR" sz="2400" dirty="0">
                <a:latin typeface="Gabriola" panose="04040605051002020D02" pitchFamily="82" charset="0"/>
              </a:rPr>
              <a:t>.</a:t>
            </a:r>
          </a:p>
          <a:p>
            <a:pPr marL="0" indent="0" algn="just">
              <a:lnSpc>
                <a:spcPts val="1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 -------------------------</a:t>
            </a:r>
          </a:p>
          <a:p>
            <a:pPr marL="0" indent="0" algn="just">
              <a:lnSpc>
                <a:spcPts val="2560"/>
              </a:lnSpc>
              <a:spcBef>
                <a:spcPts val="0"/>
              </a:spcBef>
              <a:buNone/>
            </a:pPr>
            <a:r>
              <a:rPr lang="tr-TR" sz="2400" dirty="0">
                <a:latin typeface="Gabriola" panose="04040605051002020D02" pitchFamily="82" charset="0"/>
              </a:rPr>
              <a:t>        John </a:t>
            </a:r>
            <a:r>
              <a:rPr lang="tr-TR" sz="2400" dirty="0" err="1">
                <a:latin typeface="Gabriola" panose="04040605051002020D02" pitchFamily="82" charset="0"/>
              </a:rPr>
              <a:t>saw</a:t>
            </a:r>
            <a:r>
              <a:rPr lang="tr-TR" sz="2400" dirty="0">
                <a:latin typeface="Gabriola" panose="04040605051002020D02" pitchFamily="82" charset="0"/>
              </a:rPr>
              <a:t> an </a:t>
            </a:r>
            <a:r>
              <a:rPr lang="tr-TR" sz="2400" dirty="0" err="1">
                <a:latin typeface="Gabriola" panose="04040605051002020D02" pitchFamily="82" charset="0"/>
              </a:rPr>
              <a:t>animal</a:t>
            </a:r>
            <a:r>
              <a:rPr lang="tr-TR" sz="2400" dirty="0">
                <a:latin typeface="Gabriola" panose="04040605051002020D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2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40684"/>
            <a:ext cx="10058400" cy="529521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80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8000"/>
                </a:solidFill>
                <a:latin typeface="Gabriola" panose="04040605051002020D02" pitchFamily="82" charset="0"/>
              </a:rPr>
              <a:t>özümler</a:t>
            </a:r>
            <a:endParaRPr lang="tr-TR" sz="4400" b="1" dirty="0">
              <a:solidFill>
                <a:srgbClr val="0080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390" y="2136054"/>
            <a:ext cx="6561038" cy="25556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	Öncül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q 		Ç</a:t>
            </a:r>
            <a:r>
              <a:rPr lang="tr-TR" altLang="tr-TR" sz="2800" baseline="-250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Symbol" pitchFamily="18" charset="2"/>
              </a:rPr>
              <a:t>, 1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p 		Ç</a:t>
            </a:r>
            <a:r>
              <a:rPr lang="tr-TR" altLang="tr-TR" sz="2800" baseline="-250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Symbol" pitchFamily="18" charset="2"/>
              </a:rPr>
              <a:t>, 1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q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p	E</a:t>
            </a:r>
            <a:r>
              <a:rPr lang="tr-TR" altLang="tr-TR" sz="2800" baseline="-250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Symbol" pitchFamily="18" charset="2"/>
              </a:rPr>
              <a:t>, 2, 3</a:t>
            </a:r>
          </a:p>
          <a:p>
            <a:pPr marL="457200" indent="-457200">
              <a:buFont typeface="+mj-lt"/>
              <a:buAutoNum type="arabicPeriod"/>
            </a:pPr>
            <a:endParaRPr lang="tr-TR" sz="2800" dirty="0"/>
          </a:p>
          <a:p>
            <a:pPr marL="457200" indent="-457200">
              <a:buFont typeface="+mj-lt"/>
              <a:buAutoNum type="arabicPeriod"/>
            </a:pP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67174" y="1320407"/>
            <a:ext cx="3967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</a:rPr>
              <a:t>A. </a:t>
            </a:r>
            <a:r>
              <a:rPr lang="tr-TR" altLang="tr-TR" sz="2800" dirty="0"/>
              <a:t>(p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q)   |--   (q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p)	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1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305" y="2149881"/>
            <a:ext cx="6561038" cy="36769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(p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q) </a:t>
            </a:r>
            <a:r>
              <a:rPr lang="tr-TR" altLang="tr-TR" sz="2800" dirty="0">
                <a:sym typeface="Symbol" pitchFamily="18" charset="2"/>
              </a:rPr>
              <a:t> r</a:t>
            </a:r>
            <a:r>
              <a:rPr lang="tr-TR" altLang="tr-TR" sz="2800" dirty="0"/>
              <a:t>	Öncül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q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p		Varsayım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p 			Ç</a:t>
            </a:r>
            <a:r>
              <a:rPr lang="tr-TR" altLang="tr-TR" sz="2800" baseline="-250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Symbol" pitchFamily="18" charset="2"/>
              </a:rPr>
              <a:t>, 2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q 			Ç</a:t>
            </a:r>
            <a:r>
              <a:rPr lang="tr-TR" altLang="tr-TR" sz="2800" baseline="-250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Symbol" pitchFamily="18" charset="2"/>
              </a:rPr>
              <a:t>, 2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		E</a:t>
            </a:r>
            <a:r>
              <a:rPr lang="tr-TR" altLang="tr-TR" sz="2800" baseline="-250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Symbol" pitchFamily="18" charset="2"/>
              </a:rPr>
              <a:t>, 3, 4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>
                <a:sym typeface="Symbol" pitchFamily="18" charset="2"/>
              </a:rPr>
              <a:t>r			Ç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</a:t>
            </a:r>
            <a:r>
              <a:rPr lang="tr-TR" altLang="tr-TR" sz="2800" dirty="0">
                <a:sym typeface="Symbol" pitchFamily="18" charset="2"/>
              </a:rPr>
              <a:t>, 1, 5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(q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p) </a:t>
            </a:r>
            <a:r>
              <a:rPr lang="tr-TR" altLang="tr-TR" sz="2800" dirty="0">
                <a:sym typeface="Symbol" pitchFamily="18" charset="2"/>
              </a:rPr>
              <a:t> r	</a:t>
            </a:r>
            <a:r>
              <a:rPr lang="tr-TR" sz="2800" dirty="0"/>
              <a:t> E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</a:t>
            </a:r>
            <a:endParaRPr lang="tr-TR" altLang="tr-TR" sz="2800" dirty="0"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endParaRPr lang="tr-TR" altLang="tr-TR" sz="2800" dirty="0"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endParaRPr lang="tr-TR" sz="2800" dirty="0"/>
          </a:p>
          <a:p>
            <a:pPr marL="457200" indent="-457200">
              <a:buFont typeface="+mj-lt"/>
              <a:buAutoNum type="arabicPeriod"/>
            </a:pP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67174" y="1320407"/>
            <a:ext cx="4801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</a:rPr>
              <a:t>B. </a:t>
            </a:r>
            <a:r>
              <a:rPr lang="tr-TR" altLang="tr-TR" sz="2800" dirty="0"/>
              <a:t>(p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q) </a:t>
            </a:r>
            <a:r>
              <a:rPr lang="tr-TR" altLang="tr-TR" sz="2800" dirty="0">
                <a:sym typeface="Symbol" pitchFamily="18" charset="2"/>
              </a:rPr>
              <a:t> r </a:t>
            </a:r>
            <a:r>
              <a:rPr lang="tr-TR" altLang="tr-TR" sz="2800" dirty="0"/>
              <a:t>|--</a:t>
            </a:r>
            <a:r>
              <a:rPr lang="tr-TR" altLang="tr-TR" sz="2800" dirty="0">
                <a:sym typeface="Symbol" pitchFamily="18" charset="2"/>
              </a:rPr>
              <a:t> </a:t>
            </a:r>
            <a:r>
              <a:rPr lang="tr-TR" altLang="tr-TR" sz="2800" dirty="0"/>
              <a:t>(q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p) </a:t>
            </a:r>
            <a:r>
              <a:rPr lang="tr-TR" altLang="tr-TR" sz="2800" dirty="0">
                <a:sym typeface="Symbol" pitchFamily="18" charset="2"/>
              </a:rPr>
              <a:t> r	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1175470" y="2594387"/>
            <a:ext cx="5116473" cy="2478356"/>
            <a:chOff x="1619250" y="2924175"/>
            <a:chExt cx="3529013" cy="1368425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257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DC9F8DD2-A32E-B99C-E5D8-8D2347AC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0684"/>
            <a:ext cx="10058400" cy="529521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80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8000"/>
                </a:solidFill>
                <a:latin typeface="Gabriola" panose="04040605051002020D02" pitchFamily="82" charset="0"/>
              </a:rPr>
              <a:t>özümler</a:t>
            </a:r>
            <a:endParaRPr lang="tr-TR" sz="4400" b="1" dirty="0">
              <a:solidFill>
                <a:srgbClr val="008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419" y="1968512"/>
            <a:ext cx="7791124" cy="43385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(p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q) </a:t>
            </a:r>
            <a:r>
              <a:rPr lang="tr-TR" altLang="tr-TR" sz="2800" dirty="0">
                <a:sym typeface="Symbol" pitchFamily="18" charset="2"/>
              </a:rPr>
              <a:t> r)				Varsayım</a:t>
            </a:r>
            <a:endParaRPr lang="tr-TR" alt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 						Varsayım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q 						Varsayım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					E</a:t>
            </a:r>
            <a:r>
              <a:rPr lang="tr-TR" altLang="tr-TR" sz="2800" baseline="-25000" dirty="0">
                <a:sym typeface="Symbol" pitchFamily="18" charset="2"/>
              </a:rPr>
              <a:t></a:t>
            </a:r>
            <a:r>
              <a:rPr lang="tr-TR" altLang="tr-TR" sz="2800" dirty="0">
                <a:sym typeface="Symbol" pitchFamily="18" charset="2"/>
              </a:rPr>
              <a:t>, 2, 3</a:t>
            </a:r>
            <a:endParaRPr lang="tr-TR" alt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r 						Ç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</a:t>
            </a:r>
            <a:r>
              <a:rPr lang="tr-TR" altLang="tr-TR" sz="2800" dirty="0">
                <a:sym typeface="Symbol" pitchFamily="18" charset="2"/>
              </a:rPr>
              <a:t>, 1, 4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q </a:t>
            </a:r>
            <a:r>
              <a:rPr lang="tr-TR" altLang="tr-TR" sz="2800" dirty="0">
                <a:sym typeface="Symbol" pitchFamily="18" charset="2"/>
              </a:rPr>
              <a:t> r</a:t>
            </a:r>
            <a:r>
              <a:rPr lang="tr-TR" sz="2800" dirty="0"/>
              <a:t> 					E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 </a:t>
            </a:r>
            <a:r>
              <a:rPr lang="tr-TR" altLang="tr-TR" sz="2800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</a:t>
            </a:r>
            <a:r>
              <a:rPr lang="tr-TR" altLang="tr-TR" sz="2800" dirty="0"/>
              <a:t> (q </a:t>
            </a:r>
            <a:r>
              <a:rPr lang="tr-TR" altLang="tr-TR" sz="2800" dirty="0">
                <a:sym typeface="Symbol" pitchFamily="18" charset="2"/>
              </a:rPr>
              <a:t> r)	</a:t>
            </a:r>
            <a:r>
              <a:rPr lang="tr-TR" sz="2800" dirty="0"/>
              <a:t> 			E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</a:t>
            </a:r>
            <a:endParaRPr lang="tr-TR" altLang="tr-TR" sz="2800" dirty="0"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(p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q) </a:t>
            </a:r>
            <a:r>
              <a:rPr lang="tr-TR" altLang="tr-TR" sz="2800" dirty="0">
                <a:sym typeface="Symbol" pitchFamily="18" charset="2"/>
              </a:rPr>
              <a:t> r)  (</a:t>
            </a: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</a:t>
            </a:r>
            <a:r>
              <a:rPr lang="tr-TR" altLang="tr-TR" sz="2800" dirty="0"/>
              <a:t> (q </a:t>
            </a:r>
            <a:r>
              <a:rPr lang="tr-TR" altLang="tr-TR" sz="2800" dirty="0">
                <a:sym typeface="Symbol" pitchFamily="18" charset="2"/>
              </a:rPr>
              <a:t> r)	E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 </a:t>
            </a:r>
            <a:r>
              <a:rPr lang="tr-TR" altLang="tr-TR" sz="2800" dirty="0">
                <a:sym typeface="Symbol" pitchFamily="18" charset="2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tr-TR" sz="2800" dirty="0"/>
          </a:p>
          <a:p>
            <a:pPr marL="457200" indent="-457200">
              <a:buFont typeface="+mj-lt"/>
              <a:buAutoNum type="arabicPeriod"/>
            </a:pP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32487" y="917951"/>
            <a:ext cx="554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</a:rPr>
              <a:t>C. </a:t>
            </a:r>
            <a:r>
              <a:rPr lang="tr-TR" altLang="tr-TR" sz="2800" dirty="0"/>
              <a:t>|-- ((p </a:t>
            </a:r>
            <a:r>
              <a:rPr lang="tr-TR" altLang="tr-TR" sz="2800" dirty="0">
                <a:sym typeface="Symbol" pitchFamily="18" charset="2"/>
              </a:rPr>
              <a:t></a:t>
            </a:r>
            <a:r>
              <a:rPr lang="tr-TR" altLang="tr-TR" sz="2800" dirty="0"/>
              <a:t> q) </a:t>
            </a:r>
            <a:r>
              <a:rPr lang="tr-TR" altLang="tr-TR" sz="2800" dirty="0">
                <a:sym typeface="Symbol" pitchFamily="18" charset="2"/>
              </a:rPr>
              <a:t> r)  (</a:t>
            </a: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</a:t>
            </a:r>
            <a:r>
              <a:rPr lang="tr-TR" altLang="tr-TR" sz="2800" dirty="0"/>
              <a:t> (q </a:t>
            </a:r>
            <a:r>
              <a:rPr lang="tr-TR" altLang="tr-TR" sz="2800" dirty="0">
                <a:sym typeface="Symbol" pitchFamily="18" charset="2"/>
              </a:rPr>
              <a:t> r))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1357945" y="3099689"/>
            <a:ext cx="5116473" cy="1538564"/>
            <a:chOff x="1619250" y="2924175"/>
            <a:chExt cx="3529013" cy="1368425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257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0" name="Group 4"/>
          <p:cNvGrpSpPr/>
          <p:nvPr/>
        </p:nvGrpSpPr>
        <p:grpSpPr>
          <a:xfrm>
            <a:off x="1024519" y="2547846"/>
            <a:ext cx="5461768" cy="2683932"/>
            <a:chOff x="1619250" y="2924175"/>
            <a:chExt cx="3529013" cy="1368425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4566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" name="Group 4"/>
          <p:cNvGrpSpPr/>
          <p:nvPr/>
        </p:nvGrpSpPr>
        <p:grpSpPr>
          <a:xfrm>
            <a:off x="819289" y="1968512"/>
            <a:ext cx="5625054" cy="3800917"/>
            <a:chOff x="1619250" y="2924175"/>
            <a:chExt cx="3529013" cy="1368425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572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36DFA3A7-A1BD-B6CC-64C1-11F0A856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857"/>
            <a:ext cx="10058400" cy="529521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80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8000"/>
                </a:solidFill>
                <a:latin typeface="Gabriola" panose="04040605051002020D02" pitchFamily="82" charset="0"/>
              </a:rPr>
              <a:t>özümler</a:t>
            </a:r>
            <a:endParaRPr lang="tr-TR" sz="4400" b="1" dirty="0">
              <a:solidFill>
                <a:srgbClr val="008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29" y="408135"/>
            <a:ext cx="4520498" cy="5853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800" dirty="0">
                <a:solidFill>
                  <a:schemeClr val="accent1"/>
                </a:solidFill>
              </a:rPr>
              <a:t>D. </a:t>
            </a:r>
            <a:r>
              <a:rPr lang="tr-TR" altLang="tr-TR" sz="2800" dirty="0"/>
              <a:t>(p</a:t>
            </a:r>
            <a:r>
              <a:rPr lang="tr-TR" altLang="tr-TR" sz="2800" i="1" dirty="0"/>
              <a:t> </a:t>
            </a:r>
            <a:r>
              <a:rPr lang="tr-TR" altLang="tr-TR" sz="2800" dirty="0">
                <a:sym typeface="Symbol" pitchFamily="18" charset="2"/>
              </a:rPr>
              <a:t></a:t>
            </a:r>
            <a:r>
              <a:rPr lang="tr-TR" altLang="tr-TR" sz="2800" i="1" dirty="0"/>
              <a:t> </a:t>
            </a:r>
            <a:r>
              <a:rPr lang="tr-TR" altLang="tr-TR" sz="2800" dirty="0"/>
              <a:t>q) </a:t>
            </a:r>
            <a:r>
              <a:rPr lang="tr-TR" altLang="tr-TR" sz="2800" dirty="0">
                <a:sym typeface="Symbol" pitchFamily="18" charset="2"/>
              </a:rPr>
              <a:t>  r </a:t>
            </a:r>
            <a:r>
              <a:rPr lang="tr-TR" altLang="tr-TR" sz="2800" dirty="0"/>
              <a:t>|-- p</a:t>
            </a:r>
            <a:r>
              <a:rPr lang="tr-TR" altLang="tr-TR" sz="2800" i="1" dirty="0"/>
              <a:t> </a:t>
            </a:r>
            <a:r>
              <a:rPr lang="tr-TR" altLang="tr-TR" sz="2800" dirty="0">
                <a:sym typeface="Symbol" pitchFamily="18" charset="2"/>
              </a:rPr>
              <a:t></a:t>
            </a:r>
            <a:r>
              <a:rPr lang="tr-TR" altLang="tr-TR" sz="2800" i="1" dirty="0"/>
              <a:t> </a:t>
            </a:r>
            <a:r>
              <a:rPr lang="tr-TR" altLang="tr-TR" sz="2800" dirty="0"/>
              <a:t>(q </a:t>
            </a:r>
            <a:r>
              <a:rPr lang="tr-TR" altLang="tr-TR" sz="2800" dirty="0">
                <a:sym typeface="Symbol" pitchFamily="18" charset="2"/>
              </a:rPr>
              <a:t>  r) </a:t>
            </a:r>
          </a:p>
          <a:p>
            <a:pPr marL="0" indent="0" algn="just">
              <a:buNone/>
            </a:pPr>
            <a:r>
              <a:rPr lang="tr-TR" altLang="tr-TR" sz="2800" dirty="0">
                <a:sym typeface="Symbol" pitchFamily="18" charset="2"/>
              </a:rPr>
              <a:t>			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5168" y="1078359"/>
            <a:ext cx="8098101" cy="5779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(p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q) </a:t>
            </a:r>
            <a:r>
              <a:rPr lang="tr-TR" altLang="tr-TR" dirty="0">
                <a:sym typeface="Symbol" pitchFamily="18" charset="2"/>
              </a:rPr>
              <a:t>  r 			Öncül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q			Varsayım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>
                <a:sym typeface="Symbol" pitchFamily="18" charset="2"/>
              </a:rPr>
              <a:t>p				Varsayım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			 E</a:t>
            </a:r>
            <a:r>
              <a:rPr lang="tr-TR" altLang="tr-TR" baseline="-25000" dirty="0">
                <a:sym typeface="Symbol" pitchFamily="18" charset="2"/>
              </a:rPr>
              <a:t></a:t>
            </a:r>
            <a:r>
              <a:rPr lang="tr-TR" altLang="tr-TR" dirty="0">
                <a:sym typeface="Symbol" pitchFamily="18" charset="2"/>
              </a:rPr>
              <a:t>, 3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>
                <a:sym typeface="Symbol" pitchFamily="18" charset="2"/>
              </a:rPr>
              <a:t>p  (</a:t>
            </a: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r))		</a:t>
            </a:r>
            <a:r>
              <a:rPr lang="tr-TR" dirty="0"/>
              <a:t> E</a:t>
            </a:r>
            <a:r>
              <a:rPr lang="tr-TR" altLang="tr-TR" baseline="-25000" dirty="0">
                <a:sym typeface="Wingdings" panose="05000000000000000000" pitchFamily="2" charset="2"/>
              </a:rPr>
              <a:t>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>
                <a:sym typeface="Wingdings" panose="05000000000000000000" pitchFamily="2" charset="2"/>
              </a:rPr>
              <a:t>q				 Varsayım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q </a:t>
            </a:r>
            <a:r>
              <a:rPr lang="tr-TR" altLang="tr-TR" dirty="0">
                <a:sym typeface="Symbol" pitchFamily="18" charset="2"/>
              </a:rPr>
              <a:t>  r 			 E</a:t>
            </a:r>
            <a:r>
              <a:rPr lang="tr-TR" altLang="tr-TR" baseline="-25000" dirty="0">
                <a:sym typeface="Symbol" pitchFamily="18" charset="2"/>
              </a:rPr>
              <a:t></a:t>
            </a:r>
            <a:r>
              <a:rPr lang="tr-TR" altLang="tr-TR" dirty="0">
                <a:sym typeface="Symbol" pitchFamily="18" charset="2"/>
              </a:rPr>
              <a:t>, 6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 			 E</a:t>
            </a:r>
            <a:r>
              <a:rPr lang="tr-TR" altLang="tr-TR" baseline="-25000" dirty="0">
                <a:sym typeface="Symbol" pitchFamily="18" charset="2"/>
              </a:rPr>
              <a:t></a:t>
            </a:r>
            <a:r>
              <a:rPr lang="tr-TR" altLang="tr-TR" dirty="0">
                <a:sym typeface="Symbol" pitchFamily="18" charset="2"/>
              </a:rPr>
              <a:t>, 7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>
                <a:sym typeface="Symbol" pitchFamily="18" charset="2"/>
              </a:rPr>
              <a:t>q  (</a:t>
            </a: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r))		</a:t>
            </a:r>
            <a:r>
              <a:rPr lang="tr-TR" dirty="0"/>
              <a:t> E</a:t>
            </a:r>
            <a:r>
              <a:rPr lang="tr-TR" altLang="tr-TR" baseline="-25000" dirty="0">
                <a:sym typeface="Wingdings" panose="05000000000000000000" pitchFamily="2" charset="2"/>
              </a:rPr>
              <a:t>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			</a:t>
            </a:r>
            <a:r>
              <a:rPr lang="tr-TR" dirty="0"/>
              <a:t> </a:t>
            </a:r>
            <a:r>
              <a:rPr lang="tr-TR" dirty="0">
                <a:sym typeface="Symbol" pitchFamily="18" charset="2"/>
              </a:rPr>
              <a:t>Ç</a:t>
            </a:r>
            <a:r>
              <a:rPr lang="tr-TR" altLang="tr-TR" baseline="-25000" dirty="0">
                <a:sym typeface="Symbol" pitchFamily="18" charset="2"/>
              </a:rPr>
              <a:t></a:t>
            </a:r>
            <a:r>
              <a:rPr lang="tr-TR" altLang="tr-TR" dirty="0">
                <a:sym typeface="Symbol" pitchFamily="18" charset="2"/>
              </a:rPr>
              <a:t>, 2, 5, 9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>
                <a:sym typeface="Wingdings" panose="05000000000000000000" pitchFamily="2" charset="2"/>
              </a:rPr>
              <a:t>(</a:t>
            </a: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q</a:t>
            </a:r>
            <a:r>
              <a:rPr lang="tr-TR" altLang="tr-TR" dirty="0">
                <a:sym typeface="Wingdings" panose="05000000000000000000" pitchFamily="2" charset="2"/>
              </a:rPr>
              <a:t>) </a:t>
            </a:r>
            <a:r>
              <a:rPr lang="tr-TR" altLang="tr-TR" dirty="0">
                <a:sym typeface="Symbol" pitchFamily="18" charset="2"/>
              </a:rPr>
              <a:t> (</a:t>
            </a: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r)) </a:t>
            </a:r>
            <a:r>
              <a:rPr lang="tr-TR" altLang="tr-TR" dirty="0">
                <a:sym typeface="Wingdings" panose="05000000000000000000" pitchFamily="2" charset="2"/>
              </a:rPr>
              <a:t>	</a:t>
            </a:r>
            <a:r>
              <a:rPr lang="tr-TR" dirty="0"/>
              <a:t> E</a:t>
            </a:r>
            <a:r>
              <a:rPr lang="tr-TR" altLang="tr-TR" baseline="-25000" dirty="0">
                <a:sym typeface="Wingdings" panose="05000000000000000000" pitchFamily="2" charset="2"/>
              </a:rPr>
              <a:t> 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>
                <a:sym typeface="Wingdings" panose="05000000000000000000" pitchFamily="2" charset="2"/>
              </a:rPr>
              <a:t>r				 Varsayım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q </a:t>
            </a:r>
            <a:r>
              <a:rPr lang="tr-TR" altLang="tr-TR" dirty="0">
                <a:sym typeface="Symbol" pitchFamily="18" charset="2"/>
              </a:rPr>
              <a:t>  r 			 E</a:t>
            </a:r>
            <a:r>
              <a:rPr lang="tr-TR" altLang="tr-TR" baseline="-25000" dirty="0">
                <a:sym typeface="Symbol" pitchFamily="18" charset="2"/>
              </a:rPr>
              <a:t></a:t>
            </a:r>
            <a:r>
              <a:rPr lang="tr-TR" altLang="tr-TR" dirty="0">
                <a:sym typeface="Symbol" pitchFamily="18" charset="2"/>
              </a:rPr>
              <a:t>, 12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 			 E</a:t>
            </a:r>
            <a:r>
              <a:rPr lang="tr-TR" altLang="tr-TR" baseline="-25000" dirty="0">
                <a:sym typeface="Symbol" pitchFamily="18" charset="2"/>
              </a:rPr>
              <a:t></a:t>
            </a:r>
            <a:r>
              <a:rPr lang="tr-TR" altLang="tr-TR" dirty="0">
                <a:sym typeface="Symbol" pitchFamily="18" charset="2"/>
              </a:rPr>
              <a:t>, 13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>
                <a:sym typeface="Wingdings" panose="05000000000000000000" pitchFamily="2" charset="2"/>
              </a:rPr>
              <a:t>r </a:t>
            </a:r>
            <a:r>
              <a:rPr lang="tr-TR" altLang="tr-TR" dirty="0">
                <a:sym typeface="Symbol" pitchFamily="18" charset="2"/>
              </a:rPr>
              <a:t> (</a:t>
            </a: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r)) </a:t>
            </a:r>
            <a:r>
              <a:rPr lang="tr-TR" altLang="tr-TR" dirty="0">
                <a:sym typeface="Wingdings" panose="05000000000000000000" pitchFamily="2" charset="2"/>
              </a:rPr>
              <a:t>	</a:t>
            </a:r>
            <a:r>
              <a:rPr lang="tr-TR" dirty="0"/>
              <a:t> 	 E</a:t>
            </a:r>
            <a:r>
              <a:rPr lang="tr-TR" altLang="tr-TR" baseline="-25000" dirty="0">
                <a:sym typeface="Wingdings" panose="05000000000000000000" pitchFamily="2" charset="2"/>
              </a:rPr>
              <a:t> 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tr-TR" altLang="tr-TR" dirty="0"/>
              <a:t>p</a:t>
            </a:r>
            <a:r>
              <a:rPr lang="tr-TR" altLang="tr-TR" i="1" dirty="0"/>
              <a:t> </a:t>
            </a:r>
            <a:r>
              <a:rPr lang="tr-TR" altLang="tr-TR" dirty="0">
                <a:sym typeface="Symbol" pitchFamily="18" charset="2"/>
              </a:rPr>
              <a:t></a:t>
            </a:r>
            <a:r>
              <a:rPr lang="tr-TR" altLang="tr-TR" i="1" dirty="0"/>
              <a:t> </a:t>
            </a:r>
            <a:r>
              <a:rPr lang="tr-TR" altLang="tr-TR" dirty="0"/>
              <a:t>(q </a:t>
            </a:r>
            <a:r>
              <a:rPr lang="tr-TR" altLang="tr-TR" dirty="0">
                <a:sym typeface="Symbol" pitchFamily="18" charset="2"/>
              </a:rPr>
              <a:t>  r)			 Ç</a:t>
            </a:r>
            <a:r>
              <a:rPr lang="tr-TR" altLang="tr-TR" baseline="-25000" dirty="0">
                <a:sym typeface="Symbol" pitchFamily="18" charset="2"/>
              </a:rPr>
              <a:t></a:t>
            </a:r>
            <a:r>
              <a:rPr lang="tr-TR" altLang="tr-TR" dirty="0">
                <a:sym typeface="Symbol" pitchFamily="18" charset="2"/>
              </a:rPr>
              <a:t>, 1, 11, 15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tr-TR" altLang="tr-TR" dirty="0">
              <a:sym typeface="Wingdings" panose="05000000000000000000" pitchFamily="2" charset="2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tr-TR" altLang="tr-TR" dirty="0">
              <a:sym typeface="Symbol" pitchFamily="18" charset="2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tr-TR" altLang="tr-TR" dirty="0">
              <a:sym typeface="Symbol" pitchFamily="18" charset="2"/>
            </a:endParaRP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tr-TR" altLang="tr-TR" dirty="0">
              <a:sym typeface="Symbol" pitchFamily="18" charset="2"/>
            </a:endParaRPr>
          </a:p>
          <a:p>
            <a:pPr marL="457200" indent="-457200" algn="just">
              <a:buFont typeface="+mj-lt"/>
              <a:buAutoNum type="arabicPeriod"/>
            </a:pPr>
            <a:endParaRPr lang="tr-TR" altLang="tr-TR" dirty="0">
              <a:sym typeface="Symbol" pitchFamily="18" charset="2"/>
            </a:endParaRPr>
          </a:p>
          <a:p>
            <a:pPr marL="0" indent="0" algn="just">
              <a:buFont typeface="Wingdings" pitchFamily="2" charset="2"/>
              <a:buNone/>
            </a:pPr>
            <a:r>
              <a:rPr lang="tr-TR" altLang="tr-TR" dirty="0">
                <a:sym typeface="Symbol" pitchFamily="18" charset="2"/>
              </a:rPr>
              <a:t>			</a:t>
            </a:r>
            <a:endParaRPr lang="tr-TR" dirty="0"/>
          </a:p>
        </p:txBody>
      </p:sp>
      <p:grpSp>
        <p:nvGrpSpPr>
          <p:cNvPr id="7" name="Group 4"/>
          <p:cNvGrpSpPr/>
          <p:nvPr/>
        </p:nvGrpSpPr>
        <p:grpSpPr>
          <a:xfrm>
            <a:off x="1277895" y="1805056"/>
            <a:ext cx="5116473" cy="753088"/>
            <a:chOff x="1619250" y="2924175"/>
            <a:chExt cx="3529013" cy="1368425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257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" name="Group 4"/>
          <p:cNvGrpSpPr/>
          <p:nvPr/>
        </p:nvGrpSpPr>
        <p:grpSpPr>
          <a:xfrm>
            <a:off x="1277894" y="2860237"/>
            <a:ext cx="5116473" cy="1022003"/>
            <a:chOff x="1619250" y="2924175"/>
            <a:chExt cx="3529013" cy="1368425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257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6" name="Group 4"/>
          <p:cNvGrpSpPr/>
          <p:nvPr/>
        </p:nvGrpSpPr>
        <p:grpSpPr>
          <a:xfrm>
            <a:off x="1027523" y="1492927"/>
            <a:ext cx="5366844" cy="3144387"/>
            <a:chOff x="1619250" y="2924175"/>
            <a:chExt cx="3529013" cy="1368425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4101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0" name="Group 4"/>
          <p:cNvGrpSpPr/>
          <p:nvPr/>
        </p:nvGrpSpPr>
        <p:grpSpPr>
          <a:xfrm>
            <a:off x="1365168" y="4949443"/>
            <a:ext cx="5116473" cy="1055181"/>
            <a:chOff x="1619250" y="2924175"/>
            <a:chExt cx="3529013" cy="1368425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257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55DA5-BFCA-7F5E-C9DB-CA515181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72" y="-77111"/>
            <a:ext cx="10058400" cy="529521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80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8000"/>
                </a:solidFill>
                <a:latin typeface="Gabriola" panose="04040605051002020D02" pitchFamily="82" charset="0"/>
              </a:rPr>
              <a:t>özümler</a:t>
            </a:r>
            <a:endParaRPr lang="tr-TR" sz="4400" b="1" dirty="0">
              <a:solidFill>
                <a:srgbClr val="008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412" y="1265197"/>
            <a:ext cx="10058400" cy="4050792"/>
          </a:xfrm>
        </p:spPr>
        <p:txBody>
          <a:bodyPr/>
          <a:lstStyle/>
          <a:p>
            <a:pPr marL="514350" indent="-514350" algn="just">
              <a:buFont typeface="+mj-lt"/>
              <a:buAutoNum type="alphaUcPeriod" startAt="5"/>
            </a:pPr>
            <a:r>
              <a:rPr lang="tr-TR" altLang="tr-TR" sz="2500" dirty="0"/>
              <a:t>|-- (p </a:t>
            </a:r>
            <a:r>
              <a:rPr lang="tr-TR" altLang="tr-TR" sz="2500" dirty="0">
                <a:sym typeface="Symbol" pitchFamily="18" charset="2"/>
              </a:rPr>
              <a:t></a:t>
            </a:r>
            <a:r>
              <a:rPr lang="tr-TR" altLang="tr-TR" sz="2500" dirty="0"/>
              <a:t> (q </a:t>
            </a:r>
            <a:r>
              <a:rPr lang="tr-TR" altLang="tr-TR" sz="2500" dirty="0">
                <a:sym typeface="Symbol" pitchFamily="18" charset="2"/>
              </a:rPr>
              <a:t> </a:t>
            </a:r>
            <a:r>
              <a:rPr lang="tr-TR" altLang="tr-TR" sz="2500" dirty="0"/>
              <a:t>p)</a:t>
            </a:r>
            <a:r>
              <a:rPr lang="tr-TR" altLang="tr-TR" sz="2500" dirty="0">
                <a:sym typeface="Symbol" pitchFamily="18" charset="2"/>
              </a:rPr>
              <a:t>)	 olduğunu gösterin.			(100 puan)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101A38-50F7-2E58-0CF6-1CDDC63E305E}"/>
              </a:ext>
            </a:extLst>
          </p:cNvPr>
          <p:cNvSpPr txBox="1">
            <a:spLocks/>
          </p:cNvSpPr>
          <p:nvPr/>
        </p:nvSpPr>
        <p:spPr>
          <a:xfrm>
            <a:off x="851680" y="50334"/>
            <a:ext cx="10058400" cy="55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lıştırmalar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(S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özdizimsel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EÇERLİLİK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02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7157"/>
            <a:ext cx="4108981" cy="4513810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altLang="tr-TR" b="1" dirty="0"/>
              <a:t>A.	</a:t>
            </a:r>
          </a:p>
          <a:p>
            <a:pPr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.	            </a:t>
            </a:r>
            <a:r>
              <a:rPr lang="tr-TR" altLang="tr-TR" sz="2400" b="1" dirty="0"/>
              <a:t>¬</a:t>
            </a:r>
            <a:r>
              <a:rPr lang="tr-TR" altLang="tr-TR" b="1" i="1" dirty="0"/>
              <a:t>φ </a:t>
            </a:r>
            <a:r>
              <a:rPr lang="tr-TR" altLang="tr-TR" b="1" dirty="0"/>
              <a:t>	</a:t>
            </a:r>
          </a:p>
          <a:p>
            <a:pPr>
              <a:buNone/>
            </a:pPr>
            <a:r>
              <a:rPr lang="tr-TR" altLang="tr-TR" b="1" dirty="0"/>
              <a:t>	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2</a:t>
            </a:r>
            <a:r>
              <a:rPr lang="tr-TR" altLang="tr-TR" b="1" dirty="0"/>
              <a:t>.	             </a:t>
            </a:r>
            <a:r>
              <a:rPr lang="tr-TR" altLang="tr-TR" b="1" i="1" dirty="0"/>
              <a:t>φ </a:t>
            </a:r>
            <a:r>
              <a:rPr lang="tr-TR" altLang="tr-TR" b="1" dirty="0"/>
              <a:t>	</a:t>
            </a:r>
          </a:p>
          <a:p>
            <a:pPr>
              <a:buNone/>
            </a:pPr>
            <a:r>
              <a:rPr lang="tr-TR" altLang="tr-TR" b="1" dirty="0"/>
              <a:t>	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   </a:t>
            </a:r>
            <a:r>
              <a:rPr lang="tr-TR" altLang="tr-TR" b="1" i="1" dirty="0">
                <a:cs typeface="Arial" charset="0"/>
              </a:rPr>
              <a:t>┴</a:t>
            </a:r>
            <a:r>
              <a:rPr lang="tr-TR" altLang="tr-TR" b="1" i="1" dirty="0"/>
              <a:t> 	</a:t>
            </a:r>
            <a:r>
              <a:rPr lang="tr-TR" altLang="tr-TR" sz="2200" b="1" dirty="0"/>
              <a:t>E</a:t>
            </a:r>
            <a:r>
              <a:rPr lang="tr-TR" altLang="tr-TR" sz="2400" b="1" i="1" baseline="-25000" dirty="0">
                <a:cs typeface="Arial" charset="0"/>
              </a:rPr>
              <a:t>┴</a:t>
            </a:r>
            <a:r>
              <a:rPr lang="tr-TR" altLang="tr-TR" b="1" dirty="0">
                <a:sym typeface="Symbol" pitchFamily="18" charset="2"/>
              </a:rPr>
              <a:t>,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,</a:t>
            </a:r>
            <a:r>
              <a:rPr lang="tr-TR" altLang="tr-TR" b="1" baseline="-25000" dirty="0"/>
              <a:t>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2</a:t>
            </a:r>
          </a:p>
          <a:p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3536" y="1163783"/>
            <a:ext cx="4108981" cy="4513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tr-TR" altLang="tr-TR" b="1" dirty="0"/>
              <a:t>B.</a:t>
            </a:r>
          </a:p>
          <a:p>
            <a:pPr>
              <a:buFont typeface="Wingdings" pitchFamily="2" charset="2"/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Font typeface="Wingdings" pitchFamily="2" charset="2"/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.	              </a:t>
            </a:r>
            <a:r>
              <a:rPr lang="tr-TR" altLang="tr-TR" b="1" i="1" dirty="0"/>
              <a:t>φ </a:t>
            </a:r>
            <a:r>
              <a:rPr lang="tr-TR" altLang="tr-TR" b="1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tr-TR" altLang="tr-TR" b="1" dirty="0"/>
              <a:t>			</a:t>
            </a:r>
            <a:r>
              <a:rPr lang="tr-TR" altLang="tr-TR" sz="1200" b="1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2</a:t>
            </a:r>
            <a:r>
              <a:rPr lang="tr-TR" altLang="tr-TR" b="1" dirty="0"/>
              <a:t>.	            ¬</a:t>
            </a:r>
            <a:r>
              <a:rPr lang="tr-TR" altLang="tr-TR" b="1" i="1" dirty="0"/>
              <a:t>φ </a:t>
            </a:r>
            <a:r>
              <a:rPr lang="tr-TR" altLang="tr-TR" b="1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tr-TR" altLang="tr-TR" b="1" dirty="0"/>
              <a:t>			</a:t>
            </a:r>
            <a:r>
              <a:rPr lang="tr-TR" altLang="tr-TR" sz="1200" b="1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Font typeface="Wingdings" pitchFamily="2" charset="2"/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   </a:t>
            </a:r>
            <a:r>
              <a:rPr lang="tr-TR" altLang="tr-TR" b="1" i="1" dirty="0">
                <a:cs typeface="Arial" charset="0"/>
              </a:rPr>
              <a:t>┴</a:t>
            </a:r>
            <a:r>
              <a:rPr lang="tr-TR" altLang="tr-TR" b="1" i="1" dirty="0"/>
              <a:t> 	</a:t>
            </a:r>
            <a:r>
              <a:rPr lang="tr-TR" altLang="tr-TR" sz="2200" b="1" dirty="0"/>
              <a:t>E</a:t>
            </a:r>
            <a:r>
              <a:rPr lang="tr-TR" altLang="tr-TR" sz="2400" b="1" i="1" baseline="-25000" dirty="0">
                <a:cs typeface="Arial" charset="0"/>
              </a:rPr>
              <a:t>┴</a:t>
            </a:r>
            <a:r>
              <a:rPr lang="tr-TR" altLang="tr-TR" b="1" dirty="0">
                <a:sym typeface="Symbol" pitchFamily="18" charset="2"/>
              </a:rPr>
              <a:t>,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,</a:t>
            </a:r>
            <a:r>
              <a:rPr lang="tr-TR" altLang="tr-TR" b="1" baseline="-25000" dirty="0"/>
              <a:t> </a:t>
            </a:r>
            <a:r>
              <a:rPr lang="tr-TR" altLang="tr-TR" b="1" dirty="0"/>
              <a:t>m</a:t>
            </a:r>
            <a:r>
              <a:rPr lang="tr-TR" altLang="tr-TR" b="1" baseline="-25000" dirty="0"/>
              <a:t>2</a:t>
            </a:r>
          </a:p>
          <a:p>
            <a:endParaRPr lang="tr-TR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5CDB-6BC4-3DB9-75C0-FBF957DC67DD}"/>
              </a:ext>
            </a:extLst>
          </p:cNvPr>
          <p:cNvSpPr txBox="1">
            <a:spLocks/>
          </p:cNvSpPr>
          <p:nvPr/>
        </p:nvSpPr>
        <p:spPr>
          <a:xfrm>
            <a:off x="778804" y="-20955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ip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</a:t>
            </a:r>
            <a:r>
              <a:rPr lang="tr-TR" altLang="tr-TR" sz="4000" b="1" baseline="-25000" dirty="0">
                <a:solidFill>
                  <a:srgbClr val="006600"/>
                </a:solidFill>
                <a:cs typeface="Arial" charset="0"/>
              </a:rPr>
              <a:t>┴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klenme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uralları    </a:t>
            </a:r>
          </a:p>
        </p:txBody>
      </p:sp>
    </p:spTree>
    <p:extLst>
      <p:ext uri="{BB962C8B-B14F-4D97-AF65-F5344CB8AC3E}">
        <p14:creationId xmlns:p14="http://schemas.microsoft.com/office/powerpoint/2010/main" val="3747247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7157"/>
            <a:ext cx="5887905" cy="3715788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.	              </a:t>
            </a:r>
            <a:r>
              <a:rPr lang="tr-TR" altLang="tr-TR" b="1" i="1" dirty="0"/>
              <a:t>φ 	</a:t>
            </a:r>
            <a:r>
              <a:rPr lang="tr-TR" altLang="tr-TR" b="1" dirty="0"/>
              <a:t>Varsayım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n-1.</a:t>
            </a:r>
            <a:r>
              <a:rPr lang="tr-TR" altLang="tr-TR" b="1" i="1" dirty="0"/>
              <a:t>	             </a:t>
            </a:r>
            <a:r>
              <a:rPr lang="tr-TR" altLang="tr-TR" b="1" i="1" dirty="0">
                <a:cs typeface="Arial" charset="0"/>
              </a:rPr>
              <a:t>┴</a:t>
            </a:r>
            <a:endParaRPr lang="tr-TR" altLang="tr-TR" b="1" baseline="-25000" dirty="0">
              <a:cs typeface="Arial" charset="0"/>
            </a:endParaRP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   </a:t>
            </a:r>
            <a:r>
              <a:rPr lang="tr-TR" altLang="tr-TR" sz="2400" b="1" dirty="0"/>
              <a:t>¬</a:t>
            </a:r>
            <a:r>
              <a:rPr lang="tr-TR" altLang="tr-TR" b="1" i="1" dirty="0"/>
              <a:t>φ 	</a:t>
            </a:r>
            <a:r>
              <a:rPr lang="tr-TR" altLang="tr-TR" b="1" dirty="0"/>
              <a:t>E</a:t>
            </a:r>
            <a:r>
              <a:rPr lang="tr-TR" altLang="tr-TR" sz="2400" b="1" dirty="0"/>
              <a:t>¬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15559" y="2433726"/>
            <a:ext cx="3529013" cy="1606259"/>
            <a:chOff x="1619250" y="2924175"/>
            <a:chExt cx="3529013" cy="13684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94AE963-5ADE-5DEA-6BFB-0B41DF4BF411}"/>
              </a:ext>
            </a:extLst>
          </p:cNvPr>
          <p:cNvSpPr txBox="1">
            <a:spLocks/>
          </p:cNvSpPr>
          <p:nvPr/>
        </p:nvSpPr>
        <p:spPr>
          <a:xfrm>
            <a:off x="443245" y="-55568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lumsuzlama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</a:t>
            </a:r>
            <a:r>
              <a:rPr lang="tr-TR" altLang="tr-TR" sz="3600" dirty="0">
                <a:solidFill>
                  <a:srgbClr val="006600"/>
                </a:solidFill>
              </a:rPr>
              <a:t>¬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klenme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uralı    </a:t>
            </a:r>
          </a:p>
        </p:txBody>
      </p:sp>
    </p:spTree>
    <p:extLst>
      <p:ext uri="{BB962C8B-B14F-4D97-AF65-F5344CB8AC3E}">
        <p14:creationId xmlns:p14="http://schemas.microsoft.com/office/powerpoint/2010/main" val="1557920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7157"/>
            <a:ext cx="5887905" cy="3715788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r-TR" altLang="tr-TR" b="1" dirty="0"/>
              <a:t>	1.		</a:t>
            </a:r>
            <a:r>
              <a:rPr lang="tr-TR" altLang="tr-TR" sz="1200" b="1" dirty="0"/>
              <a:t>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m</a:t>
            </a:r>
            <a:r>
              <a:rPr lang="tr-TR" altLang="tr-TR" b="1" baseline="-25000" dirty="0"/>
              <a:t>1</a:t>
            </a:r>
            <a:r>
              <a:rPr lang="tr-TR" altLang="tr-TR" b="1" dirty="0"/>
              <a:t>.	            ¬</a:t>
            </a:r>
            <a:r>
              <a:rPr lang="tr-TR" altLang="tr-TR" b="1" i="1" dirty="0"/>
              <a:t>φ 	</a:t>
            </a:r>
            <a:r>
              <a:rPr lang="tr-TR" altLang="tr-TR" b="1" dirty="0"/>
              <a:t>Varsayım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sz="1200" b="1" dirty="0"/>
              <a:t>			.</a:t>
            </a:r>
          </a:p>
          <a:p>
            <a:pPr>
              <a:buNone/>
            </a:pPr>
            <a:r>
              <a:rPr lang="tr-TR" altLang="tr-TR" b="1" dirty="0"/>
              <a:t>	n-1.</a:t>
            </a:r>
            <a:r>
              <a:rPr lang="tr-TR" altLang="tr-TR" b="1" i="1" dirty="0"/>
              <a:t>	             </a:t>
            </a:r>
            <a:r>
              <a:rPr lang="tr-TR" altLang="tr-TR" b="1" i="1" dirty="0">
                <a:cs typeface="Arial" charset="0"/>
              </a:rPr>
              <a:t>┴</a:t>
            </a:r>
            <a:endParaRPr lang="tr-TR" altLang="tr-TR" b="1" baseline="-25000" dirty="0">
              <a:cs typeface="Arial" charset="0"/>
            </a:endParaRPr>
          </a:p>
          <a:p>
            <a:pPr>
              <a:buNone/>
            </a:pPr>
            <a:r>
              <a:rPr lang="tr-TR" altLang="tr-TR" b="1" i="1" dirty="0"/>
              <a:t>	</a:t>
            </a:r>
            <a:r>
              <a:rPr lang="tr-TR" altLang="tr-TR" b="1" dirty="0"/>
              <a:t>n.</a:t>
            </a:r>
            <a:r>
              <a:rPr lang="tr-TR" altLang="tr-TR" b="1" i="1" dirty="0"/>
              <a:t>	             φ 	</a:t>
            </a:r>
            <a:r>
              <a:rPr lang="tr-TR" altLang="tr-TR" b="1" dirty="0"/>
              <a:t>Ç</a:t>
            </a:r>
            <a:r>
              <a:rPr lang="tr-TR" altLang="tr-TR" sz="2400" b="1" dirty="0"/>
              <a:t>¬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15559" y="2433726"/>
            <a:ext cx="3529013" cy="1606259"/>
            <a:chOff x="1619250" y="2924175"/>
            <a:chExt cx="3529013" cy="13684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28B0418-76A6-B49B-5F65-47AA613AA69B}"/>
              </a:ext>
            </a:extLst>
          </p:cNvPr>
          <p:cNvSpPr txBox="1">
            <a:spLocks/>
          </p:cNvSpPr>
          <p:nvPr/>
        </p:nvSpPr>
        <p:spPr>
          <a:xfrm>
            <a:off x="418078" y="-151984"/>
            <a:ext cx="10058400" cy="75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lumsuzlama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peratörü (</a:t>
            </a:r>
            <a:r>
              <a:rPr lang="tr-TR" altLang="tr-TR" sz="3600" dirty="0">
                <a:solidFill>
                  <a:srgbClr val="006600"/>
                </a:solidFill>
              </a:rPr>
              <a:t>¬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)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için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ıkarılma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k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uralı    </a:t>
            </a:r>
          </a:p>
        </p:txBody>
      </p:sp>
    </p:spTree>
    <p:extLst>
      <p:ext uri="{BB962C8B-B14F-4D97-AF65-F5344CB8AC3E}">
        <p14:creationId xmlns:p14="http://schemas.microsoft.com/office/powerpoint/2010/main" val="3901709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419" y="1968512"/>
            <a:ext cx="7791124" cy="38444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</a:t>
            </a:r>
            <a:r>
              <a:rPr lang="tr-TR" altLang="tr-TR" sz="2800" dirty="0">
                <a:sym typeface="Symbol" pitchFamily="18" charset="2"/>
              </a:rPr>
              <a:t>				Varsayım</a:t>
            </a:r>
            <a:endParaRPr lang="tr-TR" alt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q 				Varsayım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b="1" dirty="0"/>
              <a:t>¬</a:t>
            </a:r>
            <a:r>
              <a:rPr lang="tr-TR" altLang="tr-TR" sz="2800" dirty="0"/>
              <a:t>p 			Varsayım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baseline="-25000" dirty="0">
                <a:cs typeface="Arial" charset="0"/>
              </a:rPr>
              <a:t>┴</a:t>
            </a:r>
            <a:r>
              <a:rPr lang="tr-TR" altLang="tr-TR" sz="2800" b="1" i="1" dirty="0">
                <a:cs typeface="Arial" charset="0"/>
              </a:rPr>
              <a:t> </a:t>
            </a:r>
            <a:r>
              <a:rPr lang="tr-TR" altLang="tr-TR" sz="2800" dirty="0"/>
              <a:t>				</a:t>
            </a:r>
            <a:r>
              <a:rPr lang="tr-TR" altLang="tr-TR" sz="2800" b="1" dirty="0"/>
              <a:t> </a:t>
            </a:r>
            <a:r>
              <a:rPr lang="tr-TR" altLang="tr-TR" sz="2800" dirty="0"/>
              <a:t>E</a:t>
            </a:r>
            <a:r>
              <a:rPr lang="tr-TR" altLang="tr-TR" sz="3200" i="1" baseline="-25000" dirty="0">
                <a:cs typeface="Arial" charset="0"/>
              </a:rPr>
              <a:t>┴</a:t>
            </a:r>
            <a:r>
              <a:rPr lang="tr-TR" altLang="tr-TR" sz="2800" dirty="0">
                <a:sym typeface="Symbol" pitchFamily="18" charset="2"/>
              </a:rPr>
              <a:t>, </a:t>
            </a:r>
            <a:r>
              <a:rPr lang="tr-TR" altLang="tr-TR" sz="2800" dirty="0"/>
              <a:t>1,</a:t>
            </a:r>
            <a:r>
              <a:rPr lang="tr-TR" altLang="tr-TR" sz="2800" baseline="-25000" dirty="0"/>
              <a:t> </a:t>
            </a:r>
            <a:r>
              <a:rPr lang="tr-TR" altLang="tr-TR" sz="2800" dirty="0"/>
              <a:t>3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p 				</a:t>
            </a:r>
            <a:r>
              <a:rPr lang="tr-TR" altLang="tr-TR" sz="2800" b="1" dirty="0"/>
              <a:t> </a:t>
            </a:r>
            <a:r>
              <a:rPr lang="tr-TR" altLang="tr-TR" sz="2800" dirty="0"/>
              <a:t>Ç</a:t>
            </a:r>
            <a:r>
              <a:rPr lang="tr-TR" altLang="tr-TR" sz="3200" dirty="0"/>
              <a:t>¬</a:t>
            </a:r>
            <a:endParaRPr lang="tr-TR" altLang="tr-TR" sz="2800" baseline="-25000" dirty="0"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q </a:t>
            </a:r>
            <a:r>
              <a:rPr lang="tr-TR" altLang="tr-TR" sz="2800" dirty="0">
                <a:sym typeface="Symbol" pitchFamily="18" charset="2"/>
              </a:rPr>
              <a:t> p</a:t>
            </a:r>
            <a:r>
              <a:rPr lang="tr-TR" sz="2800" dirty="0"/>
              <a:t> 			 E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 </a:t>
            </a:r>
            <a:r>
              <a:rPr lang="tr-TR" sz="2800" dirty="0"/>
              <a:t>		</a:t>
            </a:r>
            <a:r>
              <a:rPr lang="tr-TR" altLang="tr-TR" sz="2800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</a:t>
            </a:r>
            <a:r>
              <a:rPr lang="tr-TR" altLang="tr-TR" sz="2800" dirty="0"/>
              <a:t> (q </a:t>
            </a:r>
            <a:r>
              <a:rPr lang="tr-TR" altLang="tr-TR" sz="2800" dirty="0">
                <a:sym typeface="Symbol" pitchFamily="18" charset="2"/>
              </a:rPr>
              <a:t> p)	</a:t>
            </a:r>
            <a:r>
              <a:rPr lang="tr-TR" sz="2800" dirty="0"/>
              <a:t> 	 E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</a:t>
            </a:r>
            <a:endParaRPr lang="tr-TR" sz="2800" dirty="0"/>
          </a:p>
          <a:p>
            <a:pPr marL="457200" indent="-457200">
              <a:buFont typeface="+mj-lt"/>
              <a:buAutoNum type="arabicPeriod"/>
            </a:pP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32487" y="917951"/>
            <a:ext cx="28680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lphaUcPeriod" startAt="5"/>
            </a:pPr>
            <a:r>
              <a:rPr lang="tr-TR" altLang="tr-TR" sz="2500" dirty="0"/>
              <a:t>|-- (p </a:t>
            </a:r>
            <a:r>
              <a:rPr lang="tr-TR" altLang="tr-TR" sz="2500" dirty="0">
                <a:sym typeface="Symbol" pitchFamily="18" charset="2"/>
              </a:rPr>
              <a:t></a:t>
            </a:r>
            <a:r>
              <a:rPr lang="tr-TR" altLang="tr-TR" sz="2500" dirty="0"/>
              <a:t> (q </a:t>
            </a:r>
            <a:r>
              <a:rPr lang="tr-TR" altLang="tr-TR" sz="2500" dirty="0">
                <a:sym typeface="Symbol" pitchFamily="18" charset="2"/>
              </a:rPr>
              <a:t> </a:t>
            </a:r>
            <a:r>
              <a:rPr lang="tr-TR" altLang="tr-TR" sz="2500" dirty="0"/>
              <a:t>p)</a:t>
            </a:r>
            <a:r>
              <a:rPr lang="tr-TR" altLang="tr-TR" sz="2500" dirty="0">
                <a:sym typeface="Symbol" pitchFamily="18" charset="2"/>
              </a:rPr>
              <a:t>)</a:t>
            </a:r>
            <a:endParaRPr lang="en-US" sz="2500" dirty="0">
              <a:solidFill>
                <a:schemeClr val="accent1"/>
              </a:solidFill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1572188" y="3036342"/>
            <a:ext cx="5906298" cy="1025413"/>
            <a:chOff x="1619250" y="2924175"/>
            <a:chExt cx="3529013" cy="1368425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257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0" name="Group 4"/>
          <p:cNvGrpSpPr/>
          <p:nvPr/>
        </p:nvGrpSpPr>
        <p:grpSpPr>
          <a:xfrm>
            <a:off x="1334415" y="2548141"/>
            <a:ext cx="6149166" cy="2176554"/>
            <a:chOff x="1619250" y="2924175"/>
            <a:chExt cx="3529013" cy="1368425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4566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" name="Group 4"/>
          <p:cNvGrpSpPr/>
          <p:nvPr/>
        </p:nvGrpSpPr>
        <p:grpSpPr>
          <a:xfrm>
            <a:off x="1069848" y="1968512"/>
            <a:ext cx="6408638" cy="3223974"/>
            <a:chOff x="1619250" y="2924175"/>
            <a:chExt cx="3529013" cy="1368425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572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B17FD6FC-FB78-0638-D6B8-5C8F11BD453C}"/>
              </a:ext>
            </a:extLst>
          </p:cNvPr>
          <p:cNvSpPr txBox="1">
            <a:spLocks/>
          </p:cNvSpPr>
          <p:nvPr/>
        </p:nvSpPr>
        <p:spPr>
          <a:xfrm>
            <a:off x="728572" y="-18388"/>
            <a:ext cx="10058400" cy="529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80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8000"/>
                </a:solidFill>
                <a:latin typeface="Gabriola" panose="04040605051002020D02" pitchFamily="82" charset="0"/>
              </a:rPr>
              <a:t>özümler</a:t>
            </a:r>
            <a:endParaRPr lang="tr-TR" sz="4400" b="1" dirty="0">
              <a:solidFill>
                <a:srgbClr val="008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98" y="1635312"/>
            <a:ext cx="10058400" cy="4050792"/>
          </a:xfrm>
        </p:spPr>
        <p:txBody>
          <a:bodyPr/>
          <a:lstStyle/>
          <a:p>
            <a:pPr marL="457200" indent="-457200" algn="just">
              <a:buFont typeface="+mj-lt"/>
              <a:buAutoNum type="alphaUcPeriod" startAt="6"/>
            </a:pPr>
            <a:r>
              <a:rPr lang="tr-TR" altLang="tr-TR" sz="2500" dirty="0"/>
              <a:t>|-- (</a:t>
            </a:r>
            <a:r>
              <a:rPr lang="tr-TR" altLang="tr-TR" sz="2500" b="1" dirty="0"/>
              <a:t>¬</a:t>
            </a:r>
            <a:r>
              <a:rPr lang="tr-TR" altLang="tr-TR" sz="2500" dirty="0"/>
              <a:t>p </a:t>
            </a:r>
            <a:r>
              <a:rPr lang="tr-TR" altLang="tr-TR" sz="2500" dirty="0">
                <a:sym typeface="Symbol" pitchFamily="18" charset="2"/>
              </a:rPr>
              <a:t></a:t>
            </a:r>
            <a:r>
              <a:rPr lang="tr-TR" altLang="tr-TR" sz="2500" dirty="0"/>
              <a:t> (p </a:t>
            </a:r>
            <a:r>
              <a:rPr lang="tr-TR" altLang="tr-TR" sz="2500" dirty="0">
                <a:sym typeface="Symbol" pitchFamily="18" charset="2"/>
              </a:rPr>
              <a:t></a:t>
            </a:r>
            <a:r>
              <a:rPr lang="tr-TR" altLang="tr-TR" sz="2500" dirty="0"/>
              <a:t> q)</a:t>
            </a:r>
            <a:r>
              <a:rPr lang="tr-TR" altLang="tr-TR" sz="2500" dirty="0">
                <a:sym typeface="Symbol" pitchFamily="18" charset="2"/>
              </a:rPr>
              <a:t>) olduğunu gösterin.			(100 puan)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AA6C9-C641-B9CC-E329-64788389A532}"/>
              </a:ext>
            </a:extLst>
          </p:cNvPr>
          <p:cNvSpPr txBox="1">
            <a:spLocks/>
          </p:cNvSpPr>
          <p:nvPr/>
        </p:nvSpPr>
        <p:spPr>
          <a:xfrm>
            <a:off x="851680" y="50334"/>
            <a:ext cx="10058400" cy="55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lıştırmalar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(S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özdizimsel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EÇERLİLİK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52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46242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i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çin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f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ormalizasyonun 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erekliği</a:t>
            </a:r>
            <a:endParaRPr lang="tr-T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CC85-9715-776D-817F-7F011833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84" y="766849"/>
            <a:ext cx="10459905" cy="5324302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>
                <a:latin typeface="Gabriola" panose="04040605051002020D02" pitchFamily="82" charset="0"/>
              </a:rPr>
              <a:t>Dolayısıyla doğal bir dil, açıklık ve kesinliğe dayanan bir bilim dalı olan mantık için uygun bir ifade aracı gibi görünmemektedir.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Mantık, biçimsel bilimin diğer birçok dalı gibi, doğal dillere içkin olan karmaşadan kurtulmak için formalizasyondan yararlanabilir.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Formalizasyonun ilk adımı olarak, önermeler mantığının çıkarım gücünü bütünüyle kullanmamıza izin verecek olan bir formel dil tasarlayacağız. </a:t>
            </a:r>
          </a:p>
          <a:p>
            <a:pPr marL="640080" indent="0" algn="just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2392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908"/>
            <a:ext cx="10058400" cy="604335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E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x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f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also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44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s</a:t>
            </a:r>
            <a:r>
              <a:rPr lang="tr-TR" sz="36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equıtur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44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q</a:t>
            </a:r>
            <a:r>
              <a:rPr lang="tr-TR" sz="36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uodlıbet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(EFSQ)</a:t>
            </a:r>
            <a:b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</a:b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(b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elişkiden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</a:t>
            </a:r>
            <a:r>
              <a:rPr lang="tr-TR" sz="44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h</a:t>
            </a:r>
            <a:r>
              <a:rPr lang="tr-TR" sz="36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erşey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ç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ıkar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294" y="1592101"/>
            <a:ext cx="5056632" cy="2711779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tr-TR" altLang="tr-TR" sz="2500" b="1" dirty="0"/>
              <a:t>	1.		   .</a:t>
            </a:r>
          </a:p>
          <a:p>
            <a:pPr>
              <a:buNone/>
            </a:pPr>
            <a:r>
              <a:rPr lang="tr-TR" altLang="tr-TR" sz="2500" b="1" dirty="0"/>
              <a:t>			   .</a:t>
            </a:r>
          </a:p>
          <a:p>
            <a:pPr>
              <a:spcAft>
                <a:spcPts val="1200"/>
              </a:spcAft>
              <a:buNone/>
            </a:pPr>
            <a:r>
              <a:rPr lang="tr-TR" altLang="tr-TR" sz="2500" b="1" dirty="0"/>
              <a:t>			   .</a:t>
            </a:r>
          </a:p>
          <a:p>
            <a:pPr>
              <a:buNone/>
            </a:pPr>
            <a:r>
              <a:rPr lang="tr-TR" altLang="tr-TR" sz="2500" b="1" dirty="0"/>
              <a:t>	n-1.	             </a:t>
            </a:r>
            <a:r>
              <a:rPr lang="tr-TR" altLang="tr-TR" sz="2500" b="1" i="1" dirty="0">
                <a:cs typeface="Arial" charset="0"/>
              </a:rPr>
              <a:t>┴ </a:t>
            </a:r>
            <a:r>
              <a:rPr lang="tr-TR" altLang="tr-TR" sz="2500" b="1" dirty="0"/>
              <a:t>	</a:t>
            </a:r>
          </a:p>
          <a:p>
            <a:pPr>
              <a:buNone/>
            </a:pPr>
            <a:r>
              <a:rPr lang="tr-TR" altLang="tr-TR" sz="2500" b="1" dirty="0"/>
              <a:t>	n.</a:t>
            </a:r>
            <a:r>
              <a:rPr lang="tr-TR" altLang="tr-TR" sz="2500" b="1" i="1" dirty="0"/>
              <a:t>	              φ      </a:t>
            </a:r>
            <a:r>
              <a:rPr lang="tr-TR" altLang="tr-TR" sz="2500" b="1" dirty="0"/>
              <a:t>EFSQ, n-1 </a:t>
            </a:r>
            <a:endParaRPr lang="tr-TR" altLang="tr-TR" sz="2500" b="1" baseline="-25000" dirty="0"/>
          </a:p>
          <a:p>
            <a:endParaRPr lang="tr-TR" sz="25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37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419" y="1968512"/>
            <a:ext cx="7791124" cy="38444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2800" b="1" dirty="0"/>
              <a:t>¬</a:t>
            </a:r>
            <a:r>
              <a:rPr lang="tr-TR" altLang="tr-TR" sz="2800" dirty="0"/>
              <a:t>p</a:t>
            </a:r>
            <a:r>
              <a:rPr lang="tr-TR" altLang="tr-TR" sz="2800" dirty="0">
                <a:sym typeface="Symbol" pitchFamily="18" charset="2"/>
              </a:rPr>
              <a:t>				Varsayım</a:t>
            </a:r>
            <a:endParaRPr lang="tr-TR" altLang="tr-TR" sz="2800" dirty="0"/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 				Varsayım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baseline="-25000" dirty="0">
                <a:cs typeface="Arial" charset="0"/>
              </a:rPr>
              <a:t>┴</a:t>
            </a:r>
            <a:r>
              <a:rPr lang="tr-TR" altLang="tr-TR" sz="2800" b="1" i="1" dirty="0">
                <a:cs typeface="Arial" charset="0"/>
              </a:rPr>
              <a:t> </a:t>
            </a:r>
            <a:r>
              <a:rPr lang="tr-TR" altLang="tr-TR" sz="2800" dirty="0"/>
              <a:t>				</a:t>
            </a:r>
            <a:r>
              <a:rPr lang="tr-TR" altLang="tr-TR" sz="2800" b="1" dirty="0"/>
              <a:t> </a:t>
            </a:r>
            <a:r>
              <a:rPr lang="tr-TR" altLang="tr-TR" sz="2800" dirty="0"/>
              <a:t>E</a:t>
            </a:r>
            <a:r>
              <a:rPr lang="tr-TR" altLang="tr-TR" sz="3200" i="1" baseline="-25000" dirty="0">
                <a:cs typeface="Arial" charset="0"/>
              </a:rPr>
              <a:t>┴</a:t>
            </a:r>
            <a:r>
              <a:rPr lang="tr-TR" altLang="tr-TR" sz="2800" dirty="0">
                <a:sym typeface="Symbol" pitchFamily="18" charset="2"/>
              </a:rPr>
              <a:t>, </a:t>
            </a:r>
            <a:r>
              <a:rPr lang="tr-TR" altLang="tr-TR" sz="2800" dirty="0"/>
              <a:t>1,</a:t>
            </a:r>
            <a:r>
              <a:rPr lang="tr-TR" altLang="tr-TR" sz="2800" baseline="-25000" dirty="0"/>
              <a:t> </a:t>
            </a:r>
            <a:r>
              <a:rPr lang="tr-TR" altLang="tr-TR" sz="2800" dirty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q 				</a:t>
            </a:r>
            <a:r>
              <a:rPr lang="tr-TR" altLang="tr-TR" sz="2800" b="1" dirty="0"/>
              <a:t> </a:t>
            </a:r>
            <a:r>
              <a:rPr lang="tr-TR" altLang="tr-TR" sz="2800" dirty="0"/>
              <a:t>EFSQ, 3</a:t>
            </a:r>
            <a:endParaRPr lang="tr-TR" altLang="tr-TR" sz="2800" baseline="-25000" dirty="0"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 q</a:t>
            </a:r>
            <a:r>
              <a:rPr lang="tr-TR" sz="2800" dirty="0"/>
              <a:t> 			 E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 </a:t>
            </a:r>
            <a:r>
              <a:rPr lang="tr-TR" sz="2800" dirty="0"/>
              <a:t>		</a:t>
            </a:r>
            <a:r>
              <a:rPr lang="tr-TR" altLang="tr-TR" sz="2800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2800" b="1" dirty="0"/>
              <a:t>¬</a:t>
            </a:r>
            <a:r>
              <a:rPr lang="tr-TR" altLang="tr-TR" sz="2800" dirty="0"/>
              <a:t>p </a:t>
            </a:r>
            <a:r>
              <a:rPr lang="tr-TR" altLang="tr-TR" sz="2800" dirty="0">
                <a:sym typeface="Symbol" pitchFamily="18" charset="2"/>
              </a:rPr>
              <a:t></a:t>
            </a:r>
            <a:r>
              <a:rPr lang="tr-TR" altLang="tr-TR" sz="2800" dirty="0"/>
              <a:t> (p </a:t>
            </a:r>
            <a:r>
              <a:rPr lang="tr-TR" altLang="tr-TR" sz="2800" dirty="0">
                <a:sym typeface="Symbol" pitchFamily="18" charset="2"/>
              </a:rPr>
              <a:t> q)	</a:t>
            </a:r>
            <a:r>
              <a:rPr lang="tr-TR" sz="2800" dirty="0"/>
              <a:t> 	 E</a:t>
            </a:r>
            <a:r>
              <a:rPr lang="tr-TR" altLang="tr-TR" sz="2800" baseline="-25000" dirty="0">
                <a:sym typeface="Wingdings" panose="05000000000000000000" pitchFamily="2" charset="2"/>
              </a:rPr>
              <a:t></a:t>
            </a:r>
            <a:endParaRPr lang="tr-TR" sz="2800" dirty="0"/>
          </a:p>
          <a:p>
            <a:pPr marL="457200" indent="-457200">
              <a:buFont typeface="+mj-lt"/>
              <a:buAutoNum type="arabicPeriod"/>
            </a:pP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32487" y="917951"/>
            <a:ext cx="3050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lphaUcPeriod" startAt="6"/>
            </a:pPr>
            <a:r>
              <a:rPr lang="tr-TR" altLang="tr-TR" sz="2500" dirty="0"/>
              <a:t>|-- (</a:t>
            </a:r>
            <a:r>
              <a:rPr lang="tr-TR" altLang="tr-TR" sz="2500" b="1" dirty="0"/>
              <a:t>¬</a:t>
            </a:r>
            <a:r>
              <a:rPr lang="tr-TR" altLang="tr-TR" sz="2500" dirty="0"/>
              <a:t>p </a:t>
            </a:r>
            <a:r>
              <a:rPr lang="tr-TR" altLang="tr-TR" sz="2500" dirty="0">
                <a:sym typeface="Symbol" pitchFamily="18" charset="2"/>
              </a:rPr>
              <a:t></a:t>
            </a:r>
            <a:r>
              <a:rPr lang="tr-TR" altLang="tr-TR" sz="2500" dirty="0"/>
              <a:t> (p </a:t>
            </a:r>
            <a:r>
              <a:rPr lang="tr-TR" altLang="tr-TR" sz="2500" dirty="0">
                <a:sym typeface="Symbol" pitchFamily="18" charset="2"/>
              </a:rPr>
              <a:t> </a:t>
            </a:r>
            <a:r>
              <a:rPr lang="tr-TR" altLang="tr-TR" sz="2500" dirty="0"/>
              <a:t>q)</a:t>
            </a:r>
            <a:r>
              <a:rPr lang="tr-TR" altLang="tr-TR" sz="2500" dirty="0">
                <a:sym typeface="Symbol" pitchFamily="18" charset="2"/>
              </a:rPr>
              <a:t>)</a:t>
            </a:r>
            <a:endParaRPr lang="en-US" sz="2500" dirty="0">
              <a:solidFill>
                <a:schemeClr val="accent1"/>
              </a:solidFill>
            </a:endParaRPr>
          </a:p>
        </p:txBody>
      </p:sp>
      <p:grpSp>
        <p:nvGrpSpPr>
          <p:cNvPr id="10" name="Group 4"/>
          <p:cNvGrpSpPr/>
          <p:nvPr/>
        </p:nvGrpSpPr>
        <p:grpSpPr>
          <a:xfrm>
            <a:off x="1334415" y="2548141"/>
            <a:ext cx="6149166" cy="1610202"/>
            <a:chOff x="1619250" y="2924175"/>
            <a:chExt cx="3529013" cy="1368425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4566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" name="Group 4"/>
          <p:cNvGrpSpPr/>
          <p:nvPr/>
        </p:nvGrpSpPr>
        <p:grpSpPr>
          <a:xfrm>
            <a:off x="1069848" y="1968512"/>
            <a:ext cx="6408638" cy="2657917"/>
            <a:chOff x="1619250" y="2924175"/>
            <a:chExt cx="3529013" cy="1368425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572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F0EF671-D94C-2E51-16EA-3886A114ACAB}"/>
              </a:ext>
            </a:extLst>
          </p:cNvPr>
          <p:cNvSpPr txBox="1">
            <a:spLocks/>
          </p:cNvSpPr>
          <p:nvPr/>
        </p:nvSpPr>
        <p:spPr>
          <a:xfrm>
            <a:off x="728572" y="-18388"/>
            <a:ext cx="10058400" cy="529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80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8000"/>
                </a:solidFill>
                <a:latin typeface="Gabriola" panose="04040605051002020D02" pitchFamily="82" charset="0"/>
              </a:rPr>
              <a:t>özümler</a:t>
            </a:r>
            <a:endParaRPr lang="tr-TR" sz="4400" b="1" dirty="0">
              <a:solidFill>
                <a:srgbClr val="008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5165" y="1691577"/>
            <a:ext cx="8269216" cy="41242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>
                <a:latin typeface="Gabriola" panose="04040605051002020D02" pitchFamily="82" charset="0"/>
              </a:rPr>
              <a:t>If the maid did it, then it was done with a revolver only if it was done in the</a:t>
            </a:r>
            <a:r>
              <a:rPr lang="tr-TR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>
                <a:latin typeface="Gabriola" panose="04040605051002020D02" pitchFamily="82" charset="0"/>
              </a:rPr>
              <a:t>parlor. But if the butler is innocent, then the maid did it unless it was done in</a:t>
            </a:r>
            <a:r>
              <a:rPr lang="tr-TR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>
                <a:latin typeface="Gabriola" panose="04040605051002020D02" pitchFamily="82" charset="0"/>
              </a:rPr>
              <a:t>the parlor. The maid did it only if it was done with a revolver, while the butler</a:t>
            </a:r>
            <a:r>
              <a:rPr lang="tr-TR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>
                <a:latin typeface="Gabriola" panose="04040605051002020D02" pitchFamily="82" charset="0"/>
              </a:rPr>
              <a:t>is guilty if it did happen in the parlor. So the butler is guilty.</a:t>
            </a:r>
            <a:endParaRPr lang="tr-TR" sz="2800" b="1" dirty="0">
              <a:latin typeface="Gabriola" panose="04040605051002020D02" pitchFamily="82" charset="0"/>
            </a:endParaRPr>
          </a:p>
          <a:p>
            <a:pPr algn="just"/>
            <a:r>
              <a:rPr lang="tr-TR" sz="2800" dirty="0">
                <a:latin typeface="Gabriola" panose="04040605051002020D02" pitchFamily="82" charset="0"/>
              </a:rPr>
              <a:t>(Eğer suçu hizmetçi işlediyse, o zaman sadece salonda olması halinde tabancayla işlenmiş demektir. Ancak uşak masumsa, salonda yapılmadığı sürece hizmetçi suçu işlemiştir. Hizmetçi sadece suç tabanca ile </a:t>
            </a:r>
            <a:r>
              <a:rPr lang="tr-TR" sz="2800" dirty="0" err="1">
                <a:latin typeface="Gabriola" panose="04040605051002020D02" pitchFamily="82" charset="0"/>
              </a:rPr>
              <a:t>işlnemişse</a:t>
            </a:r>
            <a:r>
              <a:rPr lang="tr-TR" sz="2800" dirty="0">
                <a:latin typeface="Gabriola" panose="04040605051002020D02" pitchFamily="82" charset="0"/>
              </a:rPr>
              <a:t> suçluyken, uşak suçun salonda işlenmesi halinde suçludur. Öyleyse uşak suçludur.)</a:t>
            </a:r>
            <a:endParaRPr lang="tr-TR" sz="2800" b="1" dirty="0">
              <a:latin typeface="Gabriola" panose="04040605051002020D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500" y="954273"/>
            <a:ext cx="8696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lphaUcPeriod"/>
            </a:pPr>
            <a:r>
              <a:rPr lang="tr-TR" altLang="tr-TR" sz="2800" dirty="0"/>
              <a:t>Aşağıdaki metni L</a:t>
            </a:r>
            <a:r>
              <a:rPr lang="tr-TR" altLang="tr-TR" sz="2800" baseline="-25000" dirty="0"/>
              <a:t>1</a:t>
            </a:r>
            <a:r>
              <a:rPr lang="tr-TR" altLang="tr-TR" sz="2800" dirty="0"/>
              <a:t>'e çevirin. 	(100 points)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500" y="5885757"/>
            <a:ext cx="11184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lphaUcPeriod" startAt="2"/>
            </a:pPr>
            <a:r>
              <a:rPr lang="tr-TR" altLang="tr-TR" sz="2800" dirty="0"/>
              <a:t>(Sözdizimsel olarak) iddianın geçerli olduğunu kanıtlayın. 	(100 points)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0"/>
            <a:ext cx="2667000" cy="1724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E1C11-4614-8021-2716-BCE1362E30A6}"/>
              </a:ext>
            </a:extLst>
          </p:cNvPr>
          <p:cNvSpPr txBox="1">
            <a:spLocks/>
          </p:cNvSpPr>
          <p:nvPr/>
        </p:nvSpPr>
        <p:spPr>
          <a:xfrm>
            <a:off x="147551" y="72724"/>
            <a:ext cx="10058400" cy="554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A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lıştırmalar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(ç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eviri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 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ve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özdizimsel 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G</a:t>
            </a:r>
            <a:r>
              <a:rPr lang="tr-TR" sz="3600" b="1" dirty="0">
                <a:solidFill>
                  <a:srgbClr val="336600"/>
                </a:solidFill>
                <a:latin typeface="Gabriola" panose="04040605051002020D02" pitchFamily="82" charset="0"/>
              </a:rPr>
              <a:t>EÇERLİLİK</a:t>
            </a:r>
            <a:r>
              <a:rPr lang="tr-TR" sz="4400" b="1" dirty="0">
                <a:solidFill>
                  <a:srgbClr val="336600"/>
                </a:solidFill>
                <a:latin typeface="Gabriola" panose="04040605051002020D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0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373477" y="697983"/>
            <a:ext cx="4953260" cy="56510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olidFill>
                  <a:srgbClr val="0070C0"/>
                </a:solidFill>
              </a:rPr>
              <a:t>p </a:t>
            </a: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 (q  r)	                 Öncül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(</a:t>
            </a:r>
            <a:r>
              <a:rPr lang="tr-TR" sz="1800" dirty="0">
                <a:solidFill>
                  <a:srgbClr val="0070C0"/>
                </a:solidFill>
              </a:rPr>
              <a:t>¬</a:t>
            </a: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p</a:t>
            </a:r>
            <a:r>
              <a:rPr lang="tr-TR" sz="1800" baseline="-25000" dirty="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  </a:t>
            </a:r>
            <a:r>
              <a:rPr lang="tr-TR" sz="1800" dirty="0">
                <a:solidFill>
                  <a:srgbClr val="0070C0"/>
                </a:solidFill>
              </a:rPr>
              <a:t>¬</a:t>
            </a: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r)  p	   	 Öncül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(p  q)  (r  p</a:t>
            </a:r>
            <a:r>
              <a:rPr lang="tr-TR" sz="1800" baseline="-25000" dirty="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)           Öncül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/>
              <a:t>¬</a:t>
            </a:r>
            <a:r>
              <a:rPr lang="tr-TR" sz="1800" dirty="0">
                <a:sym typeface="Symbol" pitchFamily="18" charset="2"/>
              </a:rPr>
              <a:t>p</a:t>
            </a:r>
            <a:r>
              <a:rPr lang="tr-TR" sz="1800" baseline="-25000" dirty="0">
                <a:sym typeface="Symbol" pitchFamily="18" charset="2"/>
              </a:rPr>
              <a:t>1</a:t>
            </a:r>
            <a:r>
              <a:rPr lang="tr-TR" sz="1800" dirty="0">
                <a:sym typeface="Symbol" pitchFamily="18" charset="2"/>
              </a:rPr>
              <a:t> 	   	  			 Varsayım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/>
              <a:t>¬</a:t>
            </a:r>
            <a:r>
              <a:rPr lang="tr-TR" sz="1800" dirty="0">
                <a:sym typeface="Symbol" pitchFamily="18" charset="2"/>
              </a:rPr>
              <a:t>r		   			 Varsayım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/>
              <a:t>¬</a:t>
            </a:r>
            <a:r>
              <a:rPr lang="tr-TR" sz="1800" dirty="0">
                <a:sym typeface="Symbol" pitchFamily="18" charset="2"/>
              </a:rPr>
              <a:t>p</a:t>
            </a:r>
            <a:r>
              <a:rPr lang="tr-TR" sz="1800" baseline="-25000" dirty="0">
                <a:sym typeface="Symbol" pitchFamily="18" charset="2"/>
              </a:rPr>
              <a:t>1 </a:t>
            </a:r>
            <a:r>
              <a:rPr lang="tr-TR" sz="1800" dirty="0">
                <a:sym typeface="Symbol" pitchFamily="18" charset="2"/>
              </a:rPr>
              <a:t> </a:t>
            </a:r>
            <a:r>
              <a:rPr lang="tr-TR" sz="1800" dirty="0"/>
              <a:t>¬</a:t>
            </a:r>
            <a:r>
              <a:rPr lang="tr-TR" sz="1800" dirty="0">
                <a:sym typeface="Symbol" pitchFamily="18" charset="2"/>
              </a:rPr>
              <a:t>r 	   			 E</a:t>
            </a:r>
            <a:r>
              <a:rPr lang="tr-TR" sz="1800" baseline="-25000" dirty="0">
                <a:sym typeface="Symbol" pitchFamily="18" charset="2"/>
              </a:rPr>
              <a:t></a:t>
            </a:r>
            <a:r>
              <a:rPr lang="tr-TR" sz="1800" dirty="0">
                <a:sym typeface="Symbol" pitchFamily="18" charset="2"/>
              </a:rPr>
              <a:t>, 4, 5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p		   			 Ç</a:t>
            </a:r>
            <a:r>
              <a:rPr lang="tr-TR" sz="1800" baseline="-25000" dirty="0">
                <a:sym typeface="Symbol" pitchFamily="18" charset="2"/>
              </a:rPr>
              <a:t></a:t>
            </a:r>
            <a:r>
              <a:rPr lang="tr-TR" sz="1800" dirty="0">
                <a:sym typeface="Symbol" pitchFamily="18" charset="2"/>
              </a:rPr>
              <a:t>, 2, 6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q  r  	   			 Ç</a:t>
            </a:r>
            <a:r>
              <a:rPr lang="tr-TR" sz="1800" baseline="-25000" dirty="0">
                <a:sym typeface="Symbol" pitchFamily="18" charset="2"/>
              </a:rPr>
              <a:t></a:t>
            </a:r>
            <a:r>
              <a:rPr lang="tr-TR" sz="1800" dirty="0">
                <a:sym typeface="Symbol" pitchFamily="18" charset="2"/>
              </a:rPr>
              <a:t>, 1, 7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p  q 	   			 Ç</a:t>
            </a:r>
            <a:r>
              <a:rPr lang="tr-TR" sz="1800" baseline="-25000" dirty="0">
                <a:sym typeface="Symbol" pitchFamily="18" charset="2"/>
              </a:rPr>
              <a:t></a:t>
            </a:r>
            <a:r>
              <a:rPr lang="tr-TR" sz="1800" dirty="0">
                <a:sym typeface="Symbol" pitchFamily="18" charset="2"/>
              </a:rPr>
              <a:t>, 3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q 		   			 Ç</a:t>
            </a:r>
            <a:r>
              <a:rPr lang="tr-TR" sz="1800" baseline="-25000" dirty="0">
                <a:sym typeface="Symbol" pitchFamily="18" charset="2"/>
              </a:rPr>
              <a:t></a:t>
            </a:r>
            <a:r>
              <a:rPr lang="tr-TR" sz="1800" dirty="0">
                <a:sym typeface="Symbol" pitchFamily="18" charset="2"/>
              </a:rPr>
              <a:t>, 7, 9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r 		   			 Ç</a:t>
            </a:r>
            <a:r>
              <a:rPr lang="tr-TR" sz="1800" baseline="-25000" dirty="0">
                <a:sym typeface="Symbol" pitchFamily="18" charset="2"/>
              </a:rPr>
              <a:t></a:t>
            </a:r>
            <a:r>
              <a:rPr lang="tr-TR" sz="1800" dirty="0">
                <a:sym typeface="Symbol" pitchFamily="18" charset="2"/>
              </a:rPr>
              <a:t>, 8, 10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┴		   			 E</a:t>
            </a:r>
            <a:r>
              <a:rPr lang="tr-TR" sz="1800" baseline="-25000" dirty="0">
                <a:sym typeface="Symbol" pitchFamily="18" charset="2"/>
              </a:rPr>
              <a:t>┴ </a:t>
            </a:r>
            <a:r>
              <a:rPr lang="tr-TR" sz="1800" dirty="0">
                <a:sym typeface="Symbol" pitchFamily="18" charset="2"/>
              </a:rPr>
              <a:t>, 5, 11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r		   			 Ç</a:t>
            </a:r>
            <a:r>
              <a:rPr lang="tr-TR" sz="1800" dirty="0"/>
              <a:t>¬ 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/>
              <a:t>r </a:t>
            </a:r>
            <a:r>
              <a:rPr lang="tr-TR" sz="1800" dirty="0">
                <a:sym typeface="Symbol" pitchFamily="18" charset="2"/>
              </a:rPr>
              <a:t> p</a:t>
            </a:r>
            <a:r>
              <a:rPr lang="tr-TR" sz="1800" baseline="-25000" dirty="0">
                <a:sym typeface="Symbol" pitchFamily="18" charset="2"/>
              </a:rPr>
              <a:t>1	</a:t>
            </a:r>
            <a:r>
              <a:rPr lang="tr-TR" sz="1800" dirty="0">
                <a:sym typeface="Symbol" pitchFamily="18" charset="2"/>
              </a:rPr>
              <a:t>   			 Ç</a:t>
            </a:r>
            <a:r>
              <a:rPr lang="tr-TR" sz="1800" baseline="-25000" dirty="0">
                <a:sym typeface="Symbol" pitchFamily="18" charset="2"/>
              </a:rPr>
              <a:t></a:t>
            </a:r>
            <a:r>
              <a:rPr lang="tr-TR" sz="1800" dirty="0">
                <a:sym typeface="Symbol" pitchFamily="18" charset="2"/>
              </a:rPr>
              <a:t>, 3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p</a:t>
            </a:r>
            <a:r>
              <a:rPr lang="tr-TR" sz="1800" baseline="-25000" dirty="0">
                <a:sym typeface="Symbol" pitchFamily="18" charset="2"/>
              </a:rPr>
              <a:t>1		    			 </a:t>
            </a:r>
            <a:r>
              <a:rPr lang="tr-TR" sz="1800" dirty="0">
                <a:sym typeface="Symbol" pitchFamily="18" charset="2"/>
              </a:rPr>
              <a:t>Ç</a:t>
            </a:r>
            <a:r>
              <a:rPr lang="tr-TR" sz="1800" baseline="-25000" dirty="0">
                <a:sym typeface="Symbol" pitchFamily="18" charset="2"/>
              </a:rPr>
              <a:t></a:t>
            </a:r>
            <a:r>
              <a:rPr lang="tr-TR" sz="1800" dirty="0">
                <a:sym typeface="Symbol" pitchFamily="18" charset="2"/>
              </a:rPr>
              <a:t>, 13, 14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ym typeface="Symbol" pitchFamily="18" charset="2"/>
              </a:rPr>
              <a:t>┴		   		         E</a:t>
            </a:r>
            <a:r>
              <a:rPr lang="tr-TR" sz="1800" baseline="-25000" dirty="0">
                <a:sym typeface="Symbol" pitchFamily="18" charset="2"/>
              </a:rPr>
              <a:t>┴ </a:t>
            </a:r>
            <a:r>
              <a:rPr lang="tr-TR" sz="1800" dirty="0">
                <a:sym typeface="Symbol" pitchFamily="18" charset="2"/>
              </a:rPr>
              <a:t>, 4, 15</a:t>
            </a:r>
            <a:r>
              <a:rPr lang="tr-TR" sz="1800" baseline="-25000" dirty="0">
                <a:sym typeface="Symbol" pitchFamily="18" charset="2"/>
              </a:rPr>
              <a:t> 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p</a:t>
            </a:r>
            <a:r>
              <a:rPr lang="tr-TR" sz="1800" baseline="-25000" dirty="0">
                <a:solidFill>
                  <a:srgbClr val="0070C0"/>
                </a:solidFill>
                <a:sym typeface="Symbol" pitchFamily="18" charset="2"/>
              </a:rPr>
              <a:t>1	</a:t>
            </a: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	   			 E</a:t>
            </a:r>
            <a:r>
              <a:rPr lang="tr-TR" sz="1800" baseline="-25000" dirty="0">
                <a:solidFill>
                  <a:srgbClr val="0070C0"/>
                </a:solidFill>
              </a:rPr>
              <a:t>¬ </a:t>
            </a:r>
            <a:r>
              <a:rPr lang="tr-TR" sz="1800" dirty="0">
                <a:solidFill>
                  <a:srgbClr val="0070C0"/>
                </a:solidFill>
                <a:sym typeface="Symbol" pitchFamily="18" charset="2"/>
              </a:rPr>
              <a:t>	</a:t>
            </a:r>
            <a:r>
              <a:rPr lang="tr-TR" sz="1800" baseline="-25000" dirty="0">
                <a:sym typeface="Symbol" pitchFamily="18" charset="2"/>
              </a:rPr>
              <a:t>	</a:t>
            </a:r>
          </a:p>
          <a:p>
            <a:pPr marL="457200" indent="-457200" algn="just">
              <a:buClrTx/>
              <a:buSzPct val="100000"/>
              <a:buFont typeface="+mj-lt"/>
              <a:buAutoNum type="arabicPeriod"/>
              <a:defRPr/>
            </a:pPr>
            <a:endParaRPr lang="tr-TR" sz="1900" dirty="0">
              <a:sym typeface="Symbol" pitchFamily="18" charset="2"/>
            </a:endParaRPr>
          </a:p>
          <a:p>
            <a:pPr marL="457200" indent="-457200" algn="just">
              <a:buClrTx/>
              <a:buFont typeface="+mj-lt"/>
              <a:buAutoNum type="arabicPeriod"/>
              <a:defRPr/>
            </a:pPr>
            <a:endParaRPr lang="tr-TR" sz="2000" dirty="0"/>
          </a:p>
          <a:p>
            <a:pPr marL="457200" indent="-457200" algn="just">
              <a:buClrTx/>
              <a:buFont typeface="+mj-lt"/>
              <a:buAutoNum type="arabicPeriod"/>
              <a:defRPr/>
            </a:pPr>
            <a:endParaRPr lang="tr-TR" sz="2000" dirty="0">
              <a:sym typeface="Symbol" pitchFamily="18" charset="2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tr-TR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6913" y="639480"/>
            <a:ext cx="5246481" cy="1387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tr-TR" altLang="tr-TR" sz="1800" dirty="0"/>
              <a:t>p:  The maid committed the murder.</a:t>
            </a:r>
          </a:p>
          <a:p>
            <a:pPr algn="just">
              <a:buFont typeface="Wingdings" pitchFamily="2" charset="2"/>
              <a:buNone/>
            </a:pPr>
            <a:r>
              <a:rPr lang="tr-TR" altLang="tr-TR" sz="1800" dirty="0"/>
              <a:t>q:  The murder was committed with a revolver.</a:t>
            </a:r>
          </a:p>
          <a:p>
            <a:pPr algn="just">
              <a:buNone/>
            </a:pPr>
            <a:r>
              <a:rPr lang="tr-TR" altLang="tr-TR" sz="1800" dirty="0"/>
              <a:t>r:   </a:t>
            </a:r>
            <a:r>
              <a:rPr lang="tr-TR" altLang="tr-TR" sz="1800" dirty="0" err="1"/>
              <a:t>The</a:t>
            </a:r>
            <a:r>
              <a:rPr lang="tr-TR" altLang="tr-TR" sz="1800" dirty="0"/>
              <a:t> murder was committed in the parlor.</a:t>
            </a:r>
          </a:p>
          <a:p>
            <a:pPr algn="just">
              <a:buNone/>
            </a:pPr>
            <a:r>
              <a:rPr lang="tr-TR" altLang="tr-TR" sz="1800" dirty="0"/>
              <a:t>p</a:t>
            </a:r>
            <a:r>
              <a:rPr lang="tr-TR" altLang="tr-TR" sz="1800" baseline="-25000" dirty="0"/>
              <a:t>1</a:t>
            </a:r>
            <a:r>
              <a:rPr lang="tr-TR" altLang="tr-TR" sz="1800" dirty="0"/>
              <a:t>: </a:t>
            </a:r>
            <a:r>
              <a:rPr lang="tr-TR" altLang="tr-TR" sz="1800" dirty="0" err="1"/>
              <a:t>The</a:t>
            </a:r>
            <a:r>
              <a:rPr lang="tr-TR" altLang="tr-TR" sz="1800" dirty="0"/>
              <a:t> </a:t>
            </a:r>
            <a:r>
              <a:rPr lang="tr-TR" altLang="tr-TR" sz="1800" dirty="0" err="1"/>
              <a:t>butler</a:t>
            </a:r>
            <a:r>
              <a:rPr lang="tr-TR" altLang="tr-TR" sz="1800" dirty="0"/>
              <a:t> </a:t>
            </a:r>
            <a:r>
              <a:rPr lang="tr-TR" altLang="tr-TR" sz="1800" dirty="0" err="1"/>
              <a:t>committed</a:t>
            </a:r>
            <a:r>
              <a:rPr lang="tr-TR" altLang="tr-TR" sz="1800" dirty="0"/>
              <a:t> </a:t>
            </a:r>
            <a:r>
              <a:rPr lang="tr-TR" altLang="tr-TR" sz="1800" dirty="0" err="1"/>
              <a:t>the</a:t>
            </a:r>
            <a:r>
              <a:rPr lang="tr-TR" altLang="tr-TR" sz="1800" dirty="0"/>
              <a:t> </a:t>
            </a:r>
            <a:r>
              <a:rPr lang="tr-TR" altLang="tr-TR" sz="1800" dirty="0" err="1"/>
              <a:t>murder</a:t>
            </a:r>
            <a:r>
              <a:rPr lang="tr-TR" altLang="tr-TR" sz="1800" dirty="0"/>
              <a:t>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5" y="5445676"/>
            <a:ext cx="987214" cy="1205938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>
            <a:off x="24088" y="3280129"/>
            <a:ext cx="2121096" cy="1151467"/>
            <a:chOff x="15462" y="3384069"/>
            <a:chExt cx="2121096" cy="1151467"/>
          </a:xfrm>
        </p:grpSpPr>
        <p:sp>
          <p:nvSpPr>
            <p:cNvPr id="3" name="Bulut Belirtme Çizgisi 2"/>
            <p:cNvSpPr/>
            <p:nvPr/>
          </p:nvSpPr>
          <p:spPr>
            <a:xfrm>
              <a:off x="15462" y="3384069"/>
              <a:ext cx="2121096" cy="1151467"/>
            </a:xfrm>
            <a:prstGeom prst="cloudCallout">
              <a:avLst>
                <a:gd name="adj1" fmla="val -23495"/>
                <a:gd name="adj2" fmla="val 13701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etin kutusu 4"/>
            <p:cNvSpPr txBox="1"/>
            <p:nvPr/>
          </p:nvSpPr>
          <p:spPr>
            <a:xfrm>
              <a:off x="286394" y="3474547"/>
              <a:ext cx="16574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>
                  <a:latin typeface="Gabriola" panose="04040605051002020D02" pitchFamily="82" charset="0"/>
                </a:rPr>
                <a:t>If the maid did it, then it was done with a revolver only if it was done in the</a:t>
              </a:r>
              <a:r>
                <a:rPr lang="tr-TR" sz="1400" b="1" dirty="0">
                  <a:latin typeface="Gabriola" panose="04040605051002020D02" pitchFamily="82" charset="0"/>
                </a:rPr>
                <a:t> </a:t>
              </a:r>
              <a:r>
                <a:rPr lang="en-US" sz="1400" b="1" dirty="0">
                  <a:latin typeface="Gabriola" panose="04040605051002020D02" pitchFamily="82" charset="0"/>
                </a:rPr>
                <a:t>parlor.</a:t>
              </a:r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2123239" y="3704586"/>
            <a:ext cx="2126413" cy="1158814"/>
            <a:chOff x="1876912" y="3952083"/>
            <a:chExt cx="2126413" cy="1158814"/>
          </a:xfrm>
        </p:grpSpPr>
        <p:sp>
          <p:nvSpPr>
            <p:cNvPr id="9" name="Bulut Belirtme Çizgisi 8"/>
            <p:cNvSpPr/>
            <p:nvPr/>
          </p:nvSpPr>
          <p:spPr>
            <a:xfrm>
              <a:off x="1876912" y="3952083"/>
              <a:ext cx="2126413" cy="1158814"/>
            </a:xfrm>
            <a:prstGeom prst="cloudCallout">
              <a:avLst>
                <a:gd name="adj1" fmla="val -101586"/>
                <a:gd name="adj2" fmla="val 902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2092219" y="4127142"/>
              <a:ext cx="18413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>
                  <a:latin typeface="Gabriola" panose="04040605051002020D02" pitchFamily="82" charset="0"/>
                </a:rPr>
                <a:t>But if the butler is innocent, then the maid did it unless it was done in</a:t>
              </a:r>
              <a:r>
                <a:rPr lang="tr-TR" sz="1400" b="1" dirty="0">
                  <a:latin typeface="Gabriola" panose="04040605051002020D02" pitchFamily="82" charset="0"/>
                </a:rPr>
                <a:t> </a:t>
              </a:r>
              <a:r>
                <a:rPr lang="en-US" sz="1400" b="1" dirty="0">
                  <a:latin typeface="Gabriola" panose="04040605051002020D02" pitchFamily="82" charset="0"/>
                </a:rPr>
                <a:t>the parlor.</a:t>
              </a:r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2009915" y="4917548"/>
            <a:ext cx="3003735" cy="996669"/>
            <a:chOff x="2087554" y="5133198"/>
            <a:chExt cx="3003735" cy="996669"/>
          </a:xfrm>
        </p:grpSpPr>
        <p:sp>
          <p:nvSpPr>
            <p:cNvPr id="11" name="Bulut Belirtme Çizgisi 10"/>
            <p:cNvSpPr/>
            <p:nvPr/>
          </p:nvSpPr>
          <p:spPr>
            <a:xfrm>
              <a:off x="2087554" y="5133198"/>
              <a:ext cx="3003735" cy="996669"/>
            </a:xfrm>
            <a:prstGeom prst="cloudCallout">
              <a:avLst>
                <a:gd name="adj1" fmla="val -89172"/>
                <a:gd name="adj2" fmla="val 81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etin kutusu 11"/>
            <p:cNvSpPr txBox="1"/>
            <p:nvPr/>
          </p:nvSpPr>
          <p:spPr>
            <a:xfrm>
              <a:off x="2344257" y="5258041"/>
              <a:ext cx="25239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>
                  <a:latin typeface="Gabriola" panose="04040605051002020D02" pitchFamily="82" charset="0"/>
                </a:rPr>
                <a:t>The maid did it only if it was done with a revolver, while the butler</a:t>
              </a:r>
              <a:r>
                <a:rPr lang="tr-TR" sz="1400" b="1" dirty="0">
                  <a:latin typeface="Gabriola" panose="04040605051002020D02" pitchFamily="82" charset="0"/>
                </a:rPr>
                <a:t> </a:t>
              </a:r>
              <a:r>
                <a:rPr lang="en-US" sz="1400" b="1" dirty="0">
                  <a:latin typeface="Gabriola" panose="04040605051002020D02" pitchFamily="82" charset="0"/>
                </a:rPr>
                <a:t>is guilty if it did happen in the parlor.</a:t>
              </a:r>
            </a:p>
          </p:txBody>
        </p:sp>
      </p:grpSp>
      <p:sp>
        <p:nvSpPr>
          <p:cNvPr id="15" name="Sağ Ok 14"/>
          <p:cNvSpPr/>
          <p:nvPr/>
        </p:nvSpPr>
        <p:spPr>
          <a:xfrm rot="16487733" flipV="1">
            <a:off x="487295" y="2962365"/>
            <a:ext cx="643005" cy="11212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ağ Ok 24"/>
          <p:cNvSpPr/>
          <p:nvPr/>
        </p:nvSpPr>
        <p:spPr>
          <a:xfrm rot="15257192" flipV="1">
            <a:off x="2069419" y="3194601"/>
            <a:ext cx="1076293" cy="1198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ağ Ok 25"/>
          <p:cNvSpPr/>
          <p:nvPr/>
        </p:nvSpPr>
        <p:spPr>
          <a:xfrm rot="16200000" flipV="1">
            <a:off x="2767016" y="3748875"/>
            <a:ext cx="2197132" cy="13182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4"/>
          <p:cNvGrpSpPr/>
          <p:nvPr/>
        </p:nvGrpSpPr>
        <p:grpSpPr>
          <a:xfrm>
            <a:off x="6300999" y="2039157"/>
            <a:ext cx="4608071" cy="2646997"/>
            <a:chOff x="1619250" y="2924175"/>
            <a:chExt cx="3529013" cy="1368425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257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2" name="Group 4"/>
          <p:cNvGrpSpPr/>
          <p:nvPr/>
        </p:nvGrpSpPr>
        <p:grpSpPr>
          <a:xfrm>
            <a:off x="6149438" y="1760402"/>
            <a:ext cx="4759631" cy="4201800"/>
            <a:chOff x="1619250" y="2924175"/>
            <a:chExt cx="3529013" cy="1368425"/>
          </a:xfrm>
        </p:grpSpPr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1619250" y="2924175"/>
              <a:ext cx="0" cy="1368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1619250" y="4292600"/>
              <a:ext cx="3529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619250" y="2924175"/>
              <a:ext cx="361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6" name="Grup 35"/>
          <p:cNvGrpSpPr/>
          <p:nvPr/>
        </p:nvGrpSpPr>
        <p:grpSpPr>
          <a:xfrm>
            <a:off x="2482923" y="5944457"/>
            <a:ext cx="3003735" cy="563457"/>
            <a:chOff x="2130195" y="5285326"/>
            <a:chExt cx="3003735" cy="1014252"/>
          </a:xfrm>
        </p:grpSpPr>
        <p:sp>
          <p:nvSpPr>
            <p:cNvPr id="37" name="Bulut Belirtme Çizgisi 36"/>
            <p:cNvSpPr/>
            <p:nvPr/>
          </p:nvSpPr>
          <p:spPr>
            <a:xfrm>
              <a:off x="2130195" y="5302909"/>
              <a:ext cx="3003735" cy="996669"/>
            </a:xfrm>
            <a:prstGeom prst="cloudCallout">
              <a:avLst>
                <a:gd name="adj1" fmla="val -89172"/>
                <a:gd name="adj2" fmla="val 81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etin kutusu 37"/>
            <p:cNvSpPr txBox="1"/>
            <p:nvPr/>
          </p:nvSpPr>
          <p:spPr>
            <a:xfrm>
              <a:off x="2343417" y="5285326"/>
              <a:ext cx="252398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>
                  <a:latin typeface="Gabriola" panose="04040605051002020D02" pitchFamily="82" charset="0"/>
                </a:rPr>
                <a:t>So the butler is guilty</a:t>
              </a:r>
              <a:r>
                <a:rPr lang="tr-TR" sz="2800" b="1" dirty="0">
                  <a:latin typeface="Gabriola" panose="04040605051002020D02" pitchFamily="82" charset="0"/>
                </a:rPr>
                <a:t>!</a:t>
              </a:r>
              <a:endParaRPr lang="en-US" sz="2800" b="1" dirty="0">
                <a:latin typeface="Gabriola" panose="04040605051002020D02" pitchFamily="82" charset="0"/>
              </a:endParaRPr>
            </a:p>
          </p:txBody>
        </p:sp>
      </p:grpSp>
      <p:sp>
        <p:nvSpPr>
          <p:cNvPr id="40" name="Metin kutusu 39"/>
          <p:cNvSpPr txBox="1"/>
          <p:nvPr/>
        </p:nvSpPr>
        <p:spPr>
          <a:xfrm>
            <a:off x="24088" y="273131"/>
            <a:ext cx="14483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solidFill>
                  <a:schemeClr val="accent1"/>
                </a:solidFill>
              </a:rPr>
              <a:t>A</a:t>
            </a:r>
            <a:r>
              <a:rPr lang="tr-TR" b="1" dirty="0">
                <a:solidFill>
                  <a:schemeClr val="accent1"/>
                </a:solidFill>
              </a:rPr>
              <a:t>NAHTAR: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1" name="Sağ Ok 40"/>
          <p:cNvSpPr/>
          <p:nvPr/>
        </p:nvSpPr>
        <p:spPr>
          <a:xfrm rot="17248304" flipV="1">
            <a:off x="2940668" y="4275650"/>
            <a:ext cx="3361856" cy="12239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etin kutusu 41"/>
          <p:cNvSpPr txBox="1"/>
          <p:nvPr/>
        </p:nvSpPr>
        <p:spPr>
          <a:xfrm>
            <a:off x="58247" y="1974223"/>
            <a:ext cx="2017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>
                <a:solidFill>
                  <a:schemeClr val="accent1"/>
                </a:solidFill>
              </a:rPr>
              <a:t>Ç</a:t>
            </a:r>
            <a:r>
              <a:rPr lang="tr-TR" b="1" dirty="0">
                <a:solidFill>
                  <a:schemeClr val="accent1"/>
                </a:solidFill>
              </a:rPr>
              <a:t>EVİRİ: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121326" y="2380302"/>
            <a:ext cx="5246481" cy="4680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None/>
            </a:pPr>
            <a:r>
              <a:rPr lang="tr-TR" sz="1800" dirty="0">
                <a:sym typeface="Symbol" pitchFamily="18" charset="2"/>
              </a:rPr>
              <a:t>						 				</a:t>
            </a:r>
            <a:endParaRPr lang="tr-TR" altLang="tr-TR" sz="1800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109566" y="239177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p </a:t>
            </a:r>
            <a:r>
              <a:rPr lang="tr-TR" dirty="0">
                <a:solidFill>
                  <a:srgbClr val="0070C0"/>
                </a:solidFill>
                <a:sym typeface="Symbol" pitchFamily="18" charset="2"/>
              </a:rPr>
              <a:t> (q  r),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1360862" y="239177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  <a:sym typeface="Symbol" pitchFamily="18" charset="2"/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¬</a:t>
            </a:r>
            <a:r>
              <a:rPr lang="tr-TR" dirty="0">
                <a:solidFill>
                  <a:srgbClr val="0070C0"/>
                </a:solidFill>
                <a:sym typeface="Symbol" pitchFamily="18" charset="2"/>
              </a:rPr>
              <a:t>p</a:t>
            </a:r>
            <a:r>
              <a:rPr lang="tr-TR" baseline="-25000" dirty="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tr-TR" dirty="0">
                <a:solidFill>
                  <a:srgbClr val="0070C0"/>
                </a:solidFill>
                <a:sym typeface="Symbol" pitchFamily="18" charset="2"/>
              </a:rPr>
              <a:t>  </a:t>
            </a:r>
            <a:r>
              <a:rPr lang="tr-TR" dirty="0">
                <a:solidFill>
                  <a:srgbClr val="0070C0"/>
                </a:solidFill>
              </a:rPr>
              <a:t>¬</a:t>
            </a:r>
            <a:r>
              <a:rPr lang="tr-TR" dirty="0">
                <a:solidFill>
                  <a:srgbClr val="0070C0"/>
                </a:solidFill>
                <a:sym typeface="Symbol" pitchFamily="18" charset="2"/>
              </a:rPr>
              <a:t>r)  p,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2889081" y="239572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  <a:sym typeface="Symbol" pitchFamily="18" charset="2"/>
              </a:rPr>
              <a:t>(p  q)  (r  p</a:t>
            </a:r>
            <a:r>
              <a:rPr lang="tr-TR" baseline="-25000" dirty="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tr-TR" dirty="0">
                <a:solidFill>
                  <a:srgbClr val="0070C0"/>
                </a:solidFill>
                <a:sym typeface="Symbol" pitchFamily="18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4709056" y="239003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</a:pPr>
            <a:r>
              <a:rPr lang="tr-TR" altLang="tr-TR" dirty="0"/>
              <a:t>|-- </a:t>
            </a:r>
            <a:r>
              <a:rPr lang="tr-TR" dirty="0">
                <a:solidFill>
                  <a:srgbClr val="0070C0"/>
                </a:solidFill>
                <a:sym typeface="Symbol" pitchFamily="18" charset="2"/>
              </a:rPr>
              <a:t>p</a:t>
            </a:r>
            <a:r>
              <a:rPr lang="tr-TR" baseline="-25000" dirty="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tr-TR" dirty="0">
                <a:sym typeface="Symbol" pitchFamily="18" charset="2"/>
              </a:rPr>
              <a:t>  </a:t>
            </a:r>
            <a:endParaRPr lang="tr-TR" altLang="tr-TR" dirty="0"/>
          </a:p>
        </p:txBody>
      </p:sp>
      <p:cxnSp>
        <p:nvCxnSpPr>
          <p:cNvPr id="18" name="Eğri Bağlayıcı 17"/>
          <p:cNvCxnSpPr/>
          <p:nvPr/>
        </p:nvCxnSpPr>
        <p:spPr>
          <a:xfrm>
            <a:off x="4814361" y="2758287"/>
            <a:ext cx="1295729" cy="933431"/>
          </a:xfrm>
          <a:prstGeom prst="curvedConnector3">
            <a:avLst>
              <a:gd name="adj1" fmla="val -18573"/>
            </a:avLst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53AF66B9-8879-B62F-2545-6E0ACC6C603D}"/>
              </a:ext>
            </a:extLst>
          </p:cNvPr>
          <p:cNvSpPr txBox="1">
            <a:spLocks/>
          </p:cNvSpPr>
          <p:nvPr/>
        </p:nvSpPr>
        <p:spPr>
          <a:xfrm>
            <a:off x="728572" y="-18388"/>
            <a:ext cx="10058400" cy="529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8000"/>
                </a:solidFill>
                <a:latin typeface="Gabriola" panose="04040605051002020D02" pitchFamily="82" charset="0"/>
              </a:rPr>
              <a:t>ç</a:t>
            </a:r>
            <a:r>
              <a:rPr lang="tr-TR" sz="3600" b="1" dirty="0">
                <a:solidFill>
                  <a:srgbClr val="008000"/>
                </a:solidFill>
                <a:latin typeface="Gabriola" panose="04040605051002020D02" pitchFamily="82" charset="0"/>
              </a:rPr>
              <a:t>özüm</a:t>
            </a:r>
            <a:endParaRPr lang="tr-TR" sz="4400" b="1" dirty="0">
              <a:solidFill>
                <a:srgbClr val="008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5" grpId="0" animBg="1"/>
      <p:bldP spid="25" grpId="0" animBg="1"/>
      <p:bldP spid="26" grpId="0" animBg="1"/>
      <p:bldP spid="40" grpId="0"/>
      <p:bldP spid="41" grpId="0" animBg="1"/>
      <p:bldP spid="42" grpId="0"/>
      <p:bldP spid="43" grpId="0" animBg="1"/>
      <p:bldP spid="16" grpId="0"/>
      <p:bldP spid="44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65FFABC-6D2A-7FA5-E7BF-DD3548C5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447"/>
            <a:ext cx="10058400" cy="778903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Ü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ç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 b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ileşenli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 b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ir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istem 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o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larak </a:t>
            </a:r>
            <a:r>
              <a:rPr lang="tr-TR" sz="4400" b="1" dirty="0">
                <a:solidFill>
                  <a:srgbClr val="005024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5024"/>
                </a:solidFill>
                <a:latin typeface="Gabriola" panose="04040605051002020D02" pitchFamily="82" charset="0"/>
              </a:rPr>
              <a:t>il</a:t>
            </a:r>
            <a:endParaRPr lang="en-US" sz="3600" b="1" dirty="0">
              <a:solidFill>
                <a:srgbClr val="005024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AE4F44-C4A0-5F59-1B85-A9AA9030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20" y="881846"/>
            <a:ext cx="10058400" cy="63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briola" panose="04040605051002020D02" pitchFamily="82" charset="0"/>
              </a:rPr>
              <a:t>Her </a:t>
            </a:r>
            <a:r>
              <a:rPr lang="en-US" sz="2800" b="1" dirty="0" err="1">
                <a:latin typeface="Gabriola" panose="04040605051002020D02" pitchFamily="82" charset="0"/>
              </a:rPr>
              <a:t>sistem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gibi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dil</a:t>
            </a:r>
            <a:r>
              <a:rPr lang="en-US" sz="2800" b="1" dirty="0">
                <a:latin typeface="Gabriola" panose="04040605051002020D02" pitchFamily="82" charset="0"/>
              </a:rPr>
              <a:t> de </a:t>
            </a:r>
            <a:r>
              <a:rPr lang="en-US" sz="2800" b="1" dirty="0" err="1">
                <a:latin typeface="Gabriola" panose="04040605051002020D02" pitchFamily="82" charset="0"/>
              </a:rPr>
              <a:t>birbiriyle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etkileşim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halinde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olan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bileşenlerin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bir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kombinasyonudur</a:t>
            </a:r>
            <a:r>
              <a:rPr lang="tr-TR" sz="2800" b="1" dirty="0">
                <a:latin typeface="Gabriola" panose="04040605051002020D02" pitchFamily="82" charset="0"/>
              </a:rPr>
              <a:t>: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124BD9-FF04-B21B-4F74-25B5230EDC3A}"/>
              </a:ext>
            </a:extLst>
          </p:cNvPr>
          <p:cNvSpPr txBox="1">
            <a:spLocks/>
          </p:cNvSpPr>
          <p:nvPr/>
        </p:nvSpPr>
        <p:spPr>
          <a:xfrm>
            <a:off x="207492" y="2143301"/>
            <a:ext cx="2450828" cy="696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tr-TR" sz="1800" b="1" dirty="0">
                <a:latin typeface="Gabriola" panose="04040605051002020D02" pitchFamily="82" charset="0"/>
              </a:rPr>
              <a:t>Sözdizimi: </a:t>
            </a:r>
            <a:r>
              <a:rPr lang="tr-TR" sz="1800" dirty="0">
                <a:latin typeface="Gabriola" panose="04040605051002020D02" pitchFamily="82" charset="0"/>
              </a:rPr>
              <a:t>Öbek ve cümle yapısı</a:t>
            </a:r>
          </a:p>
          <a:p>
            <a:pPr marL="0" indent="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tr-TR" sz="1800" b="1" dirty="0">
                <a:latin typeface="Gabriola" panose="04040605051002020D02" pitchFamily="82" charset="0"/>
              </a:rPr>
              <a:t>Morfoloji:</a:t>
            </a:r>
            <a:r>
              <a:rPr lang="tr-TR" sz="1800" dirty="0">
                <a:latin typeface="Gabriola" panose="04040605051002020D02" pitchFamily="82" charset="0"/>
              </a:rPr>
              <a:t> Kelimelerin iç yapısı</a:t>
            </a:r>
          </a:p>
          <a:p>
            <a:pPr marL="0" indent="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tr-TR" sz="1800" b="1" dirty="0">
                <a:latin typeface="Gabriola" panose="04040605051002020D02" pitchFamily="82" charset="0"/>
              </a:rPr>
              <a:t>Fonoloji:</a:t>
            </a:r>
            <a:r>
              <a:rPr lang="tr-TR" sz="1800" dirty="0">
                <a:latin typeface="Gabriola" panose="04040605051002020D02" pitchFamily="82" charset="0"/>
              </a:rPr>
              <a:t> İfadelerin ses yapısı</a:t>
            </a:r>
            <a:endParaRPr lang="tr-TR" sz="1800" b="1" dirty="0">
              <a:latin typeface="Gabriola" panose="04040605051002020D02" pitchFamily="8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6DE3BF-5713-0340-6B34-D84E06994B7B}"/>
              </a:ext>
            </a:extLst>
          </p:cNvPr>
          <p:cNvSpPr txBox="1">
            <a:spLocks/>
          </p:cNvSpPr>
          <p:nvPr/>
        </p:nvSpPr>
        <p:spPr>
          <a:xfrm>
            <a:off x="9764819" y="2282750"/>
            <a:ext cx="1960106" cy="37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1800" b="1" dirty="0">
                <a:latin typeface="Gabriola" panose="04040605051002020D02" pitchFamily="82" charset="0"/>
              </a:rPr>
              <a:t>Model: </a:t>
            </a:r>
            <a:r>
              <a:rPr lang="tr-TR" sz="1800" dirty="0">
                <a:latin typeface="Gabriola" panose="04040605051002020D02" pitchFamily="82" charset="0"/>
              </a:rPr>
              <a:t>Gerçekliğin yapısı</a:t>
            </a: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CF298FAB-DE2E-F3CB-611E-F836554F0164}"/>
              </a:ext>
            </a:extLst>
          </p:cNvPr>
          <p:cNvGrpSpPr/>
          <p:nvPr/>
        </p:nvGrpSpPr>
        <p:grpSpPr>
          <a:xfrm>
            <a:off x="2691001" y="2001683"/>
            <a:ext cx="6971189" cy="4048125"/>
            <a:chOff x="2529076" y="2003169"/>
            <a:chExt cx="6971189" cy="4048125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31F030B8-C534-17E0-3ECD-60FA329B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076" y="2009519"/>
              <a:ext cx="1512887" cy="936625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tr-TR" altLang="tr-TR" sz="1600" i="1">
                <a:latin typeface="Times New Roman" pitchFamily="18" charset="0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6822F9C-6E81-9532-F3FC-D822910AE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303" y="2339331"/>
              <a:ext cx="10307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tr-TR" altLang="tr-TR" sz="1200" b="1" dirty="0"/>
                <a:t>İFADELER</a:t>
              </a: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0412D68D-C88C-1A0E-56CB-477DEF36A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965" y="2003169"/>
              <a:ext cx="1511300" cy="935037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tr-TR" altLang="tr-TR" sz="1600" i="1">
                <a:latin typeface="Times New Roman" pitchFamily="18" charset="0"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876AF778-E217-B964-324C-38B0C13F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0038" y="2332187"/>
              <a:ext cx="12219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tr-TR" altLang="tr-TR" sz="1200" b="1" dirty="0"/>
                <a:t>GERÇEKLİK</a:t>
              </a: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3FEDBB48-1FBC-895D-0C2C-FCD01E899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017" y="5116256"/>
              <a:ext cx="1512887" cy="93503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tr-TR" altLang="tr-TR" sz="1600" i="1">
                <a:latin typeface="Times New Roman" pitchFamily="18" charset="0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D8369E8-68EF-3C5B-4DB9-F5884791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780" y="5397310"/>
              <a:ext cx="6793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tr-TR" altLang="tr-TR" sz="1200" b="1" dirty="0"/>
                <a:t>ZİHİN</a:t>
              </a:r>
            </a:p>
          </p:txBody>
        </p:sp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2F1BAAF4-2632-925F-C6A5-2D8FB22AD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64" y="2915255"/>
              <a:ext cx="2456540" cy="1575745"/>
              <a:chOff x="3919418" y="3409460"/>
              <a:chExt cx="1604384" cy="1368152"/>
            </a:xfrm>
          </p:grpSpPr>
          <p:sp>
            <p:nvSpPr>
              <p:cNvPr id="25" name="Explosion 1 20">
                <a:extLst>
                  <a:ext uri="{FF2B5EF4-FFF2-40B4-BE49-F238E27FC236}">
                    <a16:creationId xmlns:a16="http://schemas.microsoft.com/office/drawing/2014/main" id="{F2B1C1C8-FD86-1ADB-C5F7-582226982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418" y="3409460"/>
                <a:ext cx="1604384" cy="1368152"/>
              </a:xfrm>
              <a:prstGeom prst="irregularSeal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tr-TR" altLang="tr-TR" sz="1600" i="1">
                  <a:latin typeface="Times New Roman" pitchFamily="18" charset="0"/>
                </a:endParaRPr>
              </a:p>
            </p:txBody>
          </p:sp>
          <p:sp>
            <p:nvSpPr>
              <p:cNvPr id="26" name="TextBox 21">
                <a:extLst>
                  <a:ext uri="{FF2B5EF4-FFF2-40B4-BE49-F238E27FC236}">
                    <a16:creationId xmlns:a16="http://schemas.microsoft.com/office/drawing/2014/main" id="{1EC244C5-EE56-EA4A-59D1-45488AE7C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6400" y="3882243"/>
                <a:ext cx="1109152" cy="240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tr-TR" altLang="tr-TR" sz="1200" b="1" dirty="0"/>
                  <a:t>ANLAM</a:t>
                </a:r>
              </a:p>
            </p:txBody>
          </p:sp>
        </p:grpSp>
        <p:cxnSp>
          <p:nvCxnSpPr>
            <p:cNvPr id="21" name="Straight Arrow Connector 17">
              <a:extLst>
                <a:ext uri="{FF2B5EF4-FFF2-40B4-BE49-F238E27FC236}">
                  <a16:creationId xmlns:a16="http://schemas.microsoft.com/office/drawing/2014/main" id="{C85392EE-5AF3-4C4D-7E90-D65F798F67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37371" y="2618839"/>
              <a:ext cx="720813" cy="42921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18">
              <a:extLst>
                <a:ext uri="{FF2B5EF4-FFF2-40B4-BE49-F238E27FC236}">
                  <a16:creationId xmlns:a16="http://schemas.microsoft.com/office/drawing/2014/main" id="{F0085B99-F92D-643B-65E5-336D787DF3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288053" y="2635714"/>
              <a:ext cx="582501" cy="39546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19">
              <a:extLst>
                <a:ext uri="{FF2B5EF4-FFF2-40B4-BE49-F238E27FC236}">
                  <a16:creationId xmlns:a16="http://schemas.microsoft.com/office/drawing/2014/main" id="{2ABA0524-234B-E0A4-F7FD-312874D714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98865" y="4513504"/>
              <a:ext cx="0" cy="54401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Isosceles Triangle 34">
              <a:extLst>
                <a:ext uri="{FF2B5EF4-FFF2-40B4-BE49-F238E27FC236}">
                  <a16:creationId xmlns:a16="http://schemas.microsoft.com/office/drawing/2014/main" id="{2034C629-9D97-9B72-E6F4-4EAFB831E4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26492" y="2533772"/>
              <a:ext cx="3983737" cy="2760284"/>
            </a:xfrm>
            <a:prstGeom prst="triangle">
              <a:avLst>
                <a:gd name="adj" fmla="val 50000"/>
              </a:avLst>
            </a:prstGeom>
            <a:noFill/>
            <a:ln w="63500" algn="ctr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tr-TR" altLang="tr-TR" sz="1600" i="1">
                <a:latin typeface="Times New Roman" pitchFamily="18" charset="0"/>
              </a:endParaRPr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DFEE71-68F5-0892-648C-0BE73BB2D17B}"/>
              </a:ext>
            </a:extLst>
          </p:cNvPr>
          <p:cNvSpPr txBox="1">
            <a:spLocks/>
          </p:cNvSpPr>
          <p:nvPr/>
        </p:nvSpPr>
        <p:spPr>
          <a:xfrm>
            <a:off x="4396044" y="2002419"/>
            <a:ext cx="3629743" cy="38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1800" b="1" dirty="0">
                <a:latin typeface="Gabriola" panose="04040605051002020D02" pitchFamily="82" charset="0"/>
              </a:rPr>
              <a:t>Anlambilim: </a:t>
            </a:r>
            <a:r>
              <a:rPr lang="tr-TR" sz="1800" dirty="0">
                <a:latin typeface="Gabriola" panose="04040605051002020D02" pitchFamily="82" charset="0"/>
              </a:rPr>
              <a:t>Dil – gerçeklik ilişkisi içinde anlam</a:t>
            </a:r>
            <a:endParaRPr lang="en-US" sz="1800" dirty="0">
              <a:latin typeface="Gabriola" panose="04040605051002020D02" pitchFamily="82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9E84267-50E3-C36A-0E27-F90C95A68555}"/>
              </a:ext>
            </a:extLst>
          </p:cNvPr>
          <p:cNvSpPr txBox="1">
            <a:spLocks/>
          </p:cNvSpPr>
          <p:nvPr/>
        </p:nvSpPr>
        <p:spPr>
          <a:xfrm>
            <a:off x="4593357" y="6153062"/>
            <a:ext cx="3134865" cy="38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1800" b="1" dirty="0" err="1">
                <a:latin typeface="Gabriola" panose="04040605051002020D02" pitchFamily="82" charset="0"/>
              </a:rPr>
              <a:t>Edimbilim</a:t>
            </a:r>
            <a:r>
              <a:rPr lang="tr-TR" sz="1800" b="1" dirty="0">
                <a:latin typeface="Gabriola" panose="04040605051002020D02" pitchFamily="82" charset="0"/>
              </a:rPr>
              <a:t>: </a:t>
            </a:r>
            <a:r>
              <a:rPr lang="tr-TR" sz="1800" dirty="0">
                <a:latin typeface="Gabriola" panose="04040605051002020D02" pitchFamily="82" charset="0"/>
              </a:rPr>
              <a:t>Kullanım bağlamında anlam</a:t>
            </a:r>
            <a:endParaRPr lang="en-US" sz="1800" dirty="0">
              <a:latin typeface="Gabriola" panose="04040605051002020D02" pitchFamily="82" charset="0"/>
            </a:endParaRPr>
          </a:p>
        </p:txBody>
      </p:sp>
      <p:grpSp>
        <p:nvGrpSpPr>
          <p:cNvPr id="37" name="Grup 36">
            <a:extLst>
              <a:ext uri="{FF2B5EF4-FFF2-40B4-BE49-F238E27FC236}">
                <a16:creationId xmlns:a16="http://schemas.microsoft.com/office/drawing/2014/main" id="{ACB80D99-54FC-2A9C-F769-AB363D1A24DF}"/>
              </a:ext>
            </a:extLst>
          </p:cNvPr>
          <p:cNvGrpSpPr/>
          <p:nvPr/>
        </p:nvGrpSpPr>
        <p:grpSpPr>
          <a:xfrm>
            <a:off x="5098452" y="4540199"/>
            <a:ext cx="2124674" cy="2010550"/>
            <a:chOff x="1294975" y="3429000"/>
            <a:chExt cx="1544853" cy="1695127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1052A803-2433-84C9-0AA1-1A7A93DEC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975" y="3429000"/>
              <a:ext cx="1494326" cy="1695127"/>
            </a:xfrm>
            <a:prstGeom prst="line">
              <a:avLst/>
            </a:prstGeom>
            <a:ln w="152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79A0A909-F206-896A-8872-18F378D324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4450" y="3429000"/>
              <a:ext cx="1525378" cy="1695127"/>
            </a:xfrm>
            <a:prstGeom prst="line">
              <a:avLst/>
            </a:prstGeom>
            <a:ln w="152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7F4EAE72-678C-9043-CC76-AA88E87DECD2}"/>
              </a:ext>
            </a:extLst>
          </p:cNvPr>
          <p:cNvSpPr/>
          <p:nvPr/>
        </p:nvSpPr>
        <p:spPr>
          <a:xfrm>
            <a:off x="2575245" y="1818925"/>
            <a:ext cx="7231311" cy="1262379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450A2BD-1D36-396A-E157-1B4FAC36E8B2}"/>
              </a:ext>
            </a:extLst>
          </p:cNvPr>
          <p:cNvSpPr/>
          <p:nvPr/>
        </p:nvSpPr>
        <p:spPr>
          <a:xfrm>
            <a:off x="4449978" y="2008033"/>
            <a:ext cx="3470131" cy="32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Yay 5">
            <a:extLst>
              <a:ext uri="{FF2B5EF4-FFF2-40B4-BE49-F238E27FC236}">
                <a16:creationId xmlns:a16="http://schemas.microsoft.com/office/drawing/2014/main" id="{A7508F16-2928-E611-2076-2293CA0D8EDE}"/>
              </a:ext>
            </a:extLst>
          </p:cNvPr>
          <p:cNvSpPr/>
          <p:nvPr/>
        </p:nvSpPr>
        <p:spPr>
          <a:xfrm rot="7951830">
            <a:off x="6642811" y="3324449"/>
            <a:ext cx="2780889" cy="1543713"/>
          </a:xfrm>
          <a:prstGeom prst="arc">
            <a:avLst>
              <a:gd name="adj1" fmla="val 11237587"/>
              <a:gd name="adj2" fmla="val 621044"/>
            </a:avLst>
          </a:prstGeom>
          <a:ln w="381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860231E-7551-91E3-CA4F-6788DBA0825C}"/>
              </a:ext>
            </a:extLst>
          </p:cNvPr>
          <p:cNvSpPr txBox="1"/>
          <p:nvPr/>
        </p:nvSpPr>
        <p:spPr>
          <a:xfrm>
            <a:off x="5329471" y="137451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FORMEL DİL</a:t>
            </a:r>
          </a:p>
        </p:txBody>
      </p:sp>
    </p:spTree>
    <p:extLst>
      <p:ext uri="{BB962C8B-B14F-4D97-AF65-F5344CB8AC3E}">
        <p14:creationId xmlns:p14="http://schemas.microsoft.com/office/powerpoint/2010/main" val="21366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" grpId="0" animBg="1"/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2112"/>
            <a:ext cx="10058400" cy="496270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oğal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ve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abitleri - ı</a:t>
            </a:r>
            <a:endParaRPr lang="tr-TR" sz="3600" b="1" dirty="0">
              <a:solidFill>
                <a:srgbClr val="00B05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4726"/>
            <a:ext cx="12020550" cy="5146015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>
                <a:latin typeface="Gabriola" panose="04040605051002020D02" pitchFamily="82" charset="0"/>
              </a:rPr>
              <a:t>(Doğal ya da formel) bir dilin varoluş nedeni anlam kodlamaktır.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Bir önermenin önermeler mantığı açısından önem taşıyan anlamı, yalnızca sahip olduğu doğruluk değeridir. 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Mantık sabitleri önermelerle birleşerek bileşik önermeler oluştururlar.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Eğer bir mantık sabitinin anlamını doğruluk değerlerinden doğruluk değerlerine bir fonksiyon olarak tanımlayabilirsek, bileşik bir önermenin doğruluk değeri almasını sağlayabiliriz.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Doğal dildeki her  öğe, bir mantık sabiti olarak kullanılamaz. Örneğin, her bağlaç bir mantık bağlacı olamaz.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Bir doğal dil öğesinin mantık sabiti olabilmesi için, doğruluk-fonksiyonel olması, yani bu operatörle oluşturulan cümlenin doğruluk değerinin yalnızca bağlı cümle ya da cümlelerin doğruluk değeri ya da değerleri ile belirlenebilir olması gerekir. </a:t>
            </a:r>
          </a:p>
          <a:p>
            <a:pPr marL="0" indent="0" algn="just">
              <a:buNone/>
            </a:pPr>
            <a:endParaRPr lang="tr-TR" sz="28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2112"/>
            <a:ext cx="10058400" cy="496270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oğal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ve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abitleri - </a:t>
            </a:r>
            <a:r>
              <a:rPr lang="tr-TR" sz="36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ıı</a:t>
            </a:r>
            <a:endParaRPr lang="tr-TR" sz="3600" b="1" dirty="0">
              <a:solidFill>
                <a:srgbClr val="00B05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89" y="949766"/>
            <a:ext cx="12020550" cy="571116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>
                <a:latin typeface="Gabriola" panose="04040605051002020D02" pitchFamily="82" charset="0"/>
              </a:rPr>
              <a:t>Matematikte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bir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fonksiyon</a:t>
            </a:r>
            <a:r>
              <a:rPr lang="en-US" sz="2800" b="1" dirty="0">
                <a:latin typeface="Gabriola" panose="04040605051002020D02" pitchFamily="82" charset="0"/>
              </a:rPr>
              <a:t>, </a:t>
            </a:r>
            <a:r>
              <a:rPr lang="en-US" sz="2800" b="1" dirty="0" err="1">
                <a:latin typeface="Gabriola" panose="04040605051002020D02" pitchFamily="82" charset="0"/>
              </a:rPr>
              <a:t>bir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girdi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kümesi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ile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bir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çıktı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kümesi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arasında</a:t>
            </a:r>
            <a:r>
              <a:rPr lang="en-US" sz="2800" b="1" dirty="0">
                <a:latin typeface="Gabriola" panose="04040605051002020D02" pitchFamily="82" charset="0"/>
              </a:rPr>
              <a:t>, </a:t>
            </a:r>
            <a:r>
              <a:rPr lang="en-US" sz="2800" b="1" dirty="0" err="1">
                <a:latin typeface="Gabriola" panose="04040605051002020D02" pitchFamily="82" charset="0"/>
              </a:rPr>
              <a:t>birincinin</a:t>
            </a:r>
            <a:r>
              <a:rPr lang="en-US" sz="2800" b="1" dirty="0">
                <a:latin typeface="Gabriola" panose="04040605051002020D02" pitchFamily="82" charset="0"/>
              </a:rPr>
              <a:t> her </a:t>
            </a:r>
            <a:r>
              <a:rPr lang="en-US" sz="2800" b="1" dirty="0" err="1">
                <a:latin typeface="Gabriola" panose="04040605051002020D02" pitchFamily="82" charset="0"/>
              </a:rPr>
              <a:t>bir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elemanını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ikincinin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en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fazla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bir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elemanına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eşleyen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bir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tr-TR" sz="2800" b="1" dirty="0">
                <a:latin typeface="Gabriola" panose="04040605051002020D02" pitchFamily="82" charset="0"/>
              </a:rPr>
              <a:t>bağıntıdır</a:t>
            </a:r>
            <a:r>
              <a:rPr lang="en-US" sz="2800" b="1" dirty="0">
                <a:latin typeface="Gabriola" panose="04040605051002020D02" pitchFamily="82" charset="0"/>
              </a:rPr>
              <a:t>.</a:t>
            </a:r>
            <a:endParaRPr lang="tr-TR" sz="2800" b="1" dirty="0">
              <a:latin typeface="Gabriola" panose="04040605051002020D02" pitchFamily="82" charset="0"/>
            </a:endParaRPr>
          </a:p>
          <a:p>
            <a:pPr algn="just">
              <a:spcAft>
                <a:spcPts val="1200"/>
              </a:spcAft>
            </a:pPr>
            <a:r>
              <a:rPr lang="tr-TR" sz="2800" b="1" dirty="0">
                <a:latin typeface="Gabriola" panose="04040605051002020D02" pitchFamily="82" charset="0"/>
              </a:rPr>
              <a:t>Aşağıdaki cümleleri inceleyerek ‘ve’ ve ‘çünkü’ bağlaçlarının doğruluk işlevli olup olmadığına karar verelim:</a:t>
            </a:r>
            <a:endParaRPr lang="tr-TR" altLang="tr-TR" sz="2400" b="1" dirty="0">
              <a:latin typeface="Gabriola" panose="04040605051002020D02" pitchFamily="82" charset="0"/>
            </a:endParaRPr>
          </a:p>
          <a:p>
            <a:pPr marL="839788" lvl="1" indent="-495300" algn="just">
              <a:spcBef>
                <a:spcPts val="600"/>
              </a:spcBef>
              <a:spcAft>
                <a:spcPct val="30000"/>
              </a:spcAft>
              <a:buNone/>
            </a:pPr>
            <a:r>
              <a:rPr lang="tr-TR" altLang="tr-TR" sz="2400" b="1" dirty="0">
                <a:latin typeface="Gabriola" panose="04040605051002020D02" pitchFamily="82" charset="0"/>
              </a:rPr>
              <a:t>	</a:t>
            </a:r>
            <a:r>
              <a:rPr lang="tr-TR" altLang="tr-TR" sz="2400" dirty="0">
                <a:latin typeface="Gabriola" panose="04040605051002020D02" pitchFamily="82" charset="0"/>
              </a:rPr>
              <a:t>(5) Ali kafasını çarptı ve ağlıyor.</a:t>
            </a:r>
          </a:p>
          <a:p>
            <a:pPr marL="839788" lvl="1" indent="-495300" algn="just">
              <a:spcBef>
                <a:spcPts val="600"/>
              </a:spcBef>
              <a:spcAft>
                <a:spcPct val="30000"/>
              </a:spcAft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(6)  Ali ağlıyor çünkü kafasını çarptı.</a:t>
            </a:r>
          </a:p>
          <a:p>
            <a:pPr marL="839788" lvl="1" indent="-495300" algn="just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(7)  Ali ağlıyor.</a:t>
            </a:r>
          </a:p>
          <a:p>
            <a:pPr marL="839788" lvl="1" indent="-495300" algn="just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400" dirty="0">
                <a:latin typeface="Gabriola" panose="04040605051002020D02" pitchFamily="82" charset="0"/>
              </a:rPr>
              <a:t>	(8)  Ali kafasını çarptı.</a:t>
            </a:r>
            <a:endParaRPr lang="tr-TR" sz="2800" dirty="0">
              <a:latin typeface="Gabriola" panose="04040605051002020D02" pitchFamily="8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93A48C-B093-9272-C922-352A669BE6AD}"/>
              </a:ext>
            </a:extLst>
          </p:cNvPr>
          <p:cNvSpPr/>
          <p:nvPr/>
        </p:nvSpPr>
        <p:spPr>
          <a:xfrm>
            <a:off x="4818951" y="4923908"/>
            <a:ext cx="1117157" cy="157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Metin kutusu 44">
            <a:extLst>
              <a:ext uri="{FF2B5EF4-FFF2-40B4-BE49-F238E27FC236}">
                <a16:creationId xmlns:a16="http://schemas.microsoft.com/office/drawing/2014/main" id="{90AEFE35-5BA5-71EF-4C3B-341783DE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405" y="4288132"/>
            <a:ext cx="18213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solidFill>
                  <a:schemeClr val="accent2"/>
                </a:solidFill>
                <a:latin typeface="Gabriola" panose="04040605051002020D02" pitchFamily="82" charset="0"/>
              </a:rPr>
              <a:t>Bir bağıntı olarak ‘ve’</a:t>
            </a:r>
            <a:endParaRPr lang="en-US" altLang="tr-TR" sz="2000" dirty="0">
              <a:solidFill>
                <a:schemeClr val="accent2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0" name="Metin kutusu 48">
            <a:extLst>
              <a:ext uri="{FF2B5EF4-FFF2-40B4-BE49-F238E27FC236}">
                <a16:creationId xmlns:a16="http://schemas.microsoft.com/office/drawing/2014/main" id="{5205A3D8-0ABD-6714-770B-FFE486B6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438" y="5100756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u="sng" dirty="0"/>
              <a:t> </a:t>
            </a:r>
            <a:endParaRPr lang="en-US" altLang="tr-TR" sz="2000" u="sng" dirty="0"/>
          </a:p>
        </p:txBody>
      </p:sp>
      <p:sp>
        <p:nvSpPr>
          <p:cNvPr id="11" name="Metin kutusu 48">
            <a:extLst>
              <a:ext uri="{FF2B5EF4-FFF2-40B4-BE49-F238E27FC236}">
                <a16:creationId xmlns:a16="http://schemas.microsoft.com/office/drawing/2014/main" id="{5276B9CD-0278-B247-34F6-258303ED2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438" y="537539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dirty="0"/>
              <a:t> </a:t>
            </a:r>
            <a:endParaRPr lang="en-US" altLang="tr-TR" sz="2000" dirty="0"/>
          </a:p>
        </p:txBody>
      </p:sp>
      <p:sp>
        <p:nvSpPr>
          <p:cNvPr id="12" name="Metin kutusu 48">
            <a:extLst>
              <a:ext uri="{FF2B5EF4-FFF2-40B4-BE49-F238E27FC236}">
                <a16:creationId xmlns:a16="http://schemas.microsoft.com/office/drawing/2014/main" id="{0FD3EC03-25D2-295B-3C9F-602740179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376" y="598010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dirty="0"/>
              <a:t> </a:t>
            </a:r>
            <a:endParaRPr lang="en-US" altLang="tr-TR" sz="2000" dirty="0"/>
          </a:p>
        </p:txBody>
      </p:sp>
      <p:sp>
        <p:nvSpPr>
          <p:cNvPr id="13" name="Metin kutusu 24">
            <a:extLst>
              <a:ext uri="{FF2B5EF4-FFF2-40B4-BE49-F238E27FC236}">
                <a16:creationId xmlns:a16="http://schemas.microsoft.com/office/drawing/2014/main" id="{6C4B3046-393A-334B-396F-0E7A3108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325" y="5158685"/>
            <a:ext cx="3540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1000" b="1" dirty="0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000" b="1" dirty="0">
                <a:latin typeface="Gabriola" panose="04040605051002020D02" pitchFamily="8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tr-TR" sz="1000" b="1" dirty="0">
                <a:latin typeface="Gabriola" panose="04040605051002020D02" pitchFamily="82" charset="0"/>
              </a:rPr>
              <a:t> </a:t>
            </a:r>
          </a:p>
        </p:txBody>
      </p:sp>
      <p:sp>
        <p:nvSpPr>
          <p:cNvPr id="15" name="Metin kutusu 24">
            <a:extLst>
              <a:ext uri="{FF2B5EF4-FFF2-40B4-BE49-F238E27FC236}">
                <a16:creationId xmlns:a16="http://schemas.microsoft.com/office/drawing/2014/main" id="{10D8C284-125E-33D6-4AA2-7DCBDDBC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265" y="5936202"/>
            <a:ext cx="652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&lt;1, 1&gt;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F98FB295-D2AC-505A-1EC4-2B99376B189B}"/>
              </a:ext>
            </a:extLst>
          </p:cNvPr>
          <p:cNvCxnSpPr>
            <a:cxnSpLocks/>
          </p:cNvCxnSpPr>
          <p:nvPr/>
        </p:nvCxnSpPr>
        <p:spPr>
          <a:xfrm flipV="1">
            <a:off x="5737737" y="5426701"/>
            <a:ext cx="1111502" cy="169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33DE2395-4329-0728-B2BC-03EEB8CF563E}"/>
              </a:ext>
            </a:extLst>
          </p:cNvPr>
          <p:cNvCxnSpPr>
            <a:cxnSpLocks/>
          </p:cNvCxnSpPr>
          <p:nvPr/>
        </p:nvCxnSpPr>
        <p:spPr>
          <a:xfrm flipV="1">
            <a:off x="5737737" y="5500806"/>
            <a:ext cx="1003793" cy="372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D5EADD97-2CD7-1EA7-E09D-F80B30B6B13D}"/>
              </a:ext>
            </a:extLst>
          </p:cNvPr>
          <p:cNvCxnSpPr/>
          <p:nvPr/>
        </p:nvCxnSpPr>
        <p:spPr>
          <a:xfrm flipV="1">
            <a:off x="5737737" y="6174214"/>
            <a:ext cx="9839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48">
            <a:extLst>
              <a:ext uri="{FF2B5EF4-FFF2-40B4-BE49-F238E27FC236}">
                <a16:creationId xmlns:a16="http://schemas.microsoft.com/office/drawing/2014/main" id="{C8248A6E-A1F2-D191-07AA-978E2DB37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850" y="5663729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dirty="0"/>
              <a:t> </a:t>
            </a:r>
            <a:endParaRPr lang="en-US" altLang="tr-TR" sz="2000" dirty="0"/>
          </a:p>
        </p:txBody>
      </p:sp>
      <p:sp>
        <p:nvSpPr>
          <p:cNvPr id="42" name="Metin kutusu 24">
            <a:extLst>
              <a:ext uri="{FF2B5EF4-FFF2-40B4-BE49-F238E27FC236}">
                <a16:creationId xmlns:a16="http://schemas.microsoft.com/office/drawing/2014/main" id="{2B73EB9A-0FB7-F254-CB65-6A418A23F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343" y="5630630"/>
            <a:ext cx="652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&lt;1, 0&gt;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43" name="Metin kutusu 24">
            <a:extLst>
              <a:ext uri="{FF2B5EF4-FFF2-40B4-BE49-F238E27FC236}">
                <a16:creationId xmlns:a16="http://schemas.microsoft.com/office/drawing/2014/main" id="{450A01E3-903B-74E9-E097-68AF9D07F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81" y="5345549"/>
            <a:ext cx="652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&lt;0, 1&gt;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46" name="Metin kutusu 24">
            <a:extLst>
              <a:ext uri="{FF2B5EF4-FFF2-40B4-BE49-F238E27FC236}">
                <a16:creationId xmlns:a16="http://schemas.microsoft.com/office/drawing/2014/main" id="{CC914912-D6EA-AAD7-7A8A-47FC9D4E5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452" y="5059823"/>
            <a:ext cx="739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&lt;0, 0&gt;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11AE2B68-8187-D54B-98C5-F15D0F6D99FC}"/>
              </a:ext>
            </a:extLst>
          </p:cNvPr>
          <p:cNvCxnSpPr/>
          <p:nvPr/>
        </p:nvCxnSpPr>
        <p:spPr>
          <a:xfrm flipV="1">
            <a:off x="5797079" y="5316265"/>
            <a:ext cx="9839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53ECE88-0CC4-8130-B2C3-C683DF821FD5}"/>
              </a:ext>
            </a:extLst>
          </p:cNvPr>
          <p:cNvSpPr/>
          <p:nvPr/>
        </p:nvSpPr>
        <p:spPr>
          <a:xfrm>
            <a:off x="6326063" y="4909453"/>
            <a:ext cx="1117157" cy="157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Metin kutusu 48">
            <a:extLst>
              <a:ext uri="{FF2B5EF4-FFF2-40B4-BE49-F238E27FC236}">
                <a16:creationId xmlns:a16="http://schemas.microsoft.com/office/drawing/2014/main" id="{22C7151A-56CF-5EB4-6796-C4BACC9A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530" y="513704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u="sng" dirty="0"/>
              <a:t> </a:t>
            </a:r>
            <a:endParaRPr lang="en-US" altLang="tr-TR" sz="2000" u="sng" dirty="0"/>
          </a:p>
        </p:txBody>
      </p:sp>
      <p:sp>
        <p:nvSpPr>
          <p:cNvPr id="53" name="Metin kutusu 24">
            <a:extLst>
              <a:ext uri="{FF2B5EF4-FFF2-40B4-BE49-F238E27FC236}">
                <a16:creationId xmlns:a16="http://schemas.microsoft.com/office/drawing/2014/main" id="{5E0E21E9-7197-1B52-AD28-8C76AD598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242" y="5101045"/>
            <a:ext cx="295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0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57" name="Metin kutusu 48">
            <a:extLst>
              <a:ext uri="{FF2B5EF4-FFF2-40B4-BE49-F238E27FC236}">
                <a16:creationId xmlns:a16="http://schemas.microsoft.com/office/drawing/2014/main" id="{6E09F987-E4AA-1569-3882-5C06DA3C7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477" y="5936202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u="sng" dirty="0"/>
              <a:t> </a:t>
            </a:r>
            <a:endParaRPr lang="en-US" altLang="tr-TR" sz="2000" u="sng" dirty="0"/>
          </a:p>
        </p:txBody>
      </p:sp>
      <p:sp>
        <p:nvSpPr>
          <p:cNvPr id="58" name="Metin kutusu 24">
            <a:extLst>
              <a:ext uri="{FF2B5EF4-FFF2-40B4-BE49-F238E27FC236}">
                <a16:creationId xmlns:a16="http://schemas.microsoft.com/office/drawing/2014/main" id="{3A20BF96-A32C-20C9-B498-F20A4FB2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75" y="5873207"/>
            <a:ext cx="295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1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59" name="Yay 58">
            <a:extLst>
              <a:ext uri="{FF2B5EF4-FFF2-40B4-BE49-F238E27FC236}">
                <a16:creationId xmlns:a16="http://schemas.microsoft.com/office/drawing/2014/main" id="{4738680A-0229-F4F0-FC81-0A16FC353781}"/>
              </a:ext>
            </a:extLst>
          </p:cNvPr>
          <p:cNvSpPr/>
          <p:nvPr/>
        </p:nvSpPr>
        <p:spPr>
          <a:xfrm>
            <a:off x="5573330" y="4815274"/>
            <a:ext cx="1102044" cy="261038"/>
          </a:xfrm>
          <a:prstGeom prst="arc">
            <a:avLst>
              <a:gd name="adj1" fmla="val 10778758"/>
              <a:gd name="adj2" fmla="val 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0" name="Metin kutusu 24">
            <a:extLst>
              <a:ext uri="{FF2B5EF4-FFF2-40B4-BE49-F238E27FC236}">
                <a16:creationId xmlns:a16="http://schemas.microsoft.com/office/drawing/2014/main" id="{B756D6C3-D521-5704-9F21-E3A30150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154" y="4473043"/>
            <a:ext cx="475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ve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4C7F5BE-E80D-B639-E218-0ACF2555D0B5}"/>
              </a:ext>
            </a:extLst>
          </p:cNvPr>
          <p:cNvSpPr/>
          <p:nvPr/>
        </p:nvSpPr>
        <p:spPr>
          <a:xfrm>
            <a:off x="8006332" y="4923908"/>
            <a:ext cx="1117157" cy="157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Metin kutusu 44">
            <a:extLst>
              <a:ext uri="{FF2B5EF4-FFF2-40B4-BE49-F238E27FC236}">
                <a16:creationId xmlns:a16="http://schemas.microsoft.com/office/drawing/2014/main" id="{551FABC6-616C-AE8C-64BF-E3665A6E0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061" y="4278607"/>
            <a:ext cx="21531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tr-TR" sz="2000" b="1" dirty="0">
                <a:solidFill>
                  <a:schemeClr val="accent2"/>
                </a:solidFill>
                <a:latin typeface="Gabriola" panose="04040605051002020D02" pitchFamily="82" charset="0"/>
              </a:rPr>
              <a:t>Bir bağıntı olarak ‘çünkü’</a:t>
            </a:r>
            <a:endParaRPr lang="en-US" altLang="tr-TR" sz="2000" dirty="0">
              <a:solidFill>
                <a:schemeClr val="accent2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3" name="Metin kutusu 48">
            <a:extLst>
              <a:ext uri="{FF2B5EF4-FFF2-40B4-BE49-F238E27FC236}">
                <a16:creationId xmlns:a16="http://schemas.microsoft.com/office/drawing/2014/main" id="{45AFA4D7-BBAA-467C-1D4C-EA8B42B6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819" y="5100756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u="sng" dirty="0"/>
              <a:t> </a:t>
            </a:r>
            <a:endParaRPr lang="en-US" altLang="tr-TR" sz="2000" u="sng" dirty="0"/>
          </a:p>
        </p:txBody>
      </p:sp>
      <p:sp>
        <p:nvSpPr>
          <p:cNvPr id="64" name="Metin kutusu 48">
            <a:extLst>
              <a:ext uri="{FF2B5EF4-FFF2-40B4-BE49-F238E27FC236}">
                <a16:creationId xmlns:a16="http://schemas.microsoft.com/office/drawing/2014/main" id="{A3B00E53-5C3E-B385-7E02-23C85B90E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819" y="537539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dirty="0"/>
              <a:t> </a:t>
            </a:r>
            <a:endParaRPr lang="en-US" altLang="tr-TR" sz="2000" dirty="0"/>
          </a:p>
        </p:txBody>
      </p:sp>
      <p:sp>
        <p:nvSpPr>
          <p:cNvPr id="65" name="Metin kutusu 48">
            <a:extLst>
              <a:ext uri="{FF2B5EF4-FFF2-40B4-BE49-F238E27FC236}">
                <a16:creationId xmlns:a16="http://schemas.microsoft.com/office/drawing/2014/main" id="{4EE65BB9-7020-AF09-94AC-E218EC33D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57" y="598010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dirty="0"/>
              <a:t> </a:t>
            </a:r>
            <a:endParaRPr lang="en-US" altLang="tr-TR" sz="2000" dirty="0"/>
          </a:p>
        </p:txBody>
      </p:sp>
      <p:sp>
        <p:nvSpPr>
          <p:cNvPr id="66" name="Metin kutusu 24">
            <a:extLst>
              <a:ext uri="{FF2B5EF4-FFF2-40B4-BE49-F238E27FC236}">
                <a16:creationId xmlns:a16="http://schemas.microsoft.com/office/drawing/2014/main" id="{9A3F2066-3D14-10C9-AC3E-76D5DACE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1646" y="5936202"/>
            <a:ext cx="652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&lt;1, 1&gt;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F69F1121-E45D-47BF-8DA4-8D7FE1C11739}"/>
              </a:ext>
            </a:extLst>
          </p:cNvPr>
          <p:cNvCxnSpPr>
            <a:cxnSpLocks/>
          </p:cNvCxnSpPr>
          <p:nvPr/>
        </p:nvCxnSpPr>
        <p:spPr>
          <a:xfrm flipV="1">
            <a:off x="8918511" y="5417561"/>
            <a:ext cx="1118108" cy="6742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1DC03B08-D48A-FA2C-ED36-126F2FB72131}"/>
              </a:ext>
            </a:extLst>
          </p:cNvPr>
          <p:cNvCxnSpPr/>
          <p:nvPr/>
        </p:nvCxnSpPr>
        <p:spPr>
          <a:xfrm flipV="1">
            <a:off x="8925118" y="6174214"/>
            <a:ext cx="9839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etin kutusu 48">
            <a:extLst>
              <a:ext uri="{FF2B5EF4-FFF2-40B4-BE49-F238E27FC236}">
                <a16:creationId xmlns:a16="http://schemas.microsoft.com/office/drawing/2014/main" id="{D2585596-4D8E-18E3-4494-F6C595A1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4231" y="5663729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dirty="0"/>
              <a:t> </a:t>
            </a:r>
            <a:endParaRPr lang="en-US" altLang="tr-TR" sz="2000" dirty="0"/>
          </a:p>
        </p:txBody>
      </p:sp>
      <p:sp>
        <p:nvSpPr>
          <p:cNvPr id="71" name="Metin kutusu 24">
            <a:extLst>
              <a:ext uri="{FF2B5EF4-FFF2-40B4-BE49-F238E27FC236}">
                <a16:creationId xmlns:a16="http://schemas.microsoft.com/office/drawing/2014/main" id="{B027CE60-0405-98E6-CDE2-C02B2A488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724" y="5630630"/>
            <a:ext cx="652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&lt;1, 0&gt;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72" name="Metin kutusu 24">
            <a:extLst>
              <a:ext uri="{FF2B5EF4-FFF2-40B4-BE49-F238E27FC236}">
                <a16:creationId xmlns:a16="http://schemas.microsoft.com/office/drawing/2014/main" id="{AAB8B260-4ADA-5CFF-F7F3-2C659F477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562" y="5345549"/>
            <a:ext cx="652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&lt;0, 1&gt;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73" name="Metin kutusu 24">
            <a:extLst>
              <a:ext uri="{FF2B5EF4-FFF2-40B4-BE49-F238E27FC236}">
                <a16:creationId xmlns:a16="http://schemas.microsoft.com/office/drawing/2014/main" id="{BF35D79F-CA10-5D4E-0A36-80D244F1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9833" y="5059823"/>
            <a:ext cx="739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&lt;0, 0&gt;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ACC9C4-2859-B699-5043-0645051AFCE1}"/>
              </a:ext>
            </a:extLst>
          </p:cNvPr>
          <p:cNvSpPr/>
          <p:nvPr/>
        </p:nvSpPr>
        <p:spPr>
          <a:xfrm>
            <a:off x="9513444" y="4909453"/>
            <a:ext cx="1117157" cy="157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Metin kutusu 48">
            <a:extLst>
              <a:ext uri="{FF2B5EF4-FFF2-40B4-BE49-F238E27FC236}">
                <a16:creationId xmlns:a16="http://schemas.microsoft.com/office/drawing/2014/main" id="{B85E0C29-9C24-9197-5A4D-67FB1A8C7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8911" y="513704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u="sng" dirty="0"/>
              <a:t> </a:t>
            </a:r>
            <a:endParaRPr lang="en-US" altLang="tr-TR" sz="2000" u="sng" dirty="0"/>
          </a:p>
        </p:txBody>
      </p:sp>
      <p:sp>
        <p:nvSpPr>
          <p:cNvPr id="77" name="Metin kutusu 24">
            <a:extLst>
              <a:ext uri="{FF2B5EF4-FFF2-40B4-BE49-F238E27FC236}">
                <a16:creationId xmlns:a16="http://schemas.microsoft.com/office/drawing/2014/main" id="{45B4D142-3834-59D4-454A-1AB55623E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2623" y="5101045"/>
            <a:ext cx="295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0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78" name="Metin kutusu 48">
            <a:extLst>
              <a:ext uri="{FF2B5EF4-FFF2-40B4-BE49-F238E27FC236}">
                <a16:creationId xmlns:a16="http://schemas.microsoft.com/office/drawing/2014/main" id="{9CCC14F6-BC9F-2CDD-9C58-308E5249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858" y="5936202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altLang="tr-TR" sz="2000" u="sng" dirty="0"/>
              <a:t> </a:t>
            </a:r>
            <a:endParaRPr lang="en-US" altLang="tr-TR" sz="2000" u="sng" dirty="0"/>
          </a:p>
        </p:txBody>
      </p:sp>
      <p:sp>
        <p:nvSpPr>
          <p:cNvPr id="79" name="Metin kutusu 24">
            <a:extLst>
              <a:ext uri="{FF2B5EF4-FFF2-40B4-BE49-F238E27FC236}">
                <a16:creationId xmlns:a16="http://schemas.microsoft.com/office/drawing/2014/main" id="{1F19CFB7-C91A-8FB5-762C-B5B3934A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9622" y="5873207"/>
            <a:ext cx="295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1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  <p:sp>
        <p:nvSpPr>
          <p:cNvPr id="80" name="Yay 79">
            <a:extLst>
              <a:ext uri="{FF2B5EF4-FFF2-40B4-BE49-F238E27FC236}">
                <a16:creationId xmlns:a16="http://schemas.microsoft.com/office/drawing/2014/main" id="{29841786-61B2-BA00-686C-D66C1A0A8509}"/>
              </a:ext>
            </a:extLst>
          </p:cNvPr>
          <p:cNvSpPr/>
          <p:nvPr/>
        </p:nvSpPr>
        <p:spPr>
          <a:xfrm>
            <a:off x="8760711" y="4815274"/>
            <a:ext cx="1102044" cy="261038"/>
          </a:xfrm>
          <a:prstGeom prst="arc">
            <a:avLst>
              <a:gd name="adj1" fmla="val 10778758"/>
              <a:gd name="adj2" fmla="val 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1" name="Metin kutusu 24">
            <a:extLst>
              <a:ext uri="{FF2B5EF4-FFF2-40B4-BE49-F238E27FC236}">
                <a16:creationId xmlns:a16="http://schemas.microsoft.com/office/drawing/2014/main" id="{94D76167-3CEA-B13A-D6A1-713494061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098" y="4473043"/>
            <a:ext cx="870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tr-TR" sz="2000" b="1" dirty="0">
                <a:latin typeface="Gabriola" panose="04040605051002020D02" pitchFamily="82" charset="0"/>
              </a:rPr>
              <a:t>çünkü</a:t>
            </a:r>
            <a:r>
              <a:rPr lang="tr-TR" sz="2000" b="1" baseline="-25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812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40" grpId="0"/>
      <p:bldP spid="40" grpId="1"/>
      <p:bldP spid="42" grpId="0"/>
      <p:bldP spid="42" grpId="1"/>
      <p:bldP spid="43" grpId="0"/>
      <p:bldP spid="43" grpId="1"/>
      <p:bldP spid="46" grpId="0"/>
      <p:bldP spid="46" grpId="1"/>
      <p:bldP spid="50" grpId="0" animBg="1"/>
      <p:bldP spid="50" grpId="1" animBg="1"/>
      <p:bldP spid="51" grpId="0"/>
      <p:bldP spid="51" grpId="1"/>
      <p:bldP spid="53" grpId="0"/>
      <p:bldP spid="53" grpId="1"/>
      <p:bldP spid="57" grpId="0"/>
      <p:bldP spid="57" grpId="1"/>
      <p:bldP spid="58" grpId="0"/>
      <p:bldP spid="58" grpId="1"/>
      <p:bldP spid="59" grpId="0" animBg="1"/>
      <p:bldP spid="60" grpId="0"/>
      <p:bldP spid="60" grpId="1"/>
      <p:bldP spid="61" grpId="0" animBg="1"/>
      <p:bldP spid="61" grpId="1" animBg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 animBg="1"/>
      <p:bldP spid="75" grpId="1" animBg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 animBg="1"/>
      <p:bldP spid="81" grpId="0"/>
      <p:bldP spid="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50" y="783056"/>
            <a:ext cx="11438049" cy="5626133"/>
          </a:xfrm>
        </p:spPr>
        <p:txBody>
          <a:bodyPr>
            <a:noAutofit/>
          </a:bodyPr>
          <a:lstStyle/>
          <a:p>
            <a:pPr algn="just"/>
            <a:r>
              <a:rPr lang="tr-TR" sz="2800" b="1" dirty="0">
                <a:latin typeface="Gabriola" panose="04040605051002020D02" pitchFamily="82" charset="0"/>
              </a:rPr>
              <a:t>Tekrarlarsak, önermeler mantığındaki tüm mantık operatörleri / sabitleri, doğruluk değerlerinden doğruluk değerlerine giden fonksiyonlardır.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Bu türden bir fonksiyon olarak yorumlanabilen herhangi bir doğal dil ifadesi, önermeler mantığının bir operatörü olarak uyarlanabilir.</a:t>
            </a:r>
          </a:p>
          <a:p>
            <a:pPr algn="just"/>
            <a:r>
              <a:rPr lang="tr-TR" sz="2800" b="1" dirty="0">
                <a:latin typeface="Gabriola" panose="04040605051002020D02" pitchFamily="82" charset="0"/>
              </a:rPr>
              <a:t>Ancak, bir ifade bir mantık operatörü olarak kabul edildiğinde doğal dildeki tüm olası yorumlarını kendisiyle birlikte taşımaz.</a:t>
            </a:r>
          </a:p>
          <a:p>
            <a:pPr algn="just"/>
            <a:r>
              <a:rPr lang="en-US" sz="2800" b="1" dirty="0" err="1">
                <a:latin typeface="Gabriola" panose="04040605051002020D02" pitchFamily="82" charset="0"/>
              </a:rPr>
              <a:t>Örneğin</a:t>
            </a:r>
            <a:r>
              <a:rPr lang="en-US" sz="2800" b="1" dirty="0">
                <a:latin typeface="Gabriola" panose="04040605051002020D02" pitchFamily="82" charset="0"/>
              </a:rPr>
              <a:t>, </a:t>
            </a:r>
            <a:r>
              <a:rPr lang="tr-TR" sz="2800" b="1" dirty="0">
                <a:latin typeface="Gabriola" panose="04040605051002020D02" pitchFamily="82" charset="0"/>
              </a:rPr>
              <a:t>doğal dilde bazen ‘ve’ </a:t>
            </a:r>
            <a:r>
              <a:rPr lang="en-US" sz="2800" b="1" dirty="0" err="1">
                <a:latin typeface="Gabriola" panose="04040605051002020D02" pitchFamily="82" charset="0"/>
              </a:rPr>
              <a:t>bağla</a:t>
            </a:r>
            <a:r>
              <a:rPr lang="tr-TR" sz="2800" b="1" dirty="0" err="1">
                <a:latin typeface="Gabriola" panose="04040605051002020D02" pitchFamily="82" charset="0"/>
              </a:rPr>
              <a:t>cıyla</a:t>
            </a:r>
            <a:r>
              <a:rPr lang="tr-TR" sz="2800" b="1" dirty="0">
                <a:latin typeface="Gabriola" panose="04040605051002020D02" pitchFamily="82" charset="0"/>
              </a:rPr>
              <a:t> bağlanan cümlelerin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sırası</a:t>
            </a:r>
            <a:r>
              <a:rPr lang="en-US" sz="2800" b="1" dirty="0">
                <a:latin typeface="Gabriola" panose="04040605051002020D02" pitchFamily="82" charset="0"/>
              </a:rPr>
              <a:t> </a:t>
            </a:r>
            <a:r>
              <a:rPr lang="en-US" sz="2800" b="1" dirty="0" err="1">
                <a:latin typeface="Gabriola" panose="04040605051002020D02" pitchFamily="82" charset="0"/>
              </a:rPr>
              <a:t>önemli</a:t>
            </a:r>
            <a:r>
              <a:rPr lang="tr-TR" sz="2800" b="1" dirty="0">
                <a:latin typeface="Gabriola" panose="04040605051002020D02" pitchFamily="82" charset="0"/>
              </a:rPr>
              <a:t> </a:t>
            </a:r>
            <a:r>
              <a:rPr lang="tr-TR" sz="2800" b="1" dirty="0" err="1">
                <a:latin typeface="Gabriola" panose="04040605051002020D02" pitchFamily="82" charset="0"/>
              </a:rPr>
              <a:t>olabili</a:t>
            </a:r>
            <a:r>
              <a:rPr lang="en-US" sz="2800" b="1" dirty="0">
                <a:latin typeface="Gabriola" panose="04040605051002020D02" pitchFamily="82" charset="0"/>
              </a:rPr>
              <a:t>r.</a:t>
            </a:r>
            <a:r>
              <a:rPr lang="tr-TR" sz="2800" b="1" dirty="0">
                <a:latin typeface="Gabriola" panose="04040605051002020D02" pitchFamily="82" charset="0"/>
              </a:rPr>
              <a:t> </a:t>
            </a:r>
          </a:p>
          <a:p>
            <a:pPr marL="0" indent="0">
              <a:buNone/>
            </a:pPr>
            <a:r>
              <a:rPr lang="tr-TR" altLang="tr-TR" sz="2800" dirty="0">
                <a:latin typeface="Gabriola" panose="04040605051002020D02" pitchFamily="82" charset="0"/>
              </a:rPr>
              <a:t>	(9) </a:t>
            </a:r>
            <a:r>
              <a:rPr lang="en-US" dirty="0"/>
              <a:t>John </a:t>
            </a:r>
            <a:r>
              <a:rPr lang="en-US" dirty="0" err="1"/>
              <a:t>tıraş</a:t>
            </a:r>
            <a:r>
              <a:rPr lang="en-US" dirty="0"/>
              <a:t> </a:t>
            </a:r>
            <a:r>
              <a:rPr lang="en-US" dirty="0" err="1"/>
              <a:t>oldu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dışarı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sz="2800" dirty="0">
                <a:latin typeface="Gabriola" panose="04040605051002020D02" pitchFamily="82" charset="0"/>
              </a:rPr>
              <a:t>.</a:t>
            </a:r>
            <a:endParaRPr lang="tr-TR" sz="28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tr-TR" sz="2800" dirty="0">
                <a:latin typeface="Gabriola" panose="04040605051002020D02" pitchFamily="82" charset="0"/>
              </a:rPr>
              <a:t>	</a:t>
            </a:r>
            <a:r>
              <a:rPr lang="en-US" sz="2800" dirty="0">
                <a:latin typeface="Gabriola" panose="04040605051002020D02" pitchFamily="82" charset="0"/>
              </a:rPr>
              <a:t>(</a:t>
            </a:r>
            <a:r>
              <a:rPr lang="tr-TR" sz="2800" dirty="0">
                <a:latin typeface="Gabriola" panose="04040605051002020D02" pitchFamily="82" charset="0"/>
              </a:rPr>
              <a:t>10</a:t>
            </a:r>
            <a:r>
              <a:rPr lang="en-US" sz="2800" dirty="0">
                <a:latin typeface="Gabriola" panose="04040605051002020D02" pitchFamily="82" charset="0"/>
              </a:rPr>
              <a:t>)</a:t>
            </a:r>
            <a:r>
              <a:rPr lang="tr-TR" sz="2800" dirty="0">
                <a:latin typeface="Gabriola" panose="04040605051002020D02" pitchFamily="82" charset="0"/>
              </a:rPr>
              <a:t>  </a:t>
            </a:r>
            <a:r>
              <a:rPr lang="en-US" sz="2800" dirty="0">
                <a:latin typeface="Gabriola" panose="04040605051002020D02" pitchFamily="82" charset="0"/>
              </a:rPr>
              <a:t>John </a:t>
            </a:r>
            <a:r>
              <a:rPr lang="tr-TR" sz="2800" dirty="0">
                <a:latin typeface="Gabriola" panose="04040605051002020D02" pitchFamily="82" charset="0"/>
              </a:rPr>
              <a:t>tıraş oldu ve dışarı çıktı</a:t>
            </a:r>
            <a:r>
              <a:rPr lang="en-US" sz="2800" dirty="0">
                <a:latin typeface="Gabriola" panose="04040605051002020D02" pitchFamily="82" charset="0"/>
              </a:rPr>
              <a:t>.</a:t>
            </a:r>
            <a:endParaRPr lang="tr-TR" sz="28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tr-TR" sz="2800" b="1" dirty="0">
                <a:latin typeface="Gabriola" panose="04040605051002020D02" pitchFamily="82" charset="0"/>
              </a:rPr>
              <a:t>Fakat, ‘ve’ mantıkta değişmeli (</a:t>
            </a:r>
            <a:r>
              <a:rPr lang="tr-TR" sz="2800" b="1" dirty="0" err="1">
                <a:latin typeface="Gabriola" panose="04040605051002020D02" pitchFamily="82" charset="0"/>
              </a:rPr>
              <a:t>komütatif</a:t>
            </a:r>
            <a:r>
              <a:rPr lang="tr-TR" sz="2800" b="1" dirty="0">
                <a:latin typeface="Gabriola" panose="04040605051002020D02" pitchFamily="82" charset="0"/>
              </a:rPr>
              <a:t>) bir operatör olarak görev yapar. Yani, en azından önermeler mantığı açısından, yukarıdaki iki cümle arasında fark yoktur.</a:t>
            </a:r>
          </a:p>
          <a:p>
            <a:pPr marL="0" indent="0">
              <a:buNone/>
            </a:pPr>
            <a:r>
              <a:rPr lang="tr-TR" sz="2400" dirty="0">
                <a:latin typeface="Gabriola" panose="04040605051002020D02" pitchFamily="82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CB9FB0-5203-2F35-5561-1DF6F178D51D}"/>
              </a:ext>
            </a:extLst>
          </p:cNvPr>
          <p:cNvSpPr txBox="1">
            <a:spLocks/>
          </p:cNvSpPr>
          <p:nvPr/>
        </p:nvSpPr>
        <p:spPr>
          <a:xfrm>
            <a:off x="935623" y="0"/>
            <a:ext cx="10058400" cy="49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oğal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d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il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 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ve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m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antık</a:t>
            </a:r>
            <a:r>
              <a:rPr lang="tr-TR" sz="4400" b="1" dirty="0">
                <a:solidFill>
                  <a:srgbClr val="006600"/>
                </a:solidFill>
                <a:latin typeface="Gabriola" panose="04040605051002020D02" pitchFamily="82" charset="0"/>
              </a:rPr>
              <a:t> s</a:t>
            </a:r>
            <a:r>
              <a:rPr lang="tr-TR" sz="3600" b="1" dirty="0">
                <a:solidFill>
                  <a:srgbClr val="006600"/>
                </a:solidFill>
                <a:latin typeface="Gabriola" panose="04040605051002020D02" pitchFamily="82" charset="0"/>
              </a:rPr>
              <a:t>abitleri - </a:t>
            </a:r>
            <a:r>
              <a:rPr lang="tr-TR" sz="3600" b="1" dirty="0" err="1">
                <a:solidFill>
                  <a:srgbClr val="006600"/>
                </a:solidFill>
                <a:latin typeface="Gabriola" panose="04040605051002020D02" pitchFamily="82" charset="0"/>
              </a:rPr>
              <a:t>ııı</a:t>
            </a:r>
            <a:endParaRPr lang="tr-TR" sz="3600" b="1" dirty="0">
              <a:solidFill>
                <a:srgbClr val="00B05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8823842D759C9E449A32AB522A910043" ma:contentTypeVersion="10" ma:contentTypeDescription="Yeni belge oluşturun." ma:contentTypeScope="" ma:versionID="d833fa0363b9e3f7b76c9c02aa9943c6">
  <xsd:schema xmlns:xsd="http://www.w3.org/2001/XMLSchema" xmlns:xs="http://www.w3.org/2001/XMLSchema" xmlns:p="http://schemas.microsoft.com/office/2006/metadata/properties" xmlns:ns2="848fb4e4-d694-466d-9c20-89c7728fbbbf" xmlns:ns3="033fb895-ccb7-49cb-b328-917c7623290e" targetNamespace="http://schemas.microsoft.com/office/2006/metadata/properties" ma:root="true" ma:fieldsID="7e9ecd83fd5898544e3f4834760e0629" ns2:_="" ns3:_="">
    <xsd:import namespace="848fb4e4-d694-466d-9c20-89c7728fbbbf"/>
    <xsd:import namespace="033fb895-ccb7-49cb-b328-917c76232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fb4e4-d694-466d-9c20-89c7728fb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fb895-ccb7-49cb-b328-917c76232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3252CF-538A-4589-94E8-B970CEA29FB0}"/>
</file>

<file path=customXml/itemProps2.xml><?xml version="1.0" encoding="utf-8"?>
<ds:datastoreItem xmlns:ds="http://schemas.openxmlformats.org/officeDocument/2006/customXml" ds:itemID="{10E53FEF-3368-4164-B9E2-63E4B228CC35}"/>
</file>

<file path=customXml/itemProps3.xml><?xml version="1.0" encoding="utf-8"?>
<ds:datastoreItem xmlns:ds="http://schemas.openxmlformats.org/officeDocument/2006/customXml" ds:itemID="{CC294333-F1B9-40BD-BCE7-3C110616BDB4}"/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7980</TotalTime>
  <Words>5537</Words>
  <Application>Microsoft Office PowerPoint</Application>
  <PresentationFormat>Geniş ekran</PresentationFormat>
  <Paragraphs>926</Paragraphs>
  <Slides>53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63" baseType="lpstr">
      <vt:lpstr>Arial</vt:lpstr>
      <vt:lpstr>Bookman Old Style</vt:lpstr>
      <vt:lpstr>Browallia New</vt:lpstr>
      <vt:lpstr>Calibri</vt:lpstr>
      <vt:lpstr>Gabriola</vt:lpstr>
      <vt:lpstr>Impact</vt:lpstr>
      <vt:lpstr>Symbol</vt:lpstr>
      <vt:lpstr>Times New Roman</vt:lpstr>
      <vt:lpstr>Wingdings</vt:lpstr>
      <vt:lpstr>Wood Type</vt:lpstr>
      <vt:lpstr>  (formel) önermeler mantığı </vt:lpstr>
      <vt:lpstr>sunum planı</vt:lpstr>
      <vt:lpstr>Doğal dilde belirsizlik</vt:lpstr>
      <vt:lpstr>Belirsizlik barındıran bazı çıkarımlar</vt:lpstr>
      <vt:lpstr>Mantık için formalizasyonun gerekliği</vt:lpstr>
      <vt:lpstr>Üç bileşenli bir sistem olarak dil</vt:lpstr>
      <vt:lpstr>Doğal dil  ve mantık Sabitleri - ı</vt:lpstr>
      <vt:lpstr>Doğal dil  ve mantık sabitleri - ıı</vt:lpstr>
      <vt:lpstr>PowerPoint Sunusu</vt:lpstr>
      <vt:lpstr>PowerPoint Sunusu</vt:lpstr>
      <vt:lpstr>sözdizim ağaçları (örnek - 1)</vt:lpstr>
      <vt:lpstr>sözdizim ağaçları (örnek - 2)</vt:lpstr>
      <vt:lpstr>PowerPoint Sunusu</vt:lpstr>
      <vt:lpstr>cümlelerin türetilmesi</vt:lpstr>
      <vt:lpstr>Alıştırmalar (türetimler)</vt:lpstr>
      <vt:lpstr>Model-kuramsal anlambilim</vt:lpstr>
      <vt:lpstr>L1’İN semantiği</vt:lpstr>
      <vt:lpstr>PowerPoint Sunusu</vt:lpstr>
      <vt:lpstr>(p  (q  r)) için (bileşik) doğruluk tabllosu</vt:lpstr>
      <vt:lpstr>Alıştırmalar (doğruluk tabloları)</vt:lpstr>
      <vt:lpstr>doğal bir dilden L1’eçeviri</vt:lpstr>
      <vt:lpstr>PowerPoint Sunusu</vt:lpstr>
      <vt:lpstr>Önermeler mantığında çıkarımlar</vt:lpstr>
      <vt:lpstr>Doğruluk tablosu ile geçerlilik kontrolü - semantik geçerlilik -</vt:lpstr>
      <vt:lpstr>Önermeler mantığının sınırlılıkları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çözümler</vt:lpstr>
      <vt:lpstr>çözümler</vt:lpstr>
      <vt:lpstr>çözümler</vt:lpstr>
      <vt:lpstr>çözümler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 falso sequıtur quodlıbet (EFSQ) (bir çelişkiden herşey çıkar)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lattıce of thematıc roles</dc:title>
  <dc:creator>yilmazkilicaslan</dc:creator>
  <cp:lastModifiedBy>YILMAZ KILIÇASLAN</cp:lastModifiedBy>
  <cp:revision>920</cp:revision>
  <cp:lastPrinted>2017-02-13T14:21:54Z</cp:lastPrinted>
  <dcterms:created xsi:type="dcterms:W3CDTF">2014-05-19T08:47:35Z</dcterms:created>
  <dcterms:modified xsi:type="dcterms:W3CDTF">2024-03-05T11:25:30Z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0x0101008823842D759C9E449A32AB522A910043</vt:lpwstr>
  </property>
</Properties>
</file>