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1"/>
  </p:notesMasterIdLst>
  <p:handoutMasterIdLst>
    <p:handoutMasterId r:id="rId22"/>
  </p:handoutMasterIdLst>
  <p:sldIdLst>
    <p:sldId id="256" r:id="rId2"/>
    <p:sldId id="275" r:id="rId3"/>
    <p:sldId id="294" r:id="rId4"/>
    <p:sldId id="295" r:id="rId5"/>
    <p:sldId id="293" r:id="rId6"/>
    <p:sldId id="292" r:id="rId7"/>
    <p:sldId id="279" r:id="rId8"/>
    <p:sldId id="280" r:id="rId9"/>
    <p:sldId id="282" r:id="rId10"/>
    <p:sldId id="283" r:id="rId11"/>
    <p:sldId id="281" r:id="rId12"/>
    <p:sldId id="286" r:id="rId13"/>
    <p:sldId id="288" r:id="rId14"/>
    <p:sldId id="290" r:id="rId15"/>
    <p:sldId id="287" r:id="rId16"/>
    <p:sldId id="289" r:id="rId17"/>
    <p:sldId id="285" r:id="rId18"/>
    <p:sldId id="291" r:id="rId19"/>
    <p:sldId id="278" r:id="rId20"/>
  </p:sldIdLst>
  <p:sldSz cx="9144000" cy="6858000" type="screen4x3"/>
  <p:notesSz cx="9928225" cy="67976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99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autoAdjust="0"/>
  </p:normalViewPr>
  <p:slideViewPr>
    <p:cSldViewPr>
      <p:cViewPr varScale="1">
        <p:scale>
          <a:sx n="90" d="100"/>
          <a:sy n="90" d="100"/>
        </p:scale>
        <p:origin x="123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4302125" cy="3397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1619" name="Rectangle 3"/>
          <p:cNvSpPr>
            <a:spLocks noGrp="1" noChangeArrowheads="1"/>
          </p:cNvSpPr>
          <p:nvPr>
            <p:ph type="dt" sz="quarter" idx="1"/>
          </p:nvPr>
        </p:nvSpPr>
        <p:spPr bwMode="auto">
          <a:xfrm>
            <a:off x="5624513" y="0"/>
            <a:ext cx="4302125" cy="3397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11620" name="Rectangle 4"/>
          <p:cNvSpPr>
            <a:spLocks noGrp="1" noChangeArrowheads="1"/>
          </p:cNvSpPr>
          <p:nvPr>
            <p:ph type="ftr" sz="quarter" idx="2"/>
          </p:nvPr>
        </p:nvSpPr>
        <p:spPr bwMode="auto">
          <a:xfrm>
            <a:off x="0" y="6456363"/>
            <a:ext cx="4302125" cy="3397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1621" name="Rectangle 5"/>
          <p:cNvSpPr>
            <a:spLocks noGrp="1" noChangeArrowheads="1"/>
          </p:cNvSpPr>
          <p:nvPr>
            <p:ph type="sldNum" sz="quarter" idx="3"/>
          </p:nvPr>
        </p:nvSpPr>
        <p:spPr bwMode="auto">
          <a:xfrm>
            <a:off x="5624513" y="6456363"/>
            <a:ext cx="4302125" cy="3397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eaLnBrk="1" hangingPunct="1">
              <a:defRPr sz="1200"/>
            </a:lvl1pPr>
          </a:lstStyle>
          <a:p>
            <a:pPr>
              <a:defRPr/>
            </a:pPr>
            <a:fld id="{28D9EFC0-BAFA-4064-AA37-B3A77ACC5A4E}" type="slidenum">
              <a:rPr lang="en-US" altLang="tr-TR"/>
              <a:pPr>
                <a:defRPr/>
              </a:pPr>
              <a:t>‹#›</a:t>
            </a:fld>
            <a:endParaRPr lang="en-US" altLang="tr-TR"/>
          </a:p>
        </p:txBody>
      </p:sp>
    </p:spTree>
    <p:extLst>
      <p:ext uri="{BB962C8B-B14F-4D97-AF65-F5344CB8AC3E}">
        <p14:creationId xmlns:p14="http://schemas.microsoft.com/office/powerpoint/2010/main" val="437990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4302125" cy="3397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2643" name="Rectangle 3"/>
          <p:cNvSpPr>
            <a:spLocks noGrp="1" noChangeArrowheads="1"/>
          </p:cNvSpPr>
          <p:nvPr>
            <p:ph type="dt" idx="1"/>
          </p:nvPr>
        </p:nvSpPr>
        <p:spPr bwMode="auto">
          <a:xfrm>
            <a:off x="5624513" y="0"/>
            <a:ext cx="4302125" cy="3397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3265488" y="511175"/>
            <a:ext cx="3397250"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992188" y="3228975"/>
            <a:ext cx="7943850" cy="305911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US" noProof="0"/>
              <a:t>Asıl metin stillerini düzenlemek için tıklatın</a:t>
            </a:r>
          </a:p>
          <a:p>
            <a:pPr lvl="1"/>
            <a:r>
              <a:rPr lang="en-US" noProof="0"/>
              <a:t>İkinci düzey</a:t>
            </a:r>
          </a:p>
          <a:p>
            <a:pPr lvl="2"/>
            <a:r>
              <a:rPr lang="en-US" noProof="0"/>
              <a:t>Üçüncü düzey</a:t>
            </a:r>
          </a:p>
          <a:p>
            <a:pPr lvl="3"/>
            <a:r>
              <a:rPr lang="en-US" noProof="0"/>
              <a:t>Dördüncü düzey</a:t>
            </a:r>
          </a:p>
          <a:p>
            <a:pPr lvl="4"/>
            <a:r>
              <a:rPr lang="en-US" noProof="0"/>
              <a:t>Beşinci düzey</a:t>
            </a:r>
          </a:p>
        </p:txBody>
      </p:sp>
      <p:sp>
        <p:nvSpPr>
          <p:cNvPr id="112646" name="Rectangle 6"/>
          <p:cNvSpPr>
            <a:spLocks noGrp="1" noChangeArrowheads="1"/>
          </p:cNvSpPr>
          <p:nvPr>
            <p:ph type="ftr" sz="quarter" idx="4"/>
          </p:nvPr>
        </p:nvSpPr>
        <p:spPr bwMode="auto">
          <a:xfrm>
            <a:off x="0" y="6456363"/>
            <a:ext cx="4302125" cy="3397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2647" name="Rectangle 7"/>
          <p:cNvSpPr>
            <a:spLocks noGrp="1" noChangeArrowheads="1"/>
          </p:cNvSpPr>
          <p:nvPr>
            <p:ph type="sldNum" sz="quarter" idx="5"/>
          </p:nvPr>
        </p:nvSpPr>
        <p:spPr bwMode="auto">
          <a:xfrm>
            <a:off x="5624513" y="6456363"/>
            <a:ext cx="4302125" cy="3397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eaLnBrk="1" hangingPunct="1">
              <a:defRPr sz="1200"/>
            </a:lvl1pPr>
          </a:lstStyle>
          <a:p>
            <a:pPr>
              <a:defRPr/>
            </a:pPr>
            <a:fld id="{D343DDA5-A20A-4091-9F4F-165389DD4C49}" type="slidenum">
              <a:rPr lang="en-US" altLang="tr-TR"/>
              <a:pPr>
                <a:defRPr/>
              </a:pPr>
              <a:t>‹#›</a:t>
            </a:fld>
            <a:endParaRPr lang="en-US" altLang="tr-TR"/>
          </a:p>
        </p:txBody>
      </p:sp>
    </p:spTree>
    <p:extLst>
      <p:ext uri="{BB962C8B-B14F-4D97-AF65-F5344CB8AC3E}">
        <p14:creationId xmlns:p14="http://schemas.microsoft.com/office/powerpoint/2010/main" val="87311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4588" indent="-228600">
              <a:spcBef>
                <a:spcPct val="30000"/>
              </a:spcBef>
              <a:defRPr sz="1200">
                <a:solidFill>
                  <a:schemeClr val="tx1"/>
                </a:solidFill>
                <a:latin typeface="Arial" charset="0"/>
              </a:defRPr>
            </a:lvl3pPr>
            <a:lvl4pPr marL="1601788" indent="-228600">
              <a:spcBef>
                <a:spcPct val="30000"/>
              </a:spcBef>
              <a:defRPr sz="1200">
                <a:solidFill>
                  <a:schemeClr val="tx1"/>
                </a:solidFill>
                <a:latin typeface="Arial" charset="0"/>
              </a:defRPr>
            </a:lvl4pPr>
            <a:lvl5pPr marL="2058988" indent="-228600">
              <a:spcBef>
                <a:spcPct val="30000"/>
              </a:spcBef>
              <a:defRPr sz="1200">
                <a:solidFill>
                  <a:schemeClr val="tx1"/>
                </a:solidFill>
                <a:latin typeface="Arial" charset="0"/>
              </a:defRPr>
            </a:lvl5pPr>
            <a:lvl6pPr marL="2516188" indent="-228600" eaLnBrk="0" fontAlgn="base" hangingPunct="0">
              <a:spcBef>
                <a:spcPct val="30000"/>
              </a:spcBef>
              <a:spcAft>
                <a:spcPct val="0"/>
              </a:spcAft>
              <a:defRPr sz="1200">
                <a:solidFill>
                  <a:schemeClr val="tx1"/>
                </a:solidFill>
                <a:latin typeface="Arial" charset="0"/>
              </a:defRPr>
            </a:lvl6pPr>
            <a:lvl7pPr marL="2973388" indent="-228600" eaLnBrk="0" fontAlgn="base" hangingPunct="0">
              <a:spcBef>
                <a:spcPct val="30000"/>
              </a:spcBef>
              <a:spcAft>
                <a:spcPct val="0"/>
              </a:spcAft>
              <a:defRPr sz="1200">
                <a:solidFill>
                  <a:schemeClr val="tx1"/>
                </a:solidFill>
                <a:latin typeface="Arial" charset="0"/>
              </a:defRPr>
            </a:lvl7pPr>
            <a:lvl8pPr marL="3430588" indent="-228600" eaLnBrk="0" fontAlgn="base" hangingPunct="0">
              <a:spcBef>
                <a:spcPct val="30000"/>
              </a:spcBef>
              <a:spcAft>
                <a:spcPct val="0"/>
              </a:spcAft>
              <a:defRPr sz="1200">
                <a:solidFill>
                  <a:schemeClr val="tx1"/>
                </a:solidFill>
                <a:latin typeface="Arial" charset="0"/>
              </a:defRPr>
            </a:lvl8pPr>
            <a:lvl9pPr marL="3887788" indent="-228600" eaLnBrk="0" fontAlgn="base" hangingPunct="0">
              <a:spcBef>
                <a:spcPct val="30000"/>
              </a:spcBef>
              <a:spcAft>
                <a:spcPct val="0"/>
              </a:spcAft>
              <a:defRPr sz="1200">
                <a:solidFill>
                  <a:schemeClr val="tx1"/>
                </a:solidFill>
                <a:latin typeface="Arial" charset="0"/>
              </a:defRPr>
            </a:lvl9pPr>
          </a:lstStyle>
          <a:p>
            <a:pPr>
              <a:spcBef>
                <a:spcPct val="0"/>
              </a:spcBef>
            </a:pPr>
            <a:fld id="{EFE3D3AB-5098-4563-8184-757AA10A6BED}" type="slidenum">
              <a:rPr lang="en-US" altLang="tr-TR" smtClean="0"/>
              <a:pPr>
                <a:spcBef>
                  <a:spcPct val="0"/>
                </a:spcBef>
              </a:pPr>
              <a:t>1</a:t>
            </a:fld>
            <a:endParaRPr lang="en-US" altLang="tr-T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10" name="Rectangle 2"/>
          <p:cNvSpPr>
            <a:spLocks noGrp="1" noChangeArrowheads="1"/>
          </p:cNvSpPr>
          <p:nvPr>
            <p:ph type="ctrTitle"/>
          </p:nvPr>
        </p:nvSpPr>
        <p:spPr>
          <a:xfrm>
            <a:off x="914400" y="1524000"/>
            <a:ext cx="7623175" cy="1752600"/>
          </a:xfrm>
        </p:spPr>
        <p:txBody>
          <a:bodyPr/>
          <a:lstStyle>
            <a:lvl1pPr>
              <a:defRPr sz="5000"/>
            </a:lvl1pPr>
          </a:lstStyle>
          <a:p>
            <a:r>
              <a:rPr lang="tr-TR" altLang="en-US"/>
              <a:t>Asıl başlık stili için tıklatın</a:t>
            </a:r>
          </a:p>
        </p:txBody>
      </p:sp>
      <p:sp>
        <p:nvSpPr>
          <p:cNvPr id="9421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tr-TR" altLang="en-US"/>
              <a:t>Asıl alt başlık stilini düzenlemek için tıklatın</a:t>
            </a:r>
          </a:p>
        </p:txBody>
      </p:sp>
      <p:sp>
        <p:nvSpPr>
          <p:cNvPr id="6" name="Rectangle 4"/>
          <p:cNvSpPr>
            <a:spLocks noGrp="1" noChangeArrowheads="1"/>
          </p:cNvSpPr>
          <p:nvPr>
            <p:ph type="dt" sz="half" idx="10"/>
          </p:nvPr>
        </p:nvSpPr>
        <p:spPr/>
        <p:txBody>
          <a:bodyPr/>
          <a:lstStyle>
            <a:lvl1pPr>
              <a:defRPr/>
            </a:lvl1pPr>
          </a:lstStyle>
          <a:p>
            <a:pPr>
              <a:defRPr/>
            </a:pPr>
            <a:endParaRPr lang="tr-TR"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tr-TR" altLang="en-US"/>
          </a:p>
        </p:txBody>
      </p:sp>
      <p:sp>
        <p:nvSpPr>
          <p:cNvPr id="8" name="Rectangle 6"/>
          <p:cNvSpPr>
            <a:spLocks noGrp="1" noChangeArrowheads="1"/>
          </p:cNvSpPr>
          <p:nvPr>
            <p:ph type="sldNum" sz="quarter" idx="12"/>
          </p:nvPr>
        </p:nvSpPr>
        <p:spPr/>
        <p:txBody>
          <a:bodyPr/>
          <a:lstStyle>
            <a:lvl1pPr>
              <a:defRPr/>
            </a:lvl1pPr>
          </a:lstStyle>
          <a:p>
            <a:pPr>
              <a:defRPr/>
            </a:pPr>
            <a:fld id="{668D94A2-FA43-434C-B054-5204BFE4411B}" type="slidenum">
              <a:rPr lang="tr-TR" altLang="en-US"/>
              <a:pPr>
                <a:defRPr/>
              </a:pPr>
              <a:t>‹#›</a:t>
            </a:fld>
            <a:endParaRPr lang="tr-TR" altLang="en-US"/>
          </a:p>
        </p:txBody>
      </p:sp>
    </p:spTree>
    <p:extLst>
      <p:ext uri="{BB962C8B-B14F-4D97-AF65-F5344CB8AC3E}">
        <p14:creationId xmlns:p14="http://schemas.microsoft.com/office/powerpoint/2010/main" val="166276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83CC99-526A-4D65-9391-058DF3A677D7}" type="slidenum">
              <a:rPr lang="tr-TR" altLang="en-US"/>
              <a:pPr>
                <a:defRPr/>
              </a:pPr>
              <a:t>‹#›</a:t>
            </a:fld>
            <a:endParaRPr lang="tr-TR" altLang="en-US"/>
          </a:p>
        </p:txBody>
      </p:sp>
    </p:spTree>
    <p:extLst>
      <p:ext uri="{BB962C8B-B14F-4D97-AF65-F5344CB8AC3E}">
        <p14:creationId xmlns:p14="http://schemas.microsoft.com/office/powerpoint/2010/main" val="285201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6" name="Rectangle 6"/>
          <p:cNvSpPr>
            <a:spLocks noGrp="1" noChangeArrowheads="1"/>
          </p:cNvSpPr>
          <p:nvPr>
            <p:ph type="sldNum" sz="quarter" idx="12"/>
          </p:nvPr>
        </p:nvSpPr>
        <p:spPr>
          <a:ln/>
        </p:spPr>
        <p:txBody>
          <a:bodyPr/>
          <a:lstStyle>
            <a:lvl1pPr>
              <a:defRPr/>
            </a:lvl1pPr>
          </a:lstStyle>
          <a:p>
            <a:pPr>
              <a:defRPr/>
            </a:pPr>
            <a:fld id="{19CB50C4-8FAB-4555-A117-4611D282D5E8}" type="slidenum">
              <a:rPr lang="tr-TR" altLang="en-US"/>
              <a:pPr>
                <a:defRPr/>
              </a:pPr>
              <a:t>‹#›</a:t>
            </a:fld>
            <a:endParaRPr lang="tr-TR" altLang="en-US"/>
          </a:p>
        </p:txBody>
      </p:sp>
    </p:spTree>
    <p:extLst>
      <p:ext uri="{BB962C8B-B14F-4D97-AF65-F5344CB8AC3E}">
        <p14:creationId xmlns:p14="http://schemas.microsoft.com/office/powerpoint/2010/main" val="365608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6" name="Rectangle 6"/>
          <p:cNvSpPr>
            <a:spLocks noGrp="1" noChangeArrowheads="1"/>
          </p:cNvSpPr>
          <p:nvPr>
            <p:ph type="sldNum" sz="quarter" idx="12"/>
          </p:nvPr>
        </p:nvSpPr>
        <p:spPr>
          <a:ln/>
        </p:spPr>
        <p:txBody>
          <a:bodyPr/>
          <a:lstStyle>
            <a:lvl1pPr>
              <a:defRPr/>
            </a:lvl1pPr>
          </a:lstStyle>
          <a:p>
            <a:pPr>
              <a:defRPr/>
            </a:pPr>
            <a:fld id="{B1E8E8FD-3A8E-4D87-80CA-1DC7B5C98C4E}" type="slidenum">
              <a:rPr lang="tr-TR" altLang="en-US"/>
              <a:pPr>
                <a:defRPr/>
              </a:pPr>
              <a:t>‹#›</a:t>
            </a:fld>
            <a:endParaRPr lang="tr-TR" altLang="en-US"/>
          </a:p>
        </p:txBody>
      </p:sp>
    </p:spTree>
    <p:extLst>
      <p:ext uri="{BB962C8B-B14F-4D97-AF65-F5344CB8AC3E}">
        <p14:creationId xmlns:p14="http://schemas.microsoft.com/office/powerpoint/2010/main" val="350361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6" name="Rectangle 6"/>
          <p:cNvSpPr>
            <a:spLocks noGrp="1" noChangeArrowheads="1"/>
          </p:cNvSpPr>
          <p:nvPr>
            <p:ph type="sldNum" sz="quarter" idx="12"/>
          </p:nvPr>
        </p:nvSpPr>
        <p:spPr>
          <a:ln/>
        </p:spPr>
        <p:txBody>
          <a:bodyPr/>
          <a:lstStyle>
            <a:lvl1pPr>
              <a:defRPr/>
            </a:lvl1pPr>
          </a:lstStyle>
          <a:p>
            <a:pPr>
              <a:defRPr/>
            </a:pPr>
            <a:fld id="{936FB377-BCD9-42C0-B243-BF8630012D3C}" type="slidenum">
              <a:rPr lang="tr-TR" altLang="en-US"/>
              <a:pPr>
                <a:defRPr/>
              </a:pPr>
              <a:t>‹#›</a:t>
            </a:fld>
            <a:endParaRPr lang="tr-TR" altLang="en-US"/>
          </a:p>
        </p:txBody>
      </p:sp>
    </p:spTree>
    <p:extLst>
      <p:ext uri="{BB962C8B-B14F-4D97-AF65-F5344CB8AC3E}">
        <p14:creationId xmlns:p14="http://schemas.microsoft.com/office/powerpoint/2010/main" val="56522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7" name="Rectangle 6"/>
          <p:cNvSpPr>
            <a:spLocks noGrp="1" noChangeArrowheads="1"/>
          </p:cNvSpPr>
          <p:nvPr>
            <p:ph type="sldNum" sz="quarter" idx="12"/>
          </p:nvPr>
        </p:nvSpPr>
        <p:spPr>
          <a:ln/>
        </p:spPr>
        <p:txBody>
          <a:bodyPr/>
          <a:lstStyle>
            <a:lvl1pPr>
              <a:defRPr/>
            </a:lvl1pPr>
          </a:lstStyle>
          <a:p>
            <a:pPr>
              <a:defRPr/>
            </a:pPr>
            <a:fld id="{68F87EEC-FFCF-4C5F-A42A-0C231D43FE94}" type="slidenum">
              <a:rPr lang="tr-TR" altLang="en-US"/>
              <a:pPr>
                <a:defRPr/>
              </a:pPr>
              <a:t>‹#›</a:t>
            </a:fld>
            <a:endParaRPr lang="tr-TR" altLang="en-US"/>
          </a:p>
        </p:txBody>
      </p:sp>
    </p:spTree>
    <p:extLst>
      <p:ext uri="{BB962C8B-B14F-4D97-AF65-F5344CB8AC3E}">
        <p14:creationId xmlns:p14="http://schemas.microsoft.com/office/powerpoint/2010/main" val="250121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9" name="Rectangle 6"/>
          <p:cNvSpPr>
            <a:spLocks noGrp="1" noChangeArrowheads="1"/>
          </p:cNvSpPr>
          <p:nvPr>
            <p:ph type="sldNum" sz="quarter" idx="12"/>
          </p:nvPr>
        </p:nvSpPr>
        <p:spPr>
          <a:ln/>
        </p:spPr>
        <p:txBody>
          <a:bodyPr/>
          <a:lstStyle>
            <a:lvl1pPr>
              <a:defRPr/>
            </a:lvl1pPr>
          </a:lstStyle>
          <a:p>
            <a:pPr>
              <a:defRPr/>
            </a:pPr>
            <a:fld id="{7928CFB5-8623-43D9-8BB0-BEA013DA6186}" type="slidenum">
              <a:rPr lang="tr-TR" altLang="en-US"/>
              <a:pPr>
                <a:defRPr/>
              </a:pPr>
              <a:t>‹#›</a:t>
            </a:fld>
            <a:endParaRPr lang="tr-TR" altLang="en-US"/>
          </a:p>
        </p:txBody>
      </p:sp>
    </p:spTree>
    <p:extLst>
      <p:ext uri="{BB962C8B-B14F-4D97-AF65-F5344CB8AC3E}">
        <p14:creationId xmlns:p14="http://schemas.microsoft.com/office/powerpoint/2010/main" val="332750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218F04-EFF8-46D0-863E-ED756B6CCB05}" type="slidenum">
              <a:rPr lang="tr-TR" altLang="en-US"/>
              <a:pPr>
                <a:defRPr/>
              </a:pPr>
              <a:t>‹#›</a:t>
            </a:fld>
            <a:endParaRPr lang="tr-TR" altLang="en-US"/>
          </a:p>
        </p:txBody>
      </p:sp>
    </p:spTree>
    <p:extLst>
      <p:ext uri="{BB962C8B-B14F-4D97-AF65-F5344CB8AC3E}">
        <p14:creationId xmlns:p14="http://schemas.microsoft.com/office/powerpoint/2010/main" val="364826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4" name="Rectangle 6"/>
          <p:cNvSpPr>
            <a:spLocks noGrp="1" noChangeArrowheads="1"/>
          </p:cNvSpPr>
          <p:nvPr>
            <p:ph type="sldNum" sz="quarter" idx="12"/>
          </p:nvPr>
        </p:nvSpPr>
        <p:spPr>
          <a:ln/>
        </p:spPr>
        <p:txBody>
          <a:bodyPr/>
          <a:lstStyle>
            <a:lvl1pPr>
              <a:defRPr/>
            </a:lvl1pPr>
          </a:lstStyle>
          <a:p>
            <a:pPr>
              <a:defRPr/>
            </a:pPr>
            <a:fld id="{9233D713-AAA2-4C2B-BD50-3AF506826FBB}" type="slidenum">
              <a:rPr lang="tr-TR" altLang="en-US"/>
              <a:pPr>
                <a:defRPr/>
              </a:pPr>
              <a:t>‹#›</a:t>
            </a:fld>
            <a:endParaRPr lang="tr-TR" altLang="en-US"/>
          </a:p>
        </p:txBody>
      </p:sp>
    </p:spTree>
    <p:extLst>
      <p:ext uri="{BB962C8B-B14F-4D97-AF65-F5344CB8AC3E}">
        <p14:creationId xmlns:p14="http://schemas.microsoft.com/office/powerpoint/2010/main" val="233788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7" name="Rectangle 6"/>
          <p:cNvSpPr>
            <a:spLocks noGrp="1" noChangeArrowheads="1"/>
          </p:cNvSpPr>
          <p:nvPr>
            <p:ph type="sldNum" sz="quarter" idx="12"/>
          </p:nvPr>
        </p:nvSpPr>
        <p:spPr>
          <a:ln/>
        </p:spPr>
        <p:txBody>
          <a:bodyPr/>
          <a:lstStyle>
            <a:lvl1pPr>
              <a:defRPr/>
            </a:lvl1pPr>
          </a:lstStyle>
          <a:p>
            <a:pPr>
              <a:defRPr/>
            </a:pPr>
            <a:fld id="{9D4696D7-7315-4753-B379-3ACA3550356B}" type="slidenum">
              <a:rPr lang="tr-TR" altLang="en-US"/>
              <a:pPr>
                <a:defRPr/>
              </a:pPr>
              <a:t>‹#›</a:t>
            </a:fld>
            <a:endParaRPr lang="tr-TR" altLang="en-US"/>
          </a:p>
        </p:txBody>
      </p:sp>
    </p:spTree>
    <p:extLst>
      <p:ext uri="{BB962C8B-B14F-4D97-AF65-F5344CB8AC3E}">
        <p14:creationId xmlns:p14="http://schemas.microsoft.com/office/powerpoint/2010/main" val="3845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tr-TR"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tr-TR" altLang="en-US"/>
          </a:p>
        </p:txBody>
      </p:sp>
      <p:sp>
        <p:nvSpPr>
          <p:cNvPr id="7" name="Rectangle 6"/>
          <p:cNvSpPr>
            <a:spLocks noGrp="1" noChangeArrowheads="1"/>
          </p:cNvSpPr>
          <p:nvPr>
            <p:ph type="sldNum" sz="quarter" idx="12"/>
          </p:nvPr>
        </p:nvSpPr>
        <p:spPr>
          <a:ln/>
        </p:spPr>
        <p:txBody>
          <a:bodyPr/>
          <a:lstStyle>
            <a:lvl1pPr>
              <a:defRPr/>
            </a:lvl1pPr>
          </a:lstStyle>
          <a:p>
            <a:pPr>
              <a:defRPr/>
            </a:pPr>
            <a:fld id="{F1CF0B07-4E0E-445B-8202-95B4EFB30560}" type="slidenum">
              <a:rPr lang="tr-TR" altLang="en-US"/>
              <a:pPr>
                <a:defRPr/>
              </a:pPr>
              <a:t>‹#›</a:t>
            </a:fld>
            <a:endParaRPr lang="tr-TR" altLang="en-US"/>
          </a:p>
        </p:txBody>
      </p:sp>
    </p:spTree>
    <p:extLst>
      <p:ext uri="{BB962C8B-B14F-4D97-AF65-F5344CB8AC3E}">
        <p14:creationId xmlns:p14="http://schemas.microsoft.com/office/powerpoint/2010/main" val="265215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a:t>Asıl başlık stili için tıklatın</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a:t>Asıl metin stillerini düzenlemek için tıklatın</a:t>
            </a:r>
          </a:p>
          <a:p>
            <a:pPr lvl="1"/>
            <a:r>
              <a:rPr lang="tr-TR" altLang="en-US"/>
              <a:t>İkinci düzey</a:t>
            </a:r>
          </a:p>
          <a:p>
            <a:pPr lvl="2"/>
            <a:r>
              <a:rPr lang="tr-TR" altLang="en-US"/>
              <a:t>Üçüncü düzey</a:t>
            </a:r>
          </a:p>
          <a:p>
            <a:pPr lvl="3"/>
            <a:r>
              <a:rPr lang="tr-TR" altLang="en-US"/>
              <a:t>Dördüncü düzey</a:t>
            </a:r>
          </a:p>
          <a:p>
            <a:pPr lvl="4"/>
            <a:r>
              <a:rPr lang="tr-TR" altLang="en-US"/>
              <a:t>Beşinci düzey</a:t>
            </a:r>
          </a:p>
        </p:txBody>
      </p:sp>
      <p:sp>
        <p:nvSpPr>
          <p:cNvPr id="9318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tr-TR" altLang="en-US"/>
          </a:p>
        </p:txBody>
      </p:sp>
      <p:sp>
        <p:nvSpPr>
          <p:cNvPr id="9318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tr-TR" altLang="en-US"/>
          </a:p>
        </p:txBody>
      </p:sp>
      <p:sp>
        <p:nvSpPr>
          <p:cNvPr id="9319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itchFamily="18" charset="0"/>
              </a:defRPr>
            </a:lvl1pPr>
          </a:lstStyle>
          <a:p>
            <a:pPr>
              <a:defRPr/>
            </a:pPr>
            <a:fld id="{3DEF9295-6C75-4387-9C0B-DF04263B7C2F}" type="slidenum">
              <a:rPr lang="tr-TR" altLang="en-US"/>
              <a:pPr>
                <a:defRPr/>
              </a:pPr>
              <a:t>‹#›</a:t>
            </a:fld>
            <a:endParaRPr lang="tr-TR"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66"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684213" y="1341438"/>
            <a:ext cx="78105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tr-TR" altLang="tr-TR" sz="5400" b="1" dirty="0">
                <a:latin typeface="Gabriola" pitchFamily="82" charset="0"/>
              </a:rPr>
              <a:t>M</a:t>
            </a:r>
            <a:r>
              <a:rPr lang="tr-TR" altLang="tr-TR" sz="4400" b="1" dirty="0">
                <a:latin typeface="Gabriola" pitchFamily="82" charset="0"/>
              </a:rPr>
              <a:t>ANTIK </a:t>
            </a:r>
            <a:r>
              <a:rPr lang="tr-TR" altLang="tr-TR" sz="5400" b="1" dirty="0">
                <a:latin typeface="Gabriola" pitchFamily="82" charset="0"/>
              </a:rPr>
              <a:t>P</a:t>
            </a:r>
            <a:r>
              <a:rPr lang="tr-TR" altLang="tr-TR" sz="4400" b="1" dirty="0">
                <a:latin typeface="Gabriola" pitchFamily="82" charset="0"/>
              </a:rPr>
              <a:t>ROGLAMA / </a:t>
            </a:r>
          </a:p>
          <a:p>
            <a:pPr algn="ctr" eaLnBrk="1" hangingPunct="1">
              <a:spcBef>
                <a:spcPct val="0"/>
              </a:spcBef>
              <a:buClrTx/>
              <a:buSzTx/>
              <a:buFontTx/>
              <a:buNone/>
            </a:pPr>
            <a:r>
              <a:rPr lang="tr-TR" altLang="tr-TR" sz="5400" b="1" dirty="0">
                <a:latin typeface="Gabriola" pitchFamily="82" charset="0"/>
              </a:rPr>
              <a:t>Ö</a:t>
            </a:r>
            <a:r>
              <a:rPr lang="tr-TR" altLang="tr-TR" sz="4400" b="1" dirty="0">
                <a:latin typeface="Gabriola" pitchFamily="82" charset="0"/>
              </a:rPr>
              <a:t>NERMELER </a:t>
            </a:r>
            <a:r>
              <a:rPr lang="tr-TR" altLang="tr-TR" sz="5400" b="1" dirty="0">
                <a:latin typeface="Gabriola" pitchFamily="82" charset="0"/>
              </a:rPr>
              <a:t>M</a:t>
            </a:r>
            <a:r>
              <a:rPr lang="tr-TR" altLang="tr-TR" sz="4400" b="1" dirty="0">
                <a:latin typeface="Gabriola" pitchFamily="82" charset="0"/>
              </a:rPr>
              <a:t>ANTIĞI İLE </a:t>
            </a:r>
            <a:r>
              <a:rPr lang="tr-TR" altLang="tr-TR" sz="5400" b="1" dirty="0">
                <a:latin typeface="Gabriola" pitchFamily="82" charset="0"/>
              </a:rPr>
              <a:t>P</a:t>
            </a:r>
            <a:r>
              <a:rPr lang="tr-TR" altLang="tr-TR" sz="4400" b="1" dirty="0">
                <a:latin typeface="Gabriola" pitchFamily="82" charset="0"/>
              </a:rPr>
              <a:t>ROLOG</a:t>
            </a:r>
            <a:endParaRPr lang="en-US" altLang="tr-TR" sz="4400" b="1" dirty="0">
              <a:latin typeface="Gabriola" pitchFamily="82" charset="0"/>
            </a:endParaRPr>
          </a:p>
        </p:txBody>
      </p:sp>
      <p:sp>
        <p:nvSpPr>
          <p:cNvPr id="3075" name="Text Box 9"/>
          <p:cNvSpPr txBox="1">
            <a:spLocks noChangeArrowheads="1"/>
          </p:cNvSpPr>
          <p:nvPr/>
        </p:nvSpPr>
        <p:spPr bwMode="auto">
          <a:xfrm>
            <a:off x="3708400" y="6035675"/>
            <a:ext cx="496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r" eaLnBrk="1" hangingPunct="1">
              <a:spcBef>
                <a:spcPct val="0"/>
              </a:spcBef>
              <a:buClrTx/>
              <a:buSzTx/>
              <a:buFontTx/>
              <a:buNone/>
            </a:pPr>
            <a:r>
              <a:rPr lang="tr-TR" altLang="tr-TR" sz="2400">
                <a:latin typeface="Bookman" pitchFamily="18" charset="0"/>
              </a:rPr>
              <a:t>		</a:t>
            </a:r>
            <a:r>
              <a:rPr lang="tr-TR" altLang="tr-TR" sz="2400" b="1">
                <a:latin typeface="Gabriola" pitchFamily="82" charset="0"/>
              </a:rPr>
              <a:t>Yılmaz KILIÇASLAN</a:t>
            </a:r>
            <a:endParaRPr lang="en-US" altLang="tr-TR" sz="2400" b="1">
              <a:latin typeface="Gabriola" pitchFamily="82"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115888"/>
            <a:ext cx="8578850" cy="736600"/>
          </a:xfrm>
        </p:spPr>
        <p:txBody>
          <a:bodyPr/>
          <a:lstStyle/>
          <a:p>
            <a:pPr algn="ctr" eaLnBrk="1" hangingPunct="1"/>
            <a:r>
              <a:rPr lang="tr-TR" altLang="tr-TR" sz="4000" b="1" dirty="0">
                <a:latin typeface="Gabriola" pitchFamily="82" charset="0"/>
              </a:rPr>
              <a:t>K</a:t>
            </a:r>
            <a:r>
              <a:rPr lang="tr-TR" altLang="tr-TR" sz="3200" b="1" dirty="0">
                <a:latin typeface="Gabriola" pitchFamily="82" charset="0"/>
              </a:rPr>
              <a:t>URALLARIN</a:t>
            </a:r>
            <a:r>
              <a:rPr lang="tr-TR" altLang="tr-TR" sz="4000" b="1" dirty="0">
                <a:latin typeface="Gabriola" pitchFamily="82" charset="0"/>
              </a:rPr>
              <a:t> S</a:t>
            </a:r>
            <a:r>
              <a:rPr lang="tr-TR" altLang="tr-TR" sz="3200" b="1" dirty="0">
                <a:latin typeface="Gabriola" pitchFamily="82" charset="0"/>
              </a:rPr>
              <a:t>ÖZDİZİMİ</a:t>
            </a:r>
            <a:endParaRPr lang="en-US" altLang="tr-TR" sz="3200" b="1" dirty="0">
              <a:latin typeface="Gabriola" pitchFamily="82" charset="0"/>
            </a:endParaRPr>
          </a:p>
        </p:txBody>
      </p:sp>
      <p:grpSp>
        <p:nvGrpSpPr>
          <p:cNvPr id="9" name="Group 8"/>
          <p:cNvGrpSpPr>
            <a:grpSpLocks/>
          </p:cNvGrpSpPr>
          <p:nvPr/>
        </p:nvGrpSpPr>
        <p:grpSpPr bwMode="auto">
          <a:xfrm>
            <a:off x="1043608" y="1844675"/>
            <a:ext cx="3888693" cy="3439542"/>
            <a:chOff x="1043111" y="1844824"/>
            <a:chExt cx="3890325" cy="3437905"/>
          </a:xfrm>
        </p:grpSpPr>
        <p:grpSp>
          <p:nvGrpSpPr>
            <p:cNvPr id="8212" name="Group 4"/>
            <p:cNvGrpSpPr>
              <a:grpSpLocks/>
            </p:cNvGrpSpPr>
            <p:nvPr/>
          </p:nvGrpSpPr>
          <p:grpSpPr bwMode="auto">
            <a:xfrm>
              <a:off x="1207660" y="1844824"/>
              <a:ext cx="3206065" cy="1512168"/>
              <a:chOff x="771673" y="1268115"/>
              <a:chExt cx="2563970" cy="1512168"/>
            </a:xfrm>
          </p:grpSpPr>
          <p:sp>
            <p:nvSpPr>
              <p:cNvPr id="18" name="Yuvarlatılmış Dikdörtgen 20"/>
              <p:cNvSpPr/>
              <p:nvPr/>
            </p:nvSpPr>
            <p:spPr>
              <a:xfrm>
                <a:off x="827557" y="1772700"/>
                <a:ext cx="2389763" cy="1007583"/>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15" name="Metin kutusu 30"/>
              <p:cNvSpPr txBox="1">
                <a:spLocks noChangeArrowheads="1"/>
              </p:cNvSpPr>
              <p:nvPr/>
            </p:nvSpPr>
            <p:spPr bwMode="auto">
              <a:xfrm>
                <a:off x="771673" y="1268115"/>
                <a:ext cx="2563970" cy="52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Kurallar İçin Genel Format:</a:t>
                </a:r>
                <a:endParaRPr lang="en-US" altLang="tr-TR" sz="2800" b="1" dirty="0">
                  <a:solidFill>
                    <a:schemeClr val="accent2"/>
                  </a:solidFill>
                  <a:latin typeface="Gabriola" pitchFamily="82" charset="0"/>
                </a:endParaRPr>
              </a:p>
            </p:txBody>
          </p:sp>
        </p:grpSp>
        <p:sp>
          <p:nvSpPr>
            <p:cNvPr id="8213" name="Rectangle 1"/>
            <p:cNvSpPr>
              <a:spLocks noChangeArrowheads="1"/>
            </p:cNvSpPr>
            <p:nvPr/>
          </p:nvSpPr>
          <p:spPr bwMode="auto">
            <a:xfrm>
              <a:off x="1417920" y="2597118"/>
              <a:ext cx="2867691"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i="1" dirty="0"/>
                <a:t>α:- β</a:t>
              </a:r>
              <a:r>
                <a:rPr lang="tr-TR" altLang="tr-TR" sz="2400" i="1" baseline="-25000" dirty="0"/>
                <a:t>1 </a:t>
              </a:r>
              <a:r>
                <a:rPr lang="tr-TR" altLang="tr-TR" sz="2400" i="1" dirty="0"/>
                <a:t>o β</a:t>
              </a:r>
              <a:r>
                <a:rPr lang="tr-TR" altLang="tr-TR" sz="2400" i="1" baseline="-25000" dirty="0"/>
                <a:t>2 </a:t>
              </a:r>
              <a:r>
                <a:rPr lang="tr-TR" altLang="tr-TR" sz="2400" i="1" dirty="0"/>
                <a:t>o … o β</a:t>
              </a:r>
              <a:r>
                <a:rPr lang="tr-TR" altLang="tr-TR" sz="2400" i="1" baseline="-25000" dirty="0"/>
                <a:t>n</a:t>
              </a:r>
              <a:r>
                <a:rPr lang="tr-TR" altLang="tr-TR" sz="2400" i="1" dirty="0"/>
                <a:t>.</a:t>
              </a:r>
              <a:endParaRPr lang="tr-TR" altLang="tr-TR" sz="2400" dirty="0"/>
            </a:p>
          </p:txBody>
        </p:sp>
        <p:sp>
          <p:nvSpPr>
            <p:cNvPr id="2" name="Rectangle 1">
              <a:extLst>
                <a:ext uri="{FF2B5EF4-FFF2-40B4-BE49-F238E27FC236}">
                  <a16:creationId xmlns:a16="http://schemas.microsoft.com/office/drawing/2014/main" id="{0E8F5F42-0463-FB3C-F9AA-880270F5649A}"/>
                </a:ext>
              </a:extLst>
            </p:cNvPr>
            <p:cNvSpPr>
              <a:spLocks noChangeArrowheads="1"/>
            </p:cNvSpPr>
            <p:nvPr/>
          </p:nvSpPr>
          <p:spPr bwMode="auto">
            <a:xfrm>
              <a:off x="1043111" y="4821284"/>
              <a:ext cx="3890325"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i="1" u="sng" dirty="0"/>
                <a:t>Burada o, ‘,’ veya ‘;’ olabilir.</a:t>
              </a:r>
              <a:endParaRPr lang="tr-TR" altLang="tr-TR" sz="2400" u="sng" dirty="0"/>
            </a:p>
          </p:txBody>
        </p:sp>
      </p:grpSp>
      <p:grpSp>
        <p:nvGrpSpPr>
          <p:cNvPr id="8196" name="Group 9"/>
          <p:cNvGrpSpPr>
            <a:grpSpLocks/>
          </p:cNvGrpSpPr>
          <p:nvPr/>
        </p:nvGrpSpPr>
        <p:grpSpPr bwMode="auto">
          <a:xfrm>
            <a:off x="2051049" y="3051176"/>
            <a:ext cx="1657350" cy="1406428"/>
            <a:chOff x="2051719" y="3050971"/>
            <a:chExt cx="1656184" cy="1406031"/>
          </a:xfrm>
        </p:grpSpPr>
        <p:sp>
          <p:nvSpPr>
            <p:cNvPr id="12" name="Sağ Ayraç 29"/>
            <p:cNvSpPr/>
            <p:nvPr/>
          </p:nvSpPr>
          <p:spPr>
            <a:xfrm rot="5400000">
              <a:off x="2775859" y="2326831"/>
              <a:ext cx="207904" cy="1656184"/>
            </a:xfrm>
            <a:prstGeom prst="rightBrace">
              <a:avLst/>
            </a:prstGeom>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8209" name="Group 12"/>
            <p:cNvGrpSpPr>
              <a:grpSpLocks/>
            </p:cNvGrpSpPr>
            <p:nvPr/>
          </p:nvGrpSpPr>
          <p:grpSpPr bwMode="auto">
            <a:xfrm rot="5400000">
              <a:off x="2369243" y="3483555"/>
              <a:ext cx="1158451" cy="788444"/>
              <a:chOff x="3262295" y="1576741"/>
              <a:chExt cx="1158451" cy="788444"/>
            </a:xfrm>
          </p:grpSpPr>
          <p:cxnSp>
            <p:nvCxnSpPr>
              <p:cNvPr id="14" name="Düz Ok Bağlayıcısı 41"/>
              <p:cNvCxnSpPr/>
              <p:nvPr/>
            </p:nvCxnSpPr>
            <p:spPr>
              <a:xfrm rot="16200000">
                <a:off x="3628905" y="1673008"/>
                <a:ext cx="6346" cy="7395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211" name="TextBox 26"/>
              <p:cNvSpPr txBox="1">
                <a:spLocks noChangeArrowheads="1"/>
              </p:cNvSpPr>
              <p:nvPr/>
            </p:nvSpPr>
            <p:spPr bwMode="auto">
              <a:xfrm rot="16200000">
                <a:off x="3857295" y="1801734"/>
                <a:ext cx="788444" cy="33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600" dirty="0">
                    <a:solidFill>
                      <a:schemeClr val="tx2"/>
                    </a:solidFill>
                  </a:rPr>
                  <a:t>Gövde</a:t>
                </a:r>
                <a:endParaRPr lang="en-US" altLang="tr-TR" sz="1600" dirty="0">
                  <a:solidFill>
                    <a:schemeClr val="tx2"/>
                  </a:solidFill>
                </a:endParaRPr>
              </a:p>
            </p:txBody>
          </p:sp>
        </p:grpSp>
      </p:grpSp>
      <p:grpSp>
        <p:nvGrpSpPr>
          <p:cNvPr id="17" name="Group 16"/>
          <p:cNvGrpSpPr>
            <a:grpSpLocks/>
          </p:cNvGrpSpPr>
          <p:nvPr/>
        </p:nvGrpSpPr>
        <p:grpSpPr bwMode="auto">
          <a:xfrm rot="5400000">
            <a:off x="921530" y="3469225"/>
            <a:ext cx="1357546" cy="537327"/>
            <a:chOff x="3062589" y="1772140"/>
            <a:chExt cx="1358489" cy="537710"/>
          </a:xfrm>
        </p:grpSpPr>
        <p:cxnSp>
          <p:nvCxnSpPr>
            <p:cNvPr id="19" name="Düz Ok Bağlayıcısı 41"/>
            <p:cNvCxnSpPr/>
            <p:nvPr/>
          </p:nvCxnSpPr>
          <p:spPr>
            <a:xfrm rot="16200000">
              <a:off x="3532021" y="1570084"/>
              <a:ext cx="0" cy="93886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207" name="TextBox 26"/>
            <p:cNvSpPr txBox="1">
              <a:spLocks noChangeArrowheads="1"/>
            </p:cNvSpPr>
            <p:nvPr/>
          </p:nvSpPr>
          <p:spPr bwMode="auto">
            <a:xfrm rot="16200000">
              <a:off x="3982829" y="1871600"/>
              <a:ext cx="53771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600" dirty="0">
                  <a:solidFill>
                    <a:schemeClr val="tx2"/>
                  </a:solidFill>
                </a:rPr>
                <a:t>Baş</a:t>
              </a:r>
              <a:endParaRPr lang="en-US" altLang="tr-TR" sz="1600" dirty="0">
                <a:solidFill>
                  <a:schemeClr val="tx2"/>
                </a:solidFill>
              </a:endParaRPr>
            </a:p>
          </p:txBody>
        </p:sp>
      </p:grpSp>
      <p:sp>
        <p:nvSpPr>
          <p:cNvPr id="23" name="Yuvarlatılmış Dikdörtgen 20"/>
          <p:cNvSpPr/>
          <p:nvPr/>
        </p:nvSpPr>
        <p:spPr bwMode="auto">
          <a:xfrm>
            <a:off x="5218112" y="2362200"/>
            <a:ext cx="3170238" cy="1006475"/>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5" name="Metin kutusu 30"/>
          <p:cNvSpPr txBox="1">
            <a:spLocks noChangeArrowheads="1"/>
          </p:cNvSpPr>
          <p:nvPr/>
        </p:nvSpPr>
        <p:spPr bwMode="auto">
          <a:xfrm>
            <a:off x="5148263" y="1857375"/>
            <a:ext cx="2250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Mantıksal Eşdeğer:</a:t>
            </a:r>
            <a:endParaRPr lang="en-US" altLang="tr-TR" sz="2800" b="1" dirty="0">
              <a:solidFill>
                <a:schemeClr val="accent2"/>
              </a:solidFill>
              <a:latin typeface="Gabriola" pitchFamily="82" charset="0"/>
            </a:endParaRPr>
          </a:p>
        </p:txBody>
      </p:sp>
      <p:sp>
        <p:nvSpPr>
          <p:cNvPr id="8199" name="Rectangle 24"/>
          <p:cNvSpPr>
            <a:spLocks noChangeArrowheads="1"/>
          </p:cNvSpPr>
          <p:nvPr/>
        </p:nvSpPr>
        <p:spPr bwMode="auto">
          <a:xfrm>
            <a:off x="5219700" y="2609850"/>
            <a:ext cx="3185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i="1" dirty="0"/>
              <a:t>α </a:t>
            </a:r>
            <a:r>
              <a:rPr lang="tr-TR" altLang="tr-TR" sz="2400" dirty="0">
                <a:sym typeface="Wingdings" pitchFamily="2" charset="2"/>
              </a:rPr>
              <a:t></a:t>
            </a:r>
            <a:r>
              <a:rPr lang="tr-TR" altLang="tr-TR" sz="2400" i="1" dirty="0"/>
              <a:t> (β</a:t>
            </a:r>
            <a:r>
              <a:rPr lang="tr-TR" altLang="tr-TR" sz="2400" i="1" baseline="-25000" dirty="0"/>
              <a:t>1 </a:t>
            </a:r>
            <a:r>
              <a:rPr lang="tr-TR" altLang="tr-TR" sz="2400" dirty="0">
                <a:sym typeface="Symbol" pitchFamily="18" charset="2"/>
              </a:rPr>
              <a:t>o</a:t>
            </a:r>
            <a:r>
              <a:rPr lang="tr-TR" altLang="tr-TR" sz="2400" i="1" dirty="0"/>
              <a:t> β</a:t>
            </a:r>
            <a:r>
              <a:rPr lang="tr-TR" altLang="tr-TR" sz="2400" i="1" baseline="-25000" dirty="0"/>
              <a:t>2 </a:t>
            </a:r>
            <a:r>
              <a:rPr lang="tr-TR" altLang="tr-TR" sz="2400" dirty="0">
                <a:sym typeface="Symbol" pitchFamily="18" charset="2"/>
              </a:rPr>
              <a:t>o</a:t>
            </a:r>
            <a:r>
              <a:rPr lang="tr-TR" altLang="tr-TR" sz="2400" i="1" dirty="0"/>
              <a:t> … </a:t>
            </a:r>
            <a:r>
              <a:rPr lang="tr-TR" altLang="tr-TR" sz="2400" dirty="0">
                <a:sym typeface="Symbol" pitchFamily="18" charset="2"/>
              </a:rPr>
              <a:t>o</a:t>
            </a:r>
            <a:r>
              <a:rPr lang="tr-TR" altLang="tr-TR" sz="2400" i="1" dirty="0"/>
              <a:t> β</a:t>
            </a:r>
            <a:r>
              <a:rPr lang="tr-TR" altLang="tr-TR" sz="2400" i="1" baseline="-25000" dirty="0"/>
              <a:t>n</a:t>
            </a:r>
            <a:r>
              <a:rPr lang="tr-TR" altLang="tr-TR" sz="2400" i="1" dirty="0"/>
              <a:t>)</a:t>
            </a:r>
            <a:endParaRPr lang="tr-TR" altLang="tr-TR" sz="2400" dirty="0"/>
          </a:p>
        </p:txBody>
      </p:sp>
      <p:sp>
        <p:nvSpPr>
          <p:cNvPr id="27" name="Yuvarlatılmış Dikdörtgen 20"/>
          <p:cNvSpPr/>
          <p:nvPr/>
        </p:nvSpPr>
        <p:spPr bwMode="auto">
          <a:xfrm>
            <a:off x="5218112" y="3953573"/>
            <a:ext cx="3170238" cy="1008063"/>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3" name="Metin kutusu 30"/>
          <p:cNvSpPr txBox="1">
            <a:spLocks noChangeArrowheads="1"/>
          </p:cNvSpPr>
          <p:nvPr/>
        </p:nvSpPr>
        <p:spPr bwMode="auto">
          <a:xfrm>
            <a:off x="6521023" y="3368675"/>
            <a:ext cx="7120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veya:</a:t>
            </a:r>
            <a:endParaRPr lang="en-US" altLang="tr-TR" sz="2800" b="1" dirty="0">
              <a:solidFill>
                <a:schemeClr val="accent2"/>
              </a:solidFill>
              <a:latin typeface="Gabriola" pitchFamily="82" charset="0"/>
            </a:endParaRPr>
          </a:p>
        </p:txBody>
      </p:sp>
      <p:sp>
        <p:nvSpPr>
          <p:cNvPr id="8201" name="Rectangle 28"/>
          <p:cNvSpPr>
            <a:spLocks noChangeArrowheads="1"/>
          </p:cNvSpPr>
          <p:nvPr/>
        </p:nvSpPr>
        <p:spPr bwMode="auto">
          <a:xfrm>
            <a:off x="5184775" y="4226623"/>
            <a:ext cx="3228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i="1" dirty="0"/>
              <a:t>(β</a:t>
            </a:r>
            <a:r>
              <a:rPr lang="tr-TR" altLang="tr-TR" sz="2400" i="1" baseline="-25000" dirty="0"/>
              <a:t>1 </a:t>
            </a:r>
            <a:r>
              <a:rPr lang="tr-TR" altLang="tr-TR" sz="2400" dirty="0">
                <a:sym typeface="Symbol" pitchFamily="18" charset="2"/>
              </a:rPr>
              <a:t>o</a:t>
            </a:r>
            <a:r>
              <a:rPr lang="tr-TR" altLang="tr-TR" sz="2400" i="1" dirty="0"/>
              <a:t> β</a:t>
            </a:r>
            <a:r>
              <a:rPr lang="tr-TR" altLang="tr-TR" sz="2400" i="1" baseline="-25000" dirty="0"/>
              <a:t>2 </a:t>
            </a:r>
            <a:r>
              <a:rPr lang="tr-TR" altLang="tr-TR" sz="2400" dirty="0">
                <a:sym typeface="Symbol" pitchFamily="18" charset="2"/>
              </a:rPr>
              <a:t>o</a:t>
            </a:r>
            <a:r>
              <a:rPr lang="tr-TR" altLang="tr-TR" sz="2400" i="1" dirty="0"/>
              <a:t> … </a:t>
            </a:r>
            <a:r>
              <a:rPr lang="tr-TR" altLang="tr-TR" sz="2400" dirty="0">
                <a:sym typeface="Symbol" pitchFamily="18" charset="2"/>
              </a:rPr>
              <a:t>o</a:t>
            </a:r>
            <a:r>
              <a:rPr lang="tr-TR" altLang="tr-TR" sz="2400" i="1" dirty="0"/>
              <a:t> β</a:t>
            </a:r>
            <a:r>
              <a:rPr lang="tr-TR" altLang="tr-TR" sz="2400" i="1" baseline="-25000" dirty="0"/>
              <a:t>n</a:t>
            </a:r>
            <a:r>
              <a:rPr lang="tr-TR" altLang="tr-TR" sz="2400" i="1" dirty="0"/>
              <a:t>) </a:t>
            </a:r>
            <a:r>
              <a:rPr lang="tr-TR" altLang="tr-TR" sz="2400" i="1" dirty="0">
                <a:sym typeface="Wingdings" pitchFamily="2" charset="2"/>
              </a:rPr>
              <a:t> </a:t>
            </a:r>
            <a:r>
              <a:rPr lang="tr-TR" altLang="tr-TR" sz="2400" i="1" dirty="0"/>
              <a:t>α</a:t>
            </a:r>
            <a:endParaRPr lang="tr-TR" alt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8205" grpId="0"/>
      <p:bldP spid="8199" grpId="0"/>
      <p:bldP spid="27" grpId="0" animBg="1"/>
      <p:bldP spid="8203" grpId="0"/>
      <p:bldP spid="820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755650" y="1572840"/>
            <a:ext cx="3403496" cy="1208088"/>
            <a:chOff x="755650" y="1371600"/>
            <a:chExt cx="3403763" cy="1207991"/>
          </a:xfrm>
        </p:grpSpPr>
        <p:grpSp>
          <p:nvGrpSpPr>
            <p:cNvPr id="9229" name="Group 1"/>
            <p:cNvGrpSpPr>
              <a:grpSpLocks/>
            </p:cNvGrpSpPr>
            <p:nvPr/>
          </p:nvGrpSpPr>
          <p:grpSpPr bwMode="auto">
            <a:xfrm>
              <a:off x="850908" y="1860511"/>
              <a:ext cx="3284494" cy="719080"/>
              <a:chOff x="827427" y="1773295"/>
              <a:chExt cx="2973155" cy="719080"/>
            </a:xfrm>
          </p:grpSpPr>
          <p:sp>
            <p:nvSpPr>
              <p:cNvPr id="18" name="Yuvarlatılmış Dikdörtgen 20"/>
              <p:cNvSpPr/>
              <p:nvPr/>
            </p:nvSpPr>
            <p:spPr>
              <a:xfrm>
                <a:off x="827427" y="1773295"/>
                <a:ext cx="2973155" cy="719080"/>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32" name="TextBox 1"/>
              <p:cNvSpPr txBox="1">
                <a:spLocks noChangeArrowheads="1"/>
              </p:cNvSpPr>
              <p:nvPr/>
            </p:nvSpPr>
            <p:spPr bwMode="auto">
              <a:xfrm>
                <a:off x="900113" y="1879600"/>
                <a:ext cx="10631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dirty="0"/>
                  <a:t>r :- p, q.</a:t>
                </a:r>
                <a:endParaRPr lang="en-US" altLang="tr-TR" sz="2000" dirty="0"/>
              </a:p>
            </p:txBody>
          </p:sp>
        </p:grpSp>
        <p:sp>
          <p:nvSpPr>
            <p:cNvPr id="9230" name="Metin kutusu 30"/>
            <p:cNvSpPr txBox="1">
              <a:spLocks noChangeArrowheads="1"/>
            </p:cNvSpPr>
            <p:nvPr/>
          </p:nvSpPr>
          <p:spPr bwMode="auto">
            <a:xfrm>
              <a:off x="755650" y="1371600"/>
              <a:ext cx="3403763" cy="46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tx2"/>
                  </a:solidFill>
                  <a:latin typeface="Gabriola" pitchFamily="82" charset="0"/>
                </a:rPr>
                <a:t>(p </a:t>
              </a:r>
              <a:r>
                <a:rPr lang="tr-TR" altLang="tr-TR" sz="2400" b="1" dirty="0">
                  <a:solidFill>
                    <a:schemeClr val="tx2"/>
                  </a:solidFill>
                  <a:latin typeface="Gabriola" pitchFamily="82" charset="0"/>
                  <a:sym typeface="Symbol" pitchFamily="18" charset="2"/>
                </a:rPr>
                <a:t></a:t>
              </a:r>
              <a:r>
                <a:rPr lang="tr-TR" altLang="tr-TR" sz="2400" b="1" dirty="0">
                  <a:solidFill>
                    <a:schemeClr val="tx2"/>
                  </a:solidFill>
                  <a:latin typeface="Gabriola" pitchFamily="82" charset="0"/>
                </a:rPr>
                <a:t> q) </a:t>
              </a:r>
              <a:r>
                <a:rPr lang="tr-TR" altLang="tr-TR" sz="2400" b="1" dirty="0">
                  <a:solidFill>
                    <a:schemeClr val="tx2"/>
                  </a:solidFill>
                  <a:latin typeface="Gabriola" pitchFamily="82" charset="0"/>
                  <a:sym typeface="Wingdings" pitchFamily="2" charset="2"/>
                </a:rPr>
                <a:t></a:t>
              </a:r>
              <a:r>
                <a:rPr lang="tr-TR" altLang="tr-TR" sz="2400" b="1" dirty="0">
                  <a:solidFill>
                    <a:schemeClr val="tx2"/>
                  </a:solidFill>
                  <a:latin typeface="Gabriola" pitchFamily="82" charset="0"/>
                </a:rPr>
                <a:t> r’yi kodlayan program</a:t>
              </a:r>
              <a:r>
                <a:rPr lang="tr-TR" altLang="tr-TR" sz="2400" b="1" dirty="0">
                  <a:solidFill>
                    <a:schemeClr val="accent2"/>
                  </a:solidFill>
                  <a:latin typeface="Gabriola" pitchFamily="82" charset="0"/>
                </a:rPr>
                <a:t>:</a:t>
              </a:r>
              <a:endParaRPr lang="en-US" altLang="tr-TR" sz="2400" b="1" dirty="0">
                <a:solidFill>
                  <a:schemeClr val="accent2"/>
                </a:solidFill>
                <a:latin typeface="Gabriola" pitchFamily="82" charset="0"/>
              </a:endParaRPr>
            </a:p>
          </p:txBody>
        </p:sp>
      </p:grpSp>
      <p:sp>
        <p:nvSpPr>
          <p:cNvPr id="25" name="Yuvarlatılmış Dikdörtgen 20"/>
          <p:cNvSpPr/>
          <p:nvPr/>
        </p:nvSpPr>
        <p:spPr bwMode="auto">
          <a:xfrm>
            <a:off x="3240088" y="3933825"/>
            <a:ext cx="3492152" cy="1295375"/>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28" name="Metin kutusu 30"/>
          <p:cNvSpPr txBox="1">
            <a:spLocks noChangeArrowheads="1"/>
          </p:cNvSpPr>
          <p:nvPr/>
        </p:nvSpPr>
        <p:spPr bwMode="auto">
          <a:xfrm>
            <a:off x="3128963" y="3436938"/>
            <a:ext cx="37834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tx2"/>
                </a:solidFill>
                <a:latin typeface="Gabriola" pitchFamily="82" charset="0"/>
              </a:rPr>
              <a:t>Birleşik kuralları örnekleyen program:</a:t>
            </a:r>
            <a:endParaRPr lang="en-US" altLang="tr-TR" sz="2400" b="1" dirty="0">
              <a:solidFill>
                <a:schemeClr val="tx2"/>
              </a:solidFill>
              <a:latin typeface="Gabriola" pitchFamily="82" charset="0"/>
            </a:endParaRPr>
          </a:p>
        </p:txBody>
      </p:sp>
      <p:sp>
        <p:nvSpPr>
          <p:cNvPr id="9221" name="TextBox 27"/>
          <p:cNvSpPr txBox="1">
            <a:spLocks noChangeArrowheads="1"/>
          </p:cNvSpPr>
          <p:nvPr/>
        </p:nvSpPr>
        <p:spPr bwMode="auto">
          <a:xfrm>
            <a:off x="3316288" y="4062413"/>
            <a:ext cx="1277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dirty="0"/>
              <a:t>r:- p, q.</a:t>
            </a:r>
            <a:endParaRPr lang="tr-TR" altLang="tr-TR" sz="2000" dirty="0"/>
          </a:p>
          <a:p>
            <a:r>
              <a:rPr lang="tr-TR" altLang="tr-TR" sz="2000" i="1" dirty="0"/>
              <a:t>r1:- p1, q.</a:t>
            </a:r>
            <a:endParaRPr lang="tr-TR" altLang="tr-TR" sz="2000" dirty="0"/>
          </a:p>
          <a:p>
            <a:r>
              <a:rPr lang="tr-TR" altLang="tr-TR" sz="2000" i="1" dirty="0"/>
              <a:t>p2:- q2.</a:t>
            </a:r>
            <a:endParaRPr lang="tr-TR" altLang="tr-TR" sz="2000" dirty="0"/>
          </a:p>
        </p:txBody>
      </p:sp>
      <p:grpSp>
        <p:nvGrpSpPr>
          <p:cNvPr id="5" name="Group 4"/>
          <p:cNvGrpSpPr>
            <a:grpSpLocks/>
          </p:cNvGrpSpPr>
          <p:nvPr/>
        </p:nvGrpSpPr>
        <p:grpSpPr bwMode="auto">
          <a:xfrm>
            <a:off x="4984856" y="1595066"/>
            <a:ext cx="3456395" cy="1185862"/>
            <a:chOff x="4356100" y="1395413"/>
            <a:chExt cx="3456667" cy="1185121"/>
          </a:xfrm>
        </p:grpSpPr>
        <p:sp>
          <p:nvSpPr>
            <p:cNvPr id="9223" name="Metin kutusu 30"/>
            <p:cNvSpPr txBox="1">
              <a:spLocks noChangeArrowheads="1"/>
            </p:cNvSpPr>
            <p:nvPr/>
          </p:nvSpPr>
          <p:spPr bwMode="auto">
            <a:xfrm>
              <a:off x="4356100" y="1395413"/>
              <a:ext cx="3456667" cy="46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i="1" dirty="0">
                  <a:solidFill>
                    <a:schemeClr val="tx2"/>
                  </a:solidFill>
                  <a:latin typeface="Gabriola" pitchFamily="82" charset="0"/>
                </a:rPr>
                <a:t>(</a:t>
              </a:r>
              <a:r>
                <a:rPr lang="tr-TR" altLang="tr-TR" sz="2400" b="1" dirty="0">
                  <a:solidFill>
                    <a:schemeClr val="tx2"/>
                  </a:solidFill>
                  <a:latin typeface="Gabriola" pitchFamily="82" charset="0"/>
                </a:rPr>
                <a:t>p </a:t>
              </a:r>
              <a:r>
                <a:rPr lang="tr-TR" altLang="tr-TR" sz="2400" dirty="0">
                  <a:solidFill>
                    <a:schemeClr val="tx2"/>
                  </a:solidFill>
                  <a:sym typeface="Symbol" pitchFamily="18" charset="2"/>
                </a:rPr>
                <a:t></a:t>
              </a:r>
              <a:r>
                <a:rPr lang="tr-TR" altLang="tr-TR" sz="2400" b="1" dirty="0">
                  <a:solidFill>
                    <a:schemeClr val="tx2"/>
                  </a:solidFill>
                  <a:latin typeface="Gabriola" pitchFamily="82" charset="0"/>
                </a:rPr>
                <a:t> q) </a:t>
              </a:r>
              <a:r>
                <a:rPr lang="tr-TR" altLang="tr-TR" sz="2400" b="1" dirty="0">
                  <a:solidFill>
                    <a:schemeClr val="tx2"/>
                  </a:solidFill>
                  <a:latin typeface="Gabriola" pitchFamily="82" charset="0"/>
                  <a:sym typeface="Wingdings" pitchFamily="2" charset="2"/>
                </a:rPr>
                <a:t></a:t>
              </a:r>
              <a:r>
                <a:rPr lang="tr-TR" altLang="tr-TR" sz="2400" b="1" dirty="0">
                  <a:solidFill>
                    <a:schemeClr val="tx2"/>
                  </a:solidFill>
                  <a:latin typeface="Gabriola" pitchFamily="82" charset="0"/>
                </a:rPr>
                <a:t> r’yi kodlayan program:</a:t>
              </a:r>
              <a:endParaRPr lang="en-US" altLang="tr-TR" sz="2400" b="1" dirty="0">
                <a:solidFill>
                  <a:schemeClr val="tx2"/>
                </a:solidFill>
                <a:latin typeface="Gabriola" pitchFamily="82" charset="0"/>
              </a:endParaRPr>
            </a:p>
          </p:txBody>
        </p:sp>
        <p:grpSp>
          <p:nvGrpSpPr>
            <p:cNvPr id="9224" name="Group 2"/>
            <p:cNvGrpSpPr>
              <a:grpSpLocks/>
            </p:cNvGrpSpPr>
            <p:nvPr/>
          </p:nvGrpSpPr>
          <p:grpSpPr bwMode="auto">
            <a:xfrm>
              <a:off x="4443419" y="1860260"/>
              <a:ext cx="3221183" cy="720274"/>
              <a:chOff x="4443420" y="1795914"/>
              <a:chExt cx="2957393" cy="720274"/>
            </a:xfrm>
          </p:grpSpPr>
          <p:sp>
            <p:nvSpPr>
              <p:cNvPr id="12" name="Yuvarlatılmış Dikdörtgen 20"/>
              <p:cNvSpPr/>
              <p:nvPr/>
            </p:nvSpPr>
            <p:spPr>
              <a:xfrm>
                <a:off x="4443420" y="1795914"/>
                <a:ext cx="2957393" cy="720274"/>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26" name="TextBox 12"/>
              <p:cNvSpPr txBox="1">
                <a:spLocks noChangeArrowheads="1"/>
              </p:cNvSpPr>
              <p:nvPr/>
            </p:nvSpPr>
            <p:spPr bwMode="auto">
              <a:xfrm>
                <a:off x="4516438" y="1901825"/>
                <a:ext cx="10631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dirty="0"/>
                  <a:t>r :- p; q.</a:t>
                </a:r>
                <a:endParaRPr lang="en-US" altLang="tr-TR" sz="2000" dirty="0"/>
              </a:p>
            </p:txBody>
          </p:sp>
        </p:grpSp>
      </p:grpSp>
      <p:sp>
        <p:nvSpPr>
          <p:cNvPr id="2" name="Rectangle 2">
            <a:extLst>
              <a:ext uri="{FF2B5EF4-FFF2-40B4-BE49-F238E27FC236}">
                <a16:creationId xmlns:a16="http://schemas.microsoft.com/office/drawing/2014/main" id="{64C4A647-8174-13CA-9881-D516326E1441}"/>
              </a:ext>
            </a:extLst>
          </p:cNvPr>
          <p:cNvSpPr txBox="1">
            <a:spLocks noChangeArrowheads="1"/>
          </p:cNvSpPr>
          <p:nvPr/>
        </p:nvSpPr>
        <p:spPr bwMode="auto">
          <a:xfrm>
            <a:off x="233512" y="169863"/>
            <a:ext cx="85788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algn="ctr" eaLnBrk="1" hangingPunct="1"/>
            <a:r>
              <a:rPr lang="tr-TR" altLang="tr-TR" sz="4000" b="1" kern="0" dirty="0">
                <a:latin typeface="Gabriola" pitchFamily="82" charset="0"/>
              </a:rPr>
              <a:t>K</a:t>
            </a:r>
            <a:r>
              <a:rPr lang="tr-TR" altLang="tr-TR" sz="3200" b="1" kern="0" dirty="0">
                <a:latin typeface="Gabriola" pitchFamily="82" charset="0"/>
              </a:rPr>
              <a:t>URALLARDAN</a:t>
            </a:r>
            <a:r>
              <a:rPr lang="tr-TR" altLang="tr-TR" sz="4000" b="1" kern="0" dirty="0">
                <a:latin typeface="Gabriola" pitchFamily="82" charset="0"/>
              </a:rPr>
              <a:t> O</a:t>
            </a:r>
            <a:r>
              <a:rPr lang="tr-TR" altLang="tr-TR" sz="3200" b="1" kern="0" dirty="0">
                <a:latin typeface="Gabriola" pitchFamily="82" charset="0"/>
              </a:rPr>
              <a:t>LUŞAN</a:t>
            </a:r>
            <a:r>
              <a:rPr lang="tr-TR" altLang="tr-TR" sz="4000" b="1" kern="0" dirty="0">
                <a:latin typeface="Gabriola" pitchFamily="82" charset="0"/>
              </a:rPr>
              <a:t> P</a:t>
            </a:r>
            <a:r>
              <a:rPr lang="tr-TR" altLang="tr-TR" sz="3200" b="1" kern="0" dirty="0">
                <a:latin typeface="Gabriola" pitchFamily="82" charset="0"/>
              </a:rPr>
              <a:t>ROLOG</a:t>
            </a:r>
            <a:r>
              <a:rPr lang="tr-TR" altLang="tr-TR" sz="4000" b="1" kern="0" dirty="0">
                <a:latin typeface="Gabriola" pitchFamily="82" charset="0"/>
              </a:rPr>
              <a:t> P</a:t>
            </a:r>
            <a:r>
              <a:rPr lang="tr-TR" altLang="tr-TR" sz="3200" b="1" kern="0" dirty="0">
                <a:latin typeface="Gabriola" pitchFamily="82" charset="0"/>
              </a:rPr>
              <a:t>ROGRAMI</a:t>
            </a:r>
            <a:r>
              <a:rPr lang="tr-TR" altLang="tr-TR" sz="4000" b="1" kern="0" dirty="0">
                <a:latin typeface="Gabriola" pitchFamily="82" charset="0"/>
              </a:rPr>
              <a:t> Ö</a:t>
            </a:r>
            <a:r>
              <a:rPr lang="tr-TR" altLang="tr-TR" sz="3200" b="1" kern="0" dirty="0">
                <a:latin typeface="Gabriola" pitchFamily="82" charset="0"/>
              </a:rPr>
              <a:t>RNEKLERİ</a:t>
            </a:r>
            <a:endParaRPr lang="en-US" altLang="tr-TR" sz="3200" b="1" kern="0" dirty="0">
              <a:latin typeface="Gabriola"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228" grpId="0"/>
      <p:bldP spid="92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Yuvarlatılmış Dikdörtgen 20"/>
          <p:cNvSpPr/>
          <p:nvPr/>
        </p:nvSpPr>
        <p:spPr bwMode="auto">
          <a:xfrm>
            <a:off x="1186880" y="2288456"/>
            <a:ext cx="3025080" cy="863600"/>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Yuvarlatılmış Dikdörtgen 20"/>
          <p:cNvSpPr/>
          <p:nvPr/>
        </p:nvSpPr>
        <p:spPr bwMode="auto">
          <a:xfrm>
            <a:off x="5174043" y="2310681"/>
            <a:ext cx="3095947" cy="912813"/>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6" name="Rectangle 1"/>
          <p:cNvSpPr>
            <a:spLocks noChangeArrowheads="1"/>
          </p:cNvSpPr>
          <p:nvPr/>
        </p:nvSpPr>
        <p:spPr bwMode="auto">
          <a:xfrm>
            <a:off x="1415480" y="2396406"/>
            <a:ext cx="12049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dirty="0"/>
              <a:t>r :- p, q,</a:t>
            </a:r>
          </a:p>
          <a:p>
            <a:r>
              <a:rPr lang="tr-TR" altLang="tr-TR" dirty="0"/>
              <a:t>r1:- p1, q.</a:t>
            </a:r>
          </a:p>
        </p:txBody>
      </p:sp>
      <p:sp>
        <p:nvSpPr>
          <p:cNvPr id="10247" name="Rectangle 14"/>
          <p:cNvSpPr>
            <a:spLocks noChangeArrowheads="1"/>
          </p:cNvSpPr>
          <p:nvPr/>
        </p:nvSpPr>
        <p:spPr bwMode="auto">
          <a:xfrm>
            <a:off x="5317935" y="2431852"/>
            <a:ext cx="12049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dirty="0"/>
              <a:t>r :- p, q;</a:t>
            </a:r>
          </a:p>
          <a:p>
            <a:r>
              <a:rPr lang="tr-TR" altLang="tr-TR" dirty="0"/>
              <a:t>r1:- p1, q.</a:t>
            </a:r>
          </a:p>
        </p:txBody>
      </p:sp>
      <p:sp>
        <p:nvSpPr>
          <p:cNvPr id="2" name="Rectangle 2">
            <a:extLst>
              <a:ext uri="{FF2B5EF4-FFF2-40B4-BE49-F238E27FC236}">
                <a16:creationId xmlns:a16="http://schemas.microsoft.com/office/drawing/2014/main" id="{9505FA03-41CB-9892-C98D-32C5094ABC2F}"/>
              </a:ext>
            </a:extLst>
          </p:cNvPr>
          <p:cNvSpPr txBox="1">
            <a:spLocks noChangeArrowheads="1"/>
          </p:cNvSpPr>
          <p:nvPr/>
        </p:nvSpPr>
        <p:spPr bwMode="auto">
          <a:xfrm>
            <a:off x="467544" y="116632"/>
            <a:ext cx="85788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algn="ctr" eaLnBrk="1" hangingPunct="1"/>
            <a:r>
              <a:rPr lang="tr-TR" altLang="tr-TR" sz="4000" b="1" kern="0" dirty="0">
                <a:latin typeface="Gabriola" pitchFamily="82" charset="0"/>
              </a:rPr>
              <a:t>H</a:t>
            </a:r>
            <a:r>
              <a:rPr lang="tr-TR" altLang="tr-TR" sz="3200" b="1" kern="0" dirty="0">
                <a:latin typeface="Gabriola" pitchFamily="82" charset="0"/>
              </a:rPr>
              <a:t>ATALI</a:t>
            </a:r>
            <a:r>
              <a:rPr lang="tr-TR" altLang="tr-TR" sz="4000" b="1" kern="0" dirty="0">
                <a:latin typeface="Gabriola" pitchFamily="82" charset="0"/>
              </a:rPr>
              <a:t> S</a:t>
            </a:r>
            <a:r>
              <a:rPr lang="tr-TR" altLang="tr-TR" sz="3200" b="1" kern="0" dirty="0">
                <a:latin typeface="Gabriola" pitchFamily="82" charset="0"/>
              </a:rPr>
              <a:t>ÖZDİZİMİNE</a:t>
            </a:r>
            <a:r>
              <a:rPr lang="tr-TR" altLang="tr-TR" sz="4000" b="1" kern="0" dirty="0">
                <a:latin typeface="Gabriola" pitchFamily="82" charset="0"/>
              </a:rPr>
              <a:t> B</a:t>
            </a:r>
            <a:r>
              <a:rPr lang="tr-TR" altLang="tr-TR" sz="3200" b="1" kern="0" dirty="0">
                <a:latin typeface="Gabriola" pitchFamily="82" charset="0"/>
              </a:rPr>
              <a:t>AZI</a:t>
            </a:r>
            <a:r>
              <a:rPr lang="tr-TR" altLang="tr-TR" sz="4000" b="1" kern="0" dirty="0">
                <a:latin typeface="Gabriola" pitchFamily="82" charset="0"/>
              </a:rPr>
              <a:t> Ö</a:t>
            </a:r>
            <a:r>
              <a:rPr lang="tr-TR" altLang="tr-TR" sz="3200" b="1" kern="0" dirty="0">
                <a:latin typeface="Gabriola" pitchFamily="82" charset="0"/>
              </a:rPr>
              <a:t>RNEKLER</a:t>
            </a:r>
            <a:endParaRPr lang="en-US" altLang="tr-TR" sz="3200" b="1" kern="0" dirty="0">
              <a:latin typeface="Gabriola" pitchFamily="82" charset="0"/>
            </a:endParaRPr>
          </a:p>
        </p:txBody>
      </p:sp>
      <p:sp>
        <p:nvSpPr>
          <p:cNvPr id="4" name="Metin kutusu 30">
            <a:extLst>
              <a:ext uri="{FF2B5EF4-FFF2-40B4-BE49-F238E27FC236}">
                <a16:creationId xmlns:a16="http://schemas.microsoft.com/office/drawing/2014/main" id="{8A5D2CD0-EF1B-87DB-49B9-A70486BE9576}"/>
              </a:ext>
            </a:extLst>
          </p:cNvPr>
          <p:cNvSpPr txBox="1">
            <a:spLocks noChangeArrowheads="1"/>
          </p:cNvSpPr>
          <p:nvPr/>
        </p:nvSpPr>
        <p:spPr bwMode="auto">
          <a:xfrm>
            <a:off x="1043608" y="1772816"/>
            <a:ext cx="3268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a:solidFill>
                  <a:schemeClr val="accent2"/>
                </a:solidFill>
                <a:latin typeface="Gabriola" pitchFamily="82" charset="0"/>
              </a:rPr>
              <a:t>‘,’ </a:t>
            </a:r>
            <a:r>
              <a:rPr lang="tr-TR" altLang="tr-TR" sz="2400" b="1" dirty="0">
                <a:solidFill>
                  <a:schemeClr val="accent2"/>
                </a:solidFill>
                <a:latin typeface="Gabriola" pitchFamily="82" charset="0"/>
              </a:rPr>
              <a:t>operatörünün hatalı kullanımı:</a:t>
            </a:r>
            <a:endParaRPr lang="en-US" altLang="tr-TR" sz="2400" b="1" dirty="0">
              <a:solidFill>
                <a:schemeClr val="accent2"/>
              </a:solidFill>
              <a:latin typeface="Gabriola" pitchFamily="82" charset="0"/>
            </a:endParaRPr>
          </a:p>
        </p:txBody>
      </p:sp>
      <p:sp>
        <p:nvSpPr>
          <p:cNvPr id="5" name="Metin kutusu 30">
            <a:extLst>
              <a:ext uri="{FF2B5EF4-FFF2-40B4-BE49-F238E27FC236}">
                <a16:creationId xmlns:a16="http://schemas.microsoft.com/office/drawing/2014/main" id="{3A093061-C195-30AD-3535-7F5542A5FAE0}"/>
              </a:ext>
            </a:extLst>
          </p:cNvPr>
          <p:cNvSpPr txBox="1">
            <a:spLocks noChangeArrowheads="1"/>
          </p:cNvSpPr>
          <p:nvPr/>
        </p:nvSpPr>
        <p:spPr bwMode="auto">
          <a:xfrm>
            <a:off x="5076056" y="1772816"/>
            <a:ext cx="3268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 operatörünün hatalı kullanımı:</a:t>
            </a:r>
            <a:endParaRPr lang="en-US" altLang="tr-TR" sz="2400" b="1" dirty="0">
              <a:solidFill>
                <a:schemeClr val="accent2"/>
              </a:solidFill>
              <a:latin typeface="Gabriola"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1619672" y="1296170"/>
            <a:ext cx="2560638" cy="1208088"/>
            <a:chOff x="755650" y="1371600"/>
            <a:chExt cx="2560638" cy="1207991"/>
          </a:xfrm>
        </p:grpSpPr>
        <p:grpSp>
          <p:nvGrpSpPr>
            <p:cNvPr id="13326" name="Group 1"/>
            <p:cNvGrpSpPr>
              <a:grpSpLocks/>
            </p:cNvGrpSpPr>
            <p:nvPr/>
          </p:nvGrpSpPr>
          <p:grpSpPr bwMode="auto">
            <a:xfrm>
              <a:off x="850533" y="1860454"/>
              <a:ext cx="2465755" cy="719137"/>
              <a:chOff x="827088" y="1773238"/>
              <a:chExt cx="2232025" cy="719137"/>
            </a:xfrm>
          </p:grpSpPr>
          <p:sp>
            <p:nvSpPr>
              <p:cNvPr id="18" name="Yuvarlatılmış Dikdörtgen 20"/>
              <p:cNvSpPr/>
              <p:nvPr/>
            </p:nvSpPr>
            <p:spPr>
              <a:xfrm>
                <a:off x="827420" y="1773295"/>
                <a:ext cx="2231693" cy="719080"/>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9" name="TextBox 1"/>
              <p:cNvSpPr txBox="1">
                <a:spLocks noChangeArrowheads="1"/>
              </p:cNvSpPr>
              <p:nvPr/>
            </p:nvSpPr>
            <p:spPr bwMode="auto">
              <a:xfrm>
                <a:off x="900113" y="1879600"/>
                <a:ext cx="693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dirty="0"/>
                  <a:t>?-  p.</a:t>
                </a:r>
                <a:endParaRPr lang="en-US" altLang="tr-TR" sz="2000" dirty="0"/>
              </a:p>
            </p:txBody>
          </p:sp>
        </p:grpSp>
        <p:sp>
          <p:nvSpPr>
            <p:cNvPr id="13327" name="Metin kutusu 30"/>
            <p:cNvSpPr txBox="1">
              <a:spLocks noChangeArrowheads="1"/>
            </p:cNvSpPr>
            <p:nvPr/>
          </p:nvSpPr>
          <p:spPr bwMode="auto">
            <a:xfrm>
              <a:off x="755650" y="1371600"/>
              <a:ext cx="1845377" cy="46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Atomik bir Sorgu:</a:t>
              </a:r>
              <a:endParaRPr lang="en-US" altLang="tr-TR" sz="2400" b="1" dirty="0">
                <a:solidFill>
                  <a:schemeClr val="accent2"/>
                </a:solidFill>
                <a:latin typeface="Gabriola" pitchFamily="82" charset="0"/>
              </a:endParaRPr>
            </a:p>
          </p:txBody>
        </p:sp>
      </p:grpSp>
      <p:grpSp>
        <p:nvGrpSpPr>
          <p:cNvPr id="5" name="Group 4"/>
          <p:cNvGrpSpPr>
            <a:grpSpLocks/>
          </p:cNvGrpSpPr>
          <p:nvPr/>
        </p:nvGrpSpPr>
        <p:grpSpPr bwMode="auto">
          <a:xfrm>
            <a:off x="4717024" y="1318396"/>
            <a:ext cx="2519363" cy="1185862"/>
            <a:chOff x="4356100" y="1395413"/>
            <a:chExt cx="2520155" cy="1185121"/>
          </a:xfrm>
        </p:grpSpPr>
        <p:sp>
          <p:nvSpPr>
            <p:cNvPr id="13322" name="Metin kutusu 30"/>
            <p:cNvSpPr txBox="1">
              <a:spLocks noChangeArrowheads="1"/>
            </p:cNvSpPr>
            <p:nvPr/>
          </p:nvSpPr>
          <p:spPr bwMode="auto">
            <a:xfrm>
              <a:off x="4356100" y="1395413"/>
              <a:ext cx="1847561" cy="46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tx2"/>
                  </a:solidFill>
                  <a:latin typeface="Gabriola" pitchFamily="82" charset="0"/>
                </a:rPr>
                <a:t>Birleşik bir Sorgu:</a:t>
              </a:r>
              <a:endParaRPr lang="en-US" altLang="tr-TR" sz="2400" b="1" dirty="0">
                <a:solidFill>
                  <a:schemeClr val="tx2"/>
                </a:solidFill>
                <a:latin typeface="Gabriola" pitchFamily="82" charset="0"/>
              </a:endParaRPr>
            </a:p>
          </p:txBody>
        </p:sp>
        <p:grpSp>
          <p:nvGrpSpPr>
            <p:cNvPr id="13323" name="Group 2"/>
            <p:cNvGrpSpPr>
              <a:grpSpLocks/>
            </p:cNvGrpSpPr>
            <p:nvPr/>
          </p:nvGrpSpPr>
          <p:grpSpPr bwMode="auto">
            <a:xfrm>
              <a:off x="4443412" y="1859809"/>
              <a:ext cx="2432843" cy="720725"/>
              <a:chOff x="4443413" y="1795463"/>
              <a:chExt cx="2233612" cy="720725"/>
            </a:xfrm>
          </p:grpSpPr>
          <p:sp>
            <p:nvSpPr>
              <p:cNvPr id="12" name="Yuvarlatılmış Dikdörtgen 20"/>
              <p:cNvSpPr/>
              <p:nvPr/>
            </p:nvSpPr>
            <p:spPr>
              <a:xfrm>
                <a:off x="4443439" y="1795914"/>
                <a:ext cx="2233586" cy="720274"/>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5" name="TextBox 12"/>
              <p:cNvSpPr txBox="1">
                <a:spLocks noChangeArrowheads="1"/>
              </p:cNvSpPr>
              <p:nvPr/>
            </p:nvSpPr>
            <p:spPr bwMode="auto">
              <a:xfrm>
                <a:off x="4516438" y="1901825"/>
                <a:ext cx="96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dirty="0"/>
                  <a:t>?-  p, q.</a:t>
                </a:r>
                <a:endParaRPr lang="en-US" altLang="tr-TR" sz="2000" dirty="0"/>
              </a:p>
            </p:txBody>
          </p:sp>
        </p:grpSp>
      </p:grpSp>
      <p:grpSp>
        <p:nvGrpSpPr>
          <p:cNvPr id="17" name="Group 16"/>
          <p:cNvGrpSpPr>
            <a:grpSpLocks/>
          </p:cNvGrpSpPr>
          <p:nvPr/>
        </p:nvGrpSpPr>
        <p:grpSpPr bwMode="auto">
          <a:xfrm>
            <a:off x="1619672" y="2924944"/>
            <a:ext cx="2519363" cy="1184275"/>
            <a:chOff x="4356100" y="1395413"/>
            <a:chExt cx="2520155" cy="1185121"/>
          </a:xfrm>
        </p:grpSpPr>
        <p:sp>
          <p:nvSpPr>
            <p:cNvPr id="13318" name="Metin kutusu 30"/>
            <p:cNvSpPr txBox="1">
              <a:spLocks noChangeArrowheads="1"/>
            </p:cNvSpPr>
            <p:nvPr/>
          </p:nvSpPr>
          <p:spPr bwMode="auto">
            <a:xfrm>
              <a:off x="4356100" y="1395413"/>
              <a:ext cx="1666365" cy="46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tx2"/>
                  </a:solidFill>
                  <a:latin typeface="Gabriola" pitchFamily="82" charset="0"/>
                </a:rPr>
                <a:t>Ayrık bir Sorgu:</a:t>
              </a:r>
              <a:endParaRPr lang="en-US" altLang="tr-TR" sz="2400" b="1" dirty="0">
                <a:solidFill>
                  <a:schemeClr val="tx2"/>
                </a:solidFill>
                <a:latin typeface="Gabriola" pitchFamily="82" charset="0"/>
              </a:endParaRPr>
            </a:p>
          </p:txBody>
        </p:sp>
        <p:grpSp>
          <p:nvGrpSpPr>
            <p:cNvPr id="13319" name="Group 19"/>
            <p:cNvGrpSpPr>
              <a:grpSpLocks/>
            </p:cNvGrpSpPr>
            <p:nvPr/>
          </p:nvGrpSpPr>
          <p:grpSpPr bwMode="auto">
            <a:xfrm>
              <a:off x="4443412" y="1859809"/>
              <a:ext cx="2432843" cy="720725"/>
              <a:chOff x="4443413" y="1795463"/>
              <a:chExt cx="2233612" cy="720725"/>
            </a:xfrm>
          </p:grpSpPr>
          <p:sp>
            <p:nvSpPr>
              <p:cNvPr id="21" name="Yuvarlatılmış Dikdörtgen 20"/>
              <p:cNvSpPr/>
              <p:nvPr/>
            </p:nvSpPr>
            <p:spPr>
              <a:xfrm>
                <a:off x="4443439" y="1794949"/>
                <a:ext cx="2233586" cy="721239"/>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1" name="TextBox 12"/>
              <p:cNvSpPr txBox="1">
                <a:spLocks noChangeArrowheads="1"/>
              </p:cNvSpPr>
              <p:nvPr/>
            </p:nvSpPr>
            <p:spPr bwMode="auto">
              <a:xfrm>
                <a:off x="4516438" y="1901825"/>
                <a:ext cx="964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dirty="0"/>
                  <a:t>?-  p; q.</a:t>
                </a:r>
                <a:endParaRPr lang="en-US" altLang="tr-TR" sz="2000" dirty="0"/>
              </a:p>
            </p:txBody>
          </p:sp>
        </p:grpSp>
      </p:grpSp>
      <p:sp>
        <p:nvSpPr>
          <p:cNvPr id="2" name="Rectangle 2">
            <a:extLst>
              <a:ext uri="{FF2B5EF4-FFF2-40B4-BE49-F238E27FC236}">
                <a16:creationId xmlns:a16="http://schemas.microsoft.com/office/drawing/2014/main" id="{166D90BA-5159-7688-6C74-1A22A0DD1DA4}"/>
              </a:ext>
            </a:extLst>
          </p:cNvPr>
          <p:cNvSpPr txBox="1">
            <a:spLocks noChangeArrowheads="1"/>
          </p:cNvSpPr>
          <p:nvPr/>
        </p:nvSpPr>
        <p:spPr bwMode="auto">
          <a:xfrm>
            <a:off x="282575" y="111126"/>
            <a:ext cx="85788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algn="ctr" eaLnBrk="1" hangingPunct="1"/>
            <a:r>
              <a:rPr lang="tr-TR" altLang="tr-TR" sz="4000" b="1" kern="0" dirty="0">
                <a:latin typeface="Gabriola" pitchFamily="82" charset="0"/>
              </a:rPr>
              <a:t>S</a:t>
            </a:r>
            <a:r>
              <a:rPr lang="tr-TR" altLang="tr-TR" sz="3200" b="1" kern="0" dirty="0">
                <a:latin typeface="Gabriola" pitchFamily="82" charset="0"/>
              </a:rPr>
              <a:t>ORGU </a:t>
            </a:r>
            <a:r>
              <a:rPr lang="tr-TR" altLang="tr-TR" sz="4000" b="1" kern="0" dirty="0">
                <a:latin typeface="Gabriola" pitchFamily="82" charset="0"/>
              </a:rPr>
              <a:t>Ö</a:t>
            </a:r>
            <a:r>
              <a:rPr lang="tr-TR" altLang="tr-TR" sz="3200" b="1" kern="0" dirty="0">
                <a:latin typeface="Gabriola" pitchFamily="82" charset="0"/>
              </a:rPr>
              <a:t>RNEKLERİ</a:t>
            </a:r>
            <a:endParaRPr lang="en-US" altLang="tr-TR" sz="3200" b="1" kern="0" dirty="0">
              <a:latin typeface="Gabriola" pitchFamily="82" charset="0"/>
            </a:endParaRPr>
          </a:p>
        </p:txBody>
      </p:sp>
      <p:grpSp>
        <p:nvGrpSpPr>
          <p:cNvPr id="6" name="Group 16">
            <a:extLst>
              <a:ext uri="{FF2B5EF4-FFF2-40B4-BE49-F238E27FC236}">
                <a16:creationId xmlns:a16="http://schemas.microsoft.com/office/drawing/2014/main" id="{BAB58F58-6A30-7D1A-D499-6A8C41F73DF6}"/>
              </a:ext>
            </a:extLst>
          </p:cNvPr>
          <p:cNvGrpSpPr>
            <a:grpSpLocks/>
          </p:cNvGrpSpPr>
          <p:nvPr/>
        </p:nvGrpSpPr>
        <p:grpSpPr bwMode="auto">
          <a:xfrm>
            <a:off x="4717024" y="2924944"/>
            <a:ext cx="2579641" cy="1184275"/>
            <a:chOff x="4356100" y="1395413"/>
            <a:chExt cx="2580452" cy="1185121"/>
          </a:xfrm>
        </p:grpSpPr>
        <p:sp>
          <p:nvSpPr>
            <p:cNvPr id="7" name="Metin kutusu 30">
              <a:extLst>
                <a:ext uri="{FF2B5EF4-FFF2-40B4-BE49-F238E27FC236}">
                  <a16:creationId xmlns:a16="http://schemas.microsoft.com/office/drawing/2014/main" id="{E3307659-1BB2-C118-8044-F83B5ADEFEDD}"/>
                </a:ext>
              </a:extLst>
            </p:cNvPr>
            <p:cNvSpPr txBox="1">
              <a:spLocks noChangeArrowheads="1"/>
            </p:cNvSpPr>
            <p:nvPr/>
          </p:nvSpPr>
          <p:spPr bwMode="auto">
            <a:xfrm>
              <a:off x="4356100" y="1395413"/>
              <a:ext cx="2051206" cy="46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tx2"/>
                  </a:solidFill>
                  <a:latin typeface="Gabriola" pitchFamily="82" charset="0"/>
                </a:rPr>
                <a:t>Karmaşık bir Sorgu:</a:t>
              </a:r>
              <a:endParaRPr lang="en-US" altLang="tr-TR" sz="2400" b="1" dirty="0">
                <a:solidFill>
                  <a:schemeClr val="tx2"/>
                </a:solidFill>
                <a:latin typeface="Gabriola" pitchFamily="82" charset="0"/>
              </a:endParaRPr>
            </a:p>
          </p:txBody>
        </p:sp>
        <p:grpSp>
          <p:nvGrpSpPr>
            <p:cNvPr id="8" name="Group 19">
              <a:extLst>
                <a:ext uri="{FF2B5EF4-FFF2-40B4-BE49-F238E27FC236}">
                  <a16:creationId xmlns:a16="http://schemas.microsoft.com/office/drawing/2014/main" id="{81011250-BB2E-5E13-4AA4-FBAE6268EB8A}"/>
                </a:ext>
              </a:extLst>
            </p:cNvPr>
            <p:cNvGrpSpPr>
              <a:grpSpLocks/>
            </p:cNvGrpSpPr>
            <p:nvPr/>
          </p:nvGrpSpPr>
          <p:grpSpPr bwMode="auto">
            <a:xfrm>
              <a:off x="4443442" y="1859295"/>
              <a:ext cx="2493110" cy="721239"/>
              <a:chOff x="4443439" y="1794949"/>
              <a:chExt cx="2288943" cy="721239"/>
            </a:xfrm>
          </p:grpSpPr>
          <p:sp>
            <p:nvSpPr>
              <p:cNvPr id="9" name="Yuvarlatılmış Dikdörtgen 20">
                <a:extLst>
                  <a:ext uri="{FF2B5EF4-FFF2-40B4-BE49-F238E27FC236}">
                    <a16:creationId xmlns:a16="http://schemas.microsoft.com/office/drawing/2014/main" id="{30643E03-5AAF-57C5-4375-90602404B25B}"/>
                  </a:ext>
                </a:extLst>
              </p:cNvPr>
              <p:cNvSpPr/>
              <p:nvPr/>
            </p:nvSpPr>
            <p:spPr>
              <a:xfrm>
                <a:off x="4443439" y="1794949"/>
                <a:ext cx="2233586" cy="721239"/>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12">
                <a:extLst>
                  <a:ext uri="{FF2B5EF4-FFF2-40B4-BE49-F238E27FC236}">
                    <a16:creationId xmlns:a16="http://schemas.microsoft.com/office/drawing/2014/main" id="{E9A7864B-9B02-DC4D-EAE8-3E9F1C00BA0B}"/>
                  </a:ext>
                </a:extLst>
              </p:cNvPr>
              <p:cNvSpPr txBox="1">
                <a:spLocks noChangeArrowheads="1"/>
              </p:cNvSpPr>
              <p:nvPr/>
            </p:nvSpPr>
            <p:spPr bwMode="auto">
              <a:xfrm>
                <a:off x="4516438" y="1901825"/>
                <a:ext cx="2215944" cy="400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dirty="0"/>
                  <a:t>?-  ((p, q); (p1, q1)).</a:t>
                </a:r>
                <a:endParaRPr lang="en-US" altLang="tr-TR" sz="2000" dirty="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3850" y="115888"/>
            <a:ext cx="8712200" cy="736600"/>
          </a:xfrm>
        </p:spPr>
        <p:txBody>
          <a:bodyPr/>
          <a:lstStyle/>
          <a:p>
            <a:pPr algn="ctr" eaLnBrk="1" hangingPunct="1"/>
            <a:r>
              <a:rPr lang="tr-TR" altLang="tr-TR" sz="4000" b="1" dirty="0">
                <a:latin typeface="Gabriola" pitchFamily="82" charset="0"/>
              </a:rPr>
              <a:t>O</a:t>
            </a:r>
            <a:r>
              <a:rPr lang="tr-TR" altLang="tr-TR" sz="3200" b="1" dirty="0">
                <a:latin typeface="Gabriola" pitchFamily="82" charset="0"/>
              </a:rPr>
              <a:t>LUMSUZLAMA</a:t>
            </a:r>
            <a:endParaRPr lang="en-US" altLang="tr-TR" sz="3200" b="1" dirty="0">
              <a:latin typeface="Gabriola" pitchFamily="82" charset="0"/>
            </a:endParaRPr>
          </a:p>
        </p:txBody>
      </p:sp>
      <p:sp>
        <p:nvSpPr>
          <p:cNvPr id="12291" name="Metin kutusu 30"/>
          <p:cNvSpPr txBox="1">
            <a:spLocks noChangeArrowheads="1"/>
          </p:cNvSpPr>
          <p:nvPr/>
        </p:nvSpPr>
        <p:spPr bwMode="auto">
          <a:xfrm>
            <a:off x="467544" y="1548081"/>
            <a:ext cx="89285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tr-TR" b="1" i="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B</a:t>
            </a:r>
            <a:r>
              <a:rPr lang="en-US" sz="1800" b="1" i="1" dirty="0" err="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aşarısızlık-olarak</a:t>
            </a:r>
            <a:r>
              <a:rPr lang="en-US" sz="1800" b="1"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r>
              <a:rPr lang="tr-TR" sz="1800" b="1"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O</a:t>
            </a:r>
            <a:r>
              <a:rPr lang="en-US" sz="1800" b="1" i="1" dirty="0" err="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lumsuzlama</a:t>
            </a:r>
            <a:r>
              <a:rPr lang="tr-TR" altLang="tr-TR" sz="3200" b="1" dirty="0">
                <a:solidFill>
                  <a:schemeClr val="tx2"/>
                </a:solidFill>
                <a:latin typeface="Gabriola" pitchFamily="82"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nın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elde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edilmesindeki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başarısızlıktan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değil</a:t>
            </a:r>
            <a:r>
              <a:rPr lang="en-US" sz="1800" i="1" dirty="0">
                <a:effectLst/>
                <a:latin typeface="Calibri" panose="020F0502020204030204" pitchFamily="34" charset="0"/>
                <a:ea typeface="Calibri" panose="020F0502020204030204" pitchFamily="34" charset="0"/>
                <a:cs typeface="Times New Roman" panose="02020603050405020304" pitchFamily="18"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yı</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türet</a:t>
            </a:r>
            <a:r>
              <a:rPr lang="tr-TR" altLang="tr-TR" sz="3200" dirty="0">
                <a:latin typeface="Gabriola" pitchFamily="82" charset="0"/>
              </a:rPr>
              <a:t>.</a:t>
            </a:r>
            <a:endParaRPr lang="en-US" altLang="tr-TR" sz="3200" b="1" dirty="0">
              <a:solidFill>
                <a:schemeClr val="accent2"/>
              </a:solidFill>
              <a:latin typeface="Gabriola" pitchFamily="82" charset="0"/>
            </a:endParaRPr>
          </a:p>
        </p:txBody>
      </p:sp>
      <p:sp>
        <p:nvSpPr>
          <p:cNvPr id="4" name="Yuvarlatılmış Dikdörtgen 20"/>
          <p:cNvSpPr/>
          <p:nvPr/>
        </p:nvSpPr>
        <p:spPr bwMode="auto">
          <a:xfrm>
            <a:off x="899022" y="2996952"/>
            <a:ext cx="3367401" cy="590629"/>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Metin kutusu 30"/>
          <p:cNvSpPr txBox="1">
            <a:spLocks noChangeArrowheads="1"/>
          </p:cNvSpPr>
          <p:nvPr/>
        </p:nvSpPr>
        <p:spPr bwMode="auto">
          <a:xfrm>
            <a:off x="827584" y="2520425"/>
            <a:ext cx="35621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‘not’ operatörünün doğru kullanımı:</a:t>
            </a:r>
            <a:endParaRPr lang="en-US" altLang="tr-TR" sz="2400" b="1" dirty="0">
              <a:solidFill>
                <a:schemeClr val="accent2"/>
              </a:solidFill>
              <a:latin typeface="Gabriola" pitchFamily="82" charset="0"/>
            </a:endParaRPr>
          </a:p>
        </p:txBody>
      </p:sp>
      <p:sp>
        <p:nvSpPr>
          <p:cNvPr id="6" name="Yuvarlatılmış Dikdörtgen 5"/>
          <p:cNvSpPr/>
          <p:nvPr/>
        </p:nvSpPr>
        <p:spPr bwMode="auto">
          <a:xfrm>
            <a:off x="5093032" y="3017828"/>
            <a:ext cx="3367401" cy="569754"/>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
          <p:cNvSpPr>
            <a:spLocks noChangeArrowheads="1"/>
          </p:cNvSpPr>
          <p:nvPr/>
        </p:nvSpPr>
        <p:spPr bwMode="auto">
          <a:xfrm>
            <a:off x="1127622" y="3090337"/>
            <a:ext cx="1500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i="1" dirty="0"/>
              <a:t>r :- not(p), q.</a:t>
            </a:r>
          </a:p>
        </p:txBody>
      </p:sp>
      <p:sp>
        <p:nvSpPr>
          <p:cNvPr id="9" name="Rectangle 14"/>
          <p:cNvSpPr>
            <a:spLocks noChangeArrowheads="1"/>
          </p:cNvSpPr>
          <p:nvPr/>
        </p:nvSpPr>
        <p:spPr bwMode="auto">
          <a:xfrm>
            <a:off x="5292081" y="3074120"/>
            <a:ext cx="16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i="1" dirty="0"/>
              <a:t>not(r) :- p, q.</a:t>
            </a:r>
          </a:p>
        </p:txBody>
      </p:sp>
      <p:sp>
        <p:nvSpPr>
          <p:cNvPr id="10" name="Yuvarlatılmış Dikdörtgen 20"/>
          <p:cNvSpPr/>
          <p:nvPr/>
        </p:nvSpPr>
        <p:spPr bwMode="auto">
          <a:xfrm>
            <a:off x="899022" y="3789039"/>
            <a:ext cx="3367401" cy="590629"/>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Yuvarlatılmış Dikdörtgen 10"/>
          <p:cNvSpPr/>
          <p:nvPr/>
        </p:nvSpPr>
        <p:spPr bwMode="auto">
          <a:xfrm>
            <a:off x="5093032" y="3809915"/>
            <a:ext cx="3367401" cy="569754"/>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extBox 1"/>
          <p:cNvSpPr txBox="1">
            <a:spLocks noChangeArrowheads="1"/>
          </p:cNvSpPr>
          <p:nvPr/>
        </p:nvSpPr>
        <p:spPr bwMode="auto">
          <a:xfrm>
            <a:off x="1127622" y="3866476"/>
            <a:ext cx="1184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i="1" dirty="0"/>
              <a:t>?-  not(p).</a:t>
            </a:r>
            <a:endParaRPr lang="en-US" altLang="tr-TR" dirty="0"/>
          </a:p>
        </p:txBody>
      </p:sp>
      <p:sp>
        <p:nvSpPr>
          <p:cNvPr id="13" name="Rectangle 14"/>
          <p:cNvSpPr>
            <a:spLocks noChangeArrowheads="1"/>
          </p:cNvSpPr>
          <p:nvPr/>
        </p:nvSpPr>
        <p:spPr bwMode="auto">
          <a:xfrm>
            <a:off x="5380952" y="3886399"/>
            <a:ext cx="16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i="1" dirty="0"/>
              <a:t>not(p).</a:t>
            </a:r>
          </a:p>
        </p:txBody>
      </p:sp>
      <p:sp>
        <p:nvSpPr>
          <p:cNvPr id="2" name="Metin kutusu 30">
            <a:extLst>
              <a:ext uri="{FF2B5EF4-FFF2-40B4-BE49-F238E27FC236}">
                <a16:creationId xmlns:a16="http://schemas.microsoft.com/office/drawing/2014/main" id="{FAACB968-2D64-8040-908A-777477743437}"/>
              </a:ext>
            </a:extLst>
          </p:cNvPr>
          <p:cNvSpPr txBox="1">
            <a:spLocks noChangeArrowheads="1"/>
          </p:cNvSpPr>
          <p:nvPr/>
        </p:nvSpPr>
        <p:spPr bwMode="auto">
          <a:xfrm>
            <a:off x="5004048" y="2487623"/>
            <a:ext cx="37439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‘not’ operatörünün hatalı kullanımı:</a:t>
            </a:r>
            <a:endParaRPr lang="en-US" altLang="tr-TR" sz="2400" b="1" dirty="0">
              <a:solidFill>
                <a:schemeClr val="accent2"/>
              </a:solidFill>
              <a:latin typeface="Gabriola" pitchFamily="82" charset="0"/>
            </a:endParaRPr>
          </a:p>
        </p:txBody>
      </p:sp>
    </p:spTree>
    <p:extLst>
      <p:ext uri="{BB962C8B-B14F-4D97-AF65-F5344CB8AC3E}">
        <p14:creationId xmlns:p14="http://schemas.microsoft.com/office/powerpoint/2010/main" val="336692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23850" y="115888"/>
            <a:ext cx="8578850" cy="736600"/>
          </a:xfrm>
        </p:spPr>
        <p:txBody>
          <a:bodyPr/>
          <a:lstStyle/>
          <a:p>
            <a:pPr algn="ctr" eaLnBrk="1" hangingPunct="1"/>
            <a:r>
              <a:rPr lang="tr-TR" altLang="tr-TR" sz="4000" b="1" dirty="0">
                <a:latin typeface="Gabriola" pitchFamily="82" charset="0"/>
              </a:rPr>
              <a:t>H</a:t>
            </a:r>
            <a:r>
              <a:rPr lang="tr-TR" altLang="tr-TR" sz="3200" b="1" dirty="0">
                <a:latin typeface="Gabriola" pitchFamily="82" charset="0"/>
              </a:rPr>
              <a:t>ORN</a:t>
            </a:r>
            <a:r>
              <a:rPr lang="tr-TR" altLang="tr-TR" sz="4000" b="1" dirty="0">
                <a:latin typeface="Gabriola" pitchFamily="82" charset="0"/>
              </a:rPr>
              <a:t> C</a:t>
            </a:r>
            <a:r>
              <a:rPr lang="tr-TR" altLang="tr-TR" sz="3200" b="1" dirty="0">
                <a:latin typeface="Gabriola" pitchFamily="82" charset="0"/>
              </a:rPr>
              <a:t>ÜMLELERİ</a:t>
            </a:r>
            <a:endParaRPr lang="en-US" altLang="tr-TR" sz="3200" b="1" dirty="0">
              <a:latin typeface="Gabriola" pitchFamily="82" charset="0"/>
            </a:endParaRPr>
          </a:p>
        </p:txBody>
      </p:sp>
      <p:sp>
        <p:nvSpPr>
          <p:cNvPr id="4" name="Rectangle 3"/>
          <p:cNvSpPr>
            <a:spLocks noChangeArrowheads="1"/>
          </p:cNvSpPr>
          <p:nvPr/>
        </p:nvSpPr>
        <p:spPr bwMode="auto">
          <a:xfrm>
            <a:off x="793106" y="3650166"/>
            <a:ext cx="9139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b="1" i="1" dirty="0"/>
              <a:t>Belirli </a:t>
            </a:r>
            <a:r>
              <a:rPr lang="tr-TR" altLang="tr-TR" sz="1600" dirty="0"/>
              <a:t>	</a:t>
            </a:r>
            <a:endParaRPr lang="en-US" altLang="tr-TR" sz="1600" dirty="0"/>
          </a:p>
        </p:txBody>
      </p:sp>
      <p:sp>
        <p:nvSpPr>
          <p:cNvPr id="17" name="Yuvarlatılmış Dikdörtgen 20"/>
          <p:cNvSpPr/>
          <p:nvPr/>
        </p:nvSpPr>
        <p:spPr bwMode="auto">
          <a:xfrm>
            <a:off x="753418" y="3538683"/>
            <a:ext cx="913916"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75" name="Metin kutusu 30"/>
          <p:cNvSpPr txBox="1">
            <a:spLocks noChangeArrowheads="1"/>
          </p:cNvSpPr>
          <p:nvPr/>
        </p:nvSpPr>
        <p:spPr bwMode="auto">
          <a:xfrm>
            <a:off x="753418" y="3029443"/>
            <a:ext cx="931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Tip Adı:</a:t>
            </a:r>
            <a:endParaRPr lang="en-US" altLang="tr-TR" sz="2400" b="1" dirty="0">
              <a:solidFill>
                <a:schemeClr val="accent2"/>
              </a:solidFill>
              <a:latin typeface="Gabriola" pitchFamily="82" charset="0"/>
            </a:endParaRPr>
          </a:p>
        </p:txBody>
      </p:sp>
      <p:sp>
        <p:nvSpPr>
          <p:cNvPr id="11" name="Metin kutusu 30"/>
          <p:cNvSpPr txBox="1">
            <a:spLocks noChangeArrowheads="1"/>
          </p:cNvSpPr>
          <p:nvPr/>
        </p:nvSpPr>
        <p:spPr bwMode="auto">
          <a:xfrm>
            <a:off x="517088" y="883184"/>
            <a:ext cx="8159368"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ts val="2260"/>
              </a:lnSpc>
            </a:pPr>
            <a:r>
              <a:rPr lang="tr-TR" altLang="tr-TR" sz="2400" b="1" dirty="0">
                <a:latin typeface="Gabriola" pitchFamily="82" charset="0"/>
              </a:rPr>
              <a:t>Bir </a:t>
            </a:r>
            <a:r>
              <a:rPr lang="tr-TR" altLang="tr-TR" sz="2400" b="1" dirty="0" err="1">
                <a:latin typeface="Gabriola" pitchFamily="82" charset="0"/>
              </a:rPr>
              <a:t>Horn</a:t>
            </a:r>
            <a:r>
              <a:rPr lang="tr-TR" altLang="tr-TR" sz="2400" b="1" dirty="0">
                <a:latin typeface="Gabriola" pitchFamily="82" charset="0"/>
              </a:rPr>
              <a:t> Cümlesi:</a:t>
            </a:r>
          </a:p>
          <a:p>
            <a:pPr marL="792000" lvl="2" indent="-360000">
              <a:lnSpc>
                <a:spcPts val="2260"/>
              </a:lnSpc>
              <a:buAutoNum type="alphaLcPeriod"/>
            </a:pPr>
            <a:r>
              <a:rPr lang="tr-TR" altLang="tr-TR" sz="2400" dirty="0">
                <a:latin typeface="Gabriola" pitchFamily="82" charset="0"/>
              </a:rPr>
              <a:t>işlenenlerin (</a:t>
            </a:r>
            <a:r>
              <a:rPr lang="tr-TR" altLang="tr-TR" sz="2400" dirty="0" err="1">
                <a:latin typeface="Gabriola" pitchFamily="82" charset="0"/>
              </a:rPr>
              <a:t>operantların</a:t>
            </a:r>
            <a:r>
              <a:rPr lang="tr-TR" altLang="tr-TR" sz="2400" dirty="0">
                <a:latin typeface="Gabriola" pitchFamily="82" charset="0"/>
              </a:rPr>
              <a:t>) </a:t>
            </a:r>
            <a:r>
              <a:rPr lang="tr-TR" altLang="tr-TR" sz="2400" dirty="0" err="1">
                <a:latin typeface="Gabriola" pitchFamily="82" charset="0"/>
              </a:rPr>
              <a:t>literaller</a:t>
            </a:r>
            <a:r>
              <a:rPr lang="tr-TR" altLang="tr-TR" sz="2400" dirty="0">
                <a:latin typeface="Gabriola" pitchFamily="82" charset="0"/>
              </a:rPr>
              <a:t> olduğu; </a:t>
            </a:r>
          </a:p>
          <a:p>
            <a:pPr marL="792000" lvl="2" indent="-360000">
              <a:lnSpc>
                <a:spcPts val="2260"/>
              </a:lnSpc>
              <a:buAutoNum type="alphaLcPeriod"/>
            </a:pPr>
            <a:r>
              <a:rPr lang="tr-TR" altLang="tr-TR" sz="2400" dirty="0">
                <a:latin typeface="Gabriola" pitchFamily="82" charset="0"/>
              </a:rPr>
              <a:t>eğer varsa, operatörlerin ayrılma (veya) operatörü olduğu; ve</a:t>
            </a:r>
          </a:p>
          <a:p>
            <a:pPr marL="792000" lvl="2" indent="-360000">
              <a:lnSpc>
                <a:spcPts val="2260"/>
              </a:lnSpc>
              <a:buAutoNum type="alphaLcPeriod"/>
            </a:pPr>
            <a:r>
              <a:rPr lang="tr-TR" altLang="tr-TR" sz="2400" dirty="0">
                <a:latin typeface="Gabriola" pitchFamily="82" charset="0"/>
              </a:rPr>
              <a:t>en fazla bir pozitif </a:t>
            </a:r>
            <a:r>
              <a:rPr lang="tr-TR" altLang="tr-TR" sz="2400" dirty="0" err="1">
                <a:latin typeface="Gabriola" pitchFamily="82" charset="0"/>
              </a:rPr>
              <a:t>literal</a:t>
            </a:r>
            <a:r>
              <a:rPr lang="tr-TR" altLang="tr-TR" sz="2400" dirty="0">
                <a:latin typeface="Gabriola" pitchFamily="82" charset="0"/>
              </a:rPr>
              <a:t> içeren</a:t>
            </a:r>
          </a:p>
          <a:p>
            <a:pPr>
              <a:lnSpc>
                <a:spcPts val="2260"/>
              </a:lnSpc>
            </a:pPr>
            <a:r>
              <a:rPr lang="tr-TR" altLang="tr-TR" sz="2400" b="1" dirty="0">
                <a:latin typeface="Gabriola" pitchFamily="82" charset="0"/>
              </a:rPr>
              <a:t>cümledir. </a:t>
            </a:r>
          </a:p>
          <a:p>
            <a:pPr>
              <a:lnSpc>
                <a:spcPts val="2260"/>
              </a:lnSpc>
            </a:pPr>
            <a:r>
              <a:rPr lang="tr-TR" altLang="tr-TR" sz="2000" dirty="0">
                <a:latin typeface="Gabriola" pitchFamily="82" charset="0"/>
              </a:rPr>
              <a:t>Not: </a:t>
            </a:r>
            <a:r>
              <a:rPr lang="tr-TR" altLang="tr-TR" sz="2000" dirty="0" err="1">
                <a:latin typeface="Gabriola" pitchFamily="82" charset="0"/>
              </a:rPr>
              <a:t>Literal</a:t>
            </a:r>
            <a:r>
              <a:rPr lang="tr-TR" altLang="tr-TR" sz="2000" dirty="0">
                <a:latin typeface="Gabriola" pitchFamily="82" charset="0"/>
              </a:rPr>
              <a:t> atomik bir önerme (</a:t>
            </a:r>
            <a:r>
              <a:rPr lang="tr-TR" altLang="tr-TR" sz="2000" dirty="0" err="1">
                <a:latin typeface="Gabriola" pitchFamily="82" charset="0"/>
              </a:rPr>
              <a:t>örn</a:t>
            </a:r>
            <a:r>
              <a:rPr lang="tr-TR" altLang="tr-TR" sz="2000" dirty="0">
                <a:latin typeface="Gabriola" pitchFamily="82" charset="0"/>
              </a:rPr>
              <a:t>. p) ya da atomik bir önermenin (</a:t>
            </a:r>
            <a:r>
              <a:rPr lang="tr-TR" altLang="tr-TR" sz="2000" dirty="0" err="1">
                <a:latin typeface="Gabriola" pitchFamily="82" charset="0"/>
              </a:rPr>
              <a:t>örn</a:t>
            </a:r>
            <a:r>
              <a:rPr lang="tr-TR" altLang="tr-TR" sz="2000" dirty="0">
                <a:latin typeface="Gabriola" pitchFamily="82" charset="0"/>
              </a:rPr>
              <a:t>. ¬p) olumsuzlanmasıdır.</a:t>
            </a:r>
            <a:endParaRPr lang="en-US" altLang="tr-TR" sz="2000" dirty="0">
              <a:latin typeface="Gabriola" pitchFamily="82" charset="0"/>
            </a:endParaRPr>
          </a:p>
        </p:txBody>
      </p:sp>
      <p:sp>
        <p:nvSpPr>
          <p:cNvPr id="13" name="Rectangle 3"/>
          <p:cNvSpPr>
            <a:spLocks noChangeArrowheads="1"/>
          </p:cNvSpPr>
          <p:nvPr/>
        </p:nvSpPr>
        <p:spPr bwMode="auto">
          <a:xfrm>
            <a:off x="793106" y="4454867"/>
            <a:ext cx="9139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b="1" i="1" dirty="0"/>
              <a:t>Olgu </a:t>
            </a:r>
            <a:r>
              <a:rPr lang="tr-TR" altLang="tr-TR" dirty="0"/>
              <a:t>	</a:t>
            </a:r>
            <a:endParaRPr lang="en-US" altLang="tr-TR" dirty="0"/>
          </a:p>
        </p:txBody>
      </p:sp>
      <p:sp>
        <p:nvSpPr>
          <p:cNvPr id="14" name="Yuvarlatılmış Dikdörtgen 20"/>
          <p:cNvSpPr/>
          <p:nvPr/>
        </p:nvSpPr>
        <p:spPr bwMode="auto">
          <a:xfrm>
            <a:off x="753418" y="4343384"/>
            <a:ext cx="913916"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3"/>
          <p:cNvSpPr>
            <a:spLocks noChangeArrowheads="1"/>
          </p:cNvSpPr>
          <p:nvPr/>
        </p:nvSpPr>
        <p:spPr bwMode="auto">
          <a:xfrm>
            <a:off x="830180" y="5246955"/>
            <a:ext cx="7995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b="1" i="1" dirty="0"/>
              <a:t>Hedef </a:t>
            </a:r>
            <a:r>
              <a:rPr lang="tr-TR" altLang="tr-TR" dirty="0"/>
              <a:t>	</a:t>
            </a:r>
            <a:endParaRPr lang="en-US" altLang="tr-TR" dirty="0"/>
          </a:p>
        </p:txBody>
      </p:sp>
      <p:sp>
        <p:nvSpPr>
          <p:cNvPr id="16" name="Yuvarlatılmış Dikdörtgen 20"/>
          <p:cNvSpPr/>
          <p:nvPr/>
        </p:nvSpPr>
        <p:spPr bwMode="auto">
          <a:xfrm>
            <a:off x="790492" y="5135472"/>
            <a:ext cx="902981"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Metin kutusu 30"/>
          <p:cNvSpPr txBox="1">
            <a:spLocks noChangeArrowheads="1"/>
          </p:cNvSpPr>
          <p:nvPr/>
        </p:nvSpPr>
        <p:spPr bwMode="auto">
          <a:xfrm>
            <a:off x="3314248" y="2636912"/>
            <a:ext cx="2824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u="sng" dirty="0">
                <a:solidFill>
                  <a:schemeClr val="accent2"/>
                </a:solidFill>
                <a:latin typeface="Gabriola" pitchFamily="82" charset="0"/>
              </a:rPr>
              <a:t>HORN CÜMLE TİPLERİ</a:t>
            </a:r>
            <a:endParaRPr lang="en-US" altLang="tr-TR" sz="2800" b="1" u="sng" dirty="0">
              <a:solidFill>
                <a:schemeClr val="accent2"/>
              </a:solidFill>
              <a:latin typeface="Gabriola" pitchFamily="82" charset="0"/>
            </a:endParaRPr>
          </a:p>
        </p:txBody>
      </p:sp>
      <p:sp>
        <p:nvSpPr>
          <p:cNvPr id="39" name="Rectangle 3"/>
          <p:cNvSpPr>
            <a:spLocks noChangeArrowheads="1"/>
          </p:cNvSpPr>
          <p:nvPr/>
        </p:nvSpPr>
        <p:spPr bwMode="auto">
          <a:xfrm>
            <a:off x="1906627" y="3650166"/>
            <a:ext cx="24842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i="1" dirty="0"/>
              <a:t>α </a:t>
            </a:r>
            <a:r>
              <a:rPr lang="tr-TR" altLang="tr-TR" sz="1400" dirty="0">
                <a:sym typeface="Symbol" pitchFamily="18" charset="2"/>
              </a:rPr>
              <a:t></a:t>
            </a:r>
            <a:r>
              <a:rPr lang="tr-TR" altLang="tr-TR" sz="1400" dirty="0"/>
              <a:t> ¬</a:t>
            </a:r>
            <a:r>
              <a:rPr lang="tr-TR" altLang="tr-TR" sz="1400" i="1" dirty="0"/>
              <a:t>β</a:t>
            </a:r>
            <a:r>
              <a:rPr lang="tr-TR" altLang="tr-TR" sz="1400" i="1" baseline="-25000" dirty="0"/>
              <a:t>1</a:t>
            </a:r>
            <a:r>
              <a:rPr lang="tr-TR" altLang="tr-TR" sz="1400" i="1" dirty="0"/>
              <a:t> </a:t>
            </a:r>
            <a:r>
              <a:rPr lang="tr-TR" altLang="tr-TR" sz="1400" dirty="0">
                <a:sym typeface="Symbol" pitchFamily="18" charset="2"/>
              </a:rPr>
              <a:t></a:t>
            </a:r>
            <a:r>
              <a:rPr lang="tr-TR" altLang="tr-TR" sz="1400" dirty="0"/>
              <a:t> ¬</a:t>
            </a:r>
            <a:r>
              <a:rPr lang="tr-TR" altLang="tr-TR" sz="1400" i="1" dirty="0"/>
              <a:t> β</a:t>
            </a:r>
            <a:r>
              <a:rPr lang="tr-TR" altLang="tr-TR" sz="1400" i="1" baseline="-25000" dirty="0"/>
              <a:t>2 </a:t>
            </a:r>
            <a:r>
              <a:rPr lang="tr-TR" altLang="tr-TR" sz="1400" dirty="0">
                <a:sym typeface="Symbol" pitchFamily="18" charset="2"/>
              </a:rPr>
              <a:t></a:t>
            </a:r>
            <a:r>
              <a:rPr lang="tr-TR" altLang="tr-TR" sz="1400" i="1" dirty="0"/>
              <a:t> …</a:t>
            </a:r>
            <a:r>
              <a:rPr lang="tr-TR" altLang="tr-TR" sz="1400" dirty="0">
                <a:sym typeface="Symbol" pitchFamily="18" charset="2"/>
              </a:rPr>
              <a:t></a:t>
            </a:r>
            <a:r>
              <a:rPr lang="tr-TR" altLang="tr-TR" sz="1400" i="1" dirty="0"/>
              <a:t> </a:t>
            </a:r>
            <a:r>
              <a:rPr lang="tr-TR" altLang="tr-TR" sz="1400" dirty="0"/>
              <a:t>¬</a:t>
            </a:r>
            <a:r>
              <a:rPr lang="tr-TR" altLang="tr-TR" sz="1400" i="1" dirty="0"/>
              <a:t> β</a:t>
            </a:r>
            <a:r>
              <a:rPr lang="tr-TR" altLang="tr-TR" sz="1400" i="1" baseline="-25000" dirty="0"/>
              <a:t>n</a:t>
            </a:r>
            <a:r>
              <a:rPr lang="tr-TR" altLang="tr-TR" sz="1400" dirty="0"/>
              <a:t>		</a:t>
            </a:r>
            <a:endParaRPr lang="en-US" altLang="tr-TR" sz="1400" dirty="0"/>
          </a:p>
        </p:txBody>
      </p:sp>
      <p:sp>
        <p:nvSpPr>
          <p:cNvPr id="40" name="Yuvarlatılmış Dikdörtgen 20"/>
          <p:cNvSpPr/>
          <p:nvPr/>
        </p:nvSpPr>
        <p:spPr bwMode="auto">
          <a:xfrm>
            <a:off x="1866938" y="3538683"/>
            <a:ext cx="2273015"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
          <p:cNvSpPr>
            <a:spLocks noChangeArrowheads="1"/>
          </p:cNvSpPr>
          <p:nvPr/>
        </p:nvSpPr>
        <p:spPr bwMode="auto">
          <a:xfrm>
            <a:off x="1906626" y="4454867"/>
            <a:ext cx="1794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i="1" dirty="0"/>
              <a:t>α </a:t>
            </a:r>
            <a:r>
              <a:rPr lang="tr-TR" altLang="tr-TR" dirty="0"/>
              <a:t>		</a:t>
            </a:r>
            <a:endParaRPr lang="en-US" altLang="tr-TR" dirty="0"/>
          </a:p>
        </p:txBody>
      </p:sp>
      <p:sp>
        <p:nvSpPr>
          <p:cNvPr id="42" name="Yuvarlatılmış Dikdörtgen 20"/>
          <p:cNvSpPr/>
          <p:nvPr/>
        </p:nvSpPr>
        <p:spPr bwMode="auto">
          <a:xfrm>
            <a:off x="1866938" y="4343384"/>
            <a:ext cx="2273015"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3"/>
          <p:cNvSpPr>
            <a:spLocks noChangeArrowheads="1"/>
          </p:cNvSpPr>
          <p:nvPr/>
        </p:nvSpPr>
        <p:spPr bwMode="auto">
          <a:xfrm>
            <a:off x="1943701" y="5246955"/>
            <a:ext cx="2196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dirty="0"/>
              <a:t>¬</a:t>
            </a:r>
            <a:r>
              <a:rPr lang="tr-TR" altLang="tr-TR" sz="1400" i="1" dirty="0"/>
              <a:t>β</a:t>
            </a:r>
            <a:r>
              <a:rPr lang="tr-TR" altLang="tr-TR" sz="1400" i="1" baseline="-25000" dirty="0"/>
              <a:t>1</a:t>
            </a:r>
            <a:r>
              <a:rPr lang="tr-TR" altLang="tr-TR" sz="1400" i="1" dirty="0"/>
              <a:t> </a:t>
            </a:r>
            <a:r>
              <a:rPr lang="tr-TR" altLang="tr-TR" sz="1400" dirty="0">
                <a:sym typeface="Symbol" pitchFamily="18" charset="2"/>
              </a:rPr>
              <a:t></a:t>
            </a:r>
            <a:r>
              <a:rPr lang="tr-TR" altLang="tr-TR" sz="1400" dirty="0"/>
              <a:t> ¬</a:t>
            </a:r>
            <a:r>
              <a:rPr lang="tr-TR" altLang="tr-TR" sz="1400" i="1" dirty="0"/>
              <a:t> β</a:t>
            </a:r>
            <a:r>
              <a:rPr lang="tr-TR" altLang="tr-TR" sz="1400" i="1" baseline="-25000" dirty="0"/>
              <a:t>2 </a:t>
            </a:r>
            <a:r>
              <a:rPr lang="tr-TR" altLang="tr-TR" sz="1400" dirty="0">
                <a:sym typeface="Symbol" pitchFamily="18" charset="2"/>
              </a:rPr>
              <a:t></a:t>
            </a:r>
            <a:r>
              <a:rPr lang="tr-TR" altLang="tr-TR" sz="1400" i="1" dirty="0"/>
              <a:t> …</a:t>
            </a:r>
            <a:r>
              <a:rPr lang="tr-TR" altLang="tr-TR" sz="1400" dirty="0">
                <a:sym typeface="Symbol" pitchFamily="18" charset="2"/>
              </a:rPr>
              <a:t></a:t>
            </a:r>
            <a:r>
              <a:rPr lang="tr-TR" altLang="tr-TR" sz="1400" i="1" dirty="0"/>
              <a:t> </a:t>
            </a:r>
            <a:r>
              <a:rPr lang="tr-TR" altLang="tr-TR" sz="1400" dirty="0"/>
              <a:t>¬</a:t>
            </a:r>
            <a:r>
              <a:rPr lang="tr-TR" altLang="tr-TR" sz="1400" i="1" dirty="0"/>
              <a:t> β</a:t>
            </a:r>
            <a:r>
              <a:rPr lang="tr-TR" altLang="tr-TR" sz="1400" i="1" baseline="-25000" dirty="0"/>
              <a:t>n</a:t>
            </a:r>
            <a:r>
              <a:rPr lang="tr-TR" altLang="tr-TR" sz="1400" dirty="0"/>
              <a:t>		</a:t>
            </a:r>
            <a:endParaRPr lang="en-US" altLang="tr-TR" sz="1400" dirty="0"/>
          </a:p>
        </p:txBody>
      </p:sp>
      <p:sp>
        <p:nvSpPr>
          <p:cNvPr id="44" name="Yuvarlatılmış Dikdörtgen 20"/>
          <p:cNvSpPr/>
          <p:nvPr/>
        </p:nvSpPr>
        <p:spPr bwMode="auto">
          <a:xfrm>
            <a:off x="1904012" y="5135472"/>
            <a:ext cx="2235942"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Rectangle 3"/>
          <p:cNvSpPr>
            <a:spLocks noChangeArrowheads="1"/>
          </p:cNvSpPr>
          <p:nvPr/>
        </p:nvSpPr>
        <p:spPr bwMode="auto">
          <a:xfrm>
            <a:off x="4312400" y="3657482"/>
            <a:ext cx="24842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i="1" dirty="0"/>
              <a:t>α </a:t>
            </a:r>
            <a:r>
              <a:rPr lang="tr-TR" altLang="tr-TR" sz="1400" dirty="0">
                <a:sym typeface="Wingdings" pitchFamily="2" charset="2"/>
              </a:rPr>
              <a:t></a:t>
            </a:r>
            <a:r>
              <a:rPr lang="tr-TR" altLang="tr-TR" sz="1400" dirty="0"/>
              <a:t> </a:t>
            </a:r>
            <a:r>
              <a:rPr lang="tr-TR" altLang="tr-TR" sz="1400" i="1" dirty="0"/>
              <a:t>β</a:t>
            </a:r>
            <a:r>
              <a:rPr lang="tr-TR" altLang="tr-TR" sz="1400" i="1" baseline="-25000" dirty="0"/>
              <a:t>1</a:t>
            </a:r>
            <a:r>
              <a:rPr lang="tr-TR" altLang="tr-TR" sz="1400" i="1" dirty="0"/>
              <a:t> </a:t>
            </a:r>
            <a:r>
              <a:rPr lang="tr-TR" altLang="tr-TR" sz="1400" dirty="0">
                <a:sym typeface="Symbol" pitchFamily="18" charset="2"/>
              </a:rPr>
              <a:t></a:t>
            </a:r>
            <a:r>
              <a:rPr lang="tr-TR" altLang="tr-TR" sz="1400" dirty="0"/>
              <a:t> </a:t>
            </a:r>
            <a:r>
              <a:rPr lang="tr-TR" altLang="tr-TR" sz="1400" i="1" dirty="0"/>
              <a:t> β</a:t>
            </a:r>
            <a:r>
              <a:rPr lang="tr-TR" altLang="tr-TR" sz="1400" i="1" baseline="-25000" dirty="0"/>
              <a:t>2 </a:t>
            </a:r>
            <a:r>
              <a:rPr lang="tr-TR" altLang="tr-TR" sz="1400" dirty="0">
                <a:sym typeface="Symbol" pitchFamily="18" charset="2"/>
              </a:rPr>
              <a:t></a:t>
            </a:r>
            <a:r>
              <a:rPr lang="tr-TR" altLang="tr-TR" sz="1400" i="1" dirty="0"/>
              <a:t> … </a:t>
            </a:r>
            <a:r>
              <a:rPr lang="tr-TR" altLang="tr-TR" sz="1400" dirty="0">
                <a:sym typeface="Symbol" pitchFamily="18" charset="2"/>
              </a:rPr>
              <a:t></a:t>
            </a:r>
            <a:r>
              <a:rPr lang="tr-TR" altLang="tr-TR" sz="1400" i="1" dirty="0"/>
              <a:t>  β</a:t>
            </a:r>
            <a:r>
              <a:rPr lang="tr-TR" altLang="tr-TR" sz="1400" i="1" baseline="-25000" dirty="0"/>
              <a:t>n</a:t>
            </a:r>
            <a:r>
              <a:rPr lang="tr-TR" altLang="tr-TR" sz="1400" dirty="0"/>
              <a:t>		</a:t>
            </a:r>
            <a:endParaRPr lang="en-US" altLang="tr-TR" sz="1400" dirty="0"/>
          </a:p>
        </p:txBody>
      </p:sp>
      <p:sp>
        <p:nvSpPr>
          <p:cNvPr id="64" name="Yuvarlatılmış Dikdörtgen 20"/>
          <p:cNvSpPr/>
          <p:nvPr/>
        </p:nvSpPr>
        <p:spPr bwMode="auto">
          <a:xfrm>
            <a:off x="4272711" y="3545999"/>
            <a:ext cx="2273015"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3"/>
          <p:cNvSpPr>
            <a:spLocks noChangeArrowheads="1"/>
          </p:cNvSpPr>
          <p:nvPr/>
        </p:nvSpPr>
        <p:spPr bwMode="auto">
          <a:xfrm>
            <a:off x="4312399" y="4462183"/>
            <a:ext cx="1794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i="1" dirty="0"/>
              <a:t>α </a:t>
            </a:r>
            <a:r>
              <a:rPr lang="tr-TR" altLang="tr-TR" sz="1400" dirty="0">
                <a:sym typeface="Wingdings" pitchFamily="2" charset="2"/>
              </a:rPr>
              <a:t> doğru</a:t>
            </a:r>
            <a:r>
              <a:rPr lang="tr-TR" altLang="tr-TR" sz="1400" i="1" dirty="0"/>
              <a:t> </a:t>
            </a:r>
            <a:r>
              <a:rPr lang="tr-TR" altLang="tr-TR" dirty="0"/>
              <a:t>		</a:t>
            </a:r>
            <a:endParaRPr lang="en-US" altLang="tr-TR" dirty="0"/>
          </a:p>
        </p:txBody>
      </p:sp>
      <p:sp>
        <p:nvSpPr>
          <p:cNvPr id="66" name="Yuvarlatılmış Dikdörtgen 20"/>
          <p:cNvSpPr/>
          <p:nvPr/>
        </p:nvSpPr>
        <p:spPr bwMode="auto">
          <a:xfrm>
            <a:off x="4272711" y="4350700"/>
            <a:ext cx="2273015"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Rectangle 3"/>
          <p:cNvSpPr>
            <a:spLocks noChangeArrowheads="1"/>
          </p:cNvSpPr>
          <p:nvPr/>
        </p:nvSpPr>
        <p:spPr bwMode="auto">
          <a:xfrm>
            <a:off x="4349473" y="5254271"/>
            <a:ext cx="23070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dirty="0"/>
              <a:t>yanlış </a:t>
            </a:r>
            <a:r>
              <a:rPr lang="tr-TR" altLang="tr-TR" sz="1400" dirty="0">
                <a:sym typeface="Wingdings" pitchFamily="2" charset="2"/>
              </a:rPr>
              <a:t> </a:t>
            </a:r>
            <a:r>
              <a:rPr lang="tr-TR" altLang="tr-TR" sz="1400" i="1" dirty="0"/>
              <a:t>β</a:t>
            </a:r>
            <a:r>
              <a:rPr lang="tr-TR" altLang="tr-TR" sz="1400" i="1" baseline="-25000" dirty="0"/>
              <a:t>1</a:t>
            </a:r>
            <a:r>
              <a:rPr lang="tr-TR" altLang="tr-TR" sz="1400" i="1" dirty="0"/>
              <a:t> </a:t>
            </a:r>
            <a:r>
              <a:rPr lang="tr-TR" altLang="tr-TR" sz="1400" dirty="0">
                <a:sym typeface="Symbol" pitchFamily="18" charset="2"/>
              </a:rPr>
              <a:t></a:t>
            </a:r>
            <a:r>
              <a:rPr lang="tr-TR" altLang="tr-TR" sz="1400" dirty="0"/>
              <a:t> </a:t>
            </a:r>
            <a:r>
              <a:rPr lang="tr-TR" altLang="tr-TR" sz="1400" i="1" dirty="0"/>
              <a:t> β</a:t>
            </a:r>
            <a:r>
              <a:rPr lang="tr-TR" altLang="tr-TR" sz="1400" i="1" baseline="-25000" dirty="0"/>
              <a:t>2 </a:t>
            </a:r>
            <a:r>
              <a:rPr lang="tr-TR" altLang="tr-TR" sz="1400" dirty="0">
                <a:sym typeface="Symbol" pitchFamily="18" charset="2"/>
              </a:rPr>
              <a:t></a:t>
            </a:r>
            <a:r>
              <a:rPr lang="tr-TR" altLang="tr-TR" sz="1400" i="1" dirty="0"/>
              <a:t> … </a:t>
            </a:r>
            <a:r>
              <a:rPr lang="tr-TR" altLang="tr-TR" sz="1400" dirty="0">
                <a:sym typeface="Symbol" pitchFamily="18" charset="2"/>
              </a:rPr>
              <a:t></a:t>
            </a:r>
            <a:r>
              <a:rPr lang="tr-TR" altLang="tr-TR" sz="1400" i="1" dirty="0"/>
              <a:t>  β</a:t>
            </a:r>
            <a:r>
              <a:rPr lang="tr-TR" altLang="tr-TR" sz="1400" i="1" baseline="-25000" dirty="0"/>
              <a:t>n</a:t>
            </a:r>
            <a:r>
              <a:rPr lang="tr-TR" altLang="tr-TR" sz="1400" dirty="0"/>
              <a:t>		</a:t>
            </a:r>
            <a:endParaRPr lang="en-US" altLang="tr-TR" sz="1400" dirty="0"/>
          </a:p>
        </p:txBody>
      </p:sp>
      <p:sp>
        <p:nvSpPr>
          <p:cNvPr id="68" name="Yuvarlatılmış Dikdörtgen 20"/>
          <p:cNvSpPr/>
          <p:nvPr/>
        </p:nvSpPr>
        <p:spPr bwMode="auto">
          <a:xfrm>
            <a:off x="4309785" y="5142788"/>
            <a:ext cx="2235942"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Rectangle 3"/>
          <p:cNvSpPr>
            <a:spLocks noChangeArrowheads="1"/>
          </p:cNvSpPr>
          <p:nvPr/>
        </p:nvSpPr>
        <p:spPr bwMode="auto">
          <a:xfrm>
            <a:off x="6696228" y="3657482"/>
            <a:ext cx="22064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i="1" dirty="0"/>
              <a:t>α :-</a:t>
            </a:r>
            <a:r>
              <a:rPr lang="tr-TR" altLang="tr-TR" sz="1400" dirty="0"/>
              <a:t> </a:t>
            </a:r>
            <a:r>
              <a:rPr lang="tr-TR" altLang="tr-TR" sz="1400" i="1" dirty="0"/>
              <a:t>β</a:t>
            </a:r>
            <a:r>
              <a:rPr lang="tr-TR" altLang="tr-TR" sz="1400" i="1" baseline="-25000" dirty="0"/>
              <a:t>1</a:t>
            </a:r>
            <a:r>
              <a:rPr lang="tr-TR" altLang="tr-TR" sz="1400" dirty="0">
                <a:sym typeface="Symbol" pitchFamily="18" charset="2"/>
              </a:rPr>
              <a:t>,</a:t>
            </a:r>
            <a:r>
              <a:rPr lang="tr-TR" altLang="tr-TR" sz="1400" dirty="0"/>
              <a:t> </a:t>
            </a:r>
            <a:r>
              <a:rPr lang="tr-TR" altLang="tr-TR" sz="1400" i="1" dirty="0"/>
              <a:t>β</a:t>
            </a:r>
            <a:r>
              <a:rPr lang="tr-TR" altLang="tr-TR" sz="1400" i="1" baseline="-25000" dirty="0"/>
              <a:t>2 </a:t>
            </a:r>
            <a:r>
              <a:rPr lang="tr-TR" altLang="tr-TR" sz="1400" dirty="0">
                <a:sym typeface="Symbol" pitchFamily="18" charset="2"/>
              </a:rPr>
              <a:t>,</a:t>
            </a:r>
            <a:r>
              <a:rPr lang="tr-TR" altLang="tr-TR" sz="1400" i="1" dirty="0"/>
              <a:t> …</a:t>
            </a:r>
            <a:r>
              <a:rPr lang="tr-TR" altLang="tr-TR" sz="1400" dirty="0">
                <a:sym typeface="Symbol" pitchFamily="18" charset="2"/>
              </a:rPr>
              <a:t>,</a:t>
            </a:r>
            <a:r>
              <a:rPr lang="tr-TR" altLang="tr-TR" sz="1400" i="1" dirty="0"/>
              <a:t> β</a:t>
            </a:r>
            <a:r>
              <a:rPr lang="tr-TR" altLang="tr-TR" sz="1400" i="1" baseline="-25000" dirty="0"/>
              <a:t>n</a:t>
            </a:r>
            <a:r>
              <a:rPr lang="tr-TR" altLang="tr-TR" sz="1400" dirty="0"/>
              <a:t>.		</a:t>
            </a:r>
            <a:endParaRPr lang="en-US" altLang="tr-TR" sz="1400" dirty="0"/>
          </a:p>
        </p:txBody>
      </p:sp>
      <p:sp>
        <p:nvSpPr>
          <p:cNvPr id="70" name="Yuvarlatılmış Dikdörtgen 20"/>
          <p:cNvSpPr/>
          <p:nvPr/>
        </p:nvSpPr>
        <p:spPr bwMode="auto">
          <a:xfrm>
            <a:off x="6656539" y="3545999"/>
            <a:ext cx="2273015"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3"/>
          <p:cNvSpPr>
            <a:spLocks noChangeArrowheads="1"/>
          </p:cNvSpPr>
          <p:nvPr/>
        </p:nvSpPr>
        <p:spPr bwMode="auto">
          <a:xfrm>
            <a:off x="6696227" y="4462183"/>
            <a:ext cx="1794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i="1" dirty="0"/>
              <a:t>α. </a:t>
            </a:r>
            <a:r>
              <a:rPr lang="tr-TR" altLang="tr-TR" dirty="0"/>
              <a:t>		</a:t>
            </a:r>
            <a:endParaRPr lang="en-US" altLang="tr-TR" dirty="0"/>
          </a:p>
        </p:txBody>
      </p:sp>
      <p:sp>
        <p:nvSpPr>
          <p:cNvPr id="72" name="Yuvarlatılmış Dikdörtgen 20"/>
          <p:cNvSpPr/>
          <p:nvPr/>
        </p:nvSpPr>
        <p:spPr bwMode="auto">
          <a:xfrm>
            <a:off x="6656539" y="4350700"/>
            <a:ext cx="2273015"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3"/>
          <p:cNvSpPr>
            <a:spLocks noChangeArrowheads="1"/>
          </p:cNvSpPr>
          <p:nvPr/>
        </p:nvSpPr>
        <p:spPr bwMode="auto">
          <a:xfrm>
            <a:off x="6733302" y="5254271"/>
            <a:ext cx="2196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400" dirty="0"/>
              <a:t>?- </a:t>
            </a:r>
            <a:r>
              <a:rPr lang="tr-TR" altLang="tr-TR" sz="1400" i="1" dirty="0"/>
              <a:t>β</a:t>
            </a:r>
            <a:r>
              <a:rPr lang="tr-TR" altLang="tr-TR" sz="1400" i="1" baseline="-25000" dirty="0"/>
              <a:t>1</a:t>
            </a:r>
            <a:r>
              <a:rPr lang="tr-TR" altLang="tr-TR" sz="1400" dirty="0">
                <a:sym typeface="Symbol" pitchFamily="18" charset="2"/>
              </a:rPr>
              <a:t>,</a:t>
            </a:r>
            <a:r>
              <a:rPr lang="tr-TR" altLang="tr-TR" sz="1400" dirty="0"/>
              <a:t> </a:t>
            </a:r>
            <a:r>
              <a:rPr lang="tr-TR" altLang="tr-TR" sz="1400" i="1" dirty="0"/>
              <a:t>β</a:t>
            </a:r>
            <a:r>
              <a:rPr lang="tr-TR" altLang="tr-TR" sz="1400" i="1" baseline="-25000" dirty="0"/>
              <a:t>2 </a:t>
            </a:r>
            <a:r>
              <a:rPr lang="tr-TR" altLang="tr-TR" sz="1400" dirty="0">
                <a:sym typeface="Symbol" pitchFamily="18" charset="2"/>
              </a:rPr>
              <a:t>,</a:t>
            </a:r>
            <a:r>
              <a:rPr lang="tr-TR" altLang="tr-TR" sz="1400" i="1" dirty="0"/>
              <a:t> …</a:t>
            </a:r>
            <a:r>
              <a:rPr lang="tr-TR" altLang="tr-TR" sz="1400" dirty="0">
                <a:sym typeface="Symbol" pitchFamily="18" charset="2"/>
              </a:rPr>
              <a:t>,</a:t>
            </a:r>
            <a:r>
              <a:rPr lang="tr-TR" altLang="tr-TR" sz="1400" i="1" dirty="0"/>
              <a:t> β</a:t>
            </a:r>
            <a:r>
              <a:rPr lang="tr-TR" altLang="tr-TR" sz="1400" i="1" baseline="-25000" dirty="0"/>
              <a:t>n</a:t>
            </a:r>
            <a:r>
              <a:rPr lang="tr-TR" altLang="tr-TR" sz="1400" dirty="0"/>
              <a:t>.			</a:t>
            </a:r>
            <a:endParaRPr lang="en-US" altLang="tr-TR" sz="1400" dirty="0"/>
          </a:p>
        </p:txBody>
      </p:sp>
      <p:sp>
        <p:nvSpPr>
          <p:cNvPr id="74" name="Yuvarlatılmış Dikdörtgen 20"/>
          <p:cNvSpPr/>
          <p:nvPr/>
        </p:nvSpPr>
        <p:spPr bwMode="auto">
          <a:xfrm>
            <a:off x="6693613" y="5142788"/>
            <a:ext cx="2235942" cy="581386"/>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Metin kutusu 30"/>
          <p:cNvSpPr txBox="1">
            <a:spLocks noChangeArrowheads="1"/>
          </p:cNvSpPr>
          <p:nvPr/>
        </p:nvSpPr>
        <p:spPr bwMode="auto">
          <a:xfrm>
            <a:off x="1867744" y="3073265"/>
            <a:ext cx="13051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Ayrık Form:</a:t>
            </a:r>
            <a:endParaRPr lang="en-US" altLang="tr-TR" sz="2400" b="1" dirty="0">
              <a:solidFill>
                <a:schemeClr val="accent2"/>
              </a:solidFill>
              <a:latin typeface="Gabriola" pitchFamily="82" charset="0"/>
            </a:endParaRPr>
          </a:p>
        </p:txBody>
      </p:sp>
      <p:sp>
        <p:nvSpPr>
          <p:cNvPr id="76" name="Metin kutusu 30"/>
          <p:cNvSpPr txBox="1">
            <a:spLocks noChangeArrowheads="1"/>
          </p:cNvSpPr>
          <p:nvPr/>
        </p:nvSpPr>
        <p:spPr bwMode="auto">
          <a:xfrm>
            <a:off x="4438222" y="3081968"/>
            <a:ext cx="2060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err="1">
                <a:solidFill>
                  <a:schemeClr val="accent2"/>
                </a:solidFill>
                <a:latin typeface="Gabriola" pitchFamily="82" charset="0"/>
              </a:rPr>
              <a:t>Implikasyon</a:t>
            </a:r>
            <a:r>
              <a:rPr lang="tr-TR" altLang="tr-TR" sz="2400" b="1" dirty="0">
                <a:solidFill>
                  <a:schemeClr val="accent2"/>
                </a:solidFill>
                <a:latin typeface="Gabriola" pitchFamily="82" charset="0"/>
              </a:rPr>
              <a:t> Formu:</a:t>
            </a:r>
            <a:endParaRPr lang="en-US" altLang="tr-TR" sz="2400" b="1" dirty="0">
              <a:solidFill>
                <a:schemeClr val="accent2"/>
              </a:solidFill>
              <a:latin typeface="Gabriola" pitchFamily="82" charset="0"/>
            </a:endParaRPr>
          </a:p>
        </p:txBody>
      </p:sp>
      <p:sp>
        <p:nvSpPr>
          <p:cNvPr id="77" name="Metin kutusu 30"/>
          <p:cNvSpPr txBox="1">
            <a:spLocks noChangeArrowheads="1"/>
          </p:cNvSpPr>
          <p:nvPr/>
        </p:nvSpPr>
        <p:spPr bwMode="auto">
          <a:xfrm>
            <a:off x="6761712" y="3081968"/>
            <a:ext cx="15183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Prolog Formu:</a:t>
            </a:r>
            <a:endParaRPr lang="en-US" altLang="tr-TR" sz="2400" b="1" dirty="0">
              <a:solidFill>
                <a:schemeClr val="accent2"/>
              </a:solidFill>
              <a:latin typeface="Gabriola" pitchFamily="82" charset="0"/>
            </a:endParaRPr>
          </a:p>
        </p:txBody>
      </p:sp>
      <p:sp>
        <p:nvSpPr>
          <p:cNvPr id="2" name="Metin kutusu 1"/>
          <p:cNvSpPr txBox="1"/>
          <p:nvPr/>
        </p:nvSpPr>
        <p:spPr>
          <a:xfrm>
            <a:off x="5001584" y="5766531"/>
            <a:ext cx="4015586" cy="307777"/>
          </a:xfrm>
          <a:prstGeom prst="rect">
            <a:avLst/>
          </a:prstGeom>
          <a:noFill/>
        </p:spPr>
        <p:txBody>
          <a:bodyPr wrap="none" rtlCol="0">
            <a:spAutoFit/>
          </a:bodyPr>
          <a:lstStyle/>
          <a:p>
            <a:r>
              <a:rPr lang="tr-TR" sz="1400" dirty="0"/>
              <a:t>burada </a:t>
            </a:r>
            <a:r>
              <a:rPr lang="tr-TR" altLang="tr-TR" sz="1400" i="1" dirty="0"/>
              <a:t>α ve</a:t>
            </a:r>
            <a:r>
              <a:rPr lang="tr-TR" altLang="tr-TR" sz="1400" dirty="0"/>
              <a:t> </a:t>
            </a:r>
            <a:r>
              <a:rPr lang="tr-TR" altLang="tr-TR" sz="1400" i="1" dirty="0"/>
              <a:t>β</a:t>
            </a:r>
            <a:r>
              <a:rPr lang="tr-TR" altLang="tr-TR" sz="1400" i="1" baseline="-25000" dirty="0"/>
              <a:t>i</a:t>
            </a:r>
            <a:r>
              <a:rPr lang="tr-TR" altLang="tr-TR" sz="1400" dirty="0"/>
              <a:t>’</a:t>
            </a:r>
            <a:r>
              <a:rPr lang="tr-TR" sz="1400" dirty="0"/>
              <a:t>nin her biri atomik bir </a:t>
            </a:r>
            <a:r>
              <a:rPr lang="tr-TR" sz="1400" dirty="0" err="1"/>
              <a:t>önerfmedir</a:t>
            </a:r>
            <a:r>
              <a:rPr lang="tr-TR" sz="1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115888"/>
            <a:ext cx="8712200" cy="736600"/>
          </a:xfrm>
        </p:spPr>
        <p:txBody>
          <a:bodyPr/>
          <a:lstStyle/>
          <a:p>
            <a:pPr algn="ctr" eaLnBrk="1" hangingPunct="1"/>
            <a:r>
              <a:rPr lang="tr-TR" altLang="tr-TR" sz="4000" b="1" dirty="0">
                <a:latin typeface="Gabriola" pitchFamily="82" charset="0"/>
              </a:rPr>
              <a:t>P</a:t>
            </a:r>
            <a:r>
              <a:rPr lang="tr-TR" altLang="tr-TR" sz="3200" b="1" dirty="0">
                <a:latin typeface="Gabriola" pitchFamily="82" charset="0"/>
              </a:rPr>
              <a:t>ROLOG İÇİN </a:t>
            </a:r>
            <a:r>
              <a:rPr lang="tr-TR" altLang="tr-TR" sz="4000" b="1" dirty="0">
                <a:latin typeface="Gabriola" pitchFamily="82" charset="0"/>
              </a:rPr>
              <a:t>Ç</a:t>
            </a:r>
            <a:r>
              <a:rPr lang="tr-TR" altLang="tr-TR" sz="3200" b="1" dirty="0">
                <a:latin typeface="Gabriola" pitchFamily="82" charset="0"/>
              </a:rPr>
              <a:t>IKARIM</a:t>
            </a:r>
            <a:r>
              <a:rPr lang="tr-TR" altLang="tr-TR" sz="4000" b="1" dirty="0">
                <a:latin typeface="Gabriola" pitchFamily="82" charset="0"/>
              </a:rPr>
              <a:t> K</a:t>
            </a:r>
            <a:r>
              <a:rPr lang="tr-TR" altLang="tr-TR" sz="3200" b="1" dirty="0">
                <a:latin typeface="Gabriola" pitchFamily="82" charset="0"/>
              </a:rPr>
              <a:t>URALLARI </a:t>
            </a:r>
            <a:endParaRPr lang="en-US" altLang="tr-TR" sz="3200" b="1" dirty="0">
              <a:latin typeface="Gabriola" pitchFamily="82" charset="0"/>
            </a:endParaRPr>
          </a:p>
        </p:txBody>
      </p:sp>
      <p:cxnSp>
        <p:nvCxnSpPr>
          <p:cNvPr id="29" name="Straight Connector 28"/>
          <p:cNvCxnSpPr>
            <a:endCxn id="14342" idx="0"/>
          </p:cNvCxnSpPr>
          <p:nvPr/>
        </p:nvCxnSpPr>
        <p:spPr>
          <a:xfrm flipH="1">
            <a:off x="2336006" y="2254250"/>
            <a:ext cx="2040732" cy="598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4343" idx="0"/>
          </p:cNvCxnSpPr>
          <p:nvPr/>
        </p:nvCxnSpPr>
        <p:spPr>
          <a:xfrm>
            <a:off x="4408488" y="2254250"/>
            <a:ext cx="2857500" cy="5832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341" name="Text Box 2"/>
          <p:cNvSpPr txBox="1">
            <a:spLocks noChangeArrowheads="1"/>
          </p:cNvSpPr>
          <p:nvPr/>
        </p:nvSpPr>
        <p:spPr bwMode="auto">
          <a:xfrm>
            <a:off x="2677579" y="1791473"/>
            <a:ext cx="4202646" cy="4178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5000"/>
              </a:lnSpc>
            </a:pPr>
            <a:r>
              <a:rPr lang="tr-TR" altLang="tr-TR" sz="2000" b="1" dirty="0">
                <a:latin typeface="Times New Roman" panose="02020603050405020304" pitchFamily="18" charset="0"/>
                <a:ea typeface="Calibri" pitchFamily="34" charset="0"/>
                <a:cs typeface="Times New Roman" panose="02020603050405020304" pitchFamily="18" charset="0"/>
              </a:rPr>
              <a:t>P</a:t>
            </a:r>
            <a:r>
              <a:rPr lang="tr-TR" altLang="tr-TR" sz="1600" b="1" dirty="0">
                <a:latin typeface="Times New Roman" panose="02020603050405020304" pitchFamily="18" charset="0"/>
                <a:ea typeface="Calibri" pitchFamily="34" charset="0"/>
                <a:cs typeface="Times New Roman" panose="02020603050405020304" pitchFamily="18" charset="0"/>
              </a:rPr>
              <a:t>ROLOG’UN </a:t>
            </a:r>
            <a:r>
              <a:rPr lang="tr-TR" altLang="tr-TR" sz="2000" b="1" dirty="0">
                <a:latin typeface="Times New Roman" panose="02020603050405020304" pitchFamily="18" charset="0"/>
                <a:ea typeface="Calibri" pitchFamily="34" charset="0"/>
                <a:cs typeface="Times New Roman" panose="02020603050405020304" pitchFamily="18" charset="0"/>
              </a:rPr>
              <a:t>Ç</a:t>
            </a:r>
            <a:r>
              <a:rPr lang="tr-TR" altLang="tr-TR" sz="1600" b="1" dirty="0">
                <a:latin typeface="Times New Roman" panose="02020603050405020304" pitchFamily="18" charset="0"/>
                <a:ea typeface="Calibri" pitchFamily="34" charset="0"/>
                <a:cs typeface="Times New Roman" panose="02020603050405020304" pitchFamily="18" charset="0"/>
              </a:rPr>
              <a:t>IKARIM </a:t>
            </a:r>
            <a:r>
              <a:rPr lang="tr-TR" altLang="tr-TR" sz="2000" b="1" dirty="0">
                <a:latin typeface="Times New Roman" panose="02020603050405020304" pitchFamily="18" charset="0"/>
                <a:ea typeface="Calibri" pitchFamily="34" charset="0"/>
                <a:cs typeface="Times New Roman" panose="02020603050405020304" pitchFamily="18" charset="0"/>
              </a:rPr>
              <a:t>K</a:t>
            </a:r>
            <a:r>
              <a:rPr lang="tr-TR" altLang="tr-TR" sz="1600" b="1" dirty="0">
                <a:latin typeface="Times New Roman" panose="02020603050405020304" pitchFamily="18" charset="0"/>
                <a:ea typeface="Calibri" pitchFamily="34" charset="0"/>
                <a:cs typeface="Times New Roman" panose="02020603050405020304" pitchFamily="18" charset="0"/>
              </a:rPr>
              <a:t>URALLARI</a:t>
            </a:r>
            <a:r>
              <a:rPr lang="tr-TR" altLang="tr-TR" sz="2000" b="1" dirty="0">
                <a:latin typeface="Times New Roman" panose="02020603050405020304" pitchFamily="18" charset="0"/>
                <a:ea typeface="Calibri" pitchFamily="34" charset="0"/>
                <a:cs typeface="Times New Roman" panose="02020603050405020304" pitchFamily="18" charset="0"/>
              </a:rPr>
              <a:t> </a:t>
            </a:r>
            <a:endParaRPr lang="tr-TR" altLang="tr-TR" sz="2000" dirty="0">
              <a:latin typeface="Times New Roman" panose="02020603050405020304" pitchFamily="18" charset="0"/>
              <a:ea typeface="Calibri" pitchFamily="34" charset="0"/>
              <a:cs typeface="Times New Roman" panose="02020603050405020304" pitchFamily="18" charset="0"/>
            </a:endParaRPr>
          </a:p>
        </p:txBody>
      </p:sp>
      <p:sp>
        <p:nvSpPr>
          <p:cNvPr id="14342" name="Text Box 2"/>
          <p:cNvSpPr txBox="1">
            <a:spLocks noChangeArrowheads="1"/>
          </p:cNvSpPr>
          <p:nvPr/>
        </p:nvSpPr>
        <p:spPr bwMode="auto">
          <a:xfrm>
            <a:off x="1778000" y="2852738"/>
            <a:ext cx="1116012" cy="282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5000"/>
              </a:lnSpc>
            </a:pPr>
            <a:r>
              <a:rPr lang="tr-TR" altLang="tr-TR" sz="1600" b="1" dirty="0">
                <a:latin typeface="Times New Roman" panose="02020603050405020304" pitchFamily="18" charset="0"/>
                <a:ea typeface="Calibri" pitchFamily="34" charset="0"/>
                <a:cs typeface="Times New Roman" panose="02020603050405020304" pitchFamily="18" charset="0"/>
              </a:rPr>
              <a:t>Ö</a:t>
            </a:r>
            <a:r>
              <a:rPr lang="tr-TR" altLang="tr-TR" sz="1200" b="1" dirty="0">
                <a:latin typeface="Times New Roman" panose="02020603050405020304" pitchFamily="18" charset="0"/>
                <a:ea typeface="Calibri" pitchFamily="34" charset="0"/>
                <a:cs typeface="Times New Roman" panose="02020603050405020304" pitchFamily="18" charset="0"/>
              </a:rPr>
              <a:t>ZDEŞLİK</a:t>
            </a:r>
            <a:endParaRPr lang="tr-TR" altLang="tr-TR" sz="1200" dirty="0">
              <a:latin typeface="Times New Roman" panose="02020603050405020304" pitchFamily="18" charset="0"/>
              <a:ea typeface="Calibri" pitchFamily="34" charset="0"/>
              <a:cs typeface="Times New Roman" panose="02020603050405020304" pitchFamily="18" charset="0"/>
            </a:endParaRPr>
          </a:p>
          <a:p>
            <a:pPr>
              <a:lnSpc>
                <a:spcPct val="115000"/>
              </a:lnSpc>
            </a:pPr>
            <a:r>
              <a:rPr lang="tr-TR" altLang="tr-TR" sz="1600" dirty="0">
                <a:latin typeface="Calibri" pitchFamily="34" charset="0"/>
                <a:ea typeface="Calibri" pitchFamily="34" charset="0"/>
                <a:cs typeface="Times New Roman" pitchFamily="18" charset="0"/>
              </a:rPr>
              <a:t> </a:t>
            </a:r>
          </a:p>
        </p:txBody>
      </p:sp>
      <p:sp>
        <p:nvSpPr>
          <p:cNvPr id="14343" name="Text Box 2"/>
          <p:cNvSpPr txBox="1">
            <a:spLocks noChangeArrowheads="1"/>
          </p:cNvSpPr>
          <p:nvPr/>
        </p:nvSpPr>
        <p:spPr bwMode="auto">
          <a:xfrm>
            <a:off x="6430963" y="2837489"/>
            <a:ext cx="1670050" cy="375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5000"/>
              </a:lnSpc>
            </a:pPr>
            <a:r>
              <a:rPr lang="tr-TR" altLang="tr-TR" sz="1600" b="1" dirty="0">
                <a:latin typeface="Times New Roman" panose="02020603050405020304" pitchFamily="18" charset="0"/>
                <a:ea typeface="Calibri" pitchFamily="34" charset="0"/>
                <a:cs typeface="Times New Roman" panose="02020603050405020304" pitchFamily="18" charset="0"/>
              </a:rPr>
              <a:t>M</a:t>
            </a:r>
            <a:r>
              <a:rPr lang="tr-TR" altLang="tr-TR" sz="1200" b="1" dirty="0">
                <a:latin typeface="Times New Roman" panose="02020603050405020304" pitchFamily="18" charset="0"/>
                <a:ea typeface="Calibri" pitchFamily="34" charset="0"/>
                <a:cs typeface="Times New Roman" panose="02020603050405020304" pitchFamily="18" charset="0"/>
              </a:rPr>
              <a:t>ODUS </a:t>
            </a:r>
            <a:r>
              <a:rPr lang="tr-TR" altLang="tr-TR" sz="1600" b="1" dirty="0">
                <a:latin typeface="Times New Roman" panose="02020603050405020304" pitchFamily="18" charset="0"/>
                <a:ea typeface="Calibri" pitchFamily="34" charset="0"/>
                <a:cs typeface="Times New Roman" panose="02020603050405020304" pitchFamily="18" charset="0"/>
              </a:rPr>
              <a:t>P</a:t>
            </a:r>
            <a:r>
              <a:rPr lang="tr-TR" altLang="tr-TR" sz="1200" b="1" dirty="0">
                <a:latin typeface="Times New Roman" panose="02020603050405020304" pitchFamily="18" charset="0"/>
                <a:ea typeface="Calibri" pitchFamily="34" charset="0"/>
                <a:cs typeface="Times New Roman" panose="02020603050405020304" pitchFamily="18" charset="0"/>
              </a:rPr>
              <a:t>ONENS</a:t>
            </a:r>
            <a:endParaRPr lang="tr-TR" altLang="tr-TR" sz="1200" dirty="0">
              <a:latin typeface="Times New Roman" panose="02020603050405020304" pitchFamily="18" charset="0"/>
              <a:ea typeface="Calibri" pitchFamily="34" charset="0"/>
              <a:cs typeface="Times New Roman" panose="02020603050405020304" pitchFamily="18" charset="0"/>
            </a:endParaRPr>
          </a:p>
        </p:txBody>
      </p:sp>
      <p:cxnSp>
        <p:nvCxnSpPr>
          <p:cNvPr id="34" name="Straight Connector 33"/>
          <p:cNvCxnSpPr/>
          <p:nvPr/>
        </p:nvCxnSpPr>
        <p:spPr>
          <a:xfrm flipH="1">
            <a:off x="3575050" y="2241550"/>
            <a:ext cx="823913" cy="6334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4347" idx="0"/>
          </p:cNvCxnSpPr>
          <p:nvPr/>
        </p:nvCxnSpPr>
        <p:spPr>
          <a:xfrm>
            <a:off x="4408488" y="2254250"/>
            <a:ext cx="1190625" cy="5667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346" name="Text Box 2"/>
          <p:cNvSpPr txBox="1">
            <a:spLocks noChangeArrowheads="1"/>
          </p:cNvSpPr>
          <p:nvPr/>
        </p:nvSpPr>
        <p:spPr bwMode="auto">
          <a:xfrm>
            <a:off x="3074369" y="2865754"/>
            <a:ext cx="1657350" cy="282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5000"/>
              </a:lnSpc>
            </a:pPr>
            <a:r>
              <a:rPr lang="tr-TR" altLang="tr-TR" sz="1600" b="1" dirty="0">
                <a:latin typeface="Times New Roman" panose="02020603050405020304" pitchFamily="18" charset="0"/>
                <a:ea typeface="Calibri" pitchFamily="34" charset="0"/>
                <a:cs typeface="Times New Roman" panose="02020603050405020304" pitchFamily="18" charset="0"/>
              </a:rPr>
              <a:t>G</a:t>
            </a:r>
            <a:r>
              <a:rPr lang="tr-TR" altLang="tr-TR" sz="1200" b="1" dirty="0">
                <a:latin typeface="Times New Roman" panose="02020603050405020304" pitchFamily="18" charset="0"/>
                <a:ea typeface="Calibri" pitchFamily="34" charset="0"/>
                <a:cs typeface="Times New Roman" panose="02020603050405020304" pitchFamily="18" charset="0"/>
              </a:rPr>
              <a:t>ENELLEME</a:t>
            </a:r>
            <a:endParaRPr lang="tr-TR" altLang="tr-TR" sz="1200" dirty="0">
              <a:latin typeface="Times New Roman" panose="02020603050405020304" pitchFamily="18" charset="0"/>
              <a:ea typeface="Calibri" pitchFamily="34" charset="0"/>
              <a:cs typeface="Times New Roman" panose="02020603050405020304" pitchFamily="18" charset="0"/>
            </a:endParaRPr>
          </a:p>
          <a:p>
            <a:pPr>
              <a:lnSpc>
                <a:spcPct val="115000"/>
              </a:lnSpc>
            </a:pPr>
            <a:r>
              <a:rPr lang="tr-TR" altLang="tr-TR" sz="1600" dirty="0">
                <a:latin typeface="Calibri" pitchFamily="34" charset="0"/>
                <a:ea typeface="Calibri" pitchFamily="34" charset="0"/>
                <a:cs typeface="Times New Roman" pitchFamily="18" charset="0"/>
              </a:rPr>
              <a:t> </a:t>
            </a:r>
          </a:p>
        </p:txBody>
      </p:sp>
      <p:sp>
        <p:nvSpPr>
          <p:cNvPr id="14347" name="Text Box 2"/>
          <p:cNvSpPr txBox="1">
            <a:spLocks noChangeArrowheads="1"/>
          </p:cNvSpPr>
          <p:nvPr/>
        </p:nvSpPr>
        <p:spPr bwMode="auto">
          <a:xfrm>
            <a:off x="4787900" y="2820988"/>
            <a:ext cx="1622425" cy="3527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5000"/>
              </a:lnSpc>
            </a:pPr>
            <a:r>
              <a:rPr lang="tr-TR" altLang="tr-TR" sz="1600" b="1" dirty="0">
                <a:latin typeface="Times New Roman" panose="02020603050405020304" pitchFamily="18" charset="0"/>
                <a:ea typeface="Calibri" pitchFamily="34" charset="0"/>
                <a:cs typeface="Times New Roman" panose="02020603050405020304" pitchFamily="18" charset="0"/>
              </a:rPr>
              <a:t>Ö</a:t>
            </a:r>
            <a:r>
              <a:rPr lang="tr-TR" altLang="tr-TR" sz="1200" b="1" dirty="0">
                <a:latin typeface="Times New Roman" panose="02020603050405020304" pitchFamily="18" charset="0"/>
                <a:ea typeface="Calibri" pitchFamily="34" charset="0"/>
                <a:cs typeface="Times New Roman" panose="02020603050405020304" pitchFamily="18" charset="0"/>
              </a:rPr>
              <a:t>RNEKLEME</a:t>
            </a:r>
            <a:endParaRPr lang="tr-TR" altLang="tr-TR" sz="1200" dirty="0">
              <a:latin typeface="Times New Roman" panose="02020603050405020304" pitchFamily="18" charset="0"/>
              <a:ea typeface="Calibri"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P spid="14342" grpId="0" animBg="1"/>
      <p:bldP spid="14343" grpId="0" animBg="1"/>
      <p:bldP spid="14346" grpId="0" animBg="1"/>
      <p:bldP spid="143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3850" y="115888"/>
            <a:ext cx="8712200" cy="736600"/>
          </a:xfrm>
        </p:spPr>
        <p:txBody>
          <a:bodyPr/>
          <a:lstStyle/>
          <a:p>
            <a:pPr algn="ctr" eaLnBrk="1" hangingPunct="1"/>
            <a:r>
              <a:rPr lang="tr-TR" altLang="tr-TR" sz="4000" b="1" dirty="0">
                <a:latin typeface="Gabriola" pitchFamily="82" charset="0"/>
              </a:rPr>
              <a:t>İ</a:t>
            </a:r>
            <a:r>
              <a:rPr lang="tr-TR" altLang="tr-TR" sz="3200" b="1" dirty="0">
                <a:latin typeface="Gabriola" pitchFamily="82" charset="0"/>
              </a:rPr>
              <a:t>Kİ </a:t>
            </a:r>
            <a:r>
              <a:rPr lang="tr-TR" altLang="tr-TR" sz="4000" b="1" dirty="0">
                <a:latin typeface="Gabriola" pitchFamily="82" charset="0"/>
              </a:rPr>
              <a:t>Ç</a:t>
            </a:r>
            <a:r>
              <a:rPr lang="tr-TR" altLang="tr-TR" sz="3200" b="1" dirty="0">
                <a:latin typeface="Gabriola" pitchFamily="82" charset="0"/>
              </a:rPr>
              <a:t>IKARIM </a:t>
            </a:r>
            <a:r>
              <a:rPr lang="tr-TR" altLang="tr-TR" sz="4000" b="1" dirty="0">
                <a:latin typeface="Gabriola" pitchFamily="82" charset="0"/>
              </a:rPr>
              <a:t>K</a:t>
            </a:r>
            <a:r>
              <a:rPr lang="tr-TR" altLang="tr-TR" sz="3200" b="1" dirty="0">
                <a:latin typeface="Gabriola" pitchFamily="82" charset="0"/>
              </a:rPr>
              <a:t>URALI</a:t>
            </a:r>
            <a:endParaRPr lang="en-US" altLang="tr-TR" sz="3200" b="1" dirty="0">
              <a:latin typeface="Gabriola" pitchFamily="82" charset="0"/>
            </a:endParaRPr>
          </a:p>
        </p:txBody>
      </p:sp>
      <p:grpSp>
        <p:nvGrpSpPr>
          <p:cNvPr id="4" name="Group 3"/>
          <p:cNvGrpSpPr>
            <a:grpSpLocks/>
          </p:cNvGrpSpPr>
          <p:nvPr/>
        </p:nvGrpSpPr>
        <p:grpSpPr bwMode="auto">
          <a:xfrm>
            <a:off x="755650" y="1371600"/>
            <a:ext cx="1871663" cy="1697038"/>
            <a:chOff x="755650" y="1371600"/>
            <a:chExt cx="1872134" cy="1697360"/>
          </a:xfrm>
        </p:grpSpPr>
        <p:grpSp>
          <p:nvGrpSpPr>
            <p:cNvPr id="15373" name="Group 1"/>
            <p:cNvGrpSpPr>
              <a:grpSpLocks/>
            </p:cNvGrpSpPr>
            <p:nvPr/>
          </p:nvGrpSpPr>
          <p:grpSpPr bwMode="auto">
            <a:xfrm>
              <a:off x="850533" y="1860454"/>
              <a:ext cx="1777251" cy="1208506"/>
              <a:chOff x="827088" y="1773238"/>
              <a:chExt cx="1608785" cy="1208506"/>
            </a:xfrm>
          </p:grpSpPr>
          <p:sp>
            <p:nvSpPr>
              <p:cNvPr id="18" name="Yuvarlatılmış Dikdörtgen 20"/>
              <p:cNvSpPr/>
              <p:nvPr/>
            </p:nvSpPr>
            <p:spPr>
              <a:xfrm>
                <a:off x="827442" y="1773427"/>
                <a:ext cx="1608431" cy="1208317"/>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6" name="TextBox 1"/>
              <p:cNvSpPr txBox="1">
                <a:spLocks noChangeArrowheads="1"/>
              </p:cNvSpPr>
              <p:nvPr/>
            </p:nvSpPr>
            <p:spPr bwMode="auto">
              <a:xfrm>
                <a:off x="900113" y="2490657"/>
                <a:ext cx="632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a:t>?- α.</a:t>
                </a:r>
                <a:endParaRPr lang="en-US" altLang="tr-TR" sz="2000"/>
              </a:p>
            </p:txBody>
          </p:sp>
          <p:sp>
            <p:nvSpPr>
              <p:cNvPr id="15377" name="TextBox 1"/>
              <p:cNvSpPr txBox="1">
                <a:spLocks noChangeArrowheads="1"/>
              </p:cNvSpPr>
              <p:nvPr/>
            </p:nvSpPr>
            <p:spPr bwMode="auto">
              <a:xfrm>
                <a:off x="885964" y="1865426"/>
                <a:ext cx="363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dirty="0"/>
                  <a:t>α.</a:t>
                </a:r>
                <a:endParaRPr lang="en-US" altLang="tr-TR" sz="2000" dirty="0"/>
              </a:p>
            </p:txBody>
          </p:sp>
        </p:grpSp>
        <p:sp>
          <p:nvSpPr>
            <p:cNvPr id="15374" name="Metin kutusu 30"/>
            <p:cNvSpPr txBox="1">
              <a:spLocks noChangeArrowheads="1"/>
            </p:cNvSpPr>
            <p:nvPr/>
          </p:nvSpPr>
          <p:spPr bwMode="auto">
            <a:xfrm>
              <a:off x="755650" y="1371600"/>
              <a:ext cx="1040932" cy="46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Özdeşlik:</a:t>
              </a:r>
              <a:endParaRPr lang="en-US" altLang="tr-TR" sz="2400" b="1" dirty="0">
                <a:solidFill>
                  <a:schemeClr val="accent2"/>
                </a:solidFill>
                <a:latin typeface="Gabriola" pitchFamily="82" charset="0"/>
              </a:endParaRPr>
            </a:p>
          </p:txBody>
        </p:sp>
      </p:grpSp>
      <p:cxnSp>
        <p:nvCxnSpPr>
          <p:cNvPr id="24" name="Düz Bağlayıcı 23"/>
          <p:cNvCxnSpPr/>
          <p:nvPr/>
        </p:nvCxnSpPr>
        <p:spPr bwMode="auto">
          <a:xfrm>
            <a:off x="1001713" y="2492375"/>
            <a:ext cx="762000" cy="0"/>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25" name="Group 24"/>
          <p:cNvGrpSpPr>
            <a:grpSpLocks/>
          </p:cNvGrpSpPr>
          <p:nvPr/>
        </p:nvGrpSpPr>
        <p:grpSpPr bwMode="auto">
          <a:xfrm>
            <a:off x="4140200" y="1371600"/>
            <a:ext cx="1871663" cy="2201863"/>
            <a:chOff x="755650" y="1371600"/>
            <a:chExt cx="1872134" cy="2201416"/>
          </a:xfrm>
        </p:grpSpPr>
        <p:grpSp>
          <p:nvGrpSpPr>
            <p:cNvPr id="15367" name="Group 25"/>
            <p:cNvGrpSpPr>
              <a:grpSpLocks/>
            </p:cNvGrpSpPr>
            <p:nvPr/>
          </p:nvGrpSpPr>
          <p:grpSpPr bwMode="auto">
            <a:xfrm>
              <a:off x="850533" y="1860454"/>
              <a:ext cx="1777251" cy="1712562"/>
              <a:chOff x="827088" y="1773238"/>
              <a:chExt cx="1608785" cy="1712562"/>
            </a:xfrm>
          </p:grpSpPr>
          <p:sp>
            <p:nvSpPr>
              <p:cNvPr id="28" name="Yuvarlatılmış Dikdörtgen 20"/>
              <p:cNvSpPr/>
              <p:nvPr/>
            </p:nvSpPr>
            <p:spPr>
              <a:xfrm>
                <a:off x="827442" y="1773235"/>
                <a:ext cx="1608431" cy="1712565"/>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0" name="TextBox 1"/>
              <p:cNvSpPr txBox="1">
                <a:spLocks noChangeArrowheads="1"/>
              </p:cNvSpPr>
              <p:nvPr/>
            </p:nvSpPr>
            <p:spPr bwMode="auto">
              <a:xfrm>
                <a:off x="900113" y="2797658"/>
                <a:ext cx="632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a:t>?- β.</a:t>
                </a:r>
                <a:endParaRPr lang="en-US" altLang="tr-TR" sz="2000"/>
              </a:p>
            </p:txBody>
          </p:sp>
          <p:sp>
            <p:nvSpPr>
              <p:cNvPr id="15371" name="TextBox 1"/>
              <p:cNvSpPr txBox="1">
                <a:spLocks noChangeArrowheads="1"/>
              </p:cNvSpPr>
              <p:nvPr/>
            </p:nvSpPr>
            <p:spPr bwMode="auto">
              <a:xfrm>
                <a:off x="999028" y="1865426"/>
                <a:ext cx="827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a:t>β :- α. </a:t>
                </a:r>
                <a:endParaRPr lang="en-US" altLang="tr-TR" sz="2000"/>
              </a:p>
            </p:txBody>
          </p:sp>
          <p:sp>
            <p:nvSpPr>
              <p:cNvPr id="15372" name="TextBox 1"/>
              <p:cNvSpPr txBox="1">
                <a:spLocks noChangeArrowheads="1"/>
              </p:cNvSpPr>
              <p:nvPr/>
            </p:nvSpPr>
            <p:spPr bwMode="auto">
              <a:xfrm>
                <a:off x="999028" y="2229409"/>
                <a:ext cx="363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i="1"/>
                  <a:t>α.</a:t>
                </a:r>
                <a:endParaRPr lang="en-US" altLang="tr-TR" sz="2000"/>
              </a:p>
            </p:txBody>
          </p:sp>
        </p:grpSp>
        <p:sp>
          <p:nvSpPr>
            <p:cNvPr id="15368" name="Metin kutusu 30"/>
            <p:cNvSpPr txBox="1">
              <a:spLocks noChangeArrowheads="1"/>
            </p:cNvSpPr>
            <p:nvPr/>
          </p:nvSpPr>
          <p:spPr bwMode="auto">
            <a:xfrm>
              <a:off x="755650" y="1371600"/>
              <a:ext cx="1606934" cy="4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a:solidFill>
                    <a:schemeClr val="accent2"/>
                  </a:solidFill>
                  <a:latin typeface="Gabriola" pitchFamily="82" charset="0"/>
                </a:rPr>
                <a:t>Modus Ponens:</a:t>
              </a:r>
              <a:endParaRPr lang="en-US" altLang="tr-TR" sz="2400" b="1">
                <a:solidFill>
                  <a:schemeClr val="accent2"/>
                </a:solidFill>
                <a:latin typeface="Gabriola" pitchFamily="82" charset="0"/>
              </a:endParaRPr>
            </a:p>
          </p:txBody>
        </p:sp>
      </p:grpSp>
      <p:cxnSp>
        <p:nvCxnSpPr>
          <p:cNvPr id="31" name="Düz Bağlayıcı 23"/>
          <p:cNvCxnSpPr/>
          <p:nvPr/>
        </p:nvCxnSpPr>
        <p:spPr bwMode="auto">
          <a:xfrm>
            <a:off x="4445000" y="2781300"/>
            <a:ext cx="762000" cy="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3850" y="3670"/>
            <a:ext cx="8712200" cy="736600"/>
          </a:xfrm>
        </p:spPr>
        <p:txBody>
          <a:bodyPr/>
          <a:lstStyle/>
          <a:p>
            <a:pPr algn="ctr" eaLnBrk="1" hangingPunct="1"/>
            <a:r>
              <a:rPr lang="tr-TR" altLang="tr-TR" sz="4000" b="1" dirty="0">
                <a:latin typeface="Gabriola" pitchFamily="82" charset="0"/>
              </a:rPr>
              <a:t>A</a:t>
            </a:r>
            <a:r>
              <a:rPr lang="tr-TR" altLang="tr-TR" sz="3200" b="1" dirty="0">
                <a:latin typeface="Gabriola" pitchFamily="82" charset="0"/>
              </a:rPr>
              <a:t>LIŞTIRMALAR</a:t>
            </a:r>
            <a:endParaRPr lang="en-US" altLang="tr-TR" sz="3200" b="1" dirty="0">
              <a:latin typeface="Gabriola" pitchFamily="82" charset="0"/>
            </a:endParaRPr>
          </a:p>
        </p:txBody>
      </p:sp>
      <p:sp>
        <p:nvSpPr>
          <p:cNvPr id="12291" name="Metin kutusu 30"/>
          <p:cNvSpPr txBox="1">
            <a:spLocks noChangeArrowheads="1"/>
          </p:cNvSpPr>
          <p:nvPr/>
        </p:nvSpPr>
        <p:spPr bwMode="auto">
          <a:xfrm>
            <a:off x="395536" y="464660"/>
            <a:ext cx="8748464" cy="637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sz="2400" b="1" dirty="0">
                <a:latin typeface="Gabriola" panose="04040605051002020D02" pitchFamily="82" charset="0"/>
              </a:rPr>
              <a:t>A. </a:t>
            </a:r>
            <a:r>
              <a:rPr lang="tr-TR" sz="2000" b="1" dirty="0">
                <a:latin typeface="Gabriola" panose="04040605051002020D02" pitchFamily="82" charset="0"/>
              </a:rPr>
              <a:t>Aşağıdaki ifadelerin her birinin doğru veya yanlış olduğunu belirtiniz</a:t>
            </a:r>
            <a:r>
              <a:rPr lang="en-US" sz="2000" b="1" dirty="0">
                <a:latin typeface="Gabriola" panose="04040605051002020D02" pitchFamily="82" charset="0"/>
              </a:rPr>
              <a:t>:</a:t>
            </a:r>
            <a:endParaRPr lang="tr-TR" sz="2000" b="1" dirty="0">
              <a:latin typeface="Gabriola" panose="04040605051002020D02" pitchFamily="82" charset="0"/>
            </a:endParaRPr>
          </a:p>
          <a:p>
            <a:pPr marL="342900" indent="-342900">
              <a:buFont typeface="+mj-lt"/>
              <a:buAutoNum type="arabicParenR"/>
            </a:pPr>
            <a:r>
              <a:rPr lang="tr-TR" dirty="0">
                <a:latin typeface="Gabriola" panose="04040605051002020D02" pitchFamily="82" charset="0"/>
              </a:rPr>
              <a:t>Her programlama dili mantıklı değildir</a:t>
            </a:r>
            <a:r>
              <a:rPr lang="en-US" dirty="0">
                <a:latin typeface="Gabriola" panose="04040605051002020D02" pitchFamily="82" charset="0"/>
              </a:rPr>
              <a:t>.</a:t>
            </a:r>
            <a:endParaRPr lang="tr-TR" dirty="0">
              <a:latin typeface="Gabriola" panose="04040605051002020D02" pitchFamily="82" charset="0"/>
            </a:endParaRPr>
          </a:p>
          <a:p>
            <a:pPr marL="342900" indent="-342900">
              <a:buFont typeface="+mj-lt"/>
              <a:buAutoNum type="arabicParenR"/>
            </a:pPr>
            <a:r>
              <a:rPr lang="tr-TR" dirty="0">
                <a:latin typeface="Gabriola" panose="04040605051002020D02" pitchFamily="82" charset="0"/>
              </a:rPr>
              <a:t>Bir öğrenme algoritmasını bir veri kümesiyle eğitmek, 'mantık programlama' olarak adlandırdığımız şeydir.</a:t>
            </a:r>
          </a:p>
          <a:p>
            <a:pPr marL="342900" indent="-342900">
              <a:buFont typeface="+mj-lt"/>
              <a:buAutoNum type="arabicParenR"/>
            </a:pPr>
            <a:r>
              <a:rPr lang="en-US" dirty="0">
                <a:latin typeface="Gabriola" panose="04040605051002020D02" pitchFamily="82" charset="0"/>
              </a:rPr>
              <a:t>Prolog </a:t>
            </a:r>
            <a:r>
              <a:rPr lang="tr-TR" dirty="0">
                <a:latin typeface="Gabriola" panose="04040605051002020D02" pitchFamily="82" charset="0"/>
              </a:rPr>
              <a:t>tümevarımlı mantığa dayanır</a:t>
            </a:r>
            <a:r>
              <a:rPr lang="en-US" dirty="0">
                <a:latin typeface="Gabriola" panose="04040605051002020D02" pitchFamily="82" charset="0"/>
              </a:rPr>
              <a:t>.</a:t>
            </a:r>
            <a:endParaRPr lang="tr-TR" dirty="0">
              <a:latin typeface="Gabriola" panose="04040605051002020D02" pitchFamily="82" charset="0"/>
            </a:endParaRPr>
          </a:p>
          <a:p>
            <a:pPr marL="342900" indent="-342900">
              <a:buFont typeface="+mj-lt"/>
              <a:buAutoNum type="arabicParenR"/>
            </a:pPr>
            <a:r>
              <a:rPr lang="tr-TR" dirty="0" err="1">
                <a:latin typeface="Gabriola" panose="04040605051002020D02" pitchFamily="82" charset="0"/>
              </a:rPr>
              <a:t>Prolog’da</a:t>
            </a:r>
            <a:r>
              <a:rPr lang="tr-TR" dirty="0">
                <a:latin typeface="Gabriola" panose="04040605051002020D02" pitchFamily="82" charset="0"/>
              </a:rPr>
              <a:t> olgular ayrılamaz (‘veya’ ile bağlanamaz) ancak birleştirilebilir (‘ve’ ile bağlanmış gibi yorumlanabilir)</a:t>
            </a:r>
            <a:r>
              <a:rPr lang="en-US" dirty="0">
                <a:latin typeface="Gabriola" panose="04040605051002020D02" pitchFamily="82" charset="0"/>
              </a:rPr>
              <a:t>.</a:t>
            </a:r>
            <a:endParaRPr lang="tr-TR" dirty="0">
              <a:latin typeface="Gabriola" panose="04040605051002020D02" pitchFamily="82" charset="0"/>
            </a:endParaRPr>
          </a:p>
          <a:p>
            <a:pPr marL="342900" indent="-342900">
              <a:buFont typeface="+mj-lt"/>
              <a:buAutoNum type="arabicParenR"/>
            </a:pPr>
            <a:r>
              <a:rPr lang="tr-TR" dirty="0" err="1">
                <a:latin typeface="Gabriola" panose="04040605051002020D02" pitchFamily="82" charset="0"/>
              </a:rPr>
              <a:t>Prolog'da</a:t>
            </a:r>
            <a:r>
              <a:rPr lang="tr-TR" dirty="0">
                <a:latin typeface="Gabriola" panose="04040605051002020D02" pitchFamily="82" charset="0"/>
              </a:rPr>
              <a:t> bir kuralın gövdesindeki hedefler birleştirilebilir ancak ayrılamaz</a:t>
            </a:r>
            <a:r>
              <a:rPr lang="en-US" dirty="0">
                <a:latin typeface="Gabriola" panose="04040605051002020D02" pitchFamily="82" charset="0"/>
              </a:rPr>
              <a:t>.</a:t>
            </a:r>
            <a:endParaRPr lang="tr-TR" dirty="0">
              <a:latin typeface="Gabriola" panose="04040605051002020D02" pitchFamily="82" charset="0"/>
            </a:endParaRPr>
          </a:p>
          <a:p>
            <a:pPr marL="342900" indent="-342900">
              <a:buFont typeface="+mj-lt"/>
              <a:buAutoNum type="arabicParenR"/>
            </a:pPr>
            <a:r>
              <a:rPr lang="tr-TR" dirty="0">
                <a:latin typeface="Gabriola" panose="04040605051002020D02" pitchFamily="82" charset="0"/>
              </a:rPr>
              <a:t>Sorgular, bir çıkarımda türetilen sonuçlara karşılık gelir</a:t>
            </a:r>
            <a:r>
              <a:rPr lang="en-US" dirty="0">
                <a:latin typeface="Gabriola" panose="04040605051002020D02" pitchFamily="82" charset="0"/>
              </a:rPr>
              <a:t>.</a:t>
            </a:r>
            <a:endParaRPr lang="tr-TR" dirty="0">
              <a:latin typeface="Gabriola" panose="04040605051002020D02" pitchFamily="82" charset="0"/>
            </a:endParaRPr>
          </a:p>
          <a:p>
            <a:pPr marL="342900" indent="-342900">
              <a:buFont typeface="+mj-lt"/>
              <a:buAutoNum type="arabicParenR"/>
            </a:pPr>
            <a:r>
              <a:rPr lang="tr-TR" dirty="0" err="1">
                <a:latin typeface="Gabriola" panose="04040605051002020D02" pitchFamily="82" charset="0"/>
              </a:rPr>
              <a:t>Prolog'da</a:t>
            </a:r>
            <a:r>
              <a:rPr lang="tr-TR" dirty="0">
                <a:latin typeface="Gabriola" panose="04040605051002020D02" pitchFamily="82" charset="0"/>
              </a:rPr>
              <a:t> bir sorgudaki hedefler birleştirilebilir veya ayrılabilir</a:t>
            </a:r>
            <a:r>
              <a:rPr lang="en-US" dirty="0">
                <a:latin typeface="Gabriola" panose="04040605051002020D02" pitchFamily="82" charset="0"/>
              </a:rPr>
              <a:t>.</a:t>
            </a:r>
            <a:endParaRPr lang="tr-TR" dirty="0">
              <a:latin typeface="Gabriola" panose="04040605051002020D02" pitchFamily="82" charset="0"/>
            </a:endParaRPr>
          </a:p>
          <a:p>
            <a:pPr marL="342900" indent="-342900">
              <a:buFont typeface="+mj-lt"/>
              <a:buAutoNum type="arabicParenR"/>
            </a:pPr>
            <a:r>
              <a:rPr lang="tr-TR" dirty="0" err="1">
                <a:latin typeface="Gabriola" panose="04040605051002020D02" pitchFamily="82" charset="0"/>
              </a:rPr>
              <a:t>Prolog’da</a:t>
            </a:r>
            <a:r>
              <a:rPr lang="tr-TR" dirty="0">
                <a:latin typeface="Gabriola" panose="04040605051002020D02" pitchFamily="82" charset="0"/>
              </a:rPr>
              <a:t> </a:t>
            </a:r>
            <a:r>
              <a:rPr lang="en-US" dirty="0">
                <a:latin typeface="Gabriola" panose="04040605051002020D02" pitchFamily="82" charset="0"/>
              </a:rPr>
              <a:t>Modus Tollens</a:t>
            </a:r>
            <a:r>
              <a:rPr lang="tr-TR" dirty="0">
                <a:latin typeface="Gabriola" panose="04040605051002020D02" pitchFamily="82" charset="0"/>
              </a:rPr>
              <a:t>’i bir çıkarım kuralı gibi kullanabilir miyiz?</a:t>
            </a:r>
          </a:p>
          <a:p>
            <a:pPr marL="342900" indent="-342900">
              <a:buFont typeface="+mj-lt"/>
              <a:buAutoNum type="arabicParenR"/>
            </a:pPr>
            <a:r>
              <a:rPr lang="tr-TR" dirty="0">
                <a:latin typeface="Gabriola" panose="04040605051002020D02" pitchFamily="82" charset="0"/>
              </a:rPr>
              <a:t>Bir Prolog kuralı, başında birleşik bir önerme çiftine sahip olabilir</a:t>
            </a:r>
            <a:r>
              <a:rPr lang="en-US" dirty="0">
                <a:latin typeface="Gabriola" panose="04040605051002020D02" pitchFamily="82" charset="0"/>
              </a:rPr>
              <a:t>.</a:t>
            </a:r>
            <a:endParaRPr lang="tr-TR" dirty="0">
              <a:latin typeface="Gabriola" panose="04040605051002020D02" pitchFamily="82" charset="0"/>
            </a:endParaRPr>
          </a:p>
          <a:p>
            <a:pPr marL="342900" indent="-342900">
              <a:buFont typeface="+mj-lt"/>
              <a:buAutoNum type="arabicParenR"/>
            </a:pPr>
            <a:r>
              <a:rPr lang="tr-TR" dirty="0">
                <a:latin typeface="Gabriola" panose="04040605051002020D02" pitchFamily="82" charset="0"/>
              </a:rPr>
              <a:t>Prolog bir hedefin doğruluğunu veya yanlışlığını kanıtlayamazsa, doğru olduğunu beyan eder</a:t>
            </a:r>
            <a:r>
              <a:rPr lang="en-US" dirty="0">
                <a:latin typeface="Gabriola" panose="04040605051002020D02" pitchFamily="82" charset="0"/>
              </a:rPr>
              <a:t>.</a:t>
            </a:r>
            <a:endParaRPr lang="tr-TR" dirty="0">
              <a:latin typeface="Gabriola" panose="04040605051002020D02" pitchFamily="82" charset="0"/>
            </a:endParaRPr>
          </a:p>
          <a:p>
            <a:r>
              <a:rPr lang="tr-TR" b="1" dirty="0">
                <a:latin typeface="Gabriola" panose="04040605051002020D02" pitchFamily="82" charset="0"/>
              </a:rPr>
              <a:t>B</a:t>
            </a:r>
            <a:r>
              <a:rPr lang="tr-TR" sz="2400" b="1" dirty="0">
                <a:latin typeface="Gabriola" panose="04040605051002020D02" pitchFamily="82" charset="0"/>
              </a:rPr>
              <a:t>. </a:t>
            </a:r>
            <a:r>
              <a:rPr lang="tr-TR" sz="2000" b="1" dirty="0">
                <a:latin typeface="Gabriola" panose="04040605051002020D02" pitchFamily="82" charset="0"/>
              </a:rPr>
              <a:t>Aşağıdaki önermeleri Prolog programlarına çevirin:</a:t>
            </a:r>
          </a:p>
          <a:p>
            <a:pPr marL="342900" lvl="0" indent="-342900">
              <a:spcAft>
                <a:spcPts val="0"/>
              </a:spcAft>
              <a:buFont typeface="+mj-lt"/>
              <a:buAutoNum type="arabicParenR"/>
            </a:pPr>
            <a:r>
              <a:rPr lang="en-US" dirty="0">
                <a:latin typeface="Gabriola" panose="04040605051002020D02" pitchFamily="82" charset="0"/>
              </a:rPr>
              <a:t>(p </a:t>
            </a:r>
            <a:r>
              <a:rPr lang="en-US" b="1" dirty="0">
                <a:latin typeface="Gabriola" panose="04040605051002020D02" pitchFamily="82" charset="0"/>
              </a:rPr>
              <a:t>→ </a:t>
            </a:r>
            <a:r>
              <a:rPr lang="en-US" dirty="0">
                <a:latin typeface="Gabriola" panose="04040605051002020D02" pitchFamily="82" charset="0"/>
              </a:rPr>
              <a:t>q)</a:t>
            </a:r>
            <a:endParaRPr lang="tr-TR" dirty="0">
              <a:latin typeface="Gabriola" panose="04040605051002020D02" pitchFamily="82" charset="0"/>
            </a:endParaRPr>
          </a:p>
          <a:p>
            <a:pPr marL="342900" lvl="0" indent="-342900">
              <a:spcAft>
                <a:spcPts val="0"/>
              </a:spcAft>
              <a:buFont typeface="+mj-lt"/>
              <a:buAutoNum type="arabicParenR"/>
            </a:pPr>
            <a:r>
              <a:rPr lang="en-US" dirty="0">
                <a:latin typeface="Gabriola" panose="04040605051002020D02" pitchFamily="82" charset="0"/>
              </a:rPr>
              <a:t>(q </a:t>
            </a:r>
            <a:r>
              <a:rPr lang="en-US" b="1" dirty="0">
                <a:latin typeface="Gabriola" panose="04040605051002020D02" pitchFamily="82" charset="0"/>
              </a:rPr>
              <a:t>→ </a:t>
            </a:r>
            <a:r>
              <a:rPr lang="en-US" dirty="0">
                <a:latin typeface="Gabriola" panose="04040605051002020D02" pitchFamily="82" charset="0"/>
              </a:rPr>
              <a:t>p)</a:t>
            </a:r>
            <a:endParaRPr lang="tr-TR" dirty="0">
              <a:latin typeface="Gabriola" panose="04040605051002020D02" pitchFamily="82" charset="0"/>
            </a:endParaRPr>
          </a:p>
          <a:p>
            <a:pPr marL="342900" lvl="0" indent="-342900">
              <a:spcAft>
                <a:spcPts val="0"/>
              </a:spcAft>
              <a:buFont typeface="+mj-lt"/>
              <a:buAutoNum type="arabicParenR"/>
            </a:pPr>
            <a:r>
              <a:rPr lang="en-US" dirty="0">
                <a:latin typeface="Gabriola" panose="04040605051002020D02" pitchFamily="82" charset="0"/>
              </a:rPr>
              <a:t>(p </a:t>
            </a:r>
            <a:r>
              <a:rPr lang="en-US" b="1" dirty="0">
                <a:latin typeface="Gabriola" panose="04040605051002020D02" pitchFamily="82" charset="0"/>
                <a:sym typeface="Symbol" panose="05050102010706020507" pitchFamily="18" charset="2"/>
              </a:rPr>
              <a:t></a:t>
            </a:r>
            <a:r>
              <a:rPr lang="en-US" dirty="0">
                <a:latin typeface="Gabriola" panose="04040605051002020D02" pitchFamily="82" charset="0"/>
              </a:rPr>
              <a:t> q </a:t>
            </a:r>
            <a:r>
              <a:rPr lang="en-US" b="1" dirty="0">
                <a:latin typeface="Gabriola" panose="04040605051002020D02" pitchFamily="82" charset="0"/>
                <a:sym typeface="Symbol" panose="05050102010706020507" pitchFamily="18" charset="2"/>
              </a:rPr>
              <a:t></a:t>
            </a:r>
            <a:r>
              <a:rPr lang="en-US" dirty="0">
                <a:latin typeface="Gabriola" panose="04040605051002020D02" pitchFamily="82" charset="0"/>
              </a:rPr>
              <a:t> r </a:t>
            </a:r>
            <a:r>
              <a:rPr lang="en-US" b="1" dirty="0">
                <a:latin typeface="Gabriola" panose="04040605051002020D02" pitchFamily="82" charset="0"/>
                <a:sym typeface="Symbol" panose="05050102010706020507" pitchFamily="18" charset="2"/>
              </a:rPr>
              <a:t></a:t>
            </a:r>
            <a:r>
              <a:rPr lang="en-US" dirty="0">
                <a:latin typeface="Gabriola" panose="04040605051002020D02" pitchFamily="82" charset="0"/>
              </a:rPr>
              <a:t> p</a:t>
            </a:r>
            <a:r>
              <a:rPr lang="en-US" baseline="-25000" dirty="0">
                <a:latin typeface="Gabriola" panose="04040605051002020D02" pitchFamily="82" charset="0"/>
              </a:rPr>
              <a:t>1</a:t>
            </a:r>
            <a:r>
              <a:rPr lang="en-US" dirty="0">
                <a:latin typeface="Gabriola" panose="04040605051002020D02" pitchFamily="82" charset="0"/>
              </a:rPr>
              <a:t> </a:t>
            </a:r>
            <a:r>
              <a:rPr lang="en-US" b="1" dirty="0">
                <a:latin typeface="Gabriola" panose="04040605051002020D02" pitchFamily="82" charset="0"/>
                <a:sym typeface="Symbol" panose="05050102010706020507" pitchFamily="18" charset="2"/>
              </a:rPr>
              <a:t></a:t>
            </a:r>
            <a:r>
              <a:rPr lang="en-US" dirty="0">
                <a:latin typeface="Gabriola" panose="04040605051002020D02" pitchFamily="82" charset="0"/>
              </a:rPr>
              <a:t> p</a:t>
            </a:r>
            <a:r>
              <a:rPr lang="en-US" baseline="-25000" dirty="0">
                <a:latin typeface="Gabriola" panose="04040605051002020D02" pitchFamily="82" charset="0"/>
              </a:rPr>
              <a:t>2</a:t>
            </a:r>
            <a:r>
              <a:rPr lang="en-US" dirty="0">
                <a:latin typeface="Gabriola" panose="04040605051002020D02" pitchFamily="82" charset="0"/>
              </a:rPr>
              <a:t> </a:t>
            </a:r>
            <a:r>
              <a:rPr lang="en-US" b="1" dirty="0">
                <a:latin typeface="Gabriola" panose="04040605051002020D02" pitchFamily="82" charset="0"/>
                <a:sym typeface="Symbol" panose="05050102010706020507" pitchFamily="18" charset="2"/>
              </a:rPr>
              <a:t></a:t>
            </a:r>
            <a:r>
              <a:rPr lang="en-US" b="1" dirty="0">
                <a:latin typeface="Gabriola" panose="04040605051002020D02" pitchFamily="82" charset="0"/>
              </a:rPr>
              <a:t> </a:t>
            </a:r>
            <a:r>
              <a:rPr lang="en-US" dirty="0">
                <a:latin typeface="Gabriola" panose="04040605051002020D02" pitchFamily="82" charset="0"/>
              </a:rPr>
              <a:t>p</a:t>
            </a:r>
            <a:r>
              <a:rPr lang="en-US" baseline="-25000" dirty="0">
                <a:latin typeface="Gabriola" panose="04040605051002020D02" pitchFamily="82" charset="0"/>
              </a:rPr>
              <a:t>3</a:t>
            </a:r>
            <a:r>
              <a:rPr lang="en-US" dirty="0">
                <a:latin typeface="Gabriola" panose="04040605051002020D02" pitchFamily="82" charset="0"/>
              </a:rPr>
              <a:t>)</a:t>
            </a:r>
            <a:endParaRPr lang="tr-TR" dirty="0">
              <a:latin typeface="Gabriola" panose="04040605051002020D02" pitchFamily="82" charset="0"/>
            </a:endParaRPr>
          </a:p>
          <a:p>
            <a:pPr marL="342900" lvl="0" indent="-342900">
              <a:spcAft>
                <a:spcPts val="0"/>
              </a:spcAft>
              <a:buFont typeface="+mj-lt"/>
              <a:buAutoNum type="arabicParenR"/>
            </a:pPr>
            <a:r>
              <a:rPr lang="en-US" dirty="0">
                <a:latin typeface="Gabriola" panose="04040605051002020D02" pitchFamily="82" charset="0"/>
              </a:rPr>
              <a:t>(p </a:t>
            </a:r>
            <a:r>
              <a:rPr lang="en-US" b="1" dirty="0">
                <a:latin typeface="Gabriola" panose="04040605051002020D02" pitchFamily="82" charset="0"/>
                <a:sym typeface="Symbol" panose="05050102010706020507" pitchFamily="18" charset="2"/>
              </a:rPr>
              <a:t></a:t>
            </a:r>
            <a:r>
              <a:rPr lang="en-US" dirty="0">
                <a:latin typeface="Gabriola" panose="04040605051002020D02" pitchFamily="82" charset="0"/>
              </a:rPr>
              <a:t> q </a:t>
            </a:r>
            <a:r>
              <a:rPr lang="en-US" b="1" dirty="0">
                <a:latin typeface="Gabriola" panose="04040605051002020D02" pitchFamily="82" charset="0"/>
                <a:sym typeface="Symbol" panose="05050102010706020507" pitchFamily="18" charset="2"/>
              </a:rPr>
              <a:t></a:t>
            </a:r>
            <a:r>
              <a:rPr lang="en-US" dirty="0">
                <a:latin typeface="Gabriola" panose="04040605051002020D02" pitchFamily="82" charset="0"/>
              </a:rPr>
              <a:t> r </a:t>
            </a:r>
            <a:r>
              <a:rPr lang="en-US" b="1" dirty="0">
                <a:latin typeface="Gabriola" panose="04040605051002020D02" pitchFamily="82" charset="0"/>
                <a:sym typeface="Symbol" panose="05050102010706020507" pitchFamily="18" charset="2"/>
              </a:rPr>
              <a:t></a:t>
            </a:r>
            <a:r>
              <a:rPr lang="en-US" dirty="0">
                <a:latin typeface="Gabriola" panose="04040605051002020D02" pitchFamily="82" charset="0"/>
              </a:rPr>
              <a:t> ((p</a:t>
            </a:r>
            <a:r>
              <a:rPr lang="en-US" baseline="-25000" dirty="0">
                <a:latin typeface="Gabriola" panose="04040605051002020D02" pitchFamily="82" charset="0"/>
              </a:rPr>
              <a:t>1</a:t>
            </a:r>
            <a:r>
              <a:rPr lang="en-US" dirty="0">
                <a:latin typeface="Gabriola" panose="04040605051002020D02" pitchFamily="82" charset="0"/>
              </a:rPr>
              <a:t> </a:t>
            </a:r>
            <a:r>
              <a:rPr lang="en-US" b="1" dirty="0">
                <a:latin typeface="Gabriola" panose="04040605051002020D02" pitchFamily="82" charset="0"/>
                <a:sym typeface="Symbol" panose="05050102010706020507" pitchFamily="18" charset="2"/>
              </a:rPr>
              <a:t></a:t>
            </a:r>
            <a:r>
              <a:rPr lang="en-US" dirty="0">
                <a:latin typeface="Gabriola" panose="04040605051002020D02" pitchFamily="82" charset="0"/>
              </a:rPr>
              <a:t> p</a:t>
            </a:r>
            <a:r>
              <a:rPr lang="en-US" baseline="-25000" dirty="0">
                <a:latin typeface="Gabriola" panose="04040605051002020D02" pitchFamily="82" charset="0"/>
              </a:rPr>
              <a:t>2</a:t>
            </a:r>
            <a:r>
              <a:rPr lang="en-US" dirty="0">
                <a:latin typeface="Gabriola" panose="04040605051002020D02" pitchFamily="82" charset="0"/>
              </a:rPr>
              <a:t>) </a:t>
            </a:r>
            <a:r>
              <a:rPr lang="en-US" b="1" dirty="0">
                <a:latin typeface="Gabriola" panose="04040605051002020D02" pitchFamily="82" charset="0"/>
              </a:rPr>
              <a:t>→ </a:t>
            </a:r>
            <a:r>
              <a:rPr lang="en-US" dirty="0">
                <a:latin typeface="Gabriola" panose="04040605051002020D02" pitchFamily="82" charset="0"/>
              </a:rPr>
              <a:t>p</a:t>
            </a:r>
            <a:r>
              <a:rPr lang="en-US" baseline="-25000" dirty="0">
                <a:latin typeface="Gabriola" panose="04040605051002020D02" pitchFamily="82" charset="0"/>
              </a:rPr>
              <a:t>3</a:t>
            </a:r>
            <a:r>
              <a:rPr lang="en-US" dirty="0">
                <a:latin typeface="Gabriola" panose="04040605051002020D02" pitchFamily="82" charset="0"/>
              </a:rPr>
              <a:t>))</a:t>
            </a:r>
            <a:endParaRPr lang="tr-TR" dirty="0">
              <a:latin typeface="Gabriola" panose="04040605051002020D02" pitchFamily="82" charset="0"/>
            </a:endParaRPr>
          </a:p>
          <a:p>
            <a:pPr marL="342900" lvl="0" indent="-342900">
              <a:spcAft>
                <a:spcPts val="0"/>
              </a:spcAft>
              <a:buFont typeface="+mj-lt"/>
              <a:buAutoNum type="arabicParenR"/>
            </a:pPr>
            <a:r>
              <a:rPr lang="en-US" dirty="0">
                <a:latin typeface="Gabriola" panose="04040605051002020D02" pitchFamily="82" charset="0"/>
              </a:rPr>
              <a:t>(¬p </a:t>
            </a:r>
            <a:r>
              <a:rPr lang="tr-TR" dirty="0">
                <a:latin typeface="Arial" panose="020B0604020202020204" pitchFamily="34" charset="0"/>
                <a:cs typeface="Arial" panose="020B0604020202020204" pitchFamily="34" charset="0"/>
              </a:rPr>
              <a:t>v</a:t>
            </a:r>
            <a:r>
              <a:rPr lang="en-US" dirty="0">
                <a:latin typeface="Gabriola" panose="04040605051002020D02" pitchFamily="82" charset="0"/>
              </a:rPr>
              <a:t> q)</a:t>
            </a:r>
            <a:endParaRPr lang="tr-TR" dirty="0">
              <a:latin typeface="Gabriola" panose="04040605051002020D02" pitchFamily="82" charset="0"/>
            </a:endParaRPr>
          </a:p>
          <a:p>
            <a:pPr marL="342900" lvl="0" indent="-342900">
              <a:spcAft>
                <a:spcPts val="600"/>
              </a:spcAft>
              <a:buFont typeface="+mj-lt"/>
              <a:buAutoNum type="arabicParenR"/>
            </a:pPr>
            <a:r>
              <a:rPr lang="tr-TR" dirty="0">
                <a:latin typeface="Gabriola" panose="04040605051002020D02" pitchFamily="82" charset="0"/>
              </a:rPr>
              <a:t>(</a:t>
            </a:r>
            <a:r>
              <a:rPr lang="en-US" dirty="0">
                <a:latin typeface="Gabriola" panose="04040605051002020D02" pitchFamily="82" charset="0"/>
              </a:rPr>
              <a:t>p </a:t>
            </a:r>
            <a:r>
              <a:rPr lang="tr-TR" dirty="0">
                <a:latin typeface="Arial" panose="020B0604020202020204" pitchFamily="34" charset="0"/>
                <a:cs typeface="Arial" panose="020B0604020202020204" pitchFamily="34" charset="0"/>
              </a:rPr>
              <a:t>v</a:t>
            </a:r>
            <a:r>
              <a:rPr lang="en-US" dirty="0">
                <a:latin typeface="Gabriola" panose="04040605051002020D02" pitchFamily="82" charset="0"/>
              </a:rPr>
              <a:t> q</a:t>
            </a:r>
            <a:r>
              <a:rPr lang="tr-TR" dirty="0">
                <a:latin typeface="Gabriola" panose="04040605051002020D02" pitchFamily="82" charset="0"/>
              </a:rPr>
              <a:t>)</a:t>
            </a:r>
          </a:p>
          <a:p>
            <a:pPr>
              <a:lnSpc>
                <a:spcPts val="1840"/>
              </a:lnSpc>
            </a:pPr>
            <a:r>
              <a:rPr lang="tr-TR" b="1" dirty="0">
                <a:latin typeface="Gabriola" panose="04040605051002020D02" pitchFamily="82" charset="0"/>
              </a:rPr>
              <a:t>C</a:t>
            </a:r>
            <a:r>
              <a:rPr lang="tr-TR" sz="2000" b="1" dirty="0">
                <a:latin typeface="Gabriola" panose="04040605051002020D02" pitchFamily="82" charset="0"/>
              </a:rPr>
              <a:t>. </a:t>
            </a:r>
            <a:r>
              <a:rPr lang="tr-TR" sz="2000" b="1" dirty="0" err="1">
                <a:latin typeface="Gabriola" panose="04040605051002020D02" pitchFamily="82" charset="0"/>
              </a:rPr>
              <a:t>Prolog'un</a:t>
            </a:r>
            <a:r>
              <a:rPr lang="tr-TR" sz="2000" b="1" dirty="0">
                <a:latin typeface="Gabriola" panose="04040605051002020D02" pitchFamily="82" charset="0"/>
              </a:rPr>
              <a:t> önerme ifadelerinin </a:t>
            </a:r>
            <a:r>
              <a:rPr lang="tr-TR" b="1" dirty="0">
                <a:latin typeface="Gabriola" panose="04040605051002020D02" pitchFamily="82" charset="0"/>
              </a:rPr>
              <a:t>(değişkenleri belirtmek için kullanılan)</a:t>
            </a:r>
            <a:r>
              <a:rPr lang="tr-TR" sz="2000" b="1" dirty="0"/>
              <a:t> </a:t>
            </a:r>
            <a:r>
              <a:rPr lang="tr-TR" sz="2000" b="1" dirty="0">
                <a:latin typeface="Gabriola" panose="04040605051002020D02" pitchFamily="82" charset="0"/>
              </a:rPr>
              <a:t>büyük harflerle başlamasına neden izin vermediğini açıklayın.</a:t>
            </a:r>
            <a:endParaRPr lang="tr-TR" sz="2000" dirty="0">
              <a:latin typeface="Gabriola" panose="04040605051002020D02" pitchFamily="82" charset="0"/>
            </a:endParaRPr>
          </a:p>
          <a:p>
            <a:pPr>
              <a:lnSpc>
                <a:spcPts val="1840"/>
              </a:lnSpc>
            </a:pPr>
            <a:endParaRPr lang="tr-TR" b="1" dirty="0">
              <a:latin typeface="Gabriola" panose="04040605051002020D02" pitchFamily="82" charset="0"/>
            </a:endParaRPr>
          </a:p>
          <a:p>
            <a:pPr lvl="0">
              <a:lnSpc>
                <a:spcPts val="1840"/>
              </a:lnSpc>
            </a:pPr>
            <a:endParaRPr lang="en-US" altLang="tr-TR" sz="3200" b="1" dirty="0">
              <a:solidFill>
                <a:schemeClr val="accent2"/>
              </a:solidFill>
              <a:latin typeface="Gabriola" pitchFamily="82" charset="0"/>
            </a:endParaRPr>
          </a:p>
        </p:txBody>
      </p:sp>
    </p:spTree>
    <p:extLst>
      <p:ext uri="{BB962C8B-B14F-4D97-AF65-F5344CB8AC3E}">
        <p14:creationId xmlns:p14="http://schemas.microsoft.com/office/powerpoint/2010/main" val="319237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29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29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291">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291">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291">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291">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291">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etin kutusu 2"/>
          <p:cNvSpPr txBox="1">
            <a:spLocks noChangeArrowheads="1"/>
          </p:cNvSpPr>
          <p:nvPr/>
        </p:nvSpPr>
        <p:spPr bwMode="auto">
          <a:xfrm>
            <a:off x="3779838" y="22764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tr-TR" altLang="tr-TR"/>
          </a:p>
        </p:txBody>
      </p:sp>
      <p:sp>
        <p:nvSpPr>
          <p:cNvPr id="16387" name="Metin kutusu 37"/>
          <p:cNvSpPr txBox="1">
            <a:spLocks noChangeArrowheads="1"/>
          </p:cNvSpPr>
          <p:nvPr/>
        </p:nvSpPr>
        <p:spPr bwMode="auto">
          <a:xfrm>
            <a:off x="2987824" y="2659559"/>
            <a:ext cx="319029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6600" b="1" dirty="0">
                <a:solidFill>
                  <a:schemeClr val="accent2"/>
                </a:solidFill>
                <a:latin typeface="Gabriola" pitchFamily="82" charset="0"/>
              </a:rPr>
              <a:t>T</a:t>
            </a:r>
            <a:r>
              <a:rPr lang="tr-TR" altLang="tr-TR" sz="4400" b="1" dirty="0">
                <a:solidFill>
                  <a:schemeClr val="accent2"/>
                </a:solidFill>
                <a:latin typeface="Gabriola" pitchFamily="82" charset="0"/>
              </a:rPr>
              <a:t>EŞEKKÜRLER</a:t>
            </a:r>
            <a:r>
              <a:rPr lang="tr-TR" altLang="tr-TR" sz="6600" b="1" dirty="0">
                <a:solidFill>
                  <a:schemeClr val="accent2"/>
                </a:solidFill>
                <a:latin typeface="Gabriola" pitchFamily="82" charset="0"/>
              </a:rPr>
              <a:t>!</a:t>
            </a:r>
            <a:endParaRPr lang="en-US" altLang="tr-TR" sz="6600" dirty="0">
              <a:solidFill>
                <a:schemeClr val="accent2"/>
              </a:solidFill>
              <a:latin typeface="Gabriola" pitchFamily="82" charset="0"/>
              <a:cs typeface="Browallia New" pitchFamily="34"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836" y="129456"/>
            <a:ext cx="8533680" cy="648072"/>
          </a:xfrm>
        </p:spPr>
        <p:txBody>
          <a:bodyPr>
            <a:noAutofit/>
          </a:bodyPr>
          <a:lstStyle/>
          <a:p>
            <a:pPr algn="ctr"/>
            <a:r>
              <a:rPr lang="tr-TR" sz="3600" b="1" dirty="0">
                <a:solidFill>
                  <a:srgbClr val="006600"/>
                </a:solidFill>
                <a:latin typeface="Gabriola" panose="04040605051002020D02" pitchFamily="82" charset="0"/>
              </a:rPr>
              <a:t>İ</a:t>
            </a:r>
            <a:r>
              <a:rPr lang="tr-TR" sz="3200" b="1" dirty="0">
                <a:solidFill>
                  <a:srgbClr val="006600"/>
                </a:solidFill>
                <a:latin typeface="Gabriola" panose="04040605051002020D02" pitchFamily="82" charset="0"/>
              </a:rPr>
              <a:t>STATİKSEL</a:t>
            </a:r>
            <a:r>
              <a:rPr lang="tr-TR" sz="3600" b="1" dirty="0">
                <a:solidFill>
                  <a:srgbClr val="006600"/>
                </a:solidFill>
                <a:latin typeface="Gabriola" panose="04040605051002020D02" pitchFamily="82" charset="0"/>
              </a:rPr>
              <a:t> Y</a:t>
            </a:r>
            <a:r>
              <a:rPr lang="tr-TR" sz="3200" b="1" dirty="0">
                <a:solidFill>
                  <a:srgbClr val="006600"/>
                </a:solidFill>
                <a:latin typeface="Gabriola" panose="04040605051002020D02" pitchFamily="82" charset="0"/>
              </a:rPr>
              <a:t>APAY</a:t>
            </a:r>
            <a:r>
              <a:rPr lang="tr-TR" sz="3600" b="1" dirty="0">
                <a:solidFill>
                  <a:srgbClr val="006600"/>
                </a:solidFill>
                <a:latin typeface="Gabriola" panose="04040605051002020D02" pitchFamily="82" charset="0"/>
              </a:rPr>
              <a:t> Z</a:t>
            </a:r>
            <a:r>
              <a:rPr lang="tr-TR" sz="3200" b="1" dirty="0">
                <a:solidFill>
                  <a:srgbClr val="006600"/>
                </a:solidFill>
                <a:latin typeface="Gabriola" panose="04040605051002020D02" pitchFamily="82" charset="0"/>
              </a:rPr>
              <a:t>EKÂ</a:t>
            </a:r>
            <a:r>
              <a:rPr lang="tr-TR" sz="3600" b="1" dirty="0">
                <a:solidFill>
                  <a:srgbClr val="006600"/>
                </a:solidFill>
                <a:latin typeface="Gabriola" panose="04040605051002020D02" pitchFamily="82" charset="0"/>
              </a:rPr>
              <a:t> </a:t>
            </a:r>
            <a:r>
              <a:rPr lang="tr-TR" sz="3200" b="1" dirty="0">
                <a:solidFill>
                  <a:srgbClr val="006600"/>
                </a:solidFill>
                <a:latin typeface="Gabriola" panose="04040605051002020D02" pitchFamily="82" charset="0"/>
              </a:rPr>
              <a:t>VE</a:t>
            </a:r>
            <a:r>
              <a:rPr lang="tr-TR" sz="3600" b="1" dirty="0">
                <a:solidFill>
                  <a:srgbClr val="006600"/>
                </a:solidFill>
                <a:latin typeface="Gabriola" panose="04040605051002020D02" pitchFamily="82" charset="0"/>
              </a:rPr>
              <a:t> Ö</a:t>
            </a:r>
            <a:r>
              <a:rPr lang="tr-TR" sz="3200" b="1" dirty="0">
                <a:solidFill>
                  <a:srgbClr val="006600"/>
                </a:solidFill>
                <a:latin typeface="Gabriola" panose="04040605051002020D02" pitchFamily="82" charset="0"/>
              </a:rPr>
              <a:t>NERMELER</a:t>
            </a:r>
            <a:r>
              <a:rPr lang="tr-TR" sz="3600" b="1" dirty="0">
                <a:solidFill>
                  <a:srgbClr val="006600"/>
                </a:solidFill>
                <a:latin typeface="Gabriola" panose="04040605051002020D02" pitchFamily="82" charset="0"/>
              </a:rPr>
              <a:t> M</a:t>
            </a:r>
            <a:r>
              <a:rPr lang="tr-TR" sz="3200" b="1" dirty="0">
                <a:solidFill>
                  <a:srgbClr val="006600"/>
                </a:solidFill>
                <a:latin typeface="Gabriola" panose="04040605051002020D02" pitchFamily="82" charset="0"/>
              </a:rPr>
              <a:t>ANTIĞI</a:t>
            </a:r>
            <a:r>
              <a:rPr lang="tr-TR" sz="3000" b="1" dirty="0">
                <a:solidFill>
                  <a:srgbClr val="006600"/>
                </a:solidFill>
                <a:latin typeface="Gabriola" panose="04040605051002020D02" pitchFamily="82" charset="0"/>
              </a:rPr>
              <a:t> - </a:t>
            </a:r>
            <a:r>
              <a:rPr lang="tr-TR" sz="3600" b="1" dirty="0">
                <a:solidFill>
                  <a:srgbClr val="006600"/>
                </a:solidFill>
                <a:latin typeface="Gabriola" panose="04040605051002020D02" pitchFamily="82" charset="0"/>
              </a:rPr>
              <a:t>I</a:t>
            </a:r>
          </a:p>
        </p:txBody>
      </p:sp>
      <p:sp>
        <p:nvSpPr>
          <p:cNvPr id="3" name="Dikdörtgen 2"/>
          <p:cNvSpPr/>
          <p:nvPr/>
        </p:nvSpPr>
        <p:spPr>
          <a:xfrm>
            <a:off x="610320" y="2836768"/>
            <a:ext cx="8078712" cy="2862322"/>
          </a:xfrm>
          <a:prstGeom prst="rect">
            <a:avLst/>
          </a:prstGeom>
        </p:spPr>
        <p:txBody>
          <a:bodyPr wrap="square">
            <a:spAutoFit/>
          </a:bodyPr>
          <a:lstStyle/>
          <a:p>
            <a:pPr algn="just"/>
            <a:r>
              <a:rPr lang="tr-TR" dirty="0"/>
              <a:t>C</a:t>
            </a:r>
            <a:r>
              <a:rPr lang="tr-TR" sz="1400" dirty="0"/>
              <a:t>HAT</a:t>
            </a:r>
            <a:r>
              <a:rPr lang="tr-TR" dirty="0"/>
              <a:t>GPT: </a:t>
            </a:r>
            <a:r>
              <a:rPr lang="en-US" dirty="0"/>
              <a:t>Based on the information given, we can infer the following:</a:t>
            </a:r>
            <a:r>
              <a:rPr lang="tr-TR" dirty="0"/>
              <a:t> </a:t>
            </a:r>
            <a:r>
              <a:rPr lang="en-US" dirty="0"/>
              <a:t>If the maid did it, then it was done with a revolver only if it was done in the parlor.</a:t>
            </a:r>
            <a:r>
              <a:rPr lang="tr-TR" dirty="0"/>
              <a:t> </a:t>
            </a:r>
            <a:r>
              <a:rPr lang="en-US" dirty="0"/>
              <a:t>If the butler is innocent, then the maid did it unless it was done in the parlor.</a:t>
            </a:r>
            <a:r>
              <a:rPr lang="tr-TR" dirty="0"/>
              <a:t> </a:t>
            </a:r>
            <a:r>
              <a:rPr lang="en-US" dirty="0"/>
              <a:t>The maid did it only if it was done with a revolver.</a:t>
            </a:r>
            <a:r>
              <a:rPr lang="tr-TR" dirty="0"/>
              <a:t> </a:t>
            </a:r>
            <a:r>
              <a:rPr lang="en-US" dirty="0"/>
              <a:t>The butler is guilty if it did happen in the parlor.</a:t>
            </a:r>
            <a:r>
              <a:rPr lang="tr-TR" dirty="0"/>
              <a:t> </a:t>
            </a:r>
            <a:r>
              <a:rPr lang="en-US" dirty="0"/>
              <a:t>From these statements, we can conclude that if the crime was committed with a revolver, then the maid is guilty and if it was committed in the parlor, then the butler is guilty.</a:t>
            </a:r>
            <a:r>
              <a:rPr lang="tr-TR" dirty="0"/>
              <a:t> </a:t>
            </a:r>
            <a:r>
              <a:rPr lang="en-US" dirty="0"/>
              <a:t>However, we don't have enough information to determine whether the crime was committed with a revolver or in the parlor. Therefore, we cannot determine who is guilty based on the given information.</a:t>
            </a:r>
          </a:p>
        </p:txBody>
      </p:sp>
      <p:sp>
        <p:nvSpPr>
          <p:cNvPr id="5" name="Rectangle 4">
            <a:extLst>
              <a:ext uri="{FF2B5EF4-FFF2-40B4-BE49-F238E27FC236}">
                <a16:creationId xmlns:a16="http://schemas.microsoft.com/office/drawing/2014/main" id="{E74DF50C-5CF3-BA50-4F9D-D0AC3DE8B2FF}"/>
              </a:ext>
            </a:extLst>
          </p:cNvPr>
          <p:cNvSpPr/>
          <p:nvPr/>
        </p:nvSpPr>
        <p:spPr>
          <a:xfrm>
            <a:off x="611560" y="1022318"/>
            <a:ext cx="8078712" cy="1569660"/>
          </a:xfrm>
          <a:prstGeom prst="rect">
            <a:avLst/>
          </a:prstGeom>
          <a:ln>
            <a:solidFill>
              <a:srgbClr val="C00000"/>
            </a:solidFill>
          </a:ln>
        </p:spPr>
        <p:txBody>
          <a:bodyPr wrap="square">
            <a:spAutoFit/>
          </a:bodyPr>
          <a:lstStyle/>
          <a:p>
            <a:pPr algn="just">
              <a:spcAft>
                <a:spcPts val="1200"/>
              </a:spcAft>
            </a:pPr>
            <a:r>
              <a:rPr lang="tr-TR" sz="2400" b="1" dirty="0">
                <a:latin typeface="Gabriola" panose="04040605051002020D02" pitchFamily="82" charset="0"/>
              </a:rPr>
              <a:t>USER: </a:t>
            </a:r>
            <a:r>
              <a:rPr lang="en-US" sz="2400" b="1" dirty="0">
                <a:latin typeface="Gabriola" panose="04040605051002020D02" pitchFamily="82" charset="0"/>
              </a:rPr>
              <a:t>If the maid did it, then it was done with a revolver only if it was done in the</a:t>
            </a:r>
            <a:r>
              <a:rPr lang="tr-TR" sz="2400" b="1" dirty="0">
                <a:latin typeface="Gabriola" panose="04040605051002020D02" pitchFamily="82" charset="0"/>
              </a:rPr>
              <a:t> </a:t>
            </a:r>
            <a:r>
              <a:rPr lang="en-US" sz="2400" b="1" dirty="0">
                <a:latin typeface="Gabriola" panose="04040605051002020D02" pitchFamily="82" charset="0"/>
              </a:rPr>
              <a:t>parlor. But if the butler is innocent, then the maid did it unless it was done in</a:t>
            </a:r>
            <a:r>
              <a:rPr lang="tr-TR" sz="2400" b="1" dirty="0">
                <a:latin typeface="Gabriola" panose="04040605051002020D02" pitchFamily="82" charset="0"/>
              </a:rPr>
              <a:t> </a:t>
            </a:r>
            <a:r>
              <a:rPr lang="en-US" sz="2400" b="1" dirty="0">
                <a:latin typeface="Gabriola" panose="04040605051002020D02" pitchFamily="82" charset="0"/>
              </a:rPr>
              <a:t>the parlor. The maid did it only if it was done with a revolver, while the butler</a:t>
            </a:r>
            <a:r>
              <a:rPr lang="tr-TR" sz="2400" b="1" dirty="0">
                <a:latin typeface="Gabriola" panose="04040605051002020D02" pitchFamily="82" charset="0"/>
              </a:rPr>
              <a:t> </a:t>
            </a:r>
            <a:r>
              <a:rPr lang="en-US" sz="2400" b="1" dirty="0">
                <a:latin typeface="Gabriola" panose="04040605051002020D02" pitchFamily="82" charset="0"/>
              </a:rPr>
              <a:t>is guilty if it did happen in the parlor. </a:t>
            </a:r>
            <a:r>
              <a:rPr lang="tr-TR" sz="2400" b="1" dirty="0">
                <a:latin typeface="Gabriola" panose="04040605051002020D02" pitchFamily="82" charset="0"/>
              </a:rPr>
              <a:t>Is</a:t>
            </a:r>
            <a:r>
              <a:rPr lang="en-US" sz="2400" b="1" dirty="0">
                <a:latin typeface="Gabriola" panose="04040605051002020D02" pitchFamily="82" charset="0"/>
              </a:rPr>
              <a:t> the butler guilty</a:t>
            </a:r>
            <a:r>
              <a:rPr lang="tr-TR" sz="2400" b="1" dirty="0">
                <a:latin typeface="Gabriola" panose="04040605051002020D02" pitchFamily="82" charset="0"/>
              </a:rPr>
              <a:t>?</a:t>
            </a:r>
          </a:p>
        </p:txBody>
      </p:sp>
    </p:spTree>
    <p:extLst>
      <p:ext uri="{BB962C8B-B14F-4D97-AF65-F5344CB8AC3E}">
        <p14:creationId xmlns:p14="http://schemas.microsoft.com/office/powerpoint/2010/main" val="1609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12"/>
          </p:nvPr>
        </p:nvSpPr>
        <p:spPr>
          <a:xfrm>
            <a:off x="8483346" y="5561838"/>
            <a:ext cx="480060" cy="273844"/>
          </a:xfrm>
        </p:spPr>
        <p:txBody>
          <a:bodyPr/>
          <a:lstStyle/>
          <a:p>
            <a:fld id="{4FAB73BC-B049-4115-A692-8D63A059BFB8}" type="slidenum">
              <a:rPr lang="en-US" smtClean="0"/>
              <a:t>3</a:t>
            </a:fld>
            <a:endParaRPr lang="en-US" dirty="0"/>
          </a:p>
        </p:txBody>
      </p:sp>
      <p:sp>
        <p:nvSpPr>
          <p:cNvPr id="4" name="Dikdörtgen 3"/>
          <p:cNvSpPr/>
          <p:nvPr/>
        </p:nvSpPr>
        <p:spPr>
          <a:xfrm>
            <a:off x="382836" y="1959167"/>
            <a:ext cx="8653660" cy="4278094"/>
          </a:xfrm>
          <a:prstGeom prst="rect">
            <a:avLst/>
          </a:prstGeom>
        </p:spPr>
        <p:txBody>
          <a:bodyPr wrap="square">
            <a:spAutoFit/>
          </a:bodyPr>
          <a:lstStyle/>
          <a:p>
            <a:pPr algn="just"/>
            <a:r>
              <a:rPr lang="tr-TR" sz="1600" dirty="0"/>
              <a:t>C</a:t>
            </a:r>
            <a:r>
              <a:rPr lang="tr-TR" sz="1200" dirty="0"/>
              <a:t>HAT</a:t>
            </a:r>
            <a:r>
              <a:rPr lang="tr-TR" sz="1600" dirty="0"/>
              <a:t>GPT: </a:t>
            </a:r>
            <a:r>
              <a:rPr lang="en-US" sz="1600" dirty="0"/>
              <a:t>Assuming Closed World Assumption means that any statement that is not explicitly given in the text is assumed to be false, we can infer the </a:t>
            </a:r>
            <a:r>
              <a:rPr lang="en-US" sz="1600" dirty="0" err="1"/>
              <a:t>following:If</a:t>
            </a:r>
            <a:r>
              <a:rPr lang="en-US" sz="1600" dirty="0"/>
              <a:t> the maid did it, then it was done with a revolver only if it was done in the </a:t>
            </a:r>
            <a:r>
              <a:rPr lang="en-US" sz="1600" dirty="0" err="1"/>
              <a:t>parlor.If</a:t>
            </a:r>
            <a:r>
              <a:rPr lang="en-US" sz="1600" dirty="0"/>
              <a:t> the butler is innocent, then the maid did it unless it was done in the </a:t>
            </a:r>
            <a:r>
              <a:rPr lang="en-US" sz="1600" dirty="0" err="1"/>
              <a:t>parlor.The</a:t>
            </a:r>
            <a:r>
              <a:rPr lang="en-US" sz="1600" dirty="0"/>
              <a:t> maid did it only if it was done with a </a:t>
            </a:r>
            <a:r>
              <a:rPr lang="en-US" sz="1600" dirty="0" err="1"/>
              <a:t>revolver.The</a:t>
            </a:r>
            <a:r>
              <a:rPr lang="en-US" sz="1600" dirty="0"/>
              <a:t> butler is guilty if it did happen in the </a:t>
            </a:r>
            <a:r>
              <a:rPr lang="en-US" sz="1600" dirty="0" err="1"/>
              <a:t>parlor.Using</a:t>
            </a:r>
            <a:r>
              <a:rPr lang="en-US" sz="1600" dirty="0"/>
              <a:t> these assumptions, we can construct a truth table to determine who is guilty:</a:t>
            </a:r>
            <a:endParaRPr lang="tr-TR" sz="1600" dirty="0"/>
          </a:p>
          <a:p>
            <a:pPr algn="just"/>
            <a:r>
              <a:rPr lang="en-US" sz="1600" dirty="0"/>
              <a:t>Maid	Revolver	</a:t>
            </a:r>
            <a:r>
              <a:rPr lang="tr-TR" sz="1600" dirty="0"/>
              <a:t>  </a:t>
            </a:r>
            <a:r>
              <a:rPr lang="en-US" sz="1600" dirty="0"/>
              <a:t>Parlor	Butler</a:t>
            </a:r>
            <a:endParaRPr lang="tr-TR" sz="1600" dirty="0"/>
          </a:p>
          <a:p>
            <a:pPr algn="just"/>
            <a:r>
              <a:rPr lang="en-US" sz="1600" dirty="0"/>
              <a:t>T	</a:t>
            </a:r>
            <a:r>
              <a:rPr lang="tr-TR" sz="1600" dirty="0"/>
              <a:t>      </a:t>
            </a:r>
            <a:r>
              <a:rPr lang="en-US" sz="1600" dirty="0"/>
              <a:t>T	</a:t>
            </a:r>
            <a:r>
              <a:rPr lang="tr-TR" sz="1600" dirty="0"/>
              <a:t>     </a:t>
            </a:r>
            <a:r>
              <a:rPr lang="en-US" sz="1600" dirty="0"/>
              <a:t>T	</a:t>
            </a:r>
            <a:r>
              <a:rPr lang="tr-TR" sz="1600" dirty="0"/>
              <a:t>    </a:t>
            </a:r>
            <a:r>
              <a:rPr lang="en-US" sz="1600" dirty="0"/>
              <a:t>F</a:t>
            </a:r>
            <a:endParaRPr lang="tr-TR" sz="1600" dirty="0"/>
          </a:p>
          <a:p>
            <a:pPr algn="just"/>
            <a:r>
              <a:rPr lang="en-US" sz="1600" dirty="0"/>
              <a:t>T	</a:t>
            </a:r>
            <a:r>
              <a:rPr lang="tr-TR" sz="1600" dirty="0"/>
              <a:t>      </a:t>
            </a:r>
            <a:r>
              <a:rPr lang="en-US" sz="1600" dirty="0"/>
              <a:t>T	</a:t>
            </a:r>
            <a:r>
              <a:rPr lang="tr-TR" sz="1600" dirty="0"/>
              <a:t>     </a:t>
            </a:r>
            <a:r>
              <a:rPr lang="en-US" sz="1600" dirty="0"/>
              <a:t>F	</a:t>
            </a:r>
            <a:r>
              <a:rPr lang="tr-TR" sz="1600" dirty="0"/>
              <a:t>    </a:t>
            </a:r>
            <a:r>
              <a:rPr lang="en-US" sz="1600" dirty="0"/>
              <a:t>T</a:t>
            </a:r>
            <a:r>
              <a:rPr lang="tr-TR" sz="1600" dirty="0"/>
              <a:t> </a:t>
            </a:r>
          </a:p>
          <a:p>
            <a:pPr algn="just"/>
            <a:r>
              <a:rPr lang="en-US" sz="1600" dirty="0"/>
              <a:t>T	</a:t>
            </a:r>
            <a:r>
              <a:rPr lang="tr-TR" sz="1600" dirty="0"/>
              <a:t>      </a:t>
            </a:r>
            <a:r>
              <a:rPr lang="en-US" sz="1600" dirty="0"/>
              <a:t>F	</a:t>
            </a:r>
            <a:r>
              <a:rPr lang="tr-TR" sz="1600" dirty="0"/>
              <a:t>     </a:t>
            </a:r>
            <a:r>
              <a:rPr lang="en-US" sz="1600" dirty="0"/>
              <a:t>T	</a:t>
            </a:r>
            <a:r>
              <a:rPr lang="tr-TR" sz="1600" dirty="0"/>
              <a:t>    </a:t>
            </a:r>
            <a:r>
              <a:rPr lang="en-US" sz="1600" dirty="0"/>
              <a:t>T</a:t>
            </a:r>
            <a:endParaRPr lang="tr-TR" sz="1600" dirty="0"/>
          </a:p>
          <a:p>
            <a:pPr algn="just"/>
            <a:r>
              <a:rPr lang="en-US" sz="1600" dirty="0"/>
              <a:t>T	</a:t>
            </a:r>
            <a:r>
              <a:rPr lang="tr-TR" sz="1600" dirty="0"/>
              <a:t>      </a:t>
            </a:r>
            <a:r>
              <a:rPr lang="en-US" sz="1600" dirty="0"/>
              <a:t>F	</a:t>
            </a:r>
            <a:r>
              <a:rPr lang="tr-TR" sz="1600" dirty="0"/>
              <a:t>     </a:t>
            </a:r>
            <a:r>
              <a:rPr lang="en-US" sz="1600" dirty="0"/>
              <a:t>F	</a:t>
            </a:r>
            <a:r>
              <a:rPr lang="tr-TR" sz="1600" dirty="0"/>
              <a:t>    </a:t>
            </a:r>
            <a:r>
              <a:rPr lang="en-US" sz="1600" dirty="0"/>
              <a:t>T</a:t>
            </a:r>
            <a:r>
              <a:rPr lang="tr-TR" sz="1600" dirty="0"/>
              <a:t> </a:t>
            </a:r>
          </a:p>
          <a:p>
            <a:pPr algn="just"/>
            <a:r>
              <a:rPr lang="en-US" sz="1600" dirty="0"/>
              <a:t>F	</a:t>
            </a:r>
            <a:r>
              <a:rPr lang="tr-TR" sz="1600" dirty="0"/>
              <a:t>      </a:t>
            </a:r>
            <a:r>
              <a:rPr lang="en-US" sz="1600" dirty="0"/>
              <a:t>-	</a:t>
            </a:r>
            <a:r>
              <a:rPr lang="tr-TR" sz="1600" dirty="0"/>
              <a:t>     </a:t>
            </a:r>
            <a:r>
              <a:rPr lang="en-US" sz="1600" dirty="0"/>
              <a:t>-	</a:t>
            </a:r>
            <a:r>
              <a:rPr lang="tr-TR" sz="1600" dirty="0"/>
              <a:t>    </a:t>
            </a:r>
            <a:r>
              <a:rPr lang="en-US" sz="1600" dirty="0"/>
              <a:t>F</a:t>
            </a:r>
            <a:endParaRPr lang="tr-TR" sz="1600" dirty="0"/>
          </a:p>
          <a:p>
            <a:pPr algn="just"/>
            <a:r>
              <a:rPr lang="en-US" sz="1600" dirty="0"/>
              <a:t>In the truth table, "T" represents true and "F" represents false. "-" represents an unknown value.</a:t>
            </a:r>
            <a:r>
              <a:rPr lang="tr-TR" sz="1600" dirty="0"/>
              <a:t> </a:t>
            </a:r>
            <a:r>
              <a:rPr lang="en-US" sz="1600" dirty="0"/>
              <a:t>Based on the truth table, we can see that if the maid did it with a revolver in the parlor, then the butler is guilty. However, we don't have enough information to determine whether this scenario is true or false. Therefore, we cannot determine who is guilty based on the given information and the Closed World Assumption.</a:t>
            </a:r>
          </a:p>
        </p:txBody>
      </p:sp>
      <p:sp>
        <p:nvSpPr>
          <p:cNvPr id="3" name="Title 1">
            <a:extLst>
              <a:ext uri="{FF2B5EF4-FFF2-40B4-BE49-F238E27FC236}">
                <a16:creationId xmlns:a16="http://schemas.microsoft.com/office/drawing/2014/main" id="{45C279A9-4512-9351-446E-6BF426F25699}"/>
              </a:ext>
            </a:extLst>
          </p:cNvPr>
          <p:cNvSpPr>
            <a:spLocks noGrp="1"/>
          </p:cNvSpPr>
          <p:nvPr>
            <p:ph type="title"/>
          </p:nvPr>
        </p:nvSpPr>
        <p:spPr>
          <a:xfrm>
            <a:off x="382836" y="129456"/>
            <a:ext cx="8533680" cy="648072"/>
          </a:xfrm>
        </p:spPr>
        <p:txBody>
          <a:bodyPr>
            <a:noAutofit/>
          </a:bodyPr>
          <a:lstStyle/>
          <a:p>
            <a:pPr algn="ctr"/>
            <a:r>
              <a:rPr lang="tr-TR" sz="3600" b="1" dirty="0">
                <a:solidFill>
                  <a:srgbClr val="006600"/>
                </a:solidFill>
                <a:latin typeface="Gabriola" panose="04040605051002020D02" pitchFamily="82" charset="0"/>
              </a:rPr>
              <a:t>İ</a:t>
            </a:r>
            <a:r>
              <a:rPr lang="tr-TR" sz="3200" b="1" dirty="0">
                <a:solidFill>
                  <a:srgbClr val="006600"/>
                </a:solidFill>
                <a:latin typeface="Gabriola" panose="04040605051002020D02" pitchFamily="82" charset="0"/>
              </a:rPr>
              <a:t>STATİKSEL</a:t>
            </a:r>
            <a:r>
              <a:rPr lang="tr-TR" sz="3600" b="1" dirty="0">
                <a:solidFill>
                  <a:srgbClr val="006600"/>
                </a:solidFill>
                <a:latin typeface="Gabriola" panose="04040605051002020D02" pitchFamily="82" charset="0"/>
              </a:rPr>
              <a:t> Y</a:t>
            </a:r>
            <a:r>
              <a:rPr lang="tr-TR" sz="3200" b="1" dirty="0">
                <a:solidFill>
                  <a:srgbClr val="006600"/>
                </a:solidFill>
                <a:latin typeface="Gabriola" panose="04040605051002020D02" pitchFamily="82" charset="0"/>
              </a:rPr>
              <a:t>APAY</a:t>
            </a:r>
            <a:r>
              <a:rPr lang="tr-TR" sz="3600" b="1" dirty="0">
                <a:solidFill>
                  <a:srgbClr val="006600"/>
                </a:solidFill>
                <a:latin typeface="Gabriola" panose="04040605051002020D02" pitchFamily="82" charset="0"/>
              </a:rPr>
              <a:t> Z</a:t>
            </a:r>
            <a:r>
              <a:rPr lang="tr-TR" sz="3200" b="1" dirty="0">
                <a:solidFill>
                  <a:srgbClr val="006600"/>
                </a:solidFill>
                <a:latin typeface="Gabriola" panose="04040605051002020D02" pitchFamily="82" charset="0"/>
              </a:rPr>
              <a:t>EKÂ</a:t>
            </a:r>
            <a:r>
              <a:rPr lang="tr-TR" sz="3600" b="1" dirty="0">
                <a:solidFill>
                  <a:srgbClr val="006600"/>
                </a:solidFill>
                <a:latin typeface="Gabriola" panose="04040605051002020D02" pitchFamily="82" charset="0"/>
              </a:rPr>
              <a:t> </a:t>
            </a:r>
            <a:r>
              <a:rPr lang="tr-TR" sz="3200" b="1" dirty="0">
                <a:solidFill>
                  <a:srgbClr val="006600"/>
                </a:solidFill>
                <a:latin typeface="Gabriola" panose="04040605051002020D02" pitchFamily="82" charset="0"/>
              </a:rPr>
              <a:t>VE</a:t>
            </a:r>
            <a:r>
              <a:rPr lang="tr-TR" sz="3600" b="1" dirty="0">
                <a:solidFill>
                  <a:srgbClr val="006600"/>
                </a:solidFill>
                <a:latin typeface="Gabriola" panose="04040605051002020D02" pitchFamily="82" charset="0"/>
              </a:rPr>
              <a:t> Ö</a:t>
            </a:r>
            <a:r>
              <a:rPr lang="tr-TR" sz="3200" b="1" dirty="0">
                <a:solidFill>
                  <a:srgbClr val="006600"/>
                </a:solidFill>
                <a:latin typeface="Gabriola" panose="04040605051002020D02" pitchFamily="82" charset="0"/>
              </a:rPr>
              <a:t>NERMELER</a:t>
            </a:r>
            <a:r>
              <a:rPr lang="tr-TR" sz="3600" b="1" dirty="0">
                <a:solidFill>
                  <a:srgbClr val="006600"/>
                </a:solidFill>
                <a:latin typeface="Gabriola" panose="04040605051002020D02" pitchFamily="82" charset="0"/>
              </a:rPr>
              <a:t> M</a:t>
            </a:r>
            <a:r>
              <a:rPr lang="tr-TR" sz="3200" b="1" dirty="0">
                <a:solidFill>
                  <a:srgbClr val="006600"/>
                </a:solidFill>
                <a:latin typeface="Gabriola" panose="04040605051002020D02" pitchFamily="82" charset="0"/>
              </a:rPr>
              <a:t>ANTIĞI</a:t>
            </a:r>
            <a:r>
              <a:rPr lang="tr-TR" sz="3000" b="1" dirty="0">
                <a:solidFill>
                  <a:srgbClr val="006600"/>
                </a:solidFill>
                <a:latin typeface="Gabriola" panose="04040605051002020D02" pitchFamily="82" charset="0"/>
              </a:rPr>
              <a:t> - </a:t>
            </a:r>
            <a:r>
              <a:rPr lang="tr-TR" sz="3600" b="1" dirty="0">
                <a:solidFill>
                  <a:srgbClr val="006600"/>
                </a:solidFill>
                <a:latin typeface="Gabriola" panose="04040605051002020D02" pitchFamily="82" charset="0"/>
              </a:rPr>
              <a:t>II</a:t>
            </a:r>
          </a:p>
        </p:txBody>
      </p:sp>
      <p:sp>
        <p:nvSpPr>
          <p:cNvPr id="5" name="Rectangle 4">
            <a:extLst>
              <a:ext uri="{FF2B5EF4-FFF2-40B4-BE49-F238E27FC236}">
                <a16:creationId xmlns:a16="http://schemas.microsoft.com/office/drawing/2014/main" id="{812F324D-0AE5-ED2C-5CBA-CE3AF66F989E}"/>
              </a:ext>
            </a:extLst>
          </p:cNvPr>
          <p:cNvSpPr/>
          <p:nvPr/>
        </p:nvSpPr>
        <p:spPr>
          <a:xfrm>
            <a:off x="373295" y="692696"/>
            <a:ext cx="8620785" cy="1323439"/>
          </a:xfrm>
          <a:prstGeom prst="rect">
            <a:avLst/>
          </a:prstGeom>
          <a:ln>
            <a:solidFill>
              <a:srgbClr val="C00000"/>
            </a:solidFill>
          </a:ln>
        </p:spPr>
        <p:txBody>
          <a:bodyPr wrap="square">
            <a:spAutoFit/>
          </a:bodyPr>
          <a:lstStyle/>
          <a:p>
            <a:pPr algn="just">
              <a:spcAft>
                <a:spcPts val="1200"/>
              </a:spcAft>
            </a:pPr>
            <a:r>
              <a:rPr lang="tr-TR" sz="2000" b="1" dirty="0">
                <a:latin typeface="Gabriola" panose="04040605051002020D02" pitchFamily="82" charset="0"/>
              </a:rPr>
              <a:t>USER: </a:t>
            </a:r>
            <a:r>
              <a:rPr lang="en-US" sz="2000" b="1" dirty="0">
                <a:latin typeface="Gabriola" panose="04040605051002020D02" pitchFamily="82" charset="0"/>
              </a:rPr>
              <a:t>If the maid did it, then it was done with a revolver only if it was done in the</a:t>
            </a:r>
            <a:r>
              <a:rPr lang="tr-TR" sz="2000" b="1" dirty="0">
                <a:latin typeface="Gabriola" panose="04040605051002020D02" pitchFamily="82" charset="0"/>
              </a:rPr>
              <a:t> </a:t>
            </a:r>
            <a:r>
              <a:rPr lang="en-US" sz="2000" b="1" dirty="0">
                <a:latin typeface="Gabriola" panose="04040605051002020D02" pitchFamily="82" charset="0"/>
              </a:rPr>
              <a:t>parlor. But if the butler is innocent, then the maid did it unless it was done in</a:t>
            </a:r>
            <a:r>
              <a:rPr lang="tr-TR" sz="2000" b="1" dirty="0">
                <a:latin typeface="Gabriola" panose="04040605051002020D02" pitchFamily="82" charset="0"/>
              </a:rPr>
              <a:t> </a:t>
            </a:r>
            <a:r>
              <a:rPr lang="en-US" sz="2000" b="1" dirty="0">
                <a:latin typeface="Gabriola" panose="04040605051002020D02" pitchFamily="82" charset="0"/>
              </a:rPr>
              <a:t>the parlor. The maid did it only if it was done with a revolver, while the butler</a:t>
            </a:r>
            <a:r>
              <a:rPr lang="tr-TR" sz="2000" b="1" dirty="0">
                <a:latin typeface="Gabriola" panose="04040605051002020D02" pitchFamily="82" charset="0"/>
              </a:rPr>
              <a:t> </a:t>
            </a:r>
            <a:r>
              <a:rPr lang="en-US" sz="2000" b="1" dirty="0">
                <a:latin typeface="Gabriola" panose="04040605051002020D02" pitchFamily="82" charset="0"/>
              </a:rPr>
              <a:t>is guilty if it did happen in the parlor. </a:t>
            </a:r>
            <a:r>
              <a:rPr lang="tr-TR" sz="2000" b="1" dirty="0" err="1">
                <a:latin typeface="Gabriola" panose="04040605051002020D02" pitchFamily="82" charset="0"/>
              </a:rPr>
              <a:t>Assuming</a:t>
            </a:r>
            <a:r>
              <a:rPr lang="tr-TR" sz="2000" b="1" dirty="0">
                <a:latin typeface="Gabriola" panose="04040605051002020D02" pitchFamily="82" charset="0"/>
              </a:rPr>
              <a:t> a </a:t>
            </a:r>
            <a:r>
              <a:rPr lang="tr-TR" sz="2000" b="1" dirty="0" err="1">
                <a:latin typeface="Gabriola" panose="04040605051002020D02" pitchFamily="82" charset="0"/>
              </a:rPr>
              <a:t>closed</a:t>
            </a:r>
            <a:r>
              <a:rPr lang="tr-TR" sz="2000" b="1" dirty="0">
                <a:latin typeface="Gabriola" panose="04040605051002020D02" pitchFamily="82" charset="0"/>
              </a:rPr>
              <a:t> </a:t>
            </a:r>
            <a:r>
              <a:rPr lang="tr-TR" sz="2000" b="1" dirty="0" err="1">
                <a:latin typeface="Gabriola" panose="04040605051002020D02" pitchFamily="82" charset="0"/>
              </a:rPr>
              <a:t>world</a:t>
            </a:r>
            <a:r>
              <a:rPr lang="tr-TR" sz="2000" b="1" dirty="0">
                <a:latin typeface="Gabriola" panose="04040605051002020D02" pitchFamily="82" charset="0"/>
              </a:rPr>
              <a:t> </a:t>
            </a:r>
            <a:r>
              <a:rPr lang="tr-TR" sz="2000" b="1" dirty="0" err="1">
                <a:latin typeface="Gabriola" panose="04040605051002020D02" pitchFamily="82" charset="0"/>
              </a:rPr>
              <a:t>assumption</a:t>
            </a:r>
            <a:r>
              <a:rPr lang="tr-TR" sz="2000" b="1" dirty="0">
                <a:latin typeface="Gabriola" panose="04040605051002020D02" pitchFamily="82" charset="0"/>
              </a:rPr>
              <a:t> </a:t>
            </a:r>
            <a:r>
              <a:rPr lang="tr-TR" sz="2000" b="1" dirty="0" err="1">
                <a:latin typeface="Gabriola" panose="04040605051002020D02" pitchFamily="82" charset="0"/>
              </a:rPr>
              <a:t>determine</a:t>
            </a:r>
            <a:r>
              <a:rPr lang="tr-TR" sz="2000" b="1" dirty="0">
                <a:latin typeface="Gabriola" panose="04040605051002020D02" pitchFamily="82" charset="0"/>
              </a:rPr>
              <a:t> </a:t>
            </a:r>
            <a:r>
              <a:rPr lang="tr-TR" sz="2000" b="1" dirty="0" err="1">
                <a:latin typeface="Gabriola" panose="04040605051002020D02" pitchFamily="82" charset="0"/>
              </a:rPr>
              <a:t>if</a:t>
            </a:r>
            <a:r>
              <a:rPr lang="tr-TR" sz="2000" b="1" dirty="0">
                <a:latin typeface="Gabriola" panose="04040605051002020D02" pitchFamily="82" charset="0"/>
              </a:rPr>
              <a:t> </a:t>
            </a:r>
            <a:r>
              <a:rPr lang="en-US" sz="2000" b="1" dirty="0">
                <a:latin typeface="Gabriola" panose="04040605051002020D02" pitchFamily="82" charset="0"/>
              </a:rPr>
              <a:t>the butler is guilty</a:t>
            </a:r>
            <a:r>
              <a:rPr lang="tr-TR" sz="2000" b="1" dirty="0">
                <a:latin typeface="Gabriola" panose="04040605051002020D02" pitchFamily="82" charset="0"/>
              </a:rPr>
              <a:t> </a:t>
            </a:r>
            <a:r>
              <a:rPr lang="tr-TR" sz="2000" b="1" dirty="0" err="1">
                <a:latin typeface="Gabriola" panose="04040605051002020D02" pitchFamily="82" charset="0"/>
              </a:rPr>
              <a:t>using</a:t>
            </a:r>
            <a:r>
              <a:rPr lang="tr-TR" sz="2000" b="1" dirty="0">
                <a:latin typeface="Gabriola" panose="04040605051002020D02" pitchFamily="82" charset="0"/>
              </a:rPr>
              <a:t> a </a:t>
            </a:r>
            <a:r>
              <a:rPr lang="tr-TR" sz="2000" b="1" dirty="0" err="1">
                <a:latin typeface="Gabriola" panose="04040605051002020D02" pitchFamily="82" charset="0"/>
              </a:rPr>
              <a:t>truth</a:t>
            </a:r>
            <a:r>
              <a:rPr lang="tr-TR" sz="2000" b="1" dirty="0">
                <a:latin typeface="Gabriola" panose="04040605051002020D02" pitchFamily="82" charset="0"/>
              </a:rPr>
              <a:t> </a:t>
            </a:r>
            <a:r>
              <a:rPr lang="tr-TR" sz="2000" b="1" dirty="0" err="1">
                <a:latin typeface="Gabriola" panose="04040605051002020D02" pitchFamily="82" charset="0"/>
              </a:rPr>
              <a:t>table</a:t>
            </a:r>
            <a:r>
              <a:rPr lang="tr-TR" sz="2000" b="1" dirty="0">
                <a:latin typeface="Gabriola" panose="04040605051002020D02" pitchFamily="82" charset="0"/>
              </a:rPr>
              <a:t>?</a:t>
            </a:r>
          </a:p>
        </p:txBody>
      </p:sp>
    </p:spTree>
    <p:extLst>
      <p:ext uri="{BB962C8B-B14F-4D97-AF65-F5344CB8AC3E}">
        <p14:creationId xmlns:p14="http://schemas.microsoft.com/office/powerpoint/2010/main" val="289270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12"/>
          </p:nvPr>
        </p:nvSpPr>
        <p:spPr>
          <a:xfrm>
            <a:off x="8483346" y="5561838"/>
            <a:ext cx="480060" cy="273844"/>
          </a:xfrm>
        </p:spPr>
        <p:txBody>
          <a:bodyPr/>
          <a:lstStyle/>
          <a:p>
            <a:fld id="{4FAB73BC-B049-4115-A692-8D63A059BFB8}" type="slidenum">
              <a:rPr lang="en-US" smtClean="0"/>
              <a:t>4</a:t>
            </a:fld>
            <a:endParaRPr lang="en-US" dirty="0"/>
          </a:p>
        </p:txBody>
      </p:sp>
      <p:pic>
        <p:nvPicPr>
          <p:cNvPr id="6" name="Resim 5">
            <a:extLst>
              <a:ext uri="{FF2B5EF4-FFF2-40B4-BE49-F238E27FC236}">
                <a16:creationId xmlns:a16="http://schemas.microsoft.com/office/drawing/2014/main" id="{8B132691-7116-BE19-84D3-4B825967EB1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3568" y="2060848"/>
            <a:ext cx="3622768" cy="3638289"/>
          </a:xfrm>
          <a:prstGeom prst="rect">
            <a:avLst/>
          </a:prstGeom>
        </p:spPr>
      </p:pic>
      <p:pic>
        <p:nvPicPr>
          <p:cNvPr id="8" name="Resim 7" descr="gemini&#10;">
            <a:extLst>
              <a:ext uri="{FF2B5EF4-FFF2-40B4-BE49-F238E27FC236}">
                <a16:creationId xmlns:a16="http://schemas.microsoft.com/office/drawing/2014/main" id="{36CFCE6C-D57A-E940-F8EC-DA30941FEB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16016" y="2096836"/>
            <a:ext cx="3622769" cy="3571094"/>
          </a:xfrm>
          <a:prstGeom prst="rect">
            <a:avLst/>
          </a:prstGeom>
        </p:spPr>
      </p:pic>
      <p:sp>
        <p:nvSpPr>
          <p:cNvPr id="10" name="Metin kutusu 9">
            <a:extLst>
              <a:ext uri="{FF2B5EF4-FFF2-40B4-BE49-F238E27FC236}">
                <a16:creationId xmlns:a16="http://schemas.microsoft.com/office/drawing/2014/main" id="{26304C05-D405-C61C-540C-AC07ECF5FB33}"/>
              </a:ext>
            </a:extLst>
          </p:cNvPr>
          <p:cNvSpPr txBox="1"/>
          <p:nvPr/>
        </p:nvSpPr>
        <p:spPr>
          <a:xfrm>
            <a:off x="543665" y="980728"/>
            <a:ext cx="7776864" cy="999441"/>
          </a:xfrm>
          <a:prstGeom prst="rect">
            <a:avLst/>
          </a:prstGeom>
          <a:noFill/>
        </p:spPr>
        <p:txBody>
          <a:bodyPr wrap="square">
            <a:spAutoFit/>
          </a:bodyPr>
          <a:lstStyle/>
          <a:p>
            <a:pPr>
              <a:lnSpc>
                <a:spcPct val="107000"/>
              </a:lnSpc>
              <a:spcAft>
                <a:spcPts val="0"/>
              </a:spcAft>
            </a:pPr>
            <a:r>
              <a:rPr lang="en-US" sz="20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“or” Operator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Prompt: image of dog or cat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Results:</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82024994-0724-ABFD-F75E-ABC053886CC9}"/>
              </a:ext>
            </a:extLst>
          </p:cNvPr>
          <p:cNvSpPr>
            <a:spLocks noGrp="1"/>
          </p:cNvSpPr>
          <p:nvPr>
            <p:ph type="title"/>
          </p:nvPr>
        </p:nvSpPr>
        <p:spPr>
          <a:xfrm>
            <a:off x="382836" y="129456"/>
            <a:ext cx="8533680" cy="648072"/>
          </a:xfrm>
        </p:spPr>
        <p:txBody>
          <a:bodyPr>
            <a:noAutofit/>
          </a:bodyPr>
          <a:lstStyle/>
          <a:p>
            <a:pPr algn="ctr"/>
            <a:r>
              <a:rPr lang="tr-TR" sz="3600" b="1" dirty="0">
                <a:solidFill>
                  <a:srgbClr val="006600"/>
                </a:solidFill>
                <a:latin typeface="Gabriola" panose="04040605051002020D02" pitchFamily="82" charset="0"/>
              </a:rPr>
              <a:t>İ</a:t>
            </a:r>
            <a:r>
              <a:rPr lang="tr-TR" sz="3200" b="1" dirty="0">
                <a:solidFill>
                  <a:srgbClr val="006600"/>
                </a:solidFill>
                <a:latin typeface="Gabriola" panose="04040605051002020D02" pitchFamily="82" charset="0"/>
              </a:rPr>
              <a:t>STATİKSEL</a:t>
            </a:r>
            <a:r>
              <a:rPr lang="tr-TR" sz="3600" b="1" dirty="0">
                <a:solidFill>
                  <a:srgbClr val="006600"/>
                </a:solidFill>
                <a:latin typeface="Gabriola" panose="04040605051002020D02" pitchFamily="82" charset="0"/>
              </a:rPr>
              <a:t> Y</a:t>
            </a:r>
            <a:r>
              <a:rPr lang="tr-TR" sz="3200" b="1" dirty="0">
                <a:solidFill>
                  <a:srgbClr val="006600"/>
                </a:solidFill>
                <a:latin typeface="Gabriola" panose="04040605051002020D02" pitchFamily="82" charset="0"/>
              </a:rPr>
              <a:t>APAY</a:t>
            </a:r>
            <a:r>
              <a:rPr lang="tr-TR" sz="3600" b="1" dirty="0">
                <a:solidFill>
                  <a:srgbClr val="006600"/>
                </a:solidFill>
                <a:latin typeface="Gabriola" panose="04040605051002020D02" pitchFamily="82" charset="0"/>
              </a:rPr>
              <a:t> Z</a:t>
            </a:r>
            <a:r>
              <a:rPr lang="tr-TR" sz="3200" b="1" dirty="0">
                <a:solidFill>
                  <a:srgbClr val="006600"/>
                </a:solidFill>
                <a:latin typeface="Gabriola" panose="04040605051002020D02" pitchFamily="82" charset="0"/>
              </a:rPr>
              <a:t>EKÂ</a:t>
            </a:r>
            <a:r>
              <a:rPr lang="tr-TR" sz="3600" b="1" dirty="0">
                <a:solidFill>
                  <a:srgbClr val="006600"/>
                </a:solidFill>
                <a:latin typeface="Gabriola" panose="04040605051002020D02" pitchFamily="82" charset="0"/>
              </a:rPr>
              <a:t> </a:t>
            </a:r>
            <a:r>
              <a:rPr lang="tr-TR" sz="3200" b="1" dirty="0">
                <a:solidFill>
                  <a:srgbClr val="006600"/>
                </a:solidFill>
                <a:latin typeface="Gabriola" panose="04040605051002020D02" pitchFamily="82" charset="0"/>
              </a:rPr>
              <a:t>VE</a:t>
            </a:r>
            <a:r>
              <a:rPr lang="tr-TR" sz="3600" b="1" dirty="0">
                <a:solidFill>
                  <a:srgbClr val="006600"/>
                </a:solidFill>
                <a:latin typeface="Gabriola" panose="04040605051002020D02" pitchFamily="82" charset="0"/>
              </a:rPr>
              <a:t> Ö</a:t>
            </a:r>
            <a:r>
              <a:rPr lang="tr-TR" sz="3200" b="1" dirty="0">
                <a:solidFill>
                  <a:srgbClr val="006600"/>
                </a:solidFill>
                <a:latin typeface="Gabriola" panose="04040605051002020D02" pitchFamily="82" charset="0"/>
              </a:rPr>
              <a:t>NERMELER</a:t>
            </a:r>
            <a:r>
              <a:rPr lang="tr-TR" sz="3600" b="1" dirty="0">
                <a:solidFill>
                  <a:srgbClr val="006600"/>
                </a:solidFill>
                <a:latin typeface="Gabriola" panose="04040605051002020D02" pitchFamily="82" charset="0"/>
              </a:rPr>
              <a:t> M</a:t>
            </a:r>
            <a:r>
              <a:rPr lang="tr-TR" sz="3200" b="1" dirty="0">
                <a:solidFill>
                  <a:srgbClr val="006600"/>
                </a:solidFill>
                <a:latin typeface="Gabriola" panose="04040605051002020D02" pitchFamily="82" charset="0"/>
              </a:rPr>
              <a:t>ANTIĞI</a:t>
            </a:r>
            <a:r>
              <a:rPr lang="tr-TR" sz="3000" b="1" dirty="0">
                <a:solidFill>
                  <a:srgbClr val="006600"/>
                </a:solidFill>
                <a:latin typeface="Gabriola" panose="04040605051002020D02" pitchFamily="82" charset="0"/>
              </a:rPr>
              <a:t> - </a:t>
            </a:r>
            <a:r>
              <a:rPr lang="tr-TR" sz="3600" b="1" dirty="0">
                <a:solidFill>
                  <a:srgbClr val="006600"/>
                </a:solidFill>
                <a:latin typeface="Gabriola" panose="04040605051002020D02" pitchFamily="82" charset="0"/>
              </a:rPr>
              <a:t>III</a:t>
            </a:r>
          </a:p>
        </p:txBody>
      </p:sp>
      <p:sp>
        <p:nvSpPr>
          <p:cNvPr id="4" name="Metin kutusu 3">
            <a:extLst>
              <a:ext uri="{FF2B5EF4-FFF2-40B4-BE49-F238E27FC236}">
                <a16:creationId xmlns:a16="http://schemas.microsoft.com/office/drawing/2014/main" id="{391105CF-50E4-1F79-924E-031C2521DAB2}"/>
              </a:ext>
            </a:extLst>
          </p:cNvPr>
          <p:cNvSpPr txBox="1"/>
          <p:nvPr/>
        </p:nvSpPr>
        <p:spPr>
          <a:xfrm>
            <a:off x="543664" y="5642282"/>
            <a:ext cx="8600335" cy="369332"/>
          </a:xfrm>
          <a:prstGeom prst="rect">
            <a:avLst/>
          </a:prstGeom>
          <a:noFill/>
        </p:spPr>
        <p:txBody>
          <a:bodyPr wrap="square">
            <a:spAutoFit/>
          </a:bodyPr>
          <a:lstStyle/>
          <a:p>
            <a:r>
              <a:rPr lang="en-US" sz="1600" i="1" dirty="0">
                <a:solidFill>
                  <a:srgbClr val="000000"/>
                </a:solidFill>
                <a:effectLst/>
                <a:latin typeface="Arial" panose="020B0604020202020204" pitchFamily="34" charset="0"/>
                <a:ea typeface="Arial" panose="020B0604020202020204" pitchFamily="34" charset="0"/>
              </a:rPr>
              <a:t>Dall-e</a:t>
            </a:r>
            <a:r>
              <a:rPr lang="en-US" sz="1800" dirty="0">
                <a:solidFill>
                  <a:srgbClr val="000000"/>
                </a:solidFill>
                <a:effectLst/>
                <a:latin typeface="Arial" panose="020B0604020202020204" pitchFamily="34" charset="0"/>
                <a:ea typeface="Arial" panose="020B0604020202020204" pitchFamily="34" charset="0"/>
              </a:rPr>
              <a:t>                                                         </a:t>
            </a:r>
            <a:r>
              <a:rPr lang="en-US" sz="1600" i="1" dirty="0">
                <a:solidFill>
                  <a:srgbClr val="000000"/>
                </a:solidFill>
                <a:effectLst/>
                <a:latin typeface="Arial" panose="020B0604020202020204" pitchFamily="34" charset="0"/>
                <a:ea typeface="Arial" panose="020B0604020202020204" pitchFamily="34" charset="0"/>
              </a:rPr>
              <a:t>Gemini</a:t>
            </a:r>
            <a:endParaRPr lang="tr-TR" dirty="0"/>
          </a:p>
        </p:txBody>
      </p:sp>
    </p:spTree>
    <p:extLst>
      <p:ext uri="{BB962C8B-B14F-4D97-AF65-F5344CB8AC3E}">
        <p14:creationId xmlns:p14="http://schemas.microsoft.com/office/powerpoint/2010/main" val="313347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5888"/>
            <a:ext cx="8229600" cy="736600"/>
          </a:xfrm>
        </p:spPr>
        <p:txBody>
          <a:bodyPr/>
          <a:lstStyle/>
          <a:p>
            <a:pPr algn="ctr" eaLnBrk="1" hangingPunct="1"/>
            <a:r>
              <a:rPr lang="tr-TR" altLang="tr-TR" sz="4400" b="1" dirty="0">
                <a:latin typeface="Gabriola" pitchFamily="82" charset="0"/>
              </a:rPr>
              <a:t>Ç</a:t>
            </a:r>
            <a:r>
              <a:rPr lang="tr-TR" altLang="tr-TR" sz="3200" b="1" dirty="0">
                <a:latin typeface="Gabriola" pitchFamily="82" charset="0"/>
              </a:rPr>
              <a:t>IKARIM</a:t>
            </a:r>
            <a:r>
              <a:rPr lang="tr-TR" altLang="tr-TR" b="1" dirty="0">
                <a:latin typeface="Gabriola" pitchFamily="82" charset="0"/>
              </a:rPr>
              <a:t> </a:t>
            </a:r>
            <a:r>
              <a:rPr lang="tr-TR" altLang="tr-TR" sz="4400" b="1" dirty="0">
                <a:latin typeface="Gabriola" pitchFamily="82" charset="0"/>
              </a:rPr>
              <a:t>O</a:t>
            </a:r>
            <a:r>
              <a:rPr lang="tr-TR" altLang="tr-TR" sz="3200" b="1" dirty="0">
                <a:latin typeface="Gabriola" pitchFamily="82" charset="0"/>
              </a:rPr>
              <a:t>LUŞTURMA OLARAK </a:t>
            </a:r>
            <a:r>
              <a:rPr lang="tr-TR" altLang="tr-TR" sz="4400" b="1" dirty="0">
                <a:latin typeface="Gabriola" pitchFamily="82" charset="0"/>
              </a:rPr>
              <a:t>M</a:t>
            </a:r>
            <a:r>
              <a:rPr lang="tr-TR" altLang="tr-TR" sz="3200" b="1" dirty="0">
                <a:latin typeface="Gabriola" pitchFamily="82" charset="0"/>
              </a:rPr>
              <a:t>ANTIK </a:t>
            </a:r>
            <a:r>
              <a:rPr lang="tr-TR" altLang="tr-TR" sz="4400" b="1" dirty="0">
                <a:latin typeface="Gabriola" pitchFamily="82" charset="0"/>
              </a:rPr>
              <a:t>P</a:t>
            </a:r>
            <a:r>
              <a:rPr lang="tr-TR" altLang="tr-TR" sz="3200" b="1" dirty="0">
                <a:latin typeface="Gabriola" pitchFamily="82" charset="0"/>
              </a:rPr>
              <a:t>ROGRAMLAMA</a:t>
            </a:r>
            <a:endParaRPr lang="en-US" altLang="tr-TR" sz="3200" b="1" dirty="0">
              <a:latin typeface="Gabriola" pitchFamily="82" charset="0"/>
            </a:endParaRPr>
          </a:p>
        </p:txBody>
      </p:sp>
      <p:grpSp>
        <p:nvGrpSpPr>
          <p:cNvPr id="3" name="Group 2"/>
          <p:cNvGrpSpPr>
            <a:grpSpLocks/>
          </p:cNvGrpSpPr>
          <p:nvPr/>
        </p:nvGrpSpPr>
        <p:grpSpPr bwMode="auto">
          <a:xfrm>
            <a:off x="827088" y="1628775"/>
            <a:ext cx="2903629" cy="2755900"/>
            <a:chOff x="827088" y="1628800"/>
            <a:chExt cx="2903629" cy="2755900"/>
          </a:xfrm>
        </p:grpSpPr>
        <p:sp>
          <p:nvSpPr>
            <p:cNvPr id="21" name="Yuvarlatılmış Dikdörtgen 20"/>
            <p:cNvSpPr/>
            <p:nvPr/>
          </p:nvSpPr>
          <p:spPr>
            <a:xfrm>
              <a:off x="827088" y="2101875"/>
              <a:ext cx="1512887" cy="2282825"/>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18" name="Metin kutusu 21"/>
            <p:cNvSpPr txBox="1">
              <a:spLocks noChangeArrowheads="1"/>
            </p:cNvSpPr>
            <p:nvPr/>
          </p:nvSpPr>
          <p:spPr bwMode="auto">
            <a:xfrm>
              <a:off x="931863" y="2273325"/>
              <a:ext cx="10182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latin typeface="Gabriola" pitchFamily="82" charset="0"/>
                  <a:cs typeface="Browallia New" pitchFamily="34" charset="-34"/>
                </a:rPr>
                <a:t>Cümle</a:t>
              </a:r>
              <a:r>
                <a:rPr lang="tr-TR" altLang="tr-TR" sz="2400" b="1" dirty="0">
                  <a:latin typeface="Browallia New" pitchFamily="34" charset="-34"/>
                  <a:cs typeface="Browallia New" pitchFamily="34" charset="-34"/>
                </a:rPr>
                <a:t>_1</a:t>
              </a:r>
            </a:p>
          </p:txBody>
        </p:sp>
        <p:sp>
          <p:nvSpPr>
            <p:cNvPr id="4119" name="Metin kutusu 24"/>
            <p:cNvSpPr txBox="1">
              <a:spLocks noChangeArrowheads="1"/>
            </p:cNvSpPr>
            <p:nvPr/>
          </p:nvSpPr>
          <p:spPr bwMode="auto">
            <a:xfrm>
              <a:off x="1441450" y="2800375"/>
              <a:ext cx="3540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marL="457200" indent="-4572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 typeface="Arial" charset="0"/>
                <a:buChar char="•"/>
              </a:pPr>
              <a:r>
                <a:rPr lang="tr-TR" altLang="tr-TR" sz="1600" b="1">
                  <a:latin typeface="Gabriola" pitchFamily="82" charset="0"/>
                </a:rPr>
                <a:t> </a:t>
              </a:r>
            </a:p>
            <a:p>
              <a:pPr>
                <a:buFont typeface="Arial" charset="0"/>
                <a:buChar char="•"/>
              </a:pPr>
              <a:r>
                <a:rPr lang="tr-TR" altLang="tr-TR" sz="1600" b="1">
                  <a:latin typeface="Gabriola" pitchFamily="82" charset="0"/>
                </a:rPr>
                <a:t> </a:t>
              </a:r>
            </a:p>
            <a:p>
              <a:pPr>
                <a:buFont typeface="Arial" charset="0"/>
                <a:buChar char="•"/>
              </a:pPr>
              <a:r>
                <a:rPr lang="tr-TR" altLang="tr-TR" sz="1600" b="1">
                  <a:latin typeface="Gabriola" pitchFamily="82" charset="0"/>
                </a:rPr>
                <a:t> </a:t>
              </a:r>
            </a:p>
          </p:txBody>
        </p:sp>
        <p:cxnSp>
          <p:nvCxnSpPr>
            <p:cNvPr id="24" name="Düz Bağlayıcı 23"/>
            <p:cNvCxnSpPr/>
            <p:nvPr/>
          </p:nvCxnSpPr>
          <p:spPr>
            <a:xfrm>
              <a:off x="971550" y="3737000"/>
              <a:ext cx="11541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121" name="Metin kutusu 27"/>
            <p:cNvSpPr txBox="1">
              <a:spLocks noChangeArrowheads="1"/>
            </p:cNvSpPr>
            <p:nvPr/>
          </p:nvSpPr>
          <p:spPr bwMode="auto">
            <a:xfrm>
              <a:off x="900113" y="3714775"/>
              <a:ext cx="10005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err="1">
                  <a:latin typeface="Gabriola" pitchFamily="82" charset="0"/>
                </a:rPr>
                <a:t>Cümle_N</a:t>
              </a:r>
              <a:endParaRPr lang="tr-TR" altLang="tr-TR" sz="2400" b="1" dirty="0">
                <a:latin typeface="Gabriola" pitchFamily="82" charset="0"/>
              </a:endParaRPr>
            </a:p>
          </p:txBody>
        </p:sp>
        <p:sp>
          <p:nvSpPr>
            <p:cNvPr id="4122" name="Metin kutusu 30"/>
            <p:cNvSpPr txBox="1">
              <a:spLocks noChangeArrowheads="1"/>
            </p:cNvSpPr>
            <p:nvPr/>
          </p:nvSpPr>
          <p:spPr bwMode="auto">
            <a:xfrm>
              <a:off x="946150" y="1628800"/>
              <a:ext cx="9877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Ç</a:t>
              </a:r>
              <a:r>
                <a:rPr lang="tr-TR" altLang="tr-TR" sz="2000" b="1" dirty="0">
                  <a:solidFill>
                    <a:schemeClr val="accent2"/>
                  </a:solidFill>
                  <a:latin typeface="Gabriola" pitchFamily="82" charset="0"/>
                </a:rPr>
                <a:t>IKARIM</a:t>
              </a:r>
              <a:endParaRPr lang="en-US" altLang="tr-TR" sz="2000" dirty="0">
                <a:solidFill>
                  <a:schemeClr val="accent2"/>
                </a:solidFill>
              </a:endParaRPr>
            </a:p>
          </p:txBody>
        </p:sp>
        <p:sp>
          <p:nvSpPr>
            <p:cNvPr id="30" name="Sağ Ayraç 29"/>
            <p:cNvSpPr/>
            <p:nvPr/>
          </p:nvSpPr>
          <p:spPr>
            <a:xfrm>
              <a:off x="2389188" y="2368575"/>
              <a:ext cx="215900" cy="1312863"/>
            </a:xfrm>
            <a:prstGeom prst="rightBrace">
              <a:avLst/>
            </a:prstGeom>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124" name="Metin kutusu 33"/>
            <p:cNvSpPr txBox="1">
              <a:spLocks noChangeArrowheads="1"/>
            </p:cNvSpPr>
            <p:nvPr/>
          </p:nvSpPr>
          <p:spPr bwMode="auto">
            <a:xfrm>
              <a:off x="2605088" y="2709888"/>
              <a:ext cx="11256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Öncüller</a:t>
              </a:r>
              <a:endParaRPr lang="en-US" altLang="tr-TR" sz="2000" dirty="0">
                <a:solidFill>
                  <a:schemeClr val="accent2"/>
                </a:solidFill>
              </a:endParaRPr>
            </a:p>
          </p:txBody>
        </p:sp>
        <p:sp>
          <p:nvSpPr>
            <p:cNvPr id="35" name="Sağ Ayraç 34"/>
            <p:cNvSpPr/>
            <p:nvPr/>
          </p:nvSpPr>
          <p:spPr>
            <a:xfrm>
              <a:off x="2389188" y="3786213"/>
              <a:ext cx="204787" cy="512762"/>
            </a:xfrm>
            <a:prstGeom prst="rightBrace">
              <a:avLst/>
            </a:prstGeom>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126" name="Metin kutusu 35"/>
            <p:cNvSpPr txBox="1">
              <a:spLocks noChangeArrowheads="1"/>
            </p:cNvSpPr>
            <p:nvPr/>
          </p:nvSpPr>
          <p:spPr bwMode="auto">
            <a:xfrm>
              <a:off x="2563813" y="3737000"/>
              <a:ext cx="8370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Sonuç</a:t>
              </a:r>
              <a:endParaRPr lang="en-US" altLang="tr-TR" sz="2000" dirty="0">
                <a:solidFill>
                  <a:schemeClr val="accent2"/>
                </a:solidFill>
              </a:endParaRPr>
            </a:p>
          </p:txBody>
        </p:sp>
      </p:grpSp>
      <p:grpSp>
        <p:nvGrpSpPr>
          <p:cNvPr id="2" name="Group 1"/>
          <p:cNvGrpSpPr>
            <a:grpSpLocks/>
          </p:cNvGrpSpPr>
          <p:nvPr/>
        </p:nvGrpSpPr>
        <p:grpSpPr bwMode="auto">
          <a:xfrm>
            <a:off x="4791075" y="1515482"/>
            <a:ext cx="3895725" cy="2873956"/>
            <a:chOff x="4791075" y="1559651"/>
            <a:chExt cx="3895725" cy="2829787"/>
          </a:xfrm>
        </p:grpSpPr>
        <p:sp>
          <p:nvSpPr>
            <p:cNvPr id="29" name="Yuvarlatılmış Dikdörtgen 20"/>
            <p:cNvSpPr/>
            <p:nvPr/>
          </p:nvSpPr>
          <p:spPr>
            <a:xfrm>
              <a:off x="6267450" y="2106613"/>
              <a:ext cx="2419350" cy="2282825"/>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8" name="Metin kutusu 21"/>
            <p:cNvSpPr txBox="1">
              <a:spLocks noChangeArrowheads="1"/>
            </p:cNvSpPr>
            <p:nvPr/>
          </p:nvSpPr>
          <p:spPr bwMode="auto">
            <a:xfrm>
              <a:off x="6372225" y="2278063"/>
              <a:ext cx="1710725" cy="45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err="1">
                  <a:latin typeface="Gabriola" pitchFamily="82" charset="0"/>
                </a:rPr>
                <a:t>Horn</a:t>
              </a:r>
              <a:r>
                <a:rPr lang="tr-TR" altLang="tr-TR" sz="2400" b="1" dirty="0">
                  <a:latin typeface="Gabriola" pitchFamily="82" charset="0"/>
                </a:rPr>
                <a:t> Cümlesi</a:t>
              </a:r>
              <a:r>
                <a:rPr lang="tr-TR" altLang="tr-TR" sz="2400" b="1" dirty="0">
                  <a:latin typeface="Browallia New" pitchFamily="34" charset="-34"/>
                  <a:cs typeface="Browallia New" pitchFamily="34" charset="-34"/>
                </a:rPr>
                <a:t>_1</a:t>
              </a:r>
            </a:p>
          </p:txBody>
        </p:sp>
        <p:sp>
          <p:nvSpPr>
            <p:cNvPr id="4109" name="Metin kutusu 24"/>
            <p:cNvSpPr txBox="1">
              <a:spLocks noChangeArrowheads="1"/>
            </p:cNvSpPr>
            <p:nvPr/>
          </p:nvSpPr>
          <p:spPr bwMode="auto">
            <a:xfrm>
              <a:off x="6881813" y="2805113"/>
              <a:ext cx="354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a:spAutoFit/>
            </a:bodyPr>
            <a:lstStyle>
              <a:lvl1pPr marL="457200" indent="-4572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 typeface="Arial" charset="0"/>
                <a:buChar char="•"/>
              </a:pPr>
              <a:r>
                <a:rPr lang="tr-TR" altLang="tr-TR" sz="1600" b="1">
                  <a:latin typeface="Gabriola" pitchFamily="82" charset="0"/>
                </a:rPr>
                <a:t> </a:t>
              </a:r>
            </a:p>
            <a:p>
              <a:pPr>
                <a:buFont typeface="Arial" charset="0"/>
                <a:buChar char="•"/>
              </a:pPr>
              <a:r>
                <a:rPr lang="tr-TR" altLang="tr-TR" sz="1600" b="1">
                  <a:latin typeface="Gabriola" pitchFamily="82" charset="0"/>
                </a:rPr>
                <a:t> </a:t>
              </a:r>
            </a:p>
            <a:p>
              <a:pPr>
                <a:buFont typeface="Arial" charset="0"/>
                <a:buChar char="•"/>
              </a:pPr>
              <a:r>
                <a:rPr lang="tr-TR" altLang="tr-TR" sz="1600" b="1">
                  <a:latin typeface="Gabriola" pitchFamily="82" charset="0"/>
                </a:rPr>
                <a:t> </a:t>
              </a:r>
            </a:p>
          </p:txBody>
        </p:sp>
        <p:cxnSp>
          <p:nvCxnSpPr>
            <p:cNvPr id="33" name="Düz Bağlayıcı 23"/>
            <p:cNvCxnSpPr/>
            <p:nvPr/>
          </p:nvCxnSpPr>
          <p:spPr>
            <a:xfrm>
              <a:off x="6372200" y="3741738"/>
              <a:ext cx="20955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111" name="Metin kutusu 27"/>
            <p:cNvSpPr txBox="1">
              <a:spLocks noChangeArrowheads="1"/>
            </p:cNvSpPr>
            <p:nvPr/>
          </p:nvSpPr>
          <p:spPr bwMode="auto">
            <a:xfrm>
              <a:off x="6435939" y="3776662"/>
              <a:ext cx="1742785" cy="45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err="1">
                  <a:latin typeface="Gabriola" pitchFamily="82" charset="0"/>
                </a:rPr>
                <a:t>Horn</a:t>
              </a:r>
              <a:r>
                <a:rPr lang="tr-TR" altLang="tr-TR" sz="2400" b="1" dirty="0">
                  <a:latin typeface="Gabriola" pitchFamily="82" charset="0"/>
                </a:rPr>
                <a:t> </a:t>
              </a:r>
              <a:r>
                <a:rPr lang="tr-TR" altLang="tr-TR" sz="2400" b="1" dirty="0" err="1">
                  <a:latin typeface="Gabriola" pitchFamily="82" charset="0"/>
                </a:rPr>
                <a:t>Cümlesi</a:t>
              </a:r>
              <a:r>
                <a:rPr lang="tr-TR" altLang="tr-TR" sz="2400" b="1" dirty="0" err="1">
                  <a:latin typeface="Browallia New" pitchFamily="34" charset="-34"/>
                  <a:cs typeface="Browallia New" pitchFamily="34" charset="-34"/>
                </a:rPr>
                <a:t>_N</a:t>
              </a:r>
              <a:endParaRPr lang="tr-TR" altLang="tr-TR" sz="2400" b="1" dirty="0">
                <a:latin typeface="Browallia New" pitchFamily="34" charset="-34"/>
                <a:cs typeface="Browallia New" pitchFamily="34" charset="-34"/>
              </a:endParaRPr>
            </a:p>
          </p:txBody>
        </p:sp>
        <p:sp>
          <p:nvSpPr>
            <p:cNvPr id="4112" name="Metin kutusu 30"/>
            <p:cNvSpPr txBox="1">
              <a:spLocks noChangeArrowheads="1"/>
            </p:cNvSpPr>
            <p:nvPr/>
          </p:nvSpPr>
          <p:spPr bwMode="auto">
            <a:xfrm>
              <a:off x="6207125" y="1559651"/>
              <a:ext cx="2473754" cy="515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M</a:t>
              </a:r>
              <a:r>
                <a:rPr lang="tr-TR" altLang="tr-TR" sz="2000" b="1" dirty="0">
                  <a:solidFill>
                    <a:schemeClr val="accent2"/>
                  </a:solidFill>
                  <a:latin typeface="Gabriola" pitchFamily="82" charset="0"/>
                </a:rPr>
                <a:t>ANTIK </a:t>
              </a:r>
              <a:r>
                <a:rPr lang="tr-TR" altLang="tr-TR" sz="2800" b="1" dirty="0">
                  <a:solidFill>
                    <a:schemeClr val="accent2"/>
                  </a:solidFill>
                  <a:latin typeface="Gabriola" pitchFamily="82" charset="0"/>
                </a:rPr>
                <a:t>P</a:t>
              </a:r>
              <a:r>
                <a:rPr lang="tr-TR" altLang="tr-TR" sz="2000" b="1" dirty="0">
                  <a:solidFill>
                    <a:schemeClr val="accent2"/>
                  </a:solidFill>
                  <a:latin typeface="Gabriola" pitchFamily="82" charset="0"/>
                </a:rPr>
                <a:t>ROGRAMLAMA </a:t>
              </a:r>
              <a:endParaRPr lang="en-US" altLang="tr-TR" sz="2000" dirty="0">
                <a:solidFill>
                  <a:schemeClr val="accent2"/>
                </a:solidFill>
              </a:endParaRPr>
            </a:p>
          </p:txBody>
        </p:sp>
        <p:sp>
          <p:nvSpPr>
            <p:cNvPr id="38" name="Sağ Ayraç 29"/>
            <p:cNvSpPr/>
            <p:nvPr/>
          </p:nvSpPr>
          <p:spPr>
            <a:xfrm rot="10800000">
              <a:off x="5991225" y="2406650"/>
              <a:ext cx="215900" cy="1312863"/>
            </a:xfrm>
            <a:prstGeom prst="rightBrace">
              <a:avLst/>
            </a:prstGeom>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2" name="Sağ Ayraç 34"/>
            <p:cNvSpPr/>
            <p:nvPr/>
          </p:nvSpPr>
          <p:spPr>
            <a:xfrm rot="10800000">
              <a:off x="6007100" y="3786188"/>
              <a:ext cx="204788" cy="512762"/>
            </a:xfrm>
            <a:prstGeom prst="rightBrace">
              <a:avLst/>
            </a:prstGeom>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115" name="Metin kutusu 33"/>
            <p:cNvSpPr txBox="1">
              <a:spLocks noChangeArrowheads="1"/>
            </p:cNvSpPr>
            <p:nvPr/>
          </p:nvSpPr>
          <p:spPr bwMode="auto">
            <a:xfrm>
              <a:off x="4791075" y="2767013"/>
              <a:ext cx="11414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Program</a:t>
              </a:r>
              <a:endParaRPr lang="en-US" altLang="tr-TR" sz="2000" dirty="0">
                <a:solidFill>
                  <a:schemeClr val="accent2"/>
                </a:solidFill>
              </a:endParaRPr>
            </a:p>
          </p:txBody>
        </p:sp>
        <p:sp>
          <p:nvSpPr>
            <p:cNvPr id="4116" name="Metin kutusu 35"/>
            <p:cNvSpPr txBox="1">
              <a:spLocks noChangeArrowheads="1"/>
            </p:cNvSpPr>
            <p:nvPr/>
          </p:nvSpPr>
          <p:spPr bwMode="auto">
            <a:xfrm>
              <a:off x="4872038" y="3736975"/>
              <a:ext cx="829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Hedef</a:t>
              </a:r>
              <a:endParaRPr lang="en-US" altLang="tr-TR" sz="2000" dirty="0">
                <a:solidFill>
                  <a:schemeClr val="accent2"/>
                </a:solidFill>
              </a:endParaRPr>
            </a:p>
          </p:txBody>
        </p:sp>
      </p:grpSp>
    </p:spTree>
    <p:extLst>
      <p:ext uri="{BB962C8B-B14F-4D97-AF65-F5344CB8AC3E}">
        <p14:creationId xmlns:p14="http://schemas.microsoft.com/office/powerpoint/2010/main" val="3896537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60511"/>
            <a:ext cx="8229600" cy="918939"/>
          </a:xfrm>
        </p:spPr>
        <p:txBody>
          <a:bodyPr/>
          <a:lstStyle/>
          <a:p>
            <a:pPr algn="ctr"/>
            <a:r>
              <a:rPr lang="tr-TR" altLang="tr-TR" sz="6000" b="1" dirty="0">
                <a:latin typeface="Gabriola" pitchFamily="82" charset="0"/>
              </a:rPr>
              <a:t>T</a:t>
            </a:r>
            <a:r>
              <a:rPr lang="tr-TR" altLang="tr-TR" sz="4400" b="1" dirty="0">
                <a:latin typeface="Gabriola" pitchFamily="82" charset="0"/>
              </a:rPr>
              <a:t>ÜMDENGELİMLİ</a:t>
            </a:r>
            <a:r>
              <a:rPr lang="tr-TR" altLang="tr-TR" sz="6000" b="1" dirty="0">
                <a:latin typeface="Gabriola" pitchFamily="82" charset="0"/>
              </a:rPr>
              <a:t> M</a:t>
            </a:r>
            <a:r>
              <a:rPr lang="tr-TR" altLang="tr-TR" sz="4400" b="1" dirty="0">
                <a:latin typeface="Gabriola" pitchFamily="82" charset="0"/>
              </a:rPr>
              <a:t>ANTIK</a:t>
            </a:r>
            <a:r>
              <a:rPr lang="tr-TR" altLang="tr-TR" b="1" dirty="0">
                <a:latin typeface="Gabriola" pitchFamily="82" charset="0"/>
              </a:rPr>
              <a:t> </a:t>
            </a:r>
            <a:r>
              <a:rPr lang="tr-TR" altLang="tr-TR" sz="6000" b="1" dirty="0">
                <a:latin typeface="Gabriola" pitchFamily="82" charset="0"/>
              </a:rPr>
              <a:t>S</a:t>
            </a:r>
            <a:r>
              <a:rPr lang="tr-TR" altLang="tr-TR" sz="4400" b="1" dirty="0">
                <a:latin typeface="Gabriola" pitchFamily="82" charset="0"/>
              </a:rPr>
              <a:t>İSTEMLERİ</a:t>
            </a:r>
            <a:endParaRPr lang="en-US" dirty="0"/>
          </a:p>
        </p:txBody>
      </p:sp>
      <p:sp>
        <p:nvSpPr>
          <p:cNvPr id="4" name="Yuvarlatılmış Dikdörtgen 1"/>
          <p:cNvSpPr/>
          <p:nvPr/>
        </p:nvSpPr>
        <p:spPr>
          <a:xfrm>
            <a:off x="2195736" y="2008004"/>
            <a:ext cx="5112568" cy="1199613"/>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Metin kutusu 13"/>
          <p:cNvSpPr txBox="1">
            <a:spLocks noChangeArrowheads="1"/>
          </p:cNvSpPr>
          <p:nvPr/>
        </p:nvSpPr>
        <p:spPr bwMode="auto">
          <a:xfrm>
            <a:off x="3203848" y="1484784"/>
            <a:ext cx="32848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2800" b="1" dirty="0">
                <a:solidFill>
                  <a:schemeClr val="accent2"/>
                </a:solidFill>
                <a:latin typeface="Gabriola" panose="04040605051002020D02" pitchFamily="82" charset="0"/>
              </a:rPr>
              <a:t>T</a:t>
            </a:r>
            <a:r>
              <a:rPr lang="tr-TR" altLang="tr-TR" sz="2000" b="1" dirty="0">
                <a:solidFill>
                  <a:schemeClr val="accent2"/>
                </a:solidFill>
                <a:latin typeface="Gabriola" panose="04040605051002020D02" pitchFamily="82" charset="0"/>
              </a:rPr>
              <a:t>ÜMDENGELİMLİ</a:t>
            </a:r>
            <a:r>
              <a:rPr lang="tr-TR" altLang="tr-TR" sz="2800" b="1" dirty="0">
                <a:solidFill>
                  <a:schemeClr val="accent2"/>
                </a:solidFill>
                <a:latin typeface="Gabriola" panose="04040605051002020D02" pitchFamily="82" charset="0"/>
              </a:rPr>
              <a:t> M</a:t>
            </a:r>
            <a:r>
              <a:rPr lang="tr-TR" altLang="tr-TR" sz="2000" b="1" dirty="0">
                <a:solidFill>
                  <a:schemeClr val="accent2"/>
                </a:solidFill>
                <a:latin typeface="Gabriola" panose="04040605051002020D02" pitchFamily="82" charset="0"/>
              </a:rPr>
              <a:t>ANTIK</a:t>
            </a:r>
            <a:r>
              <a:rPr lang="tr-TR" altLang="tr-TR" sz="2800" b="1" dirty="0">
                <a:solidFill>
                  <a:schemeClr val="accent2"/>
                </a:solidFill>
                <a:latin typeface="Gabriola" panose="04040605051002020D02" pitchFamily="82" charset="0"/>
              </a:rPr>
              <a:t> S</a:t>
            </a:r>
            <a:r>
              <a:rPr lang="tr-TR" altLang="tr-TR" sz="2000" b="1" dirty="0">
                <a:solidFill>
                  <a:schemeClr val="accent2"/>
                </a:solidFill>
                <a:latin typeface="Gabriola" panose="04040605051002020D02" pitchFamily="82" charset="0"/>
              </a:rPr>
              <a:t>İSTEMİ</a:t>
            </a:r>
            <a:endParaRPr lang="en-US" altLang="tr-TR" sz="2000" dirty="0">
              <a:solidFill>
                <a:schemeClr val="accent2"/>
              </a:solidFill>
            </a:endParaRPr>
          </a:p>
        </p:txBody>
      </p:sp>
      <p:sp>
        <p:nvSpPr>
          <p:cNvPr id="8" name="Yuvarlatılmış Dikdörtgen 1"/>
          <p:cNvSpPr/>
          <p:nvPr/>
        </p:nvSpPr>
        <p:spPr>
          <a:xfrm>
            <a:off x="2459276" y="2224028"/>
            <a:ext cx="2200509" cy="760413"/>
          </a:xfrm>
          <a:prstGeom prst="roundRect">
            <a:avLst/>
          </a:prstGeom>
          <a:no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Yuvarlatılmış Dikdörtgen 1"/>
          <p:cNvSpPr/>
          <p:nvPr/>
        </p:nvSpPr>
        <p:spPr>
          <a:xfrm>
            <a:off x="4867279" y="2224028"/>
            <a:ext cx="2200509" cy="760413"/>
          </a:xfrm>
          <a:prstGeom prst="roundRect">
            <a:avLst/>
          </a:prstGeom>
          <a:no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Metin kutusu 6"/>
          <p:cNvSpPr txBox="1">
            <a:spLocks noChangeArrowheads="1"/>
          </p:cNvSpPr>
          <p:nvPr/>
        </p:nvSpPr>
        <p:spPr bwMode="auto">
          <a:xfrm>
            <a:off x="2627784" y="2379687"/>
            <a:ext cx="16578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2200" b="1" dirty="0">
                <a:latin typeface="Gabriola" panose="04040605051002020D02" pitchFamily="82" charset="0"/>
              </a:rPr>
              <a:t>Sözdizim Bileşeni</a:t>
            </a:r>
            <a:endParaRPr lang="en-US" altLang="tr-TR" sz="2200" dirty="0"/>
          </a:p>
        </p:txBody>
      </p:sp>
      <p:sp>
        <p:nvSpPr>
          <p:cNvPr id="11" name="Metin kutusu 6"/>
          <p:cNvSpPr txBox="1">
            <a:spLocks noChangeArrowheads="1"/>
          </p:cNvSpPr>
          <p:nvPr/>
        </p:nvSpPr>
        <p:spPr bwMode="auto">
          <a:xfrm>
            <a:off x="5286305" y="2328284"/>
            <a:ext cx="15696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sz="2200" b="1" dirty="0">
                <a:latin typeface="Gabriola" panose="04040605051002020D02" pitchFamily="82" charset="0"/>
              </a:rPr>
              <a:t>Türetim Bileşeni</a:t>
            </a:r>
            <a:endParaRPr lang="en-US" altLang="tr-TR" sz="2200" dirty="0"/>
          </a:p>
        </p:txBody>
      </p:sp>
      <p:cxnSp>
        <p:nvCxnSpPr>
          <p:cNvPr id="14" name="Düz Ok Bağlayıcısı 41"/>
          <p:cNvCxnSpPr/>
          <p:nvPr/>
        </p:nvCxnSpPr>
        <p:spPr bwMode="auto">
          <a:xfrm flipH="1">
            <a:off x="3524472" y="2988788"/>
            <a:ext cx="1" cy="8640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41"/>
          <p:cNvCxnSpPr/>
          <p:nvPr/>
        </p:nvCxnSpPr>
        <p:spPr bwMode="auto">
          <a:xfrm flipH="1">
            <a:off x="6084168" y="2996952"/>
            <a:ext cx="1" cy="8640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950114" y="3905774"/>
            <a:ext cx="1148716" cy="115212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etin kutusu 6"/>
          <p:cNvSpPr txBox="1">
            <a:spLocks noChangeArrowheads="1"/>
          </p:cNvSpPr>
          <p:nvPr/>
        </p:nvSpPr>
        <p:spPr bwMode="auto">
          <a:xfrm>
            <a:off x="3080175" y="4158672"/>
            <a:ext cx="8659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b="1" dirty="0">
                <a:latin typeface="Gabriola" panose="04040605051002020D02" pitchFamily="82" charset="0"/>
              </a:rPr>
              <a:t>Önerme</a:t>
            </a:r>
          </a:p>
          <a:p>
            <a:pPr algn="ctr"/>
            <a:r>
              <a:rPr lang="tr-TR" altLang="tr-TR" b="1" dirty="0">
                <a:latin typeface="Gabriola" panose="04040605051002020D02" pitchFamily="82" charset="0"/>
              </a:rPr>
              <a:t>Cümleleri</a:t>
            </a:r>
            <a:endParaRPr lang="en-US" altLang="tr-TR" dirty="0"/>
          </a:p>
        </p:txBody>
      </p:sp>
      <p:sp>
        <p:nvSpPr>
          <p:cNvPr id="23" name="Oval 22"/>
          <p:cNvSpPr/>
          <p:nvPr/>
        </p:nvSpPr>
        <p:spPr>
          <a:xfrm>
            <a:off x="5508104" y="4437112"/>
            <a:ext cx="1148716" cy="115212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etin kutusu 6"/>
          <p:cNvSpPr txBox="1">
            <a:spLocks noChangeArrowheads="1"/>
          </p:cNvSpPr>
          <p:nvPr/>
        </p:nvSpPr>
        <p:spPr bwMode="auto">
          <a:xfrm>
            <a:off x="5731139" y="4582869"/>
            <a:ext cx="6799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b="1" dirty="0">
                <a:latin typeface="Gabriola" panose="04040605051002020D02" pitchFamily="82" charset="0"/>
              </a:rPr>
              <a:t>Eski</a:t>
            </a:r>
          </a:p>
          <a:p>
            <a:pPr algn="ctr"/>
            <a:r>
              <a:rPr lang="tr-TR" altLang="tr-TR" b="1" dirty="0">
                <a:latin typeface="Gabriola" panose="04040605051002020D02" pitchFamily="82" charset="0"/>
              </a:rPr>
              <a:t>Bilgiler</a:t>
            </a:r>
          </a:p>
        </p:txBody>
      </p:sp>
      <p:sp>
        <p:nvSpPr>
          <p:cNvPr id="25" name="Oval 24"/>
          <p:cNvSpPr/>
          <p:nvPr/>
        </p:nvSpPr>
        <p:spPr>
          <a:xfrm>
            <a:off x="5009049" y="3861191"/>
            <a:ext cx="2160240" cy="216009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etin kutusu 6"/>
          <p:cNvSpPr txBox="1">
            <a:spLocks noChangeArrowheads="1"/>
          </p:cNvSpPr>
          <p:nvPr/>
        </p:nvSpPr>
        <p:spPr bwMode="auto">
          <a:xfrm>
            <a:off x="5579203" y="4005064"/>
            <a:ext cx="10246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b="1" dirty="0">
                <a:latin typeface="Gabriola" panose="04040605051002020D02" pitchFamily="82" charset="0"/>
              </a:rPr>
              <a:t>Yeni Bilgiler</a:t>
            </a:r>
          </a:p>
        </p:txBody>
      </p:sp>
    </p:spTree>
    <p:extLst>
      <p:ext uri="{BB962C8B-B14F-4D97-AF65-F5344CB8AC3E}">
        <p14:creationId xmlns:p14="http://schemas.microsoft.com/office/powerpoint/2010/main" val="29824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animBg="1"/>
      <p:bldP spid="10" grpId="0"/>
      <p:bldP spid="11" grpId="0"/>
      <p:bldP spid="19" grpId="0" animBg="1"/>
      <p:bldP spid="20" grpId="0"/>
      <p:bldP spid="23" grpId="0" animBg="1"/>
      <p:bldP spid="24" grpId="0"/>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1520" y="106069"/>
            <a:ext cx="8686800" cy="736600"/>
          </a:xfrm>
        </p:spPr>
        <p:txBody>
          <a:bodyPr/>
          <a:lstStyle/>
          <a:p>
            <a:pPr algn="ctr" eaLnBrk="1" hangingPunct="1"/>
            <a:r>
              <a:rPr lang="tr-TR" altLang="tr-TR" sz="4000" b="1" dirty="0">
                <a:latin typeface="Gabriola" pitchFamily="82" charset="0"/>
              </a:rPr>
              <a:t>M</a:t>
            </a:r>
            <a:r>
              <a:rPr lang="tr-TR" altLang="tr-TR" sz="3200" b="1" dirty="0">
                <a:latin typeface="Gabriola" pitchFamily="82" charset="0"/>
              </a:rPr>
              <a:t>ANTIK</a:t>
            </a:r>
            <a:r>
              <a:rPr lang="tr-TR" altLang="tr-TR" sz="4400" b="1" dirty="0">
                <a:latin typeface="Gabriola" pitchFamily="82" charset="0"/>
              </a:rPr>
              <a:t> </a:t>
            </a:r>
            <a:r>
              <a:rPr lang="tr-TR" altLang="tr-TR" sz="4000" b="1" dirty="0">
                <a:latin typeface="Gabriola" pitchFamily="82" charset="0"/>
              </a:rPr>
              <a:t>P</a:t>
            </a:r>
            <a:r>
              <a:rPr lang="tr-TR" altLang="tr-TR" sz="3200" b="1" dirty="0">
                <a:latin typeface="Gabriola" pitchFamily="82" charset="0"/>
              </a:rPr>
              <a:t>ROGRAMLAMADA</a:t>
            </a:r>
            <a:r>
              <a:rPr lang="tr-TR" altLang="tr-TR" sz="4400" b="1" dirty="0">
                <a:latin typeface="Gabriola" pitchFamily="82" charset="0"/>
              </a:rPr>
              <a:t> </a:t>
            </a:r>
            <a:r>
              <a:rPr lang="tr-TR" altLang="tr-TR" sz="4000" b="1" dirty="0">
                <a:latin typeface="Gabriola" pitchFamily="82" charset="0"/>
              </a:rPr>
              <a:t>K</a:t>
            </a:r>
            <a:r>
              <a:rPr lang="tr-TR" altLang="tr-TR" sz="3200" b="1" dirty="0">
                <a:latin typeface="Gabriola" pitchFamily="82" charset="0"/>
              </a:rPr>
              <a:t>ULLANILAN</a:t>
            </a:r>
            <a:r>
              <a:rPr lang="tr-TR" altLang="tr-TR" sz="4400" b="1" dirty="0">
                <a:latin typeface="Gabriola" pitchFamily="82" charset="0"/>
              </a:rPr>
              <a:t> </a:t>
            </a:r>
            <a:r>
              <a:rPr lang="tr-TR" altLang="tr-TR" sz="4000" b="1" dirty="0">
                <a:latin typeface="Gabriola" pitchFamily="82" charset="0"/>
              </a:rPr>
              <a:t>Ö</a:t>
            </a:r>
            <a:r>
              <a:rPr lang="tr-TR" altLang="tr-TR" sz="3200" b="1" dirty="0">
                <a:latin typeface="Gabriola" pitchFamily="82" charset="0"/>
              </a:rPr>
              <a:t>NERME </a:t>
            </a:r>
            <a:r>
              <a:rPr lang="tr-TR" altLang="tr-TR" sz="4000" b="1" dirty="0">
                <a:latin typeface="Gabriola" pitchFamily="82" charset="0"/>
              </a:rPr>
              <a:t>T</a:t>
            </a:r>
            <a:r>
              <a:rPr lang="tr-TR" altLang="tr-TR" sz="3200" b="1" dirty="0">
                <a:latin typeface="Gabriola" pitchFamily="82" charset="0"/>
              </a:rPr>
              <a:t>İPLERİ</a:t>
            </a:r>
            <a:endParaRPr lang="en-US" altLang="tr-TR" sz="3200" b="1" dirty="0">
              <a:latin typeface="Gabriola" pitchFamily="82" charset="0"/>
            </a:endParaRPr>
          </a:p>
        </p:txBody>
      </p:sp>
      <p:grpSp>
        <p:nvGrpSpPr>
          <p:cNvPr id="5123" name="Group 3"/>
          <p:cNvGrpSpPr>
            <a:grpSpLocks/>
          </p:cNvGrpSpPr>
          <p:nvPr/>
        </p:nvGrpSpPr>
        <p:grpSpPr bwMode="auto">
          <a:xfrm>
            <a:off x="587375" y="1772816"/>
            <a:ext cx="2971800" cy="2282825"/>
            <a:chOff x="4790927" y="2106638"/>
            <a:chExt cx="2972923" cy="2282825"/>
          </a:xfrm>
        </p:grpSpPr>
        <p:sp>
          <p:nvSpPr>
            <p:cNvPr id="29" name="Yuvarlatılmış Dikdörtgen 20"/>
            <p:cNvSpPr/>
            <p:nvPr/>
          </p:nvSpPr>
          <p:spPr>
            <a:xfrm>
              <a:off x="6267860" y="2106638"/>
              <a:ext cx="1495990" cy="2282825"/>
            </a:xfrm>
            <a:prstGeom prst="roundRect">
              <a:avLst>
                <a:gd name="adj" fmla="val 7788"/>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42" name="Metin kutusu 21"/>
            <p:cNvSpPr txBox="1">
              <a:spLocks noChangeArrowheads="1"/>
            </p:cNvSpPr>
            <p:nvPr/>
          </p:nvSpPr>
          <p:spPr bwMode="auto">
            <a:xfrm>
              <a:off x="6433766" y="2373464"/>
              <a:ext cx="10763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latin typeface="Gabriola" pitchFamily="82" charset="0"/>
                </a:rPr>
                <a:t>O</a:t>
              </a:r>
              <a:r>
                <a:rPr lang="tr-TR" altLang="tr-TR" b="1" dirty="0">
                  <a:latin typeface="Gabriola" pitchFamily="82" charset="0"/>
                </a:rPr>
                <a:t>LGULAR</a:t>
              </a:r>
            </a:p>
            <a:p>
              <a:r>
                <a:rPr lang="tr-TR" altLang="tr-TR" sz="2400" b="1" dirty="0">
                  <a:latin typeface="Gabriola" pitchFamily="82" charset="0"/>
                  <a:cs typeface="Browallia New" pitchFamily="34" charset="-34"/>
                </a:rPr>
                <a:t>  ve</a:t>
              </a:r>
            </a:p>
            <a:p>
              <a:r>
                <a:rPr lang="tr-TR" altLang="tr-TR" sz="2400" b="1" dirty="0">
                  <a:latin typeface="Gabriola" pitchFamily="82" charset="0"/>
                  <a:cs typeface="Browallia New" pitchFamily="34" charset="-34"/>
                </a:rPr>
                <a:t>K</a:t>
              </a:r>
              <a:r>
                <a:rPr lang="tr-TR" altLang="tr-TR" b="1" dirty="0">
                  <a:latin typeface="Gabriola" pitchFamily="82" charset="0"/>
                  <a:cs typeface="Browallia New" pitchFamily="34" charset="-34"/>
                </a:rPr>
                <a:t>URALLAR</a:t>
              </a:r>
              <a:endParaRPr lang="tr-TR" altLang="tr-TR" b="1" dirty="0">
                <a:latin typeface="Browallia New" pitchFamily="34" charset="-34"/>
                <a:cs typeface="Browallia New" pitchFamily="34" charset="-34"/>
              </a:endParaRPr>
            </a:p>
          </p:txBody>
        </p:sp>
        <p:cxnSp>
          <p:nvCxnSpPr>
            <p:cNvPr id="33" name="Düz Bağlayıcı 23"/>
            <p:cNvCxnSpPr/>
            <p:nvPr/>
          </p:nvCxnSpPr>
          <p:spPr>
            <a:xfrm>
              <a:off x="6412377" y="3741763"/>
              <a:ext cx="1206956"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144" name="Metin kutusu 27"/>
            <p:cNvSpPr txBox="1">
              <a:spLocks noChangeArrowheads="1"/>
            </p:cNvSpPr>
            <p:nvPr/>
          </p:nvSpPr>
          <p:spPr bwMode="auto">
            <a:xfrm>
              <a:off x="6471931" y="3717712"/>
              <a:ext cx="758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latin typeface="Gabriola" pitchFamily="82" charset="0"/>
                </a:rPr>
                <a:t>S</a:t>
              </a:r>
              <a:r>
                <a:rPr lang="tr-TR" altLang="tr-TR" b="1" dirty="0">
                  <a:latin typeface="Gabriola" pitchFamily="82" charset="0"/>
                </a:rPr>
                <a:t>ORGU</a:t>
              </a:r>
              <a:endParaRPr lang="tr-TR" altLang="tr-TR" b="1" dirty="0">
                <a:latin typeface="Browallia New" pitchFamily="34" charset="-34"/>
                <a:cs typeface="Browallia New" pitchFamily="34" charset="-34"/>
              </a:endParaRPr>
            </a:p>
          </p:txBody>
        </p:sp>
        <p:sp>
          <p:nvSpPr>
            <p:cNvPr id="38" name="Sağ Ayraç 29"/>
            <p:cNvSpPr/>
            <p:nvPr/>
          </p:nvSpPr>
          <p:spPr>
            <a:xfrm rot="10800000">
              <a:off x="5991531" y="2406675"/>
              <a:ext cx="215982" cy="1312863"/>
            </a:xfrm>
            <a:prstGeom prst="rightBrace">
              <a:avLst/>
            </a:prstGeom>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2" name="Sağ Ayraç 34"/>
            <p:cNvSpPr/>
            <p:nvPr/>
          </p:nvSpPr>
          <p:spPr>
            <a:xfrm rot="10800000">
              <a:off x="6007412" y="3786213"/>
              <a:ext cx="204865" cy="512762"/>
            </a:xfrm>
            <a:prstGeom prst="rightBrace">
              <a:avLst/>
            </a:prstGeom>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147" name="Metin kutusu 33"/>
            <p:cNvSpPr txBox="1">
              <a:spLocks noChangeArrowheads="1"/>
            </p:cNvSpPr>
            <p:nvPr/>
          </p:nvSpPr>
          <p:spPr bwMode="auto">
            <a:xfrm>
              <a:off x="4790927" y="2564904"/>
              <a:ext cx="12094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Mantık</a:t>
              </a:r>
            </a:p>
            <a:p>
              <a:r>
                <a:rPr lang="tr-TR" altLang="tr-TR" sz="2800" b="1" dirty="0">
                  <a:solidFill>
                    <a:schemeClr val="accent2"/>
                  </a:solidFill>
                  <a:latin typeface="Gabriola" pitchFamily="82" charset="0"/>
                </a:rPr>
                <a:t>Programı</a:t>
              </a:r>
              <a:endParaRPr lang="en-US" altLang="tr-TR" sz="2000" dirty="0">
                <a:solidFill>
                  <a:schemeClr val="accent2"/>
                </a:solidFill>
              </a:endParaRPr>
            </a:p>
          </p:txBody>
        </p:sp>
        <p:sp>
          <p:nvSpPr>
            <p:cNvPr id="5148" name="Metin kutusu 35"/>
            <p:cNvSpPr txBox="1">
              <a:spLocks noChangeArrowheads="1"/>
            </p:cNvSpPr>
            <p:nvPr/>
          </p:nvSpPr>
          <p:spPr bwMode="auto">
            <a:xfrm>
              <a:off x="4872013" y="3736876"/>
              <a:ext cx="8293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800" b="1" dirty="0">
                  <a:solidFill>
                    <a:schemeClr val="accent2"/>
                  </a:solidFill>
                  <a:latin typeface="Gabriola" pitchFamily="82" charset="0"/>
                </a:rPr>
                <a:t>Hedef</a:t>
              </a:r>
              <a:endParaRPr lang="en-US" altLang="tr-TR" sz="2000" dirty="0">
                <a:solidFill>
                  <a:schemeClr val="accent2"/>
                </a:solidFill>
              </a:endParaRPr>
            </a:p>
          </p:txBody>
        </p:sp>
      </p:grpSp>
      <p:grpSp>
        <p:nvGrpSpPr>
          <p:cNvPr id="4" name="Group 3"/>
          <p:cNvGrpSpPr>
            <a:grpSpLocks/>
          </p:cNvGrpSpPr>
          <p:nvPr/>
        </p:nvGrpSpPr>
        <p:grpSpPr bwMode="auto">
          <a:xfrm>
            <a:off x="3262313" y="2158578"/>
            <a:ext cx="2668164" cy="338554"/>
            <a:chOff x="3262313" y="1870546"/>
            <a:chExt cx="2668164" cy="338554"/>
          </a:xfrm>
        </p:grpSpPr>
        <p:cxnSp>
          <p:nvCxnSpPr>
            <p:cNvPr id="26" name="Düz Ok Bağlayıcısı 41"/>
            <p:cNvCxnSpPr/>
            <p:nvPr/>
          </p:nvCxnSpPr>
          <p:spPr>
            <a:xfrm>
              <a:off x="3262313" y="2046759"/>
              <a:ext cx="1017587"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140" name="TextBox 26"/>
            <p:cNvSpPr txBox="1">
              <a:spLocks noChangeArrowheads="1"/>
            </p:cNvSpPr>
            <p:nvPr/>
          </p:nvSpPr>
          <p:spPr bwMode="auto">
            <a:xfrm>
              <a:off x="4365625" y="1870546"/>
              <a:ext cx="15648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600" dirty="0">
                  <a:solidFill>
                    <a:schemeClr val="tx2"/>
                  </a:solidFill>
                </a:rPr>
                <a:t>Atomik önerme</a:t>
              </a:r>
              <a:endParaRPr lang="en-US" altLang="tr-TR" sz="1600" dirty="0">
                <a:solidFill>
                  <a:schemeClr val="tx2"/>
                </a:solidFill>
              </a:endParaRPr>
            </a:p>
          </p:txBody>
        </p:sp>
      </p:grpSp>
      <p:grpSp>
        <p:nvGrpSpPr>
          <p:cNvPr id="5" name="Group 4"/>
          <p:cNvGrpSpPr>
            <a:grpSpLocks/>
          </p:cNvGrpSpPr>
          <p:nvPr/>
        </p:nvGrpSpPr>
        <p:grpSpPr bwMode="auto">
          <a:xfrm>
            <a:off x="3284538" y="2847553"/>
            <a:ext cx="2371593" cy="338554"/>
            <a:chOff x="3284538" y="2559521"/>
            <a:chExt cx="2371593" cy="338554"/>
          </a:xfrm>
        </p:grpSpPr>
        <p:cxnSp>
          <p:nvCxnSpPr>
            <p:cNvPr id="45" name="Düz Ok Bağlayıcısı 41"/>
            <p:cNvCxnSpPr/>
            <p:nvPr/>
          </p:nvCxnSpPr>
          <p:spPr>
            <a:xfrm>
              <a:off x="3284538" y="2735734"/>
              <a:ext cx="10191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138" name="TextBox 26"/>
            <p:cNvSpPr txBox="1">
              <a:spLocks noChangeArrowheads="1"/>
            </p:cNvSpPr>
            <p:nvPr/>
          </p:nvSpPr>
          <p:spPr bwMode="auto">
            <a:xfrm>
              <a:off x="4389438" y="2559521"/>
              <a:ext cx="12666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600" dirty="0" err="1">
                  <a:solidFill>
                    <a:schemeClr val="tx2"/>
                  </a:solidFill>
                </a:rPr>
                <a:t>İmplikasyon</a:t>
              </a:r>
              <a:endParaRPr lang="en-US" altLang="tr-TR" sz="1600" dirty="0">
                <a:solidFill>
                  <a:schemeClr val="tx2"/>
                </a:solidFill>
              </a:endParaRPr>
            </a:p>
          </p:txBody>
        </p:sp>
      </p:grpSp>
      <p:grpSp>
        <p:nvGrpSpPr>
          <p:cNvPr id="6" name="Group 5"/>
          <p:cNvGrpSpPr>
            <a:grpSpLocks/>
          </p:cNvGrpSpPr>
          <p:nvPr/>
        </p:nvGrpSpPr>
        <p:grpSpPr bwMode="auto">
          <a:xfrm>
            <a:off x="3284538" y="3455566"/>
            <a:ext cx="4849836" cy="338554"/>
            <a:chOff x="3284538" y="3167534"/>
            <a:chExt cx="4849836" cy="338554"/>
          </a:xfrm>
        </p:grpSpPr>
        <p:cxnSp>
          <p:nvCxnSpPr>
            <p:cNvPr id="47" name="Düz Ok Bağlayıcısı 41"/>
            <p:cNvCxnSpPr/>
            <p:nvPr/>
          </p:nvCxnSpPr>
          <p:spPr>
            <a:xfrm>
              <a:off x="3284538" y="3335809"/>
              <a:ext cx="10191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136" name="TextBox 26"/>
            <p:cNvSpPr txBox="1">
              <a:spLocks noChangeArrowheads="1"/>
            </p:cNvSpPr>
            <p:nvPr/>
          </p:nvSpPr>
          <p:spPr bwMode="auto">
            <a:xfrm>
              <a:off x="4389438" y="3167534"/>
              <a:ext cx="37449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1600" dirty="0">
                  <a:solidFill>
                    <a:schemeClr val="tx2"/>
                  </a:solidFill>
                </a:rPr>
                <a:t>Atomik, birleşik ve/veya ayrışık önerme</a:t>
              </a:r>
              <a:endParaRPr lang="en-US" altLang="tr-TR" sz="1600" dirty="0">
                <a:solidFill>
                  <a:schemeClr val="tx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850" y="115888"/>
            <a:ext cx="8578850" cy="736600"/>
          </a:xfrm>
        </p:spPr>
        <p:txBody>
          <a:bodyPr/>
          <a:lstStyle/>
          <a:p>
            <a:pPr algn="ctr" eaLnBrk="1" hangingPunct="1"/>
            <a:r>
              <a:rPr lang="tr-TR" altLang="tr-TR" sz="4000" b="1" dirty="0">
                <a:latin typeface="Gabriola" pitchFamily="82" charset="0"/>
              </a:rPr>
              <a:t>O</a:t>
            </a:r>
            <a:r>
              <a:rPr lang="tr-TR" altLang="tr-TR" sz="3200" b="1" dirty="0">
                <a:latin typeface="Gabriola" pitchFamily="82" charset="0"/>
              </a:rPr>
              <a:t>LGULARDAN</a:t>
            </a:r>
            <a:r>
              <a:rPr lang="tr-TR" altLang="tr-TR" sz="4000" b="1" dirty="0">
                <a:latin typeface="Gabriola" pitchFamily="82" charset="0"/>
              </a:rPr>
              <a:t> O</a:t>
            </a:r>
            <a:r>
              <a:rPr lang="tr-TR" altLang="tr-TR" sz="3200" b="1" dirty="0">
                <a:latin typeface="Gabriola" pitchFamily="82" charset="0"/>
              </a:rPr>
              <a:t>LUŞAN</a:t>
            </a:r>
            <a:r>
              <a:rPr lang="tr-TR" altLang="tr-TR" sz="4000" b="1" dirty="0">
                <a:latin typeface="Gabriola" pitchFamily="82" charset="0"/>
              </a:rPr>
              <a:t> P</a:t>
            </a:r>
            <a:r>
              <a:rPr lang="tr-TR" altLang="tr-TR" sz="3200" b="1" dirty="0">
                <a:latin typeface="Gabriola" pitchFamily="82" charset="0"/>
              </a:rPr>
              <a:t>ROLOG</a:t>
            </a:r>
            <a:r>
              <a:rPr lang="tr-TR" altLang="tr-TR" sz="4000" b="1" dirty="0">
                <a:latin typeface="Gabriola" pitchFamily="82" charset="0"/>
              </a:rPr>
              <a:t> P</a:t>
            </a:r>
            <a:r>
              <a:rPr lang="tr-TR" altLang="tr-TR" sz="3200" b="1" dirty="0">
                <a:latin typeface="Gabriola" pitchFamily="82" charset="0"/>
              </a:rPr>
              <a:t>ROGRAMI</a:t>
            </a:r>
            <a:r>
              <a:rPr lang="tr-TR" altLang="tr-TR" sz="4000" b="1" dirty="0">
                <a:latin typeface="Gabriola" pitchFamily="82" charset="0"/>
              </a:rPr>
              <a:t> Ö</a:t>
            </a:r>
            <a:r>
              <a:rPr lang="tr-TR" altLang="tr-TR" sz="3200" b="1" dirty="0">
                <a:latin typeface="Gabriola" pitchFamily="82" charset="0"/>
              </a:rPr>
              <a:t>RNEKLERİ</a:t>
            </a:r>
            <a:endParaRPr lang="en-US" altLang="tr-TR" sz="3200" b="1" dirty="0">
              <a:latin typeface="Gabriola" pitchFamily="82" charset="0"/>
            </a:endParaRPr>
          </a:p>
        </p:txBody>
      </p:sp>
      <p:grpSp>
        <p:nvGrpSpPr>
          <p:cNvPr id="5" name="Group 4"/>
          <p:cNvGrpSpPr>
            <a:grpSpLocks/>
          </p:cNvGrpSpPr>
          <p:nvPr/>
        </p:nvGrpSpPr>
        <p:grpSpPr bwMode="auto">
          <a:xfrm>
            <a:off x="755650" y="1371600"/>
            <a:ext cx="2747868" cy="1120775"/>
            <a:chOff x="755650" y="1371600"/>
            <a:chExt cx="2747868" cy="1120775"/>
          </a:xfrm>
        </p:grpSpPr>
        <p:sp>
          <p:nvSpPr>
            <p:cNvPr id="18" name="Yuvarlatılmış Dikdörtgen 20"/>
            <p:cNvSpPr/>
            <p:nvPr/>
          </p:nvSpPr>
          <p:spPr>
            <a:xfrm>
              <a:off x="827089" y="1773238"/>
              <a:ext cx="2520776" cy="719137"/>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60" name="TextBox 1"/>
            <p:cNvSpPr txBox="1">
              <a:spLocks noChangeArrowheads="1"/>
            </p:cNvSpPr>
            <p:nvPr/>
          </p:nvSpPr>
          <p:spPr bwMode="auto">
            <a:xfrm>
              <a:off x="900113" y="1879600"/>
              <a:ext cx="376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a:t>p.</a:t>
              </a:r>
              <a:endParaRPr lang="en-US" altLang="tr-TR"/>
            </a:p>
          </p:txBody>
        </p:sp>
        <p:sp>
          <p:nvSpPr>
            <p:cNvPr id="6161" name="Metin kutusu 30"/>
            <p:cNvSpPr txBox="1">
              <a:spLocks noChangeArrowheads="1"/>
            </p:cNvSpPr>
            <p:nvPr/>
          </p:nvSpPr>
          <p:spPr bwMode="auto">
            <a:xfrm>
              <a:off x="755650" y="1371600"/>
              <a:ext cx="2747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b="1" dirty="0">
                  <a:solidFill>
                    <a:schemeClr val="accent2"/>
                  </a:solidFill>
                  <a:latin typeface="Gabriola" pitchFamily="82" charset="0"/>
                </a:rPr>
                <a:t>Mümkün olan en basit program:</a:t>
              </a:r>
              <a:endParaRPr lang="en-US" altLang="tr-TR" sz="2000" b="1" dirty="0">
                <a:solidFill>
                  <a:schemeClr val="accent2"/>
                </a:solidFill>
                <a:latin typeface="Gabriola" pitchFamily="82" charset="0"/>
              </a:endParaRPr>
            </a:p>
          </p:txBody>
        </p:sp>
      </p:grpSp>
      <p:grpSp>
        <p:nvGrpSpPr>
          <p:cNvPr id="3" name="Group 2"/>
          <p:cNvGrpSpPr>
            <a:grpSpLocks/>
          </p:cNvGrpSpPr>
          <p:nvPr/>
        </p:nvGrpSpPr>
        <p:grpSpPr bwMode="auto">
          <a:xfrm>
            <a:off x="5221288" y="1395413"/>
            <a:ext cx="2589170" cy="1312862"/>
            <a:chOff x="4356100" y="1395413"/>
            <a:chExt cx="2589171" cy="1312862"/>
          </a:xfrm>
        </p:grpSpPr>
        <p:sp>
          <p:nvSpPr>
            <p:cNvPr id="21" name="Yuvarlatılmış Dikdörtgen 20"/>
            <p:cNvSpPr/>
            <p:nvPr/>
          </p:nvSpPr>
          <p:spPr>
            <a:xfrm>
              <a:off x="4427537" y="1795463"/>
              <a:ext cx="2375620" cy="912812"/>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7" name="Metin kutusu 30"/>
            <p:cNvSpPr txBox="1">
              <a:spLocks noChangeArrowheads="1"/>
            </p:cNvSpPr>
            <p:nvPr/>
          </p:nvSpPr>
          <p:spPr bwMode="auto">
            <a:xfrm>
              <a:off x="4356100" y="1395413"/>
              <a:ext cx="25891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b="1" dirty="0">
                  <a:solidFill>
                    <a:schemeClr val="tx2"/>
                  </a:solidFill>
                  <a:latin typeface="Gabriola" pitchFamily="82" charset="0"/>
                </a:rPr>
                <a:t>(p </a:t>
              </a:r>
              <a:r>
                <a:rPr lang="tr-TR" altLang="tr-TR" sz="2000" b="1" dirty="0">
                  <a:solidFill>
                    <a:schemeClr val="tx2"/>
                  </a:solidFill>
                  <a:latin typeface="Gabriola" pitchFamily="82" charset="0"/>
                  <a:sym typeface="Symbol" pitchFamily="18" charset="2"/>
                </a:rPr>
                <a:t></a:t>
              </a:r>
              <a:r>
                <a:rPr lang="tr-TR" altLang="tr-TR" sz="2000" b="1" dirty="0">
                  <a:solidFill>
                    <a:schemeClr val="tx2"/>
                  </a:solidFill>
                  <a:latin typeface="Gabriola" pitchFamily="82" charset="0"/>
                </a:rPr>
                <a:t> q)’</a:t>
              </a:r>
              <a:r>
                <a:rPr lang="tr-TR" altLang="tr-TR" sz="2000" b="1" dirty="0" err="1">
                  <a:solidFill>
                    <a:schemeClr val="tx2"/>
                  </a:solidFill>
                  <a:latin typeface="Gabriola" pitchFamily="82" charset="0"/>
                </a:rPr>
                <a:t>yu</a:t>
              </a:r>
              <a:r>
                <a:rPr lang="tr-TR" altLang="tr-TR" sz="2000" b="1" dirty="0">
                  <a:solidFill>
                    <a:schemeClr val="tx2"/>
                  </a:solidFill>
                  <a:latin typeface="Gabriola" pitchFamily="82" charset="0"/>
                </a:rPr>
                <a:t> kodlayan program:</a:t>
              </a:r>
              <a:endParaRPr lang="en-US" altLang="tr-TR" sz="2000" b="1" dirty="0">
                <a:solidFill>
                  <a:schemeClr val="tx2"/>
                </a:solidFill>
                <a:latin typeface="Gabriola" pitchFamily="82" charset="0"/>
              </a:endParaRPr>
            </a:p>
          </p:txBody>
        </p:sp>
        <p:sp>
          <p:nvSpPr>
            <p:cNvPr id="6158" name="TextBox 23"/>
            <p:cNvSpPr txBox="1">
              <a:spLocks noChangeArrowheads="1"/>
            </p:cNvSpPr>
            <p:nvPr/>
          </p:nvSpPr>
          <p:spPr bwMode="auto">
            <a:xfrm>
              <a:off x="4503738" y="1924050"/>
              <a:ext cx="377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a:t>p.</a:t>
              </a:r>
            </a:p>
            <a:p>
              <a:r>
                <a:rPr lang="tr-TR" altLang="tr-TR"/>
                <a:t>q.</a:t>
              </a:r>
              <a:endParaRPr lang="en-US" altLang="tr-TR"/>
            </a:p>
          </p:txBody>
        </p:sp>
      </p:grpSp>
      <p:grpSp>
        <p:nvGrpSpPr>
          <p:cNvPr id="4" name="Group 3"/>
          <p:cNvGrpSpPr>
            <a:grpSpLocks/>
          </p:cNvGrpSpPr>
          <p:nvPr/>
        </p:nvGrpSpPr>
        <p:grpSpPr bwMode="auto">
          <a:xfrm>
            <a:off x="2915815" y="3140968"/>
            <a:ext cx="3332964" cy="1920875"/>
            <a:chOff x="3128963" y="3524250"/>
            <a:chExt cx="3331554" cy="1920875"/>
          </a:xfrm>
        </p:grpSpPr>
        <p:sp>
          <p:nvSpPr>
            <p:cNvPr id="25" name="Yuvarlatılmış Dikdörtgen 20"/>
            <p:cNvSpPr/>
            <p:nvPr/>
          </p:nvSpPr>
          <p:spPr>
            <a:xfrm>
              <a:off x="3240041" y="3933825"/>
              <a:ext cx="3055935" cy="1511300"/>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54" name="Metin kutusu 30"/>
            <p:cNvSpPr txBox="1">
              <a:spLocks noChangeArrowheads="1"/>
            </p:cNvSpPr>
            <p:nvPr/>
          </p:nvSpPr>
          <p:spPr bwMode="auto">
            <a:xfrm>
              <a:off x="3128963" y="3524250"/>
              <a:ext cx="3331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000" b="1" dirty="0">
                  <a:solidFill>
                    <a:schemeClr val="tx2"/>
                  </a:solidFill>
                  <a:latin typeface="Gabriola" pitchFamily="82" charset="0"/>
                </a:rPr>
                <a:t>((p </a:t>
              </a:r>
              <a:r>
                <a:rPr lang="tr-TR" altLang="tr-TR" sz="2000" b="1" dirty="0">
                  <a:solidFill>
                    <a:schemeClr val="tx2"/>
                  </a:solidFill>
                  <a:latin typeface="Gabriola" pitchFamily="82" charset="0"/>
                  <a:sym typeface="Symbol" pitchFamily="18" charset="2"/>
                </a:rPr>
                <a:t></a:t>
              </a:r>
              <a:r>
                <a:rPr lang="tr-TR" altLang="tr-TR" sz="2000" b="1" dirty="0">
                  <a:solidFill>
                    <a:schemeClr val="tx2"/>
                  </a:solidFill>
                  <a:latin typeface="Gabriola" pitchFamily="82" charset="0"/>
                </a:rPr>
                <a:t> q) </a:t>
              </a:r>
              <a:r>
                <a:rPr lang="tr-TR" altLang="tr-TR" sz="2000" b="1" dirty="0">
                  <a:solidFill>
                    <a:schemeClr val="tx2"/>
                  </a:solidFill>
                  <a:latin typeface="Gabriola" pitchFamily="82" charset="0"/>
                  <a:sym typeface="Symbol" pitchFamily="18" charset="2"/>
                </a:rPr>
                <a:t></a:t>
              </a:r>
              <a:r>
                <a:rPr lang="tr-TR" altLang="tr-TR" sz="2000" b="1" dirty="0">
                  <a:solidFill>
                    <a:schemeClr val="tx2"/>
                  </a:solidFill>
                  <a:latin typeface="Gabriola" pitchFamily="82" charset="0"/>
                </a:rPr>
                <a:t>(r </a:t>
              </a:r>
              <a:r>
                <a:rPr lang="tr-TR" altLang="tr-TR" sz="2000" b="1" dirty="0">
                  <a:solidFill>
                    <a:schemeClr val="tx2"/>
                  </a:solidFill>
                  <a:latin typeface="Gabriola" pitchFamily="82" charset="0"/>
                  <a:sym typeface="Symbol" pitchFamily="18" charset="2"/>
                </a:rPr>
                <a:t></a:t>
              </a:r>
              <a:r>
                <a:rPr lang="tr-TR" altLang="tr-TR" sz="2000" b="1" dirty="0">
                  <a:solidFill>
                    <a:schemeClr val="tx2"/>
                  </a:solidFill>
                  <a:latin typeface="Gabriola" pitchFamily="82" charset="0"/>
                </a:rPr>
                <a:t> p</a:t>
              </a:r>
              <a:r>
                <a:rPr lang="tr-TR" altLang="tr-TR" sz="2000" b="1" baseline="-25000" dirty="0">
                  <a:solidFill>
                    <a:schemeClr val="tx2"/>
                  </a:solidFill>
                  <a:latin typeface="Gabriola" pitchFamily="82" charset="0"/>
                </a:rPr>
                <a:t>1</a:t>
              </a:r>
              <a:r>
                <a:rPr lang="tr-TR" altLang="tr-TR" sz="2000" b="1" dirty="0">
                  <a:solidFill>
                    <a:schemeClr val="tx2"/>
                  </a:solidFill>
                  <a:latin typeface="Gabriola" pitchFamily="82" charset="0"/>
                </a:rPr>
                <a:t>))’i kodlayan program:</a:t>
              </a:r>
              <a:endParaRPr lang="en-US" altLang="tr-TR" sz="2000" b="1" dirty="0">
                <a:solidFill>
                  <a:schemeClr val="tx2"/>
                </a:solidFill>
                <a:latin typeface="Gabriola" pitchFamily="82" charset="0"/>
              </a:endParaRPr>
            </a:p>
          </p:txBody>
        </p:sp>
        <p:sp>
          <p:nvSpPr>
            <p:cNvPr id="6155" name="TextBox 27"/>
            <p:cNvSpPr txBox="1">
              <a:spLocks noChangeArrowheads="1"/>
            </p:cNvSpPr>
            <p:nvPr/>
          </p:nvSpPr>
          <p:spPr bwMode="auto">
            <a:xfrm>
              <a:off x="3316288" y="4062413"/>
              <a:ext cx="504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a:t>p.</a:t>
              </a:r>
            </a:p>
            <a:p>
              <a:r>
                <a:rPr lang="tr-TR" altLang="tr-TR"/>
                <a:t>q.</a:t>
              </a:r>
            </a:p>
            <a:p>
              <a:r>
                <a:rPr lang="tr-TR" altLang="tr-TR"/>
                <a:t>r.</a:t>
              </a:r>
            </a:p>
            <a:p>
              <a:r>
                <a:rPr lang="tr-TR" altLang="tr-TR"/>
                <a:t>p1.</a:t>
              </a:r>
              <a:endParaRPr lang="en-US" altLang="tr-T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850" y="115888"/>
            <a:ext cx="8578850" cy="736600"/>
          </a:xfrm>
        </p:spPr>
        <p:txBody>
          <a:bodyPr/>
          <a:lstStyle/>
          <a:p>
            <a:pPr algn="ctr" eaLnBrk="1" hangingPunct="1"/>
            <a:r>
              <a:rPr lang="tr-TR" altLang="tr-TR" sz="4000" b="1" dirty="0">
                <a:latin typeface="Gabriola" pitchFamily="82" charset="0"/>
              </a:rPr>
              <a:t>H</a:t>
            </a:r>
            <a:r>
              <a:rPr lang="tr-TR" altLang="tr-TR" sz="3200" b="1" dirty="0">
                <a:latin typeface="Gabriola" pitchFamily="82" charset="0"/>
              </a:rPr>
              <a:t>ATALI</a:t>
            </a:r>
            <a:r>
              <a:rPr lang="tr-TR" altLang="tr-TR" sz="4000" b="1" dirty="0">
                <a:latin typeface="Gabriola" pitchFamily="82" charset="0"/>
              </a:rPr>
              <a:t> S</a:t>
            </a:r>
            <a:r>
              <a:rPr lang="tr-TR" altLang="tr-TR" sz="3200" b="1" dirty="0">
                <a:latin typeface="Gabriola" pitchFamily="82" charset="0"/>
              </a:rPr>
              <a:t>ÖZDİZİMİNE</a:t>
            </a:r>
            <a:r>
              <a:rPr lang="tr-TR" altLang="tr-TR" sz="4000" b="1" dirty="0">
                <a:latin typeface="Gabriola" pitchFamily="82" charset="0"/>
              </a:rPr>
              <a:t> B</a:t>
            </a:r>
            <a:r>
              <a:rPr lang="tr-TR" altLang="tr-TR" sz="3200" b="1" dirty="0">
                <a:latin typeface="Gabriola" pitchFamily="82" charset="0"/>
              </a:rPr>
              <a:t>AZI</a:t>
            </a:r>
            <a:r>
              <a:rPr lang="tr-TR" altLang="tr-TR" sz="4000" b="1" dirty="0">
                <a:latin typeface="Gabriola" pitchFamily="82" charset="0"/>
              </a:rPr>
              <a:t> Ö</a:t>
            </a:r>
            <a:r>
              <a:rPr lang="tr-TR" altLang="tr-TR" sz="3200" b="1" dirty="0">
                <a:latin typeface="Gabriola" pitchFamily="82" charset="0"/>
              </a:rPr>
              <a:t>RNEKLER</a:t>
            </a:r>
            <a:endParaRPr lang="en-US" altLang="tr-TR" sz="3200" b="1" dirty="0">
              <a:latin typeface="Gabriola" pitchFamily="82" charset="0"/>
            </a:endParaRPr>
          </a:p>
        </p:txBody>
      </p:sp>
      <p:grpSp>
        <p:nvGrpSpPr>
          <p:cNvPr id="5" name="Group 4"/>
          <p:cNvGrpSpPr>
            <a:grpSpLocks/>
          </p:cNvGrpSpPr>
          <p:nvPr/>
        </p:nvGrpSpPr>
        <p:grpSpPr bwMode="auto">
          <a:xfrm>
            <a:off x="1187450" y="1887538"/>
            <a:ext cx="3268844" cy="1325562"/>
            <a:chOff x="755650" y="1310506"/>
            <a:chExt cx="3268844" cy="1326406"/>
          </a:xfrm>
        </p:grpSpPr>
        <p:sp>
          <p:nvSpPr>
            <p:cNvPr id="18" name="Yuvarlatılmış Dikdörtgen 20"/>
            <p:cNvSpPr/>
            <p:nvPr/>
          </p:nvSpPr>
          <p:spPr>
            <a:xfrm>
              <a:off x="827088" y="1772762"/>
              <a:ext cx="3095946" cy="864150"/>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180" name="TextBox 1"/>
            <p:cNvSpPr txBox="1">
              <a:spLocks noChangeArrowheads="1"/>
            </p:cNvSpPr>
            <p:nvPr/>
          </p:nvSpPr>
          <p:spPr bwMode="auto">
            <a:xfrm>
              <a:off x="900113" y="1879600"/>
              <a:ext cx="3770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a:t>p;</a:t>
              </a:r>
            </a:p>
            <a:p>
              <a:r>
                <a:rPr lang="tr-TR" altLang="tr-TR"/>
                <a:t>q.</a:t>
              </a:r>
              <a:endParaRPr lang="en-US" altLang="tr-TR"/>
            </a:p>
          </p:txBody>
        </p:sp>
        <p:sp>
          <p:nvSpPr>
            <p:cNvPr id="7181" name="Metin kutusu 30"/>
            <p:cNvSpPr txBox="1">
              <a:spLocks noChangeArrowheads="1"/>
            </p:cNvSpPr>
            <p:nvPr/>
          </p:nvSpPr>
          <p:spPr bwMode="auto">
            <a:xfrm>
              <a:off x="755650" y="1310506"/>
              <a:ext cx="3268844" cy="46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 operatörünün hatalı kullanımı:</a:t>
              </a:r>
              <a:endParaRPr lang="en-US" altLang="tr-TR" sz="2400" b="1" dirty="0">
                <a:solidFill>
                  <a:schemeClr val="accent2"/>
                </a:solidFill>
                <a:latin typeface="Gabriola" pitchFamily="82" charset="0"/>
              </a:endParaRPr>
            </a:p>
          </p:txBody>
        </p:sp>
      </p:grpSp>
      <p:grpSp>
        <p:nvGrpSpPr>
          <p:cNvPr id="3" name="Group 2"/>
          <p:cNvGrpSpPr>
            <a:grpSpLocks/>
          </p:cNvGrpSpPr>
          <p:nvPr/>
        </p:nvGrpSpPr>
        <p:grpSpPr bwMode="auto">
          <a:xfrm>
            <a:off x="5653089" y="1916113"/>
            <a:ext cx="3268844" cy="1368425"/>
            <a:chOff x="4356100" y="1340123"/>
            <a:chExt cx="3268845" cy="1368152"/>
          </a:xfrm>
        </p:grpSpPr>
        <p:sp>
          <p:nvSpPr>
            <p:cNvPr id="21" name="Yuvarlatılmış Dikdörtgen 20"/>
            <p:cNvSpPr/>
            <p:nvPr/>
          </p:nvSpPr>
          <p:spPr>
            <a:xfrm>
              <a:off x="4427537" y="1795644"/>
              <a:ext cx="3095947" cy="912631"/>
            </a:xfrm>
            <a:prstGeom prst="roundRect">
              <a:avLst>
                <a:gd name="adj" fmla="val 4700"/>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7" name="Metin kutusu 30"/>
            <p:cNvSpPr txBox="1">
              <a:spLocks noChangeArrowheads="1"/>
            </p:cNvSpPr>
            <p:nvPr/>
          </p:nvSpPr>
          <p:spPr bwMode="auto">
            <a:xfrm>
              <a:off x="4356100" y="1340123"/>
              <a:ext cx="3268845" cy="46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sz="2400" b="1" dirty="0">
                  <a:solidFill>
                    <a:schemeClr val="accent2"/>
                  </a:solidFill>
                  <a:latin typeface="Gabriola" pitchFamily="82" charset="0"/>
                </a:rPr>
                <a:t>‘,’ operatörünün hatalı kullanımı:</a:t>
              </a:r>
              <a:endParaRPr lang="en-US" altLang="tr-TR" sz="2400" b="1" dirty="0">
                <a:solidFill>
                  <a:schemeClr val="accent2"/>
                </a:solidFill>
                <a:latin typeface="Gabriola" pitchFamily="82" charset="0"/>
              </a:endParaRPr>
            </a:p>
          </p:txBody>
        </p:sp>
        <p:sp>
          <p:nvSpPr>
            <p:cNvPr id="7178" name="TextBox 23"/>
            <p:cNvSpPr txBox="1">
              <a:spLocks noChangeArrowheads="1"/>
            </p:cNvSpPr>
            <p:nvPr/>
          </p:nvSpPr>
          <p:spPr bwMode="auto">
            <a:xfrm>
              <a:off x="4503738" y="1924050"/>
              <a:ext cx="377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tr-TR" altLang="tr-TR" dirty="0"/>
                <a:t>p,</a:t>
              </a:r>
            </a:p>
            <a:p>
              <a:r>
                <a:rPr lang="tr-TR" altLang="tr-TR" dirty="0"/>
                <a:t>q.</a:t>
              </a:r>
              <a:endParaRPr lang="en-US" altLang="tr-TR"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enar Çizgili">
  <a:themeElements>
    <a:clrScheme name="Kenar Çizgili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Kenar Çizgili">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enar Çizgili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enar Çizgili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enar Çizgili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enar Çizgili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Kenar Çizgili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Kenar Çizgili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Kenar Çizgili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Kenar Çizgili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enar Çizgili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8823842D759C9E449A32AB522A910043" ma:contentTypeVersion="10" ma:contentTypeDescription="Yeni belge oluşturun." ma:contentTypeScope="" ma:versionID="d833fa0363b9e3f7b76c9c02aa9943c6">
  <xsd:schema xmlns:xsd="http://www.w3.org/2001/XMLSchema" xmlns:xs="http://www.w3.org/2001/XMLSchema" xmlns:p="http://schemas.microsoft.com/office/2006/metadata/properties" xmlns:ns2="848fb4e4-d694-466d-9c20-89c7728fbbbf" xmlns:ns3="033fb895-ccb7-49cb-b328-917c7623290e" targetNamespace="http://schemas.microsoft.com/office/2006/metadata/properties" ma:root="true" ma:fieldsID="7e9ecd83fd5898544e3f4834760e0629" ns2:_="" ns3:_="">
    <xsd:import namespace="848fb4e4-d694-466d-9c20-89c7728fbbbf"/>
    <xsd:import namespace="033fb895-ccb7-49cb-b328-917c762329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8fb4e4-d694-466d-9c20-89c7728fb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3fb895-ccb7-49cb-b328-917c7623290e" elementFormDefault="qualified">
    <xsd:import namespace="http://schemas.microsoft.com/office/2006/documentManagement/types"/>
    <xsd:import namespace="http://schemas.microsoft.com/office/infopath/2007/PartnerControls"/>
    <xsd:element name="SharedWithUsers" ma:index="16"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Ayrıntıları ile Paylaşıld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E40138-05A3-48E1-99C2-EE9824318553}"/>
</file>

<file path=customXml/itemProps2.xml><?xml version="1.0" encoding="utf-8"?>
<ds:datastoreItem xmlns:ds="http://schemas.openxmlformats.org/officeDocument/2006/customXml" ds:itemID="{E6FB042A-8F8A-4A1E-BBC2-0A82D2AC07EA}"/>
</file>

<file path=customXml/itemProps3.xml><?xml version="1.0" encoding="utf-8"?>
<ds:datastoreItem xmlns:ds="http://schemas.openxmlformats.org/officeDocument/2006/customXml" ds:itemID="{EFC1F1B2-FAF1-4371-AC0C-DAF1D8EFE2A6}"/>
</file>

<file path=docProps/app.xml><?xml version="1.0" encoding="utf-8"?>
<Properties xmlns="http://schemas.openxmlformats.org/officeDocument/2006/extended-properties" xmlns:vt="http://schemas.openxmlformats.org/officeDocument/2006/docPropsVTypes">
  <Template>Edge</Template>
  <TotalTime>6037</TotalTime>
  <Words>1420</Words>
  <Application>Microsoft Office PowerPoint</Application>
  <PresentationFormat>Ekran Gösterisi (4:3)</PresentationFormat>
  <Paragraphs>184</Paragraphs>
  <Slides>19</Slides>
  <Notes>1</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19</vt:i4>
      </vt:variant>
    </vt:vector>
  </HeadingPairs>
  <TitlesOfParts>
    <vt:vector size="29" baseType="lpstr">
      <vt:lpstr>Arial</vt:lpstr>
      <vt:lpstr>Bookman</vt:lpstr>
      <vt:lpstr>Browallia New</vt:lpstr>
      <vt:lpstr>Calibri</vt:lpstr>
      <vt:lpstr>Gabriola</vt:lpstr>
      <vt:lpstr>Garamond</vt:lpstr>
      <vt:lpstr>Symbol</vt:lpstr>
      <vt:lpstr>Times New Roman</vt:lpstr>
      <vt:lpstr>Wingdings</vt:lpstr>
      <vt:lpstr>Kenar Çizgili</vt:lpstr>
      <vt:lpstr>PowerPoint Sunusu</vt:lpstr>
      <vt:lpstr>İSTATİKSEL YAPAY ZEKÂ VE ÖNERMELER MANTIĞI - I</vt:lpstr>
      <vt:lpstr>İSTATİKSEL YAPAY ZEKÂ VE ÖNERMELER MANTIĞI - II</vt:lpstr>
      <vt:lpstr>İSTATİKSEL YAPAY ZEKÂ VE ÖNERMELER MANTIĞI - III</vt:lpstr>
      <vt:lpstr>ÇIKARIM OLUŞTURMA OLARAK MANTIK PROGRAMLAMA</vt:lpstr>
      <vt:lpstr>TÜMDENGELİMLİ MANTIK SİSTEMLERİ</vt:lpstr>
      <vt:lpstr>MANTIK PROGRAMLAMADA KULLANILAN ÖNERME TİPLERİ</vt:lpstr>
      <vt:lpstr>OLGULARDAN OLUŞAN PROLOG PROGRAMI ÖRNEKLERİ</vt:lpstr>
      <vt:lpstr>HATALI SÖZDİZİMİNE BAZI ÖRNEKLER</vt:lpstr>
      <vt:lpstr>KURALLARIN SÖZDİZİMİ</vt:lpstr>
      <vt:lpstr>PowerPoint Sunusu</vt:lpstr>
      <vt:lpstr>PowerPoint Sunusu</vt:lpstr>
      <vt:lpstr>PowerPoint Sunusu</vt:lpstr>
      <vt:lpstr>OLUMSUZLAMA</vt:lpstr>
      <vt:lpstr>HORN CÜMLELERİ</vt:lpstr>
      <vt:lpstr>PROLOG İÇİN ÇIKARIM KURALLARI </vt:lpstr>
      <vt:lpstr>İKİ ÇIKARIM KURALI</vt:lpstr>
      <vt:lpstr>ALIŞTIRMALAR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trakya</dc:creator>
  <cp:lastModifiedBy>YILMAZ KILIÇASLAN</cp:lastModifiedBy>
  <cp:revision>1137</cp:revision>
  <cp:lastPrinted>2018-03-19T13:31:30Z</cp:lastPrinted>
  <dcterms:created xsi:type="dcterms:W3CDTF">2002-05-28T20:17:50Z</dcterms:created>
  <dcterms:modified xsi:type="dcterms:W3CDTF">2024-03-14T12:14:23Z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0x0101008823842D759C9E449A32AB522A910043</vt:lpwstr>
  </property>
</Properties>
</file>