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29"/>
  </p:notesMasterIdLst>
  <p:sldIdLst>
    <p:sldId id="256" r:id="rId2"/>
    <p:sldId id="285" r:id="rId3"/>
    <p:sldId id="284" r:id="rId4"/>
    <p:sldId id="290" r:id="rId5"/>
    <p:sldId id="280" r:id="rId6"/>
    <p:sldId id="286" r:id="rId7"/>
    <p:sldId id="281" r:id="rId8"/>
    <p:sldId id="289" r:id="rId9"/>
    <p:sldId id="291" r:id="rId10"/>
    <p:sldId id="282" r:id="rId11"/>
    <p:sldId id="309" r:id="rId12"/>
    <p:sldId id="292" r:id="rId13"/>
    <p:sldId id="312" r:id="rId14"/>
    <p:sldId id="293" r:id="rId15"/>
    <p:sldId id="294" r:id="rId16"/>
    <p:sldId id="295" r:id="rId17"/>
    <p:sldId id="296" r:id="rId18"/>
    <p:sldId id="302" r:id="rId19"/>
    <p:sldId id="303" r:id="rId20"/>
    <p:sldId id="304" r:id="rId21"/>
    <p:sldId id="305" r:id="rId22"/>
    <p:sldId id="306" r:id="rId23"/>
    <p:sldId id="307" r:id="rId24"/>
    <p:sldId id="314" r:id="rId25"/>
    <p:sldId id="283" r:id="rId26"/>
    <p:sldId id="310" r:id="rId27"/>
    <p:sldId id="308"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053" autoAdjust="0"/>
    <p:restoredTop sz="86455" autoAdjust="0"/>
  </p:normalViewPr>
  <p:slideViewPr>
    <p:cSldViewPr snapToGrid="0">
      <p:cViewPr varScale="1">
        <p:scale>
          <a:sx n="95" d="100"/>
          <a:sy n="95" d="100"/>
        </p:scale>
        <p:origin x="571" y="91"/>
      </p:cViewPr>
      <p:guideLst>
        <p:guide orient="horz" pos="2160"/>
        <p:guide pos="3840"/>
      </p:guideLst>
    </p:cSldViewPr>
  </p:slideViewPr>
  <p:outlineViewPr>
    <p:cViewPr>
      <p:scale>
        <a:sx n="33" d="100"/>
        <a:sy n="33" d="100"/>
      </p:scale>
      <p:origin x="258" y="10390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openxmlformats.org/officeDocument/2006/relationships/customXml" Target="../customXml/item2.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AACC77-11D1-401B-9736-0F1EEAF4D604}" type="datetimeFigureOut">
              <a:rPr lang="tr-TR" smtClean="0"/>
              <a:t>21.03.2024</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8B89E8-CBBD-40CF-B058-934DF957C5DC}" type="slidenum">
              <a:rPr lang="tr-TR" smtClean="0"/>
              <a:t>‹#›</a:t>
            </a:fld>
            <a:endParaRPr lang="tr-TR"/>
          </a:p>
        </p:txBody>
      </p:sp>
    </p:spTree>
    <p:extLst>
      <p:ext uri="{BB962C8B-B14F-4D97-AF65-F5344CB8AC3E}">
        <p14:creationId xmlns:p14="http://schemas.microsoft.com/office/powerpoint/2010/main" val="4066641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618B89E8-CBBD-40CF-B058-934DF957C5DC}" type="slidenum">
              <a:rPr lang="tr-TR" smtClean="0"/>
              <a:t>1</a:t>
            </a:fld>
            <a:endParaRPr lang="tr-TR"/>
          </a:p>
        </p:txBody>
      </p:sp>
    </p:spTree>
    <p:extLst>
      <p:ext uri="{BB962C8B-B14F-4D97-AF65-F5344CB8AC3E}">
        <p14:creationId xmlns:p14="http://schemas.microsoft.com/office/powerpoint/2010/main" val="3326118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a:p>
            <a:r>
              <a:rPr lang="tr-TR" dirty="0"/>
              <a:t>  </a:t>
            </a:r>
          </a:p>
          <a:p>
            <a:endParaRPr lang="tr-TR" dirty="0"/>
          </a:p>
          <a:p>
            <a:endParaRPr lang="tr-TR" dirty="0"/>
          </a:p>
          <a:p>
            <a:endParaRPr lang="tr-TR" dirty="0"/>
          </a:p>
          <a:p>
            <a:endParaRPr lang="tr-TR" dirty="0"/>
          </a:p>
          <a:p>
            <a:endParaRPr lang="tr-TR"/>
          </a:p>
          <a:p>
            <a:endParaRPr lang="en-US" dirty="0"/>
          </a:p>
        </p:txBody>
      </p:sp>
      <p:sp>
        <p:nvSpPr>
          <p:cNvPr id="4" name="Slide Number Placeholder 3"/>
          <p:cNvSpPr>
            <a:spLocks noGrp="1"/>
          </p:cNvSpPr>
          <p:nvPr>
            <p:ph type="sldNum" sz="quarter" idx="10"/>
          </p:nvPr>
        </p:nvSpPr>
        <p:spPr/>
        <p:txBody>
          <a:bodyPr/>
          <a:lstStyle/>
          <a:p>
            <a:fld id="{618B89E8-CBBD-40CF-B058-934DF957C5DC}" type="slidenum">
              <a:rPr lang="tr-TR" smtClean="0"/>
              <a:t>9</a:t>
            </a:fld>
            <a:endParaRPr lang="tr-TR"/>
          </a:p>
        </p:txBody>
      </p:sp>
    </p:spTree>
    <p:extLst>
      <p:ext uri="{BB962C8B-B14F-4D97-AF65-F5344CB8AC3E}">
        <p14:creationId xmlns:p14="http://schemas.microsoft.com/office/powerpoint/2010/main" val="1727164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a:p>
            <a:r>
              <a:rPr lang="tr-TR" dirty="0"/>
              <a:t>  </a:t>
            </a:r>
          </a:p>
          <a:p>
            <a:endParaRPr lang="tr-TR" dirty="0"/>
          </a:p>
          <a:p>
            <a:endParaRPr lang="tr-TR" dirty="0"/>
          </a:p>
          <a:p>
            <a:endParaRPr lang="tr-TR" dirty="0"/>
          </a:p>
          <a:p>
            <a:endParaRPr lang="tr-TR" dirty="0"/>
          </a:p>
          <a:p>
            <a:endParaRPr lang="tr-TR"/>
          </a:p>
          <a:p>
            <a:endParaRPr lang="en-US" dirty="0"/>
          </a:p>
        </p:txBody>
      </p:sp>
      <p:sp>
        <p:nvSpPr>
          <p:cNvPr id="4" name="Slide Number Placeholder 3"/>
          <p:cNvSpPr>
            <a:spLocks noGrp="1"/>
          </p:cNvSpPr>
          <p:nvPr>
            <p:ph type="sldNum" sz="quarter" idx="10"/>
          </p:nvPr>
        </p:nvSpPr>
        <p:spPr/>
        <p:txBody>
          <a:bodyPr/>
          <a:lstStyle/>
          <a:p>
            <a:fld id="{618B89E8-CBBD-40CF-B058-934DF957C5DC}" type="slidenum">
              <a:rPr lang="tr-TR" smtClean="0"/>
              <a:t>11</a:t>
            </a:fld>
            <a:endParaRPr lang="tr-TR"/>
          </a:p>
        </p:txBody>
      </p:sp>
    </p:spTree>
    <p:extLst>
      <p:ext uri="{BB962C8B-B14F-4D97-AF65-F5344CB8AC3E}">
        <p14:creationId xmlns:p14="http://schemas.microsoft.com/office/powerpoint/2010/main" val="2955861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a:p>
            <a:r>
              <a:rPr lang="tr-TR" dirty="0"/>
              <a:t>  </a:t>
            </a:r>
          </a:p>
          <a:p>
            <a:endParaRPr lang="tr-TR" dirty="0"/>
          </a:p>
          <a:p>
            <a:endParaRPr lang="tr-TR" dirty="0"/>
          </a:p>
          <a:p>
            <a:endParaRPr lang="tr-TR" dirty="0"/>
          </a:p>
          <a:p>
            <a:endParaRPr lang="tr-TR" dirty="0"/>
          </a:p>
          <a:p>
            <a:endParaRPr lang="tr-TR"/>
          </a:p>
          <a:p>
            <a:endParaRPr lang="en-US" dirty="0"/>
          </a:p>
        </p:txBody>
      </p:sp>
      <p:sp>
        <p:nvSpPr>
          <p:cNvPr id="4" name="Slide Number Placeholder 3"/>
          <p:cNvSpPr>
            <a:spLocks noGrp="1"/>
          </p:cNvSpPr>
          <p:nvPr>
            <p:ph type="sldNum" sz="quarter" idx="10"/>
          </p:nvPr>
        </p:nvSpPr>
        <p:spPr/>
        <p:txBody>
          <a:bodyPr/>
          <a:lstStyle/>
          <a:p>
            <a:fld id="{618B89E8-CBBD-40CF-B058-934DF957C5DC}" type="slidenum">
              <a:rPr lang="tr-TR" smtClean="0"/>
              <a:t>12</a:t>
            </a:fld>
            <a:endParaRPr lang="tr-TR"/>
          </a:p>
        </p:txBody>
      </p:sp>
    </p:spTree>
    <p:extLst>
      <p:ext uri="{BB962C8B-B14F-4D97-AF65-F5344CB8AC3E}">
        <p14:creationId xmlns:p14="http://schemas.microsoft.com/office/powerpoint/2010/main" val="2921215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a:p>
            <a:r>
              <a:rPr lang="tr-TR" dirty="0"/>
              <a:t>  </a:t>
            </a:r>
          </a:p>
          <a:p>
            <a:endParaRPr lang="tr-TR" dirty="0"/>
          </a:p>
          <a:p>
            <a:endParaRPr lang="tr-TR" dirty="0"/>
          </a:p>
          <a:p>
            <a:endParaRPr lang="tr-TR" dirty="0"/>
          </a:p>
          <a:p>
            <a:endParaRPr lang="tr-TR" dirty="0"/>
          </a:p>
          <a:p>
            <a:endParaRPr lang="tr-TR"/>
          </a:p>
          <a:p>
            <a:endParaRPr lang="en-US" dirty="0"/>
          </a:p>
        </p:txBody>
      </p:sp>
      <p:sp>
        <p:nvSpPr>
          <p:cNvPr id="4" name="Slide Number Placeholder 3"/>
          <p:cNvSpPr>
            <a:spLocks noGrp="1"/>
          </p:cNvSpPr>
          <p:nvPr>
            <p:ph type="sldNum" sz="quarter" idx="10"/>
          </p:nvPr>
        </p:nvSpPr>
        <p:spPr/>
        <p:txBody>
          <a:bodyPr/>
          <a:lstStyle/>
          <a:p>
            <a:fld id="{618B89E8-CBBD-40CF-B058-934DF957C5DC}" type="slidenum">
              <a:rPr lang="tr-TR" smtClean="0"/>
              <a:t>13</a:t>
            </a:fld>
            <a:endParaRPr lang="tr-TR"/>
          </a:p>
        </p:txBody>
      </p:sp>
    </p:spTree>
    <p:extLst>
      <p:ext uri="{BB962C8B-B14F-4D97-AF65-F5344CB8AC3E}">
        <p14:creationId xmlns:p14="http://schemas.microsoft.com/office/powerpoint/2010/main" val="2641277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a:p>
            <a:r>
              <a:rPr lang="tr-TR" dirty="0"/>
              <a:t>  </a:t>
            </a:r>
          </a:p>
          <a:p>
            <a:endParaRPr lang="tr-TR" dirty="0"/>
          </a:p>
          <a:p>
            <a:endParaRPr lang="tr-TR" dirty="0"/>
          </a:p>
          <a:p>
            <a:endParaRPr lang="tr-TR" dirty="0"/>
          </a:p>
          <a:p>
            <a:endParaRPr lang="tr-TR" dirty="0"/>
          </a:p>
          <a:p>
            <a:endParaRPr lang="tr-TR"/>
          </a:p>
          <a:p>
            <a:endParaRPr lang="en-US" dirty="0"/>
          </a:p>
        </p:txBody>
      </p:sp>
      <p:sp>
        <p:nvSpPr>
          <p:cNvPr id="4" name="Slide Number Placeholder 3"/>
          <p:cNvSpPr>
            <a:spLocks noGrp="1"/>
          </p:cNvSpPr>
          <p:nvPr>
            <p:ph type="sldNum" sz="quarter" idx="10"/>
          </p:nvPr>
        </p:nvSpPr>
        <p:spPr/>
        <p:txBody>
          <a:bodyPr/>
          <a:lstStyle/>
          <a:p>
            <a:fld id="{618B89E8-CBBD-40CF-B058-934DF957C5DC}" type="slidenum">
              <a:rPr lang="tr-TR" smtClean="0"/>
              <a:t>17</a:t>
            </a:fld>
            <a:endParaRPr lang="tr-TR"/>
          </a:p>
        </p:txBody>
      </p:sp>
    </p:spTree>
    <p:extLst>
      <p:ext uri="{BB962C8B-B14F-4D97-AF65-F5344CB8AC3E}">
        <p14:creationId xmlns:p14="http://schemas.microsoft.com/office/powerpoint/2010/main" val="87396356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896E00-DFD9-4A19-A338-5760ACC041D1}" type="datetime1">
              <a:rPr lang="en-US" smtClean="0"/>
              <a:t>3/21/2024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7E1CA-58AA-4131-868C-C0279C3B025A}" type="datetime1">
              <a:rPr lang="en-US" smtClean="0"/>
              <a:t>3/21/2024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000656-58AE-4547-9AE7-3A6F56867EB9}" type="datetime1">
              <a:rPr lang="en-US" smtClean="0"/>
              <a:t>3/21/2024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8E54CF-5435-4142-B304-5016E04CFF61}" type="datetime1">
              <a:rPr lang="en-US" smtClean="0"/>
              <a:t>3/21/2024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73A25277-8D53-488C-A7B7-74B49BCA9BA1}" type="datetime1">
              <a:rPr lang="en-US" smtClean="0"/>
              <a:t>3/21/2024</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33E2BC-483A-4B72-8315-1D9EC733E4A9}" type="datetime1">
              <a:rPr lang="en-US" smtClean="0"/>
              <a:t>3/21/2024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231941-5C24-4826-8732-9C8763D52E2D}" type="datetime1">
              <a:rPr lang="en-US" smtClean="0"/>
              <a:t>3/21/2024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4172D3-E84D-406B-8EA0-13274BEF9ECC}" type="datetime1">
              <a:rPr lang="en-US" smtClean="0"/>
              <a:t>3/21/2024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A11BF9-4861-4919-A27A-AAE2D8D0EB0E}" type="datetime1">
              <a:rPr lang="en-US" smtClean="0"/>
              <a:t>3/21/2024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3EB143-813E-4F69-8FE5-6106BC71F6CB}" type="datetime1">
              <a:rPr lang="en-US" smtClean="0"/>
              <a:t>3/21/2024</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C48D5E-2609-49F1-8BB8-FB58C333A72D}" type="datetime1">
              <a:rPr lang="en-US" smtClean="0"/>
              <a:t>3/21/2024</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FE15542-7E20-4C22-827B-85C96C74C55A}" type="datetime1">
              <a:rPr lang="en-US" smtClean="0"/>
              <a:t>3/21/2024</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tr-TR" sz="8800" b="1" dirty="0">
                <a:latin typeface="Gabriola" panose="04040605051002020D02" pitchFamily="82" charset="0"/>
              </a:rPr>
              <a:t>B</a:t>
            </a:r>
            <a:r>
              <a:rPr lang="tr-TR" sz="7200" b="1" dirty="0">
                <a:latin typeface="Gabriola" panose="04040605051002020D02" pitchFamily="82" charset="0"/>
              </a:rPr>
              <a:t>irinci </a:t>
            </a:r>
            <a:r>
              <a:rPr lang="tr-TR" sz="8800" b="1" dirty="0">
                <a:latin typeface="Gabriola" panose="04040605051002020D02" pitchFamily="82" charset="0"/>
              </a:rPr>
              <a:t>d</a:t>
            </a:r>
            <a:r>
              <a:rPr lang="tr-TR" sz="7200" b="1" dirty="0">
                <a:latin typeface="Gabriola" panose="04040605051002020D02" pitchFamily="82" charset="0"/>
              </a:rPr>
              <a:t>ereceden </a:t>
            </a:r>
            <a:r>
              <a:rPr lang="tr-TR" sz="8800" b="1" dirty="0">
                <a:latin typeface="Gabriola" panose="04040605051002020D02" pitchFamily="82" charset="0"/>
              </a:rPr>
              <a:t>y</a:t>
            </a:r>
            <a:r>
              <a:rPr lang="tr-TR" sz="7200" b="1" dirty="0">
                <a:latin typeface="Gabriola" panose="04040605051002020D02" pitchFamily="82" charset="0"/>
              </a:rPr>
              <a:t>üklem </a:t>
            </a:r>
            <a:r>
              <a:rPr lang="tr-TR" sz="8800" b="1" dirty="0">
                <a:latin typeface="Gabriola" panose="04040605051002020D02" pitchFamily="82" charset="0"/>
              </a:rPr>
              <a:t>m</a:t>
            </a:r>
            <a:r>
              <a:rPr lang="tr-TR" sz="7200" b="1" dirty="0">
                <a:latin typeface="Gabriola" panose="04040605051002020D02" pitchFamily="82" charset="0"/>
              </a:rPr>
              <a:t>antığı</a:t>
            </a:r>
            <a:endParaRPr lang="tr-TR" sz="7200" dirty="0">
              <a:latin typeface="Gabriola" panose="04040605051002020D02" pitchFamily="82" charset="0"/>
            </a:endParaRPr>
          </a:p>
        </p:txBody>
      </p:sp>
      <p:sp>
        <p:nvSpPr>
          <p:cNvPr id="3" name="Slide Number Placeholder 2"/>
          <p:cNvSpPr>
            <a:spLocks noGrp="1"/>
          </p:cNvSpPr>
          <p:nvPr>
            <p:ph type="sldNum" sz="quarter" idx="12"/>
          </p:nvPr>
        </p:nvSpPr>
        <p:spPr/>
        <p:txBody>
          <a:bodyPr/>
          <a:lstStyle/>
          <a:p>
            <a:fld id="{4FAB73BC-B049-4115-A692-8D63A059BFB8}" type="slidenum">
              <a:rPr lang="en-US" smtClean="0"/>
              <a:pPr/>
              <a:t>1</a:t>
            </a:fld>
            <a:endParaRPr lang="en-US" dirty="0"/>
          </a:p>
        </p:txBody>
      </p:sp>
      <p:sp>
        <p:nvSpPr>
          <p:cNvPr id="4" name="Rectangle 3"/>
          <p:cNvSpPr/>
          <p:nvPr/>
        </p:nvSpPr>
        <p:spPr>
          <a:xfrm>
            <a:off x="1110168" y="24754"/>
            <a:ext cx="10881306" cy="954107"/>
          </a:xfrm>
          <a:prstGeom prst="rect">
            <a:avLst/>
          </a:prstGeom>
        </p:spPr>
        <p:txBody>
          <a:bodyPr wrap="square">
            <a:spAutoFit/>
          </a:bodyPr>
          <a:lstStyle/>
          <a:p>
            <a:pPr algn="r"/>
            <a:r>
              <a:rPr lang="en-US" dirty="0"/>
              <a:t> </a:t>
            </a:r>
            <a:r>
              <a:rPr lang="en-US" sz="2800" b="1" dirty="0">
                <a:latin typeface="Gabriola" panose="04040605051002020D02" pitchFamily="82" charset="0"/>
              </a:rPr>
              <a:t>“</a:t>
            </a:r>
            <a:r>
              <a:rPr lang="tr-TR" sz="2800" b="1" dirty="0">
                <a:latin typeface="Gabriola" panose="04040605051002020D02" pitchFamily="82" charset="0"/>
              </a:rPr>
              <a:t>Dilimin sınırları dünyamın sınırları demektir.</a:t>
            </a:r>
            <a:r>
              <a:rPr lang="tr-TR" sz="2800" dirty="0">
                <a:latin typeface="Gabriola" panose="04040605051002020D02" pitchFamily="82" charset="0"/>
              </a:rPr>
              <a:t> </a:t>
            </a:r>
            <a:r>
              <a:rPr lang="tr-TR" sz="2800" b="1" dirty="0">
                <a:latin typeface="Gabriola" panose="04040605051002020D02" pitchFamily="82" charset="0"/>
              </a:rPr>
              <a:t>Sahip olduğum tek şey kelimelerimin anlamlarıdır.</a:t>
            </a:r>
            <a:r>
              <a:rPr lang="en-US" sz="2800" b="1" dirty="0">
                <a:latin typeface="Gabriola" panose="04040605051002020D02" pitchFamily="82" charset="0"/>
              </a:rPr>
              <a:t>”</a:t>
            </a:r>
            <a:r>
              <a:rPr lang="tr-TR" sz="2800" b="1" dirty="0">
                <a:latin typeface="Gabriola" panose="04040605051002020D02" pitchFamily="82" charset="0"/>
              </a:rPr>
              <a:t>  </a:t>
            </a:r>
          </a:p>
          <a:p>
            <a:pPr algn="r"/>
            <a:r>
              <a:rPr lang="tr-TR" sz="2800" b="1" dirty="0">
                <a:latin typeface="Gabriola" panose="04040605051002020D02" pitchFamily="82" charset="0"/>
              </a:rPr>
              <a:t>Ludwig </a:t>
            </a:r>
            <a:r>
              <a:rPr lang="tr-TR" sz="2000" b="1" dirty="0"/>
              <a:t>Wittgenstein</a:t>
            </a:r>
            <a:endParaRPr lang="en-US" sz="2000" b="1" dirty="0"/>
          </a:p>
        </p:txBody>
      </p:sp>
      <p:pic>
        <p:nvPicPr>
          <p:cNvPr id="5" name="Resim 4"/>
          <p:cNvPicPr>
            <a:picLocks noChangeAspect="1"/>
          </p:cNvPicPr>
          <p:nvPr/>
        </p:nvPicPr>
        <p:blipFill>
          <a:blip r:embed="rId3"/>
          <a:stretch>
            <a:fillRect/>
          </a:stretch>
        </p:blipFill>
        <p:spPr>
          <a:xfrm>
            <a:off x="1" y="1"/>
            <a:ext cx="1173480" cy="1518972"/>
          </a:xfrm>
          <a:prstGeom prst="rect">
            <a:avLst/>
          </a:prstGeom>
        </p:spPr>
      </p:pic>
      <p:sp>
        <p:nvSpPr>
          <p:cNvPr id="6" name="Subtitle 2"/>
          <p:cNvSpPr>
            <a:spLocks noGrp="1"/>
          </p:cNvSpPr>
          <p:nvPr>
            <p:ph type="subTitle" idx="1"/>
          </p:nvPr>
        </p:nvSpPr>
        <p:spPr>
          <a:xfrm>
            <a:off x="7825273" y="6105351"/>
            <a:ext cx="4366727" cy="752649"/>
          </a:xfrm>
        </p:spPr>
        <p:txBody>
          <a:bodyPr>
            <a:noAutofit/>
          </a:bodyPr>
          <a:lstStyle/>
          <a:p>
            <a:pPr algn="ctr">
              <a:lnSpc>
                <a:spcPct val="50000"/>
              </a:lnSpc>
            </a:pPr>
            <a:r>
              <a:rPr lang="tr-TR" sz="2800" b="1" dirty="0">
                <a:latin typeface="Gabriola" panose="04040605051002020D02" pitchFamily="82" charset="0"/>
              </a:rPr>
              <a:t>Yılmaz Kılıçaslan</a:t>
            </a:r>
          </a:p>
          <a:p>
            <a:pPr algn="ctr">
              <a:lnSpc>
                <a:spcPct val="50000"/>
              </a:lnSpc>
            </a:pPr>
            <a:r>
              <a:rPr lang="tr-TR" sz="2800" b="1" dirty="0">
                <a:latin typeface="Gabriola" panose="04040605051002020D02" pitchFamily="82" charset="0"/>
              </a:rPr>
              <a:t>Aydın Adnan Menderes </a:t>
            </a:r>
            <a:r>
              <a:rPr lang="tr-TR" sz="2800" b="1" dirty="0" err="1">
                <a:latin typeface="Gabriola" panose="04040605051002020D02" pitchFamily="82" charset="0"/>
              </a:rPr>
              <a:t>University</a:t>
            </a:r>
            <a:endParaRPr lang="tr-TR" sz="2800" b="1" dirty="0">
              <a:latin typeface="Gabriola" panose="04040605051002020D02" pitchFamily="82" charset="0"/>
            </a:endParaRPr>
          </a:p>
        </p:txBody>
      </p:sp>
    </p:spTree>
    <p:extLst>
      <p:ext uri="{BB962C8B-B14F-4D97-AF65-F5344CB8AC3E}">
        <p14:creationId xmlns:p14="http://schemas.microsoft.com/office/powerpoint/2010/main" val="2994723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2469" y="562781"/>
            <a:ext cx="11618699" cy="5993675"/>
          </a:xfrm>
        </p:spPr>
        <p:txBody>
          <a:bodyPr>
            <a:noAutofit/>
          </a:bodyPr>
          <a:lstStyle/>
          <a:p>
            <a:pPr marL="0" indent="0">
              <a:spcBef>
                <a:spcPts val="0"/>
              </a:spcBef>
              <a:spcAft>
                <a:spcPts val="600"/>
              </a:spcAft>
              <a:buNone/>
            </a:pPr>
            <a:r>
              <a:rPr lang="en-US" b="1" dirty="0"/>
              <a:t> A.  </a:t>
            </a:r>
            <a:r>
              <a:rPr lang="tr-TR" sz="2800" b="1" dirty="0">
                <a:latin typeface="Gabriola" panose="04040605051002020D02" pitchFamily="82" charset="0"/>
              </a:rPr>
              <a:t>Temel İfadeler</a:t>
            </a:r>
            <a:r>
              <a:rPr lang="en-US" sz="2800" b="1" dirty="0">
                <a:latin typeface="Gabriola" panose="04040605051002020D02" pitchFamily="82" charset="0"/>
              </a:rPr>
              <a:t>:</a:t>
            </a:r>
            <a:endParaRPr lang="tr-TR" sz="2800" b="1" dirty="0">
              <a:latin typeface="Gabriola" panose="04040605051002020D02" pitchFamily="82" charset="0"/>
            </a:endParaRPr>
          </a:p>
          <a:p>
            <a:pPr marL="0" indent="0">
              <a:spcBef>
                <a:spcPts val="0"/>
              </a:spcBef>
              <a:buNone/>
            </a:pPr>
            <a:r>
              <a:rPr lang="en-US" sz="2800" dirty="0">
                <a:latin typeface="Gabriola" panose="04040605051002020D02" pitchFamily="82" charset="0"/>
              </a:rPr>
              <a:t>      [</a:t>
            </a:r>
            <a:r>
              <a:rPr lang="en-US" sz="2800" i="1" dirty="0">
                <a:latin typeface="Gabriola" panose="04040605051002020D02" pitchFamily="82" charset="0"/>
              </a:rPr>
              <a:t>d</a:t>
            </a:r>
            <a:r>
              <a:rPr lang="en-US" sz="2800" dirty="0">
                <a:latin typeface="Gabriola" panose="04040605051002020D02" pitchFamily="82" charset="0"/>
              </a:rPr>
              <a:t>] = Richard Nixon</a:t>
            </a:r>
            <a:r>
              <a:rPr lang="tr-TR" sz="2800" dirty="0">
                <a:latin typeface="Gabriola" panose="04040605051002020D02" pitchFamily="82" charset="0"/>
              </a:rPr>
              <a:t>; </a:t>
            </a:r>
            <a:r>
              <a:rPr lang="en-US" sz="2800" dirty="0">
                <a:latin typeface="Gabriola" panose="04040605051002020D02" pitchFamily="82" charset="0"/>
              </a:rPr>
              <a:t>      [</a:t>
            </a:r>
            <a:r>
              <a:rPr lang="en-US" sz="2800" i="1" dirty="0">
                <a:latin typeface="Gabriola" panose="04040605051002020D02" pitchFamily="82" charset="0"/>
              </a:rPr>
              <a:t>n</a:t>
            </a:r>
            <a:r>
              <a:rPr lang="en-US" sz="2800" dirty="0">
                <a:latin typeface="Gabriola" panose="04040605051002020D02" pitchFamily="82" charset="0"/>
              </a:rPr>
              <a:t>] = Noam Chomsky</a:t>
            </a:r>
            <a:r>
              <a:rPr lang="tr-TR" sz="2800" dirty="0">
                <a:latin typeface="Gabriola" panose="04040605051002020D02" pitchFamily="82" charset="0"/>
              </a:rPr>
              <a:t>; </a:t>
            </a:r>
            <a:r>
              <a:rPr lang="en-US" sz="2800" dirty="0">
                <a:latin typeface="Gabriola" panose="04040605051002020D02" pitchFamily="82" charset="0"/>
              </a:rPr>
              <a:t>      [</a:t>
            </a:r>
            <a:r>
              <a:rPr lang="en-US" sz="2800" i="1" dirty="0">
                <a:latin typeface="Gabriola" panose="04040605051002020D02" pitchFamily="82" charset="0"/>
              </a:rPr>
              <a:t>j</a:t>
            </a:r>
            <a:r>
              <a:rPr lang="en-US" sz="2800" dirty="0">
                <a:latin typeface="Gabriola" panose="04040605051002020D02" pitchFamily="82" charset="0"/>
              </a:rPr>
              <a:t>] = Jacque Chirac</a:t>
            </a:r>
            <a:r>
              <a:rPr lang="tr-TR" sz="2800" dirty="0">
                <a:latin typeface="Gabriola" panose="04040605051002020D02" pitchFamily="82" charset="0"/>
              </a:rPr>
              <a:t>; </a:t>
            </a:r>
            <a:r>
              <a:rPr lang="en-US" sz="2800" dirty="0">
                <a:latin typeface="Gabriola" panose="04040605051002020D02" pitchFamily="82" charset="0"/>
              </a:rPr>
              <a:t>      [</a:t>
            </a:r>
            <a:r>
              <a:rPr lang="fr-FR" sz="2800" i="1" dirty="0">
                <a:latin typeface="Gabriola" panose="04040605051002020D02" pitchFamily="82" charset="0"/>
              </a:rPr>
              <a:t>m</a:t>
            </a:r>
            <a:r>
              <a:rPr lang="fr-FR" sz="2800" dirty="0">
                <a:latin typeface="Gabriola" panose="04040605051002020D02" pitchFamily="82" charset="0"/>
              </a:rPr>
              <a:t>] = Muhammad Ali</a:t>
            </a:r>
            <a:r>
              <a:rPr lang="tr-TR" sz="2800" dirty="0">
                <a:latin typeface="Gabriola" panose="04040605051002020D02" pitchFamily="82" charset="0"/>
              </a:rPr>
              <a:t>;</a:t>
            </a:r>
          </a:p>
          <a:p>
            <a:pPr marL="0" indent="0">
              <a:spcBef>
                <a:spcPts val="0"/>
              </a:spcBef>
              <a:buNone/>
            </a:pPr>
            <a:r>
              <a:rPr lang="en-US" sz="2800" dirty="0">
                <a:latin typeface="Gabriola" panose="04040605051002020D02" pitchFamily="82" charset="0"/>
              </a:rPr>
              <a:t>      [</a:t>
            </a:r>
            <a:r>
              <a:rPr lang="tr-TR" sz="2800" i="1" dirty="0">
                <a:latin typeface="Gabriola" panose="04040605051002020D02" pitchFamily="82" charset="0"/>
              </a:rPr>
              <a:t>b</a:t>
            </a:r>
            <a:r>
              <a:rPr lang="en-US" sz="2800" dirty="0">
                <a:latin typeface="Gabriola" panose="04040605051002020D02" pitchFamily="82" charset="0"/>
              </a:rPr>
              <a:t>] = </a:t>
            </a:r>
            <a:r>
              <a:rPr lang="tr-TR" sz="2800" dirty="0">
                <a:latin typeface="Gabriola" panose="04040605051002020D02" pitchFamily="82" charset="0"/>
              </a:rPr>
              <a:t>bütün bıyıklı insanların kümesi; </a:t>
            </a:r>
            <a:r>
              <a:rPr lang="en-US" sz="2800" dirty="0">
                <a:latin typeface="Gabriola" panose="04040605051002020D02" pitchFamily="82" charset="0"/>
              </a:rPr>
              <a:t>      [</a:t>
            </a:r>
            <a:r>
              <a:rPr lang="tr-TR" sz="2800" i="1" dirty="0">
                <a:latin typeface="Gabriola" panose="04040605051002020D02" pitchFamily="82" charset="0"/>
              </a:rPr>
              <a:t>h</a:t>
            </a:r>
            <a:r>
              <a:rPr lang="en-US" sz="2800" dirty="0">
                <a:latin typeface="Gabriola" panose="04040605051002020D02" pitchFamily="82" charset="0"/>
              </a:rPr>
              <a:t>] = </a:t>
            </a:r>
            <a:r>
              <a:rPr lang="tr-TR" sz="2800" dirty="0">
                <a:latin typeface="Gabriola" panose="04040605051002020D02" pitchFamily="82" charset="0"/>
              </a:rPr>
              <a:t>bütün horlayan insanların kümesi; . . .; </a:t>
            </a:r>
          </a:p>
          <a:p>
            <a:pPr marL="0" indent="0">
              <a:spcBef>
                <a:spcPts val="0"/>
              </a:spcBef>
              <a:buNone/>
            </a:pPr>
            <a:r>
              <a:rPr lang="en-US" sz="2800" dirty="0">
                <a:latin typeface="Gabriola" panose="04040605051002020D02" pitchFamily="82" charset="0"/>
              </a:rPr>
              <a:t>      [</a:t>
            </a:r>
            <a:r>
              <a:rPr lang="tr-TR" sz="2800" i="1" dirty="0">
                <a:latin typeface="Gabriola" panose="04040605051002020D02" pitchFamily="82" charset="0"/>
              </a:rPr>
              <a:t>k</a:t>
            </a:r>
            <a:r>
              <a:rPr lang="en-US" sz="2800" dirty="0">
                <a:latin typeface="Gabriola" panose="04040605051002020D02" pitchFamily="82" charset="0"/>
              </a:rPr>
              <a:t>] = </a:t>
            </a:r>
            <a:r>
              <a:rPr lang="tr-TR" sz="2800" dirty="0">
                <a:latin typeface="Gabriola" panose="04040605051002020D02" pitchFamily="82" charset="0"/>
              </a:rPr>
              <a:t>birincisinin ikincisini kovaladığı bütün birey çiftleri kümesi;</a:t>
            </a:r>
          </a:p>
          <a:p>
            <a:pPr marL="0" indent="0">
              <a:spcBef>
                <a:spcPts val="0"/>
              </a:spcBef>
              <a:spcAft>
                <a:spcPts val="600"/>
              </a:spcAft>
              <a:buNone/>
            </a:pPr>
            <a:r>
              <a:rPr lang="en-US" sz="2800" dirty="0">
                <a:latin typeface="Gabriola" panose="04040605051002020D02" pitchFamily="82" charset="0"/>
              </a:rPr>
              <a:t>      [</a:t>
            </a:r>
            <a:r>
              <a:rPr lang="tr-TR" sz="2800" i="1" dirty="0">
                <a:latin typeface="Gabriola" panose="04040605051002020D02" pitchFamily="82" charset="0"/>
              </a:rPr>
              <a:t>t</a:t>
            </a:r>
            <a:r>
              <a:rPr lang="en-US" sz="2800" dirty="0">
                <a:latin typeface="Gabriola" panose="04040605051002020D02" pitchFamily="82" charset="0"/>
              </a:rPr>
              <a:t>] = </a:t>
            </a:r>
            <a:r>
              <a:rPr lang="tr-TR" sz="2800" dirty="0">
                <a:latin typeface="Gabriola" panose="04040605051002020D02" pitchFamily="82" charset="0"/>
              </a:rPr>
              <a:t>birincisinin ikincisini tanıdığı bütün birey çiftleri kümesi; . . ..</a:t>
            </a:r>
          </a:p>
          <a:p>
            <a:pPr marL="0" indent="0">
              <a:spcBef>
                <a:spcPts val="0"/>
              </a:spcBef>
              <a:spcAft>
                <a:spcPts val="600"/>
              </a:spcAft>
              <a:buNone/>
            </a:pPr>
            <a:r>
              <a:rPr lang="en-US" sz="2800" dirty="0">
                <a:latin typeface="Gabriola" panose="04040605051002020D02" pitchFamily="82" charset="0"/>
              </a:rPr>
              <a:t> </a:t>
            </a:r>
            <a:r>
              <a:rPr lang="en-US" sz="2800" b="1" dirty="0">
                <a:latin typeface="Gabriola" panose="04040605051002020D02" pitchFamily="82" charset="0"/>
              </a:rPr>
              <a:t>B.  </a:t>
            </a:r>
            <a:r>
              <a:rPr lang="en-US" sz="2800" b="1" dirty="0" err="1">
                <a:latin typeface="Gabriola" panose="04040605051002020D02" pitchFamily="82" charset="0"/>
              </a:rPr>
              <a:t>Semanti</a:t>
            </a:r>
            <a:r>
              <a:rPr lang="tr-TR" sz="2800" b="1" dirty="0">
                <a:latin typeface="Gabriola" panose="04040605051002020D02" pitchFamily="82" charset="0"/>
              </a:rPr>
              <a:t>k</a:t>
            </a:r>
            <a:r>
              <a:rPr lang="en-US" sz="2800" b="1" dirty="0">
                <a:latin typeface="Gabriola" panose="04040605051002020D02" pitchFamily="82" charset="0"/>
              </a:rPr>
              <a:t> </a:t>
            </a:r>
            <a:r>
              <a:rPr lang="tr-TR" sz="2800" b="1" dirty="0">
                <a:latin typeface="Gabriola" panose="04040605051002020D02" pitchFamily="82" charset="0"/>
              </a:rPr>
              <a:t>Krallar</a:t>
            </a:r>
            <a:r>
              <a:rPr lang="en-US" sz="2800" b="1" dirty="0">
                <a:latin typeface="Gabriola" panose="04040605051002020D02" pitchFamily="82" charset="0"/>
              </a:rPr>
              <a:t>:</a:t>
            </a:r>
            <a:endParaRPr lang="tr-TR" sz="2800" b="1" dirty="0">
              <a:latin typeface="Gabriola" panose="04040605051002020D02" pitchFamily="82" charset="0"/>
            </a:endParaRPr>
          </a:p>
          <a:p>
            <a:pPr marL="0" indent="0">
              <a:spcBef>
                <a:spcPts val="0"/>
              </a:spcBef>
              <a:buNone/>
            </a:pPr>
            <a:r>
              <a:rPr lang="en-US" sz="2800" dirty="0">
                <a:latin typeface="Gabriola" panose="04040605051002020D02" pitchFamily="82" charset="0"/>
              </a:rPr>
              <a:t>   1. </a:t>
            </a:r>
            <a:r>
              <a:rPr lang="tr-TR" sz="2800" dirty="0">
                <a:latin typeface="Gabriola" panose="04040605051002020D02" pitchFamily="82" charset="0"/>
              </a:rPr>
              <a:t>Eğer </a:t>
            </a:r>
            <a:r>
              <a:rPr lang="el-GR" sz="2800" i="1" dirty="0">
                <a:latin typeface="Gabriola" panose="04040605051002020D02" pitchFamily="82" charset="0"/>
              </a:rPr>
              <a:t>δ</a:t>
            </a:r>
            <a:r>
              <a:rPr lang="el-GR" sz="2800" dirty="0">
                <a:latin typeface="Gabriola" panose="04040605051002020D02" pitchFamily="82" charset="0"/>
              </a:rPr>
              <a:t> </a:t>
            </a:r>
            <a:r>
              <a:rPr lang="tr-TR" sz="2800" dirty="0">
                <a:latin typeface="Gabriola" panose="04040605051002020D02" pitchFamily="82" charset="0"/>
              </a:rPr>
              <a:t> tek öğeli bir yüklem ismi ve </a:t>
            </a:r>
            <a:r>
              <a:rPr lang="el-GR" sz="2800" i="1" dirty="0">
                <a:latin typeface="Gabriola" panose="04040605051002020D02" pitchFamily="82" charset="0"/>
              </a:rPr>
              <a:t>α</a:t>
            </a:r>
            <a:r>
              <a:rPr lang="el-GR" sz="2800" dirty="0">
                <a:latin typeface="Gabriola" panose="04040605051002020D02" pitchFamily="82" charset="0"/>
              </a:rPr>
              <a:t> </a:t>
            </a:r>
            <a:r>
              <a:rPr lang="tr-TR" sz="2800" dirty="0">
                <a:latin typeface="Gabriola" panose="04040605051002020D02" pitchFamily="82" charset="0"/>
              </a:rPr>
              <a:t>bir birey ismi ise, </a:t>
            </a:r>
            <a:r>
              <a:rPr lang="el-GR" sz="2800" i="1" dirty="0">
                <a:latin typeface="Gabriola" panose="04040605051002020D02" pitchFamily="82" charset="0"/>
              </a:rPr>
              <a:t>δ(α)</a:t>
            </a:r>
            <a:r>
              <a:rPr lang="tr-TR" sz="2800" i="1" dirty="0">
                <a:latin typeface="Gabriola" panose="04040605051002020D02" pitchFamily="82" charset="0"/>
              </a:rPr>
              <a:t> </a:t>
            </a:r>
            <a:r>
              <a:rPr lang="tr-TR" sz="2800" dirty="0">
                <a:latin typeface="Gabriola" panose="04040605051002020D02" pitchFamily="82" charset="0"/>
              </a:rPr>
              <a:t>ancak ve ancak</a:t>
            </a:r>
            <a:r>
              <a:rPr lang="en-US" sz="2800" dirty="0">
                <a:latin typeface="Gabriola" panose="04040605051002020D02" pitchFamily="82" charset="0"/>
              </a:rPr>
              <a:t> [</a:t>
            </a:r>
            <a:r>
              <a:rPr lang="en-US" sz="2800" i="1" dirty="0">
                <a:latin typeface="Gabriola" panose="04040605051002020D02" pitchFamily="82" charset="0"/>
              </a:rPr>
              <a:t>α</a:t>
            </a:r>
            <a:r>
              <a:rPr lang="en-US" sz="2800" dirty="0">
                <a:latin typeface="Gabriola" panose="04040605051002020D02" pitchFamily="82" charset="0"/>
              </a:rPr>
              <a:t>] </a:t>
            </a:r>
            <a:r>
              <a:rPr lang="en-US" sz="2800" i="1" dirty="0">
                <a:latin typeface="Gabriola" panose="04040605051002020D02" pitchFamily="82" charset="0"/>
                <a:sym typeface="Symbol" panose="05050102010706020507" pitchFamily="18" charset="2"/>
              </a:rPr>
              <a:t></a:t>
            </a:r>
            <a:r>
              <a:rPr lang="en-US" sz="2800" dirty="0">
                <a:latin typeface="Gabriola" panose="04040605051002020D02" pitchFamily="82" charset="0"/>
              </a:rPr>
              <a:t> [</a:t>
            </a:r>
            <a:r>
              <a:rPr lang="en-US" sz="2800" i="1" dirty="0">
                <a:latin typeface="Gabriola" panose="04040605051002020D02" pitchFamily="82" charset="0"/>
              </a:rPr>
              <a:t>δ</a:t>
            </a:r>
            <a:r>
              <a:rPr lang="en-US" sz="2800" dirty="0">
                <a:latin typeface="Gabriola" panose="04040605051002020D02" pitchFamily="82" charset="0"/>
              </a:rPr>
              <a:t>]</a:t>
            </a:r>
            <a:r>
              <a:rPr lang="tr-TR" sz="2800" dirty="0">
                <a:latin typeface="Gabriola" panose="04040605051002020D02" pitchFamily="82" charset="0"/>
              </a:rPr>
              <a:t> ise doğrudur.</a:t>
            </a:r>
          </a:p>
          <a:p>
            <a:pPr marL="0" indent="0">
              <a:spcBef>
                <a:spcPts val="0"/>
              </a:spcBef>
              <a:buNone/>
            </a:pPr>
            <a:r>
              <a:rPr lang="en-US" sz="2800" dirty="0">
                <a:latin typeface="Gabriola" panose="04040605051002020D02" pitchFamily="82" charset="0"/>
              </a:rPr>
              <a:t>   2. </a:t>
            </a:r>
            <a:r>
              <a:rPr lang="tr-TR" sz="2800" dirty="0">
                <a:latin typeface="Gabriola" panose="04040605051002020D02" pitchFamily="82" charset="0"/>
              </a:rPr>
              <a:t>Eğer </a:t>
            </a:r>
            <a:r>
              <a:rPr lang="en-US" sz="2800" i="1" dirty="0">
                <a:latin typeface="Gabriola" panose="04040605051002020D02" pitchFamily="82" charset="0"/>
              </a:rPr>
              <a:t>γ</a:t>
            </a:r>
            <a:r>
              <a:rPr lang="el-GR" sz="2800" dirty="0">
                <a:latin typeface="Gabriola" panose="04040605051002020D02" pitchFamily="82" charset="0"/>
              </a:rPr>
              <a:t> </a:t>
            </a:r>
            <a:r>
              <a:rPr lang="tr-TR" sz="2800" dirty="0">
                <a:latin typeface="Gabriola" panose="04040605051002020D02" pitchFamily="82" charset="0"/>
              </a:rPr>
              <a:t>iki öğeli bir yüklem ismi ve </a:t>
            </a:r>
            <a:r>
              <a:rPr lang="el-GR" sz="2800" i="1" dirty="0">
                <a:latin typeface="Gabriola" panose="04040605051002020D02" pitchFamily="82" charset="0"/>
              </a:rPr>
              <a:t>α</a:t>
            </a:r>
            <a:r>
              <a:rPr lang="el-GR" sz="2800" dirty="0">
                <a:latin typeface="Gabriola" panose="04040605051002020D02" pitchFamily="82" charset="0"/>
              </a:rPr>
              <a:t> </a:t>
            </a:r>
            <a:r>
              <a:rPr lang="tr-TR" sz="2800" dirty="0">
                <a:latin typeface="Gabriola" panose="04040605051002020D02" pitchFamily="82" charset="0"/>
              </a:rPr>
              <a:t>ve</a:t>
            </a:r>
            <a:r>
              <a:rPr lang="en-US" sz="2800" dirty="0">
                <a:latin typeface="Gabriola" panose="04040605051002020D02" pitchFamily="82" charset="0"/>
              </a:rPr>
              <a:t> </a:t>
            </a:r>
            <a:r>
              <a:rPr lang="en-US" sz="2800" i="1" dirty="0">
                <a:latin typeface="Gabriola" panose="04040605051002020D02" pitchFamily="82" charset="0"/>
              </a:rPr>
              <a:t>β</a:t>
            </a:r>
            <a:r>
              <a:rPr lang="en-US" sz="2800" dirty="0">
                <a:latin typeface="Gabriola" panose="04040605051002020D02" pitchFamily="82" charset="0"/>
              </a:rPr>
              <a:t> </a:t>
            </a:r>
            <a:r>
              <a:rPr lang="tr-TR" sz="2800" dirty="0">
                <a:latin typeface="Gabriola" panose="04040605051002020D02" pitchFamily="82" charset="0"/>
              </a:rPr>
              <a:t>birer birey ismi ise, </a:t>
            </a:r>
            <a:r>
              <a:rPr lang="en-US" sz="2800" i="1" dirty="0">
                <a:latin typeface="Gabriola" panose="04040605051002020D02" pitchFamily="82" charset="0"/>
              </a:rPr>
              <a:t>γ(α, β)</a:t>
            </a:r>
            <a:r>
              <a:rPr lang="en-US" sz="2800" dirty="0">
                <a:latin typeface="Gabriola" panose="04040605051002020D02" pitchFamily="82" charset="0"/>
              </a:rPr>
              <a:t> </a:t>
            </a:r>
            <a:r>
              <a:rPr lang="tr-TR" sz="2800" dirty="0">
                <a:latin typeface="Gabriola" panose="04040605051002020D02" pitchFamily="82" charset="0"/>
              </a:rPr>
              <a:t>ancak ve ancak</a:t>
            </a:r>
            <a:r>
              <a:rPr lang="en-US" sz="2800" dirty="0">
                <a:latin typeface="Gabriola" panose="04040605051002020D02" pitchFamily="82" charset="0"/>
              </a:rPr>
              <a:t> &lt;[</a:t>
            </a:r>
            <a:r>
              <a:rPr lang="en-US" sz="2800" i="1" dirty="0">
                <a:latin typeface="Gabriola" panose="04040605051002020D02" pitchFamily="82" charset="0"/>
              </a:rPr>
              <a:t>α</a:t>
            </a:r>
            <a:r>
              <a:rPr lang="en-US" sz="2800" dirty="0">
                <a:latin typeface="Gabriola" panose="04040605051002020D02" pitchFamily="82" charset="0"/>
              </a:rPr>
              <a:t>], [β]&gt; </a:t>
            </a:r>
            <a:r>
              <a:rPr lang="en-US" sz="2800" i="1" dirty="0">
                <a:latin typeface="Gabriola" panose="04040605051002020D02" pitchFamily="82" charset="0"/>
                <a:sym typeface="Symbol" panose="05050102010706020507" pitchFamily="18" charset="2"/>
              </a:rPr>
              <a:t></a:t>
            </a:r>
            <a:r>
              <a:rPr lang="en-US" sz="2800" dirty="0">
                <a:latin typeface="Gabriola" panose="04040605051002020D02" pitchFamily="82" charset="0"/>
              </a:rPr>
              <a:t> [</a:t>
            </a:r>
            <a:r>
              <a:rPr lang="en-US" sz="2800" i="1" dirty="0">
                <a:latin typeface="Gabriola" panose="04040605051002020D02" pitchFamily="82" charset="0"/>
              </a:rPr>
              <a:t>δ</a:t>
            </a:r>
            <a:r>
              <a:rPr lang="en-US" sz="2800" dirty="0">
                <a:latin typeface="Gabriola" panose="04040605051002020D02" pitchFamily="82" charset="0"/>
              </a:rPr>
              <a:t>]</a:t>
            </a:r>
            <a:r>
              <a:rPr lang="tr-TR" sz="2800" dirty="0">
                <a:latin typeface="Gabriola" panose="04040605051002020D02" pitchFamily="82" charset="0"/>
              </a:rPr>
              <a:t>       </a:t>
            </a:r>
          </a:p>
          <a:p>
            <a:pPr marL="0" indent="0">
              <a:spcBef>
                <a:spcPts val="0"/>
              </a:spcBef>
              <a:buNone/>
            </a:pPr>
            <a:r>
              <a:rPr lang="tr-TR" sz="2800" dirty="0">
                <a:latin typeface="Gabriola" panose="04040605051002020D02" pitchFamily="82" charset="0"/>
              </a:rPr>
              <a:t>       ise doğrudur</a:t>
            </a:r>
            <a:r>
              <a:rPr lang="en-US" sz="2800" dirty="0">
                <a:latin typeface="Gabriola" panose="04040605051002020D02" pitchFamily="82" charset="0"/>
              </a:rPr>
              <a:t>.</a:t>
            </a:r>
            <a:endParaRPr lang="tr-TR" sz="2800" dirty="0">
              <a:latin typeface="Gabriola" panose="04040605051002020D02" pitchFamily="82" charset="0"/>
            </a:endParaRPr>
          </a:p>
          <a:p>
            <a:pPr marL="0" indent="0">
              <a:spcBef>
                <a:spcPts val="0"/>
              </a:spcBef>
              <a:buNone/>
            </a:pPr>
            <a:r>
              <a:rPr lang="en-US" sz="2800" dirty="0">
                <a:latin typeface="Gabriola" panose="04040605051002020D02" pitchFamily="82" charset="0"/>
              </a:rPr>
              <a:t>   3. </a:t>
            </a:r>
            <a:r>
              <a:rPr lang="tr-TR" sz="2800" dirty="0">
                <a:latin typeface="Gabriola" panose="04040605051002020D02" pitchFamily="82" charset="0"/>
              </a:rPr>
              <a:t>Eğer</a:t>
            </a:r>
            <a:r>
              <a:rPr lang="en-US" sz="2800" dirty="0">
                <a:latin typeface="Gabriola" panose="04040605051002020D02" pitchFamily="82" charset="0"/>
              </a:rPr>
              <a:t> </a:t>
            </a:r>
            <a:r>
              <a:rPr lang="en-US" sz="2800" i="1" dirty="0">
                <a:latin typeface="Gabriola" panose="04040605051002020D02" pitchFamily="82" charset="0"/>
              </a:rPr>
              <a:t>φ</a:t>
            </a:r>
            <a:r>
              <a:rPr lang="en-US" sz="2800" dirty="0">
                <a:latin typeface="Gabriola" panose="04040605051002020D02" pitchFamily="82" charset="0"/>
              </a:rPr>
              <a:t> </a:t>
            </a:r>
            <a:r>
              <a:rPr lang="tr-TR" sz="2800" dirty="0">
                <a:latin typeface="Gabriola" panose="04040605051002020D02" pitchFamily="82" charset="0"/>
              </a:rPr>
              <a:t>bir cümle ise</a:t>
            </a:r>
            <a:r>
              <a:rPr lang="en-US" sz="2800" dirty="0">
                <a:latin typeface="Gabriola" panose="04040605051002020D02" pitchFamily="82" charset="0"/>
              </a:rPr>
              <a:t>, </a:t>
            </a:r>
            <a:r>
              <a:rPr lang="en-US" sz="2800" i="1" dirty="0">
                <a:latin typeface="Gabriola" panose="04040605051002020D02" pitchFamily="82" charset="0"/>
              </a:rPr>
              <a:t>¬φ</a:t>
            </a:r>
            <a:r>
              <a:rPr lang="en-US" sz="2800" dirty="0">
                <a:latin typeface="Gabriola" panose="04040605051002020D02" pitchFamily="82" charset="0"/>
              </a:rPr>
              <a:t> </a:t>
            </a:r>
            <a:r>
              <a:rPr lang="tr-TR" sz="2800" dirty="0">
                <a:latin typeface="Gabriola" panose="04040605051002020D02" pitchFamily="82" charset="0"/>
              </a:rPr>
              <a:t>ancak ve ancak</a:t>
            </a:r>
            <a:r>
              <a:rPr lang="en-US" sz="2800" dirty="0">
                <a:latin typeface="Gabriola" panose="04040605051002020D02" pitchFamily="82" charset="0"/>
              </a:rPr>
              <a:t> </a:t>
            </a:r>
            <a:r>
              <a:rPr lang="en-US" sz="2800" i="1" dirty="0">
                <a:latin typeface="Gabriola" panose="04040605051002020D02" pitchFamily="82" charset="0"/>
              </a:rPr>
              <a:t>φ</a:t>
            </a:r>
            <a:r>
              <a:rPr lang="en-US" sz="2800" dirty="0">
                <a:latin typeface="Gabriola" panose="04040605051002020D02" pitchFamily="82" charset="0"/>
              </a:rPr>
              <a:t> </a:t>
            </a:r>
            <a:r>
              <a:rPr lang="tr-TR" sz="2800" dirty="0">
                <a:latin typeface="Gabriola" panose="04040605051002020D02" pitchFamily="82" charset="0"/>
              </a:rPr>
              <a:t>doğru değil ise doğrudur</a:t>
            </a:r>
            <a:r>
              <a:rPr lang="en-US" sz="2800" dirty="0">
                <a:latin typeface="Gabriola" panose="04040605051002020D02" pitchFamily="82" charset="0"/>
              </a:rPr>
              <a:t>.</a:t>
            </a:r>
            <a:endParaRPr lang="tr-TR" sz="2800" dirty="0">
              <a:latin typeface="Gabriola" panose="04040605051002020D02" pitchFamily="82" charset="0"/>
            </a:endParaRPr>
          </a:p>
          <a:p>
            <a:pPr marL="0" indent="0">
              <a:spcBef>
                <a:spcPts val="0"/>
              </a:spcBef>
              <a:buNone/>
            </a:pPr>
            <a:r>
              <a:rPr lang="en-US" sz="2800" dirty="0">
                <a:latin typeface="Gabriola" panose="04040605051002020D02" pitchFamily="82" charset="0"/>
              </a:rPr>
              <a:t>   4. </a:t>
            </a:r>
            <a:r>
              <a:rPr lang="tr-TR" sz="2800" dirty="0">
                <a:latin typeface="Gabriola" panose="04040605051002020D02" pitchFamily="82" charset="0"/>
              </a:rPr>
              <a:t>Eğer</a:t>
            </a:r>
            <a:r>
              <a:rPr lang="en-US" sz="2800" dirty="0">
                <a:latin typeface="Gabriola" panose="04040605051002020D02" pitchFamily="82" charset="0"/>
              </a:rPr>
              <a:t> </a:t>
            </a:r>
            <a:r>
              <a:rPr lang="en-US" sz="2800" i="1" dirty="0">
                <a:latin typeface="Gabriola" panose="04040605051002020D02" pitchFamily="82" charset="0"/>
              </a:rPr>
              <a:t>φ</a:t>
            </a:r>
            <a:r>
              <a:rPr lang="en-US" sz="2800" dirty="0">
                <a:latin typeface="Gabriola" panose="04040605051002020D02" pitchFamily="82" charset="0"/>
              </a:rPr>
              <a:t> </a:t>
            </a:r>
            <a:r>
              <a:rPr lang="tr-TR" sz="2800" dirty="0">
                <a:latin typeface="Gabriola" panose="04040605051002020D02" pitchFamily="82" charset="0"/>
              </a:rPr>
              <a:t>ve</a:t>
            </a:r>
            <a:r>
              <a:rPr lang="en-US" sz="2800" dirty="0">
                <a:latin typeface="Gabriola" panose="04040605051002020D02" pitchFamily="82" charset="0"/>
              </a:rPr>
              <a:t> </a:t>
            </a:r>
            <a:r>
              <a:rPr lang="en-US" sz="2800" i="1" dirty="0">
                <a:latin typeface="Gabriola" panose="04040605051002020D02" pitchFamily="82" charset="0"/>
              </a:rPr>
              <a:t>ψ</a:t>
            </a:r>
            <a:r>
              <a:rPr lang="en-US" sz="2800" dirty="0">
                <a:latin typeface="Gabriola" panose="04040605051002020D02" pitchFamily="82" charset="0"/>
              </a:rPr>
              <a:t> </a:t>
            </a:r>
            <a:r>
              <a:rPr lang="tr-TR" sz="2800" dirty="0">
                <a:latin typeface="Gabriola" panose="04040605051002020D02" pitchFamily="82" charset="0"/>
              </a:rPr>
              <a:t>birer cümle ise</a:t>
            </a:r>
            <a:r>
              <a:rPr lang="en-US" sz="2800" dirty="0">
                <a:latin typeface="Gabriola" panose="04040605051002020D02" pitchFamily="82" charset="0"/>
              </a:rPr>
              <a:t>, [</a:t>
            </a:r>
            <a:r>
              <a:rPr lang="en-US" sz="2800" i="1" dirty="0">
                <a:latin typeface="Gabriola" panose="04040605051002020D02" pitchFamily="82" charset="0"/>
              </a:rPr>
              <a:t>φ </a:t>
            </a:r>
            <a:r>
              <a:rPr lang="en-US" sz="2800" i="1" dirty="0">
                <a:latin typeface="Gabriola" panose="04040605051002020D02" pitchFamily="82" charset="0"/>
                <a:sym typeface="Symbol" panose="05050102010706020507" pitchFamily="18" charset="2"/>
              </a:rPr>
              <a:t></a:t>
            </a:r>
            <a:r>
              <a:rPr lang="en-US" sz="2800" i="1" dirty="0">
                <a:latin typeface="Gabriola" panose="04040605051002020D02" pitchFamily="82" charset="0"/>
              </a:rPr>
              <a:t> ψ</a:t>
            </a:r>
            <a:r>
              <a:rPr lang="en-US" sz="2800" dirty="0">
                <a:latin typeface="Gabriola" panose="04040605051002020D02" pitchFamily="82" charset="0"/>
              </a:rPr>
              <a:t>] </a:t>
            </a:r>
            <a:r>
              <a:rPr lang="tr-TR" sz="2800" dirty="0">
                <a:latin typeface="Gabriola" panose="04040605051002020D02" pitchFamily="82" charset="0"/>
              </a:rPr>
              <a:t>ancak ve ancak</a:t>
            </a:r>
            <a:r>
              <a:rPr lang="en-US" sz="2800" dirty="0">
                <a:latin typeface="Gabriola" panose="04040605051002020D02" pitchFamily="82" charset="0"/>
              </a:rPr>
              <a:t> </a:t>
            </a:r>
            <a:r>
              <a:rPr lang="tr-TR" sz="2800" dirty="0">
                <a:latin typeface="Gabriola" panose="04040605051002020D02" pitchFamily="82" charset="0"/>
              </a:rPr>
              <a:t>hem </a:t>
            </a:r>
            <a:r>
              <a:rPr lang="en-US" sz="2800" i="1" dirty="0">
                <a:latin typeface="Gabriola" panose="04040605051002020D02" pitchFamily="82" charset="0"/>
              </a:rPr>
              <a:t>φ </a:t>
            </a:r>
            <a:r>
              <a:rPr lang="tr-TR" sz="2800" dirty="0">
                <a:latin typeface="Gabriola" panose="04040605051002020D02" pitchFamily="82" charset="0"/>
              </a:rPr>
              <a:t>hem</a:t>
            </a:r>
            <a:r>
              <a:rPr lang="en-US" sz="2800" dirty="0">
                <a:latin typeface="Gabriola" panose="04040605051002020D02" pitchFamily="82" charset="0"/>
              </a:rPr>
              <a:t> </a:t>
            </a:r>
            <a:r>
              <a:rPr lang="en-US" sz="2800" i="1" dirty="0">
                <a:latin typeface="Gabriola" panose="04040605051002020D02" pitchFamily="82" charset="0"/>
              </a:rPr>
              <a:t>ψ</a:t>
            </a:r>
            <a:r>
              <a:rPr lang="en-US" sz="2800" dirty="0">
                <a:latin typeface="Gabriola" panose="04040605051002020D02" pitchFamily="82" charset="0"/>
              </a:rPr>
              <a:t> </a:t>
            </a:r>
            <a:r>
              <a:rPr lang="tr-TR" sz="2800" dirty="0">
                <a:latin typeface="Gabriola" panose="04040605051002020D02" pitchFamily="82" charset="0"/>
              </a:rPr>
              <a:t>doğru ise doğrudur</a:t>
            </a:r>
            <a:r>
              <a:rPr lang="en-US" sz="2800" dirty="0">
                <a:latin typeface="Gabriola" panose="04040605051002020D02" pitchFamily="82" charset="0"/>
              </a:rPr>
              <a:t>. </a:t>
            </a:r>
            <a:endParaRPr lang="tr-TR" sz="2800" dirty="0">
              <a:latin typeface="Gabriola" panose="04040605051002020D02" pitchFamily="82" charset="0"/>
            </a:endParaRPr>
          </a:p>
          <a:p>
            <a:pPr marL="0" indent="0">
              <a:spcBef>
                <a:spcPts val="0"/>
              </a:spcBef>
              <a:buNone/>
            </a:pPr>
            <a:r>
              <a:rPr lang="en-US" sz="2800" dirty="0">
                <a:latin typeface="Gabriola" panose="04040605051002020D02" pitchFamily="82" charset="0"/>
              </a:rPr>
              <a:t>   5. </a:t>
            </a:r>
            <a:r>
              <a:rPr lang="tr-TR" sz="2800" dirty="0">
                <a:latin typeface="Gabriola" panose="04040605051002020D02" pitchFamily="82" charset="0"/>
              </a:rPr>
              <a:t>Eğer</a:t>
            </a:r>
            <a:r>
              <a:rPr lang="en-US" sz="2800" dirty="0">
                <a:latin typeface="Gabriola" panose="04040605051002020D02" pitchFamily="82" charset="0"/>
              </a:rPr>
              <a:t> </a:t>
            </a:r>
            <a:r>
              <a:rPr lang="en-US" sz="2800" i="1" dirty="0">
                <a:latin typeface="Gabriola" panose="04040605051002020D02" pitchFamily="82" charset="0"/>
              </a:rPr>
              <a:t>φ</a:t>
            </a:r>
            <a:r>
              <a:rPr lang="en-US" sz="2800" dirty="0">
                <a:latin typeface="Gabriola" panose="04040605051002020D02" pitchFamily="82" charset="0"/>
              </a:rPr>
              <a:t> </a:t>
            </a:r>
            <a:r>
              <a:rPr lang="tr-TR" sz="2800" dirty="0">
                <a:latin typeface="Gabriola" panose="04040605051002020D02" pitchFamily="82" charset="0"/>
              </a:rPr>
              <a:t>ve</a:t>
            </a:r>
            <a:r>
              <a:rPr lang="en-US" sz="2800" dirty="0">
                <a:latin typeface="Gabriola" panose="04040605051002020D02" pitchFamily="82" charset="0"/>
              </a:rPr>
              <a:t> </a:t>
            </a:r>
            <a:r>
              <a:rPr lang="en-US" sz="2800" i="1" dirty="0">
                <a:latin typeface="Gabriola" panose="04040605051002020D02" pitchFamily="82" charset="0"/>
              </a:rPr>
              <a:t>ψ</a:t>
            </a:r>
            <a:r>
              <a:rPr lang="en-US" sz="2800" dirty="0">
                <a:latin typeface="Gabriola" panose="04040605051002020D02" pitchFamily="82" charset="0"/>
              </a:rPr>
              <a:t> </a:t>
            </a:r>
            <a:r>
              <a:rPr lang="tr-TR" sz="2800" dirty="0">
                <a:latin typeface="Gabriola" panose="04040605051002020D02" pitchFamily="82" charset="0"/>
              </a:rPr>
              <a:t>birer cümle ise, </a:t>
            </a:r>
            <a:r>
              <a:rPr lang="en-US" sz="2800" dirty="0">
                <a:latin typeface="Gabriola" panose="04040605051002020D02" pitchFamily="82" charset="0"/>
              </a:rPr>
              <a:t>[</a:t>
            </a:r>
            <a:r>
              <a:rPr lang="en-US" sz="2800" i="1" dirty="0">
                <a:latin typeface="Gabriola" panose="04040605051002020D02" pitchFamily="82" charset="0"/>
              </a:rPr>
              <a:t>φ </a:t>
            </a:r>
            <a:r>
              <a:rPr lang="en-US" sz="2800" i="1" dirty="0">
                <a:latin typeface="Gabriola" panose="04040605051002020D02" pitchFamily="82" charset="0"/>
                <a:sym typeface="Symbol" panose="05050102010706020507" pitchFamily="18" charset="2"/>
              </a:rPr>
              <a:t></a:t>
            </a:r>
            <a:r>
              <a:rPr lang="en-US" sz="2800" i="1" dirty="0">
                <a:latin typeface="Gabriola" panose="04040605051002020D02" pitchFamily="82" charset="0"/>
              </a:rPr>
              <a:t> ψ</a:t>
            </a:r>
            <a:r>
              <a:rPr lang="en-US" sz="2800" dirty="0">
                <a:latin typeface="Gabriola" panose="04040605051002020D02" pitchFamily="82" charset="0"/>
              </a:rPr>
              <a:t>] </a:t>
            </a:r>
            <a:r>
              <a:rPr lang="tr-TR" sz="2800" dirty="0">
                <a:latin typeface="Gabriola" panose="04040605051002020D02" pitchFamily="82" charset="0"/>
              </a:rPr>
              <a:t>ancak ve ancak</a:t>
            </a:r>
            <a:r>
              <a:rPr lang="en-US" sz="2800" dirty="0">
                <a:latin typeface="Gabriola" panose="04040605051002020D02" pitchFamily="82" charset="0"/>
              </a:rPr>
              <a:t> </a:t>
            </a:r>
            <a:r>
              <a:rPr lang="en-US" sz="2800" i="1" dirty="0">
                <a:latin typeface="Gabriola" panose="04040605051002020D02" pitchFamily="82" charset="0"/>
              </a:rPr>
              <a:t>φ </a:t>
            </a:r>
            <a:r>
              <a:rPr lang="tr-TR" sz="2800" dirty="0">
                <a:latin typeface="Gabriola" panose="04040605051002020D02" pitchFamily="82" charset="0"/>
              </a:rPr>
              <a:t>veya</a:t>
            </a:r>
            <a:r>
              <a:rPr lang="en-US" sz="2800" dirty="0">
                <a:latin typeface="Gabriola" panose="04040605051002020D02" pitchFamily="82" charset="0"/>
              </a:rPr>
              <a:t> </a:t>
            </a:r>
            <a:r>
              <a:rPr lang="en-US" sz="2800" i="1" dirty="0">
                <a:latin typeface="Gabriola" panose="04040605051002020D02" pitchFamily="82" charset="0"/>
              </a:rPr>
              <a:t>ψ</a:t>
            </a:r>
            <a:r>
              <a:rPr lang="en-US" sz="2800" dirty="0">
                <a:latin typeface="Gabriola" panose="04040605051002020D02" pitchFamily="82" charset="0"/>
              </a:rPr>
              <a:t> </a:t>
            </a:r>
            <a:r>
              <a:rPr lang="tr-TR" sz="2800" dirty="0">
                <a:latin typeface="Gabriola" panose="04040605051002020D02" pitchFamily="82" charset="0"/>
              </a:rPr>
              <a:t>doğru ise doğrudur</a:t>
            </a:r>
            <a:r>
              <a:rPr lang="en-US" sz="2800" dirty="0">
                <a:latin typeface="Gabriola" panose="04040605051002020D02" pitchFamily="82" charset="0"/>
              </a:rPr>
              <a:t>.</a:t>
            </a:r>
            <a:endParaRPr lang="tr-TR" sz="2800" dirty="0">
              <a:latin typeface="Gabriola" panose="04040605051002020D02" pitchFamily="82" charset="0"/>
            </a:endParaRPr>
          </a:p>
          <a:p>
            <a:pPr marL="0" indent="0">
              <a:spcBef>
                <a:spcPts val="0"/>
              </a:spcBef>
              <a:buNone/>
            </a:pPr>
            <a:r>
              <a:rPr lang="en-US" sz="2800" dirty="0">
                <a:latin typeface="Gabriola" panose="04040605051002020D02" pitchFamily="82" charset="0"/>
              </a:rPr>
              <a:t>   6. </a:t>
            </a:r>
            <a:r>
              <a:rPr lang="tr-TR" sz="2800" dirty="0">
                <a:latin typeface="Gabriola" panose="04040605051002020D02" pitchFamily="82" charset="0"/>
              </a:rPr>
              <a:t>Eğer</a:t>
            </a:r>
            <a:r>
              <a:rPr lang="en-US" sz="2800" dirty="0">
                <a:latin typeface="Gabriola" panose="04040605051002020D02" pitchFamily="82" charset="0"/>
              </a:rPr>
              <a:t> </a:t>
            </a:r>
            <a:r>
              <a:rPr lang="en-US" sz="2800" i="1" dirty="0">
                <a:latin typeface="Gabriola" panose="04040605051002020D02" pitchFamily="82" charset="0"/>
              </a:rPr>
              <a:t>φ</a:t>
            </a:r>
            <a:r>
              <a:rPr lang="en-US" sz="2800" dirty="0">
                <a:latin typeface="Gabriola" panose="04040605051002020D02" pitchFamily="82" charset="0"/>
              </a:rPr>
              <a:t> </a:t>
            </a:r>
            <a:r>
              <a:rPr lang="tr-TR" sz="2800" dirty="0">
                <a:latin typeface="Gabriola" panose="04040605051002020D02" pitchFamily="82" charset="0"/>
              </a:rPr>
              <a:t>ve</a:t>
            </a:r>
            <a:r>
              <a:rPr lang="en-US" sz="2800" dirty="0">
                <a:latin typeface="Gabriola" panose="04040605051002020D02" pitchFamily="82" charset="0"/>
              </a:rPr>
              <a:t> </a:t>
            </a:r>
            <a:r>
              <a:rPr lang="en-US" sz="2800" i="1" dirty="0">
                <a:latin typeface="Gabriola" panose="04040605051002020D02" pitchFamily="82" charset="0"/>
              </a:rPr>
              <a:t>ψ</a:t>
            </a:r>
            <a:r>
              <a:rPr lang="en-US" sz="2800" dirty="0">
                <a:latin typeface="Gabriola" panose="04040605051002020D02" pitchFamily="82" charset="0"/>
              </a:rPr>
              <a:t> </a:t>
            </a:r>
            <a:r>
              <a:rPr lang="tr-TR" sz="2800" dirty="0">
                <a:latin typeface="Gabriola" panose="04040605051002020D02" pitchFamily="82" charset="0"/>
              </a:rPr>
              <a:t>birer cümle ise, </a:t>
            </a:r>
            <a:r>
              <a:rPr lang="en-US" sz="2800" dirty="0">
                <a:latin typeface="Gabriola" panose="04040605051002020D02" pitchFamily="82" charset="0"/>
              </a:rPr>
              <a:t>[</a:t>
            </a:r>
            <a:r>
              <a:rPr lang="en-US" sz="2800" i="1" dirty="0">
                <a:latin typeface="Gabriola" panose="04040605051002020D02" pitchFamily="82" charset="0"/>
              </a:rPr>
              <a:t>φ </a:t>
            </a:r>
            <a:r>
              <a:rPr lang="en-US" sz="2800" i="1" dirty="0">
                <a:latin typeface="Gabriola" panose="04040605051002020D02" pitchFamily="82" charset="0"/>
                <a:sym typeface="Symbol" panose="05050102010706020507" pitchFamily="18" charset="2"/>
              </a:rPr>
              <a:t></a:t>
            </a:r>
            <a:r>
              <a:rPr lang="en-US" sz="2800" i="1" dirty="0">
                <a:latin typeface="Gabriola" panose="04040605051002020D02" pitchFamily="82" charset="0"/>
              </a:rPr>
              <a:t> ψ</a:t>
            </a:r>
            <a:r>
              <a:rPr lang="en-US" sz="2800" dirty="0">
                <a:latin typeface="Gabriola" panose="04040605051002020D02" pitchFamily="82" charset="0"/>
              </a:rPr>
              <a:t>]</a:t>
            </a:r>
            <a:r>
              <a:rPr lang="en-US" sz="2800" i="1" dirty="0">
                <a:latin typeface="Gabriola" panose="04040605051002020D02" pitchFamily="82" charset="0"/>
              </a:rPr>
              <a:t> </a:t>
            </a:r>
            <a:r>
              <a:rPr lang="tr-TR" sz="2800" dirty="0">
                <a:latin typeface="Gabriola" panose="04040605051002020D02" pitchFamily="82" charset="0"/>
              </a:rPr>
              <a:t>ancak ve ancak</a:t>
            </a:r>
            <a:r>
              <a:rPr lang="en-US" sz="2800" dirty="0">
                <a:latin typeface="Gabriola" panose="04040605051002020D02" pitchFamily="82" charset="0"/>
              </a:rPr>
              <a:t> </a:t>
            </a:r>
            <a:r>
              <a:rPr lang="en-US" sz="2800" i="1" dirty="0">
                <a:latin typeface="Gabriola" panose="04040605051002020D02" pitchFamily="82" charset="0"/>
              </a:rPr>
              <a:t>φ </a:t>
            </a:r>
            <a:r>
              <a:rPr lang="tr-TR" sz="2800" dirty="0">
                <a:latin typeface="Gabriola" panose="04040605051002020D02" pitchFamily="82" charset="0"/>
              </a:rPr>
              <a:t>yanlış veya</a:t>
            </a:r>
            <a:r>
              <a:rPr lang="en-US" sz="2800" dirty="0">
                <a:latin typeface="Gabriola" panose="04040605051002020D02" pitchFamily="82" charset="0"/>
              </a:rPr>
              <a:t> </a:t>
            </a:r>
            <a:r>
              <a:rPr lang="en-US" sz="2800" i="1" dirty="0">
                <a:latin typeface="Gabriola" panose="04040605051002020D02" pitchFamily="82" charset="0"/>
              </a:rPr>
              <a:t>ψ</a:t>
            </a:r>
            <a:r>
              <a:rPr lang="en-US" sz="2800" dirty="0">
                <a:latin typeface="Gabriola" panose="04040605051002020D02" pitchFamily="82" charset="0"/>
              </a:rPr>
              <a:t> </a:t>
            </a:r>
            <a:r>
              <a:rPr lang="tr-TR" sz="2800" dirty="0">
                <a:latin typeface="Gabriola" panose="04040605051002020D02" pitchFamily="82" charset="0"/>
              </a:rPr>
              <a:t>doğru ise doğrudur</a:t>
            </a:r>
            <a:r>
              <a:rPr lang="en-US" sz="2800" dirty="0">
                <a:latin typeface="Gabriola" panose="04040605051002020D02" pitchFamily="82" charset="0"/>
              </a:rPr>
              <a:t>.</a:t>
            </a:r>
            <a:r>
              <a:rPr lang="en-US" sz="2800" i="1" dirty="0">
                <a:latin typeface="Gabriola" panose="04040605051002020D02" pitchFamily="82" charset="0"/>
              </a:rPr>
              <a:t> </a:t>
            </a:r>
            <a:endParaRPr lang="tr-TR" sz="2800" dirty="0">
              <a:latin typeface="Gabriola" panose="04040605051002020D02" pitchFamily="82" charset="0"/>
            </a:endParaRPr>
          </a:p>
          <a:p>
            <a:pPr marL="0" indent="0">
              <a:spcBef>
                <a:spcPts val="0"/>
              </a:spcBef>
              <a:buNone/>
            </a:pPr>
            <a:r>
              <a:rPr lang="en-US" sz="2800" dirty="0">
                <a:latin typeface="Gabriola" panose="04040605051002020D02" pitchFamily="82" charset="0"/>
              </a:rPr>
              <a:t>   7. </a:t>
            </a:r>
            <a:r>
              <a:rPr lang="tr-TR" sz="2800" dirty="0">
                <a:latin typeface="Gabriola" panose="04040605051002020D02" pitchFamily="82" charset="0"/>
              </a:rPr>
              <a:t>Eğer</a:t>
            </a:r>
            <a:r>
              <a:rPr lang="en-US" sz="2800" dirty="0">
                <a:latin typeface="Gabriola" panose="04040605051002020D02" pitchFamily="82" charset="0"/>
              </a:rPr>
              <a:t> </a:t>
            </a:r>
            <a:r>
              <a:rPr lang="en-US" sz="2800" i="1" dirty="0">
                <a:latin typeface="Gabriola" panose="04040605051002020D02" pitchFamily="82" charset="0"/>
              </a:rPr>
              <a:t>φ</a:t>
            </a:r>
            <a:r>
              <a:rPr lang="en-US" sz="2800" dirty="0">
                <a:latin typeface="Gabriola" panose="04040605051002020D02" pitchFamily="82" charset="0"/>
              </a:rPr>
              <a:t> </a:t>
            </a:r>
            <a:r>
              <a:rPr lang="tr-TR" sz="2800" dirty="0">
                <a:latin typeface="Gabriola" panose="04040605051002020D02" pitchFamily="82" charset="0"/>
              </a:rPr>
              <a:t>ve</a:t>
            </a:r>
            <a:r>
              <a:rPr lang="en-US" sz="2800" dirty="0">
                <a:latin typeface="Gabriola" panose="04040605051002020D02" pitchFamily="82" charset="0"/>
              </a:rPr>
              <a:t> </a:t>
            </a:r>
            <a:r>
              <a:rPr lang="en-US" sz="2800" i="1" dirty="0">
                <a:latin typeface="Gabriola" panose="04040605051002020D02" pitchFamily="82" charset="0"/>
              </a:rPr>
              <a:t>ψ</a:t>
            </a:r>
            <a:r>
              <a:rPr lang="en-US" sz="2800" dirty="0">
                <a:latin typeface="Gabriola" panose="04040605051002020D02" pitchFamily="82" charset="0"/>
              </a:rPr>
              <a:t> </a:t>
            </a:r>
            <a:r>
              <a:rPr lang="tr-TR" sz="2800" dirty="0">
                <a:latin typeface="Gabriola" panose="04040605051002020D02" pitchFamily="82" charset="0"/>
              </a:rPr>
              <a:t>birer cümle ise, </a:t>
            </a:r>
            <a:r>
              <a:rPr lang="en-US" sz="2800" dirty="0">
                <a:latin typeface="Gabriola" panose="04040605051002020D02" pitchFamily="82" charset="0"/>
              </a:rPr>
              <a:t>[</a:t>
            </a:r>
            <a:r>
              <a:rPr lang="en-US" sz="2800" i="1" dirty="0">
                <a:latin typeface="Gabriola" panose="04040605051002020D02" pitchFamily="82" charset="0"/>
              </a:rPr>
              <a:t>φ </a:t>
            </a:r>
            <a:r>
              <a:rPr lang="en-US" sz="2800" i="1" dirty="0">
                <a:latin typeface="Gabriola" panose="04040605051002020D02" pitchFamily="82" charset="0"/>
                <a:sym typeface="Symbol" panose="05050102010706020507" pitchFamily="18" charset="2"/>
              </a:rPr>
              <a:t></a:t>
            </a:r>
            <a:r>
              <a:rPr lang="en-US" sz="2800" i="1" dirty="0">
                <a:latin typeface="Gabriola" panose="04040605051002020D02" pitchFamily="82" charset="0"/>
              </a:rPr>
              <a:t> ψ</a:t>
            </a:r>
            <a:r>
              <a:rPr lang="en-US" sz="2800" dirty="0">
                <a:latin typeface="Gabriola" panose="04040605051002020D02" pitchFamily="82" charset="0"/>
              </a:rPr>
              <a:t>]</a:t>
            </a:r>
            <a:r>
              <a:rPr lang="en-US" sz="2800" i="1" dirty="0">
                <a:latin typeface="Gabriola" panose="04040605051002020D02" pitchFamily="82" charset="0"/>
              </a:rPr>
              <a:t> </a:t>
            </a:r>
            <a:r>
              <a:rPr lang="tr-TR" sz="2800" dirty="0">
                <a:latin typeface="Gabriola" panose="04040605051002020D02" pitchFamily="82" charset="0"/>
              </a:rPr>
              <a:t>ancak ve ancak</a:t>
            </a:r>
            <a:r>
              <a:rPr lang="en-US" sz="2800" dirty="0">
                <a:latin typeface="Gabriola" panose="04040605051002020D02" pitchFamily="82" charset="0"/>
              </a:rPr>
              <a:t> </a:t>
            </a:r>
            <a:r>
              <a:rPr lang="tr-TR" sz="2800" dirty="0">
                <a:latin typeface="Gabriola" panose="04040605051002020D02" pitchFamily="82" charset="0"/>
              </a:rPr>
              <a:t>hem </a:t>
            </a:r>
            <a:r>
              <a:rPr lang="en-US" sz="2800" i="1" dirty="0">
                <a:latin typeface="Gabriola" panose="04040605051002020D02" pitchFamily="82" charset="0"/>
              </a:rPr>
              <a:t>φ </a:t>
            </a:r>
            <a:r>
              <a:rPr lang="tr-TR" sz="2800" dirty="0">
                <a:latin typeface="Gabriola" panose="04040605051002020D02" pitchFamily="82" charset="0"/>
              </a:rPr>
              <a:t>hem</a:t>
            </a:r>
            <a:r>
              <a:rPr lang="en-US" sz="2800" dirty="0">
                <a:latin typeface="Gabriola" panose="04040605051002020D02" pitchFamily="82" charset="0"/>
              </a:rPr>
              <a:t> </a:t>
            </a:r>
            <a:r>
              <a:rPr lang="en-US" sz="2800" i="1" dirty="0">
                <a:latin typeface="Gabriola" panose="04040605051002020D02" pitchFamily="82" charset="0"/>
              </a:rPr>
              <a:t>ψ</a:t>
            </a:r>
            <a:r>
              <a:rPr lang="en-US" sz="2800" dirty="0">
                <a:latin typeface="Gabriola" panose="04040605051002020D02" pitchFamily="82" charset="0"/>
              </a:rPr>
              <a:t> </a:t>
            </a:r>
            <a:r>
              <a:rPr lang="tr-TR" sz="2800" dirty="0">
                <a:latin typeface="Gabriola" panose="04040605051002020D02" pitchFamily="82" charset="0"/>
              </a:rPr>
              <a:t>doğru veya</a:t>
            </a:r>
            <a:r>
              <a:rPr lang="en-US" sz="2800" dirty="0">
                <a:latin typeface="Gabriola" panose="04040605051002020D02" pitchFamily="82" charset="0"/>
              </a:rPr>
              <a:t> </a:t>
            </a:r>
            <a:r>
              <a:rPr lang="tr-TR" sz="2800" dirty="0">
                <a:latin typeface="Gabriola" panose="04040605051002020D02" pitchFamily="82" charset="0"/>
              </a:rPr>
              <a:t>hem</a:t>
            </a:r>
            <a:r>
              <a:rPr lang="en-US" sz="2800" dirty="0">
                <a:latin typeface="Gabriola" panose="04040605051002020D02" pitchFamily="82" charset="0"/>
              </a:rPr>
              <a:t> </a:t>
            </a:r>
            <a:r>
              <a:rPr lang="en-US" sz="2800" i="1" dirty="0">
                <a:latin typeface="Gabriola" panose="04040605051002020D02" pitchFamily="82" charset="0"/>
              </a:rPr>
              <a:t>φ </a:t>
            </a:r>
            <a:r>
              <a:rPr lang="tr-TR" sz="2800" dirty="0">
                <a:latin typeface="Gabriola" panose="04040605051002020D02" pitchFamily="82" charset="0"/>
              </a:rPr>
              <a:t>hem</a:t>
            </a:r>
            <a:r>
              <a:rPr lang="en-US" sz="2800" dirty="0">
                <a:latin typeface="Gabriola" panose="04040605051002020D02" pitchFamily="82" charset="0"/>
              </a:rPr>
              <a:t> </a:t>
            </a:r>
            <a:r>
              <a:rPr lang="en-US" sz="2800" i="1" dirty="0">
                <a:latin typeface="Gabriola" panose="04040605051002020D02" pitchFamily="82" charset="0"/>
              </a:rPr>
              <a:t>ψ</a:t>
            </a:r>
            <a:r>
              <a:rPr lang="en-US" sz="2800" dirty="0">
                <a:latin typeface="Gabriola" panose="04040605051002020D02" pitchFamily="82" charset="0"/>
              </a:rPr>
              <a:t> </a:t>
            </a:r>
            <a:r>
              <a:rPr lang="tr-TR" sz="2800" dirty="0">
                <a:latin typeface="Gabriola" panose="04040605051002020D02" pitchFamily="82" charset="0"/>
              </a:rPr>
              <a:t>yanlış   </a:t>
            </a:r>
          </a:p>
          <a:p>
            <a:pPr marL="0" indent="0">
              <a:spcBef>
                <a:spcPts val="0"/>
              </a:spcBef>
              <a:buNone/>
            </a:pPr>
            <a:r>
              <a:rPr lang="tr-TR" sz="2800" dirty="0">
                <a:latin typeface="Gabriola" panose="04040605051002020D02" pitchFamily="82" charset="0"/>
              </a:rPr>
              <a:t>       ise doğrudur</a:t>
            </a:r>
            <a:r>
              <a:rPr lang="en-US" sz="2800" dirty="0">
                <a:latin typeface="Gabriola" panose="04040605051002020D02" pitchFamily="82" charset="0"/>
              </a:rPr>
              <a:t>.</a:t>
            </a:r>
            <a:endParaRPr lang="tr-TR" sz="2800" dirty="0">
              <a:latin typeface="Gabriola" panose="04040605051002020D02" pitchFamily="82" charset="0"/>
            </a:endParaRPr>
          </a:p>
        </p:txBody>
      </p:sp>
      <p:sp>
        <p:nvSpPr>
          <p:cNvPr id="4" name="Slayt Numarası Yer Tutucusu 3"/>
          <p:cNvSpPr>
            <a:spLocks noGrp="1"/>
          </p:cNvSpPr>
          <p:nvPr>
            <p:ph type="sldNum" sz="quarter" idx="12"/>
          </p:nvPr>
        </p:nvSpPr>
        <p:spPr/>
        <p:txBody>
          <a:bodyPr/>
          <a:lstStyle/>
          <a:p>
            <a:fld id="{4FAB73BC-B049-4115-A692-8D63A059BFB8}" type="slidenum">
              <a:rPr lang="en-US" smtClean="0"/>
              <a:t>10</a:t>
            </a:fld>
            <a:endParaRPr lang="en-US" dirty="0"/>
          </a:p>
        </p:txBody>
      </p:sp>
      <p:sp>
        <p:nvSpPr>
          <p:cNvPr id="7" name="Unvan 1">
            <a:extLst>
              <a:ext uri="{FF2B5EF4-FFF2-40B4-BE49-F238E27FC236}">
                <a16:creationId xmlns:a16="http://schemas.microsoft.com/office/drawing/2014/main" id="{48E6B911-1E3E-5042-918D-10BFE6823955}"/>
              </a:ext>
            </a:extLst>
          </p:cNvPr>
          <p:cNvSpPr>
            <a:spLocks noGrp="1"/>
          </p:cNvSpPr>
          <p:nvPr>
            <p:ph type="title"/>
          </p:nvPr>
        </p:nvSpPr>
        <p:spPr>
          <a:xfrm>
            <a:off x="217793" y="-130618"/>
            <a:ext cx="11641698" cy="710322"/>
          </a:xfrm>
        </p:spPr>
        <p:txBody>
          <a:bodyPr>
            <a:normAutofit fontScale="90000"/>
          </a:bodyPr>
          <a:lstStyle/>
          <a:p>
            <a:pPr algn="ctr"/>
            <a:r>
              <a:rPr lang="tr-TR" sz="5300" b="1" dirty="0">
                <a:solidFill>
                  <a:srgbClr val="003300"/>
                </a:solidFill>
                <a:latin typeface="Gabriola" panose="04040605051002020D02" pitchFamily="82" charset="0"/>
              </a:rPr>
              <a:t>L</a:t>
            </a:r>
            <a:r>
              <a:rPr lang="tr-TR" sz="5300" b="1" baseline="-25000" dirty="0">
                <a:solidFill>
                  <a:srgbClr val="003300"/>
                </a:solidFill>
                <a:latin typeface="Gabriola" panose="04040605051002020D02" pitchFamily="82" charset="0"/>
              </a:rPr>
              <a:t>2</a:t>
            </a:r>
            <a:r>
              <a:rPr lang="tr-TR" sz="5300" b="1" dirty="0">
                <a:solidFill>
                  <a:srgbClr val="003300"/>
                </a:solidFill>
                <a:latin typeface="Gabriola" panose="04040605051002020D02" pitchFamily="82" charset="0"/>
              </a:rPr>
              <a:t> - s</a:t>
            </a:r>
            <a:r>
              <a:rPr lang="tr-TR" sz="4400" b="1" dirty="0">
                <a:solidFill>
                  <a:srgbClr val="003300"/>
                </a:solidFill>
                <a:latin typeface="Gabriola" panose="04040605051002020D02" pitchFamily="82" charset="0"/>
              </a:rPr>
              <a:t>emantik</a:t>
            </a:r>
            <a:endParaRPr lang="tr-TR" sz="5300" b="1" dirty="0">
              <a:solidFill>
                <a:srgbClr val="003300"/>
              </a:solidFill>
              <a:latin typeface="Gabriola" panose="04040605051002020D02" pitchFamily="82" charset="0"/>
            </a:endParaRPr>
          </a:p>
        </p:txBody>
      </p:sp>
    </p:spTree>
    <p:extLst>
      <p:ext uri="{BB962C8B-B14F-4D97-AF65-F5344CB8AC3E}">
        <p14:creationId xmlns:p14="http://schemas.microsoft.com/office/powerpoint/2010/main" val="1478627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699" y="-58569"/>
            <a:ext cx="11932602" cy="576417"/>
          </a:xfrm>
        </p:spPr>
        <p:txBody>
          <a:bodyPr>
            <a:noAutofit/>
          </a:bodyPr>
          <a:lstStyle/>
          <a:p>
            <a:pPr algn="ctr"/>
            <a:r>
              <a:rPr lang="tr-TR" sz="4400" b="1" dirty="0">
                <a:solidFill>
                  <a:srgbClr val="003300"/>
                </a:solidFill>
                <a:latin typeface="Gabriola" panose="04040605051002020D02" pitchFamily="82" charset="0"/>
              </a:rPr>
              <a:t>L</a:t>
            </a:r>
            <a:r>
              <a:rPr lang="tr-TR" sz="4400" b="1" baseline="-25000" dirty="0">
                <a:solidFill>
                  <a:srgbClr val="003300"/>
                </a:solidFill>
                <a:latin typeface="Gabriola" panose="04040605051002020D02" pitchFamily="82" charset="0"/>
              </a:rPr>
              <a:t>2</a:t>
            </a:r>
            <a:r>
              <a:rPr lang="tr-TR" sz="4400" b="1" dirty="0">
                <a:solidFill>
                  <a:srgbClr val="003300"/>
                </a:solidFill>
                <a:latin typeface="Gabriola" panose="04040605051002020D02" pitchFamily="82" charset="0"/>
              </a:rPr>
              <a:t>’</a:t>
            </a:r>
            <a:r>
              <a:rPr lang="tr-TR" sz="3600" b="1" dirty="0">
                <a:solidFill>
                  <a:srgbClr val="003300"/>
                </a:solidFill>
                <a:latin typeface="Gabriola" panose="04040605051002020D02" pitchFamily="82" charset="0"/>
              </a:rPr>
              <a:t>nin</a:t>
            </a:r>
            <a:r>
              <a:rPr lang="tr-TR" sz="4400" b="1" dirty="0">
                <a:solidFill>
                  <a:srgbClr val="003300"/>
                </a:solidFill>
                <a:latin typeface="Gabriola" panose="04040605051002020D02" pitchFamily="82" charset="0"/>
              </a:rPr>
              <a:t> 1. ç</a:t>
            </a:r>
            <a:r>
              <a:rPr lang="tr-TR" sz="3600" b="1" dirty="0">
                <a:solidFill>
                  <a:srgbClr val="003300"/>
                </a:solidFill>
                <a:latin typeface="Gabriola" panose="04040605051002020D02" pitchFamily="82" charset="0"/>
              </a:rPr>
              <a:t>ıkarımın</a:t>
            </a:r>
            <a:r>
              <a:rPr lang="tr-TR" sz="4400" b="1" dirty="0">
                <a:solidFill>
                  <a:srgbClr val="003300"/>
                </a:solidFill>
                <a:latin typeface="Gabriola" panose="04040605051002020D02" pitchFamily="82" charset="0"/>
              </a:rPr>
              <a:t> g</a:t>
            </a:r>
            <a:r>
              <a:rPr lang="tr-TR" sz="3600" b="1" dirty="0">
                <a:solidFill>
                  <a:srgbClr val="003300"/>
                </a:solidFill>
                <a:latin typeface="Gabriola" panose="04040605051002020D02" pitchFamily="82" charset="0"/>
              </a:rPr>
              <a:t>eçerliliğini</a:t>
            </a:r>
            <a:r>
              <a:rPr lang="tr-TR" sz="4400" b="1" dirty="0">
                <a:solidFill>
                  <a:srgbClr val="003300"/>
                </a:solidFill>
                <a:latin typeface="Gabriola" panose="04040605051002020D02" pitchFamily="82" charset="0"/>
              </a:rPr>
              <a:t> g</a:t>
            </a:r>
            <a:r>
              <a:rPr lang="tr-TR" sz="3600" b="1" dirty="0">
                <a:solidFill>
                  <a:srgbClr val="003300"/>
                </a:solidFill>
                <a:latin typeface="Gabriola" panose="04040605051002020D02" pitchFamily="82" charset="0"/>
              </a:rPr>
              <a:t>östermedeki</a:t>
            </a:r>
            <a:r>
              <a:rPr lang="tr-TR" sz="4400" b="1" dirty="0">
                <a:solidFill>
                  <a:srgbClr val="003300"/>
                </a:solidFill>
                <a:latin typeface="Gabriola" panose="04040605051002020D02" pitchFamily="82" charset="0"/>
              </a:rPr>
              <a:t> y</a:t>
            </a:r>
            <a:r>
              <a:rPr lang="tr-TR" sz="3600" b="1" dirty="0">
                <a:solidFill>
                  <a:srgbClr val="003300"/>
                </a:solidFill>
                <a:latin typeface="Gabriola" panose="04040605051002020D02" pitchFamily="82" charset="0"/>
              </a:rPr>
              <a:t>etersizliği</a:t>
            </a:r>
            <a:r>
              <a:rPr lang="tr-TR" sz="3600" b="1" dirty="0">
                <a:solidFill>
                  <a:srgbClr val="003300"/>
                </a:solidFill>
                <a:latin typeface="+mn-lt"/>
              </a:rPr>
              <a:t> </a:t>
            </a:r>
            <a:r>
              <a:rPr lang="tr-TR" sz="4000" b="1" dirty="0">
                <a:solidFill>
                  <a:srgbClr val="003300"/>
                </a:solidFill>
                <a:latin typeface="Gabriola" panose="04040605051002020D02" pitchFamily="82" charset="0"/>
              </a:rPr>
              <a:t> </a:t>
            </a:r>
            <a:endParaRPr lang="en-US" sz="4000" b="1" dirty="0">
              <a:solidFill>
                <a:srgbClr val="003300"/>
              </a:solidFill>
              <a:latin typeface="+mn-lt"/>
            </a:endParaRPr>
          </a:p>
        </p:txBody>
      </p:sp>
      <p:sp>
        <p:nvSpPr>
          <p:cNvPr id="3" name="Content Placeholder 2"/>
          <p:cNvSpPr>
            <a:spLocks noGrp="1"/>
          </p:cNvSpPr>
          <p:nvPr>
            <p:ph idx="1"/>
          </p:nvPr>
        </p:nvSpPr>
        <p:spPr>
          <a:xfrm>
            <a:off x="408318" y="615225"/>
            <a:ext cx="11783682" cy="554798"/>
          </a:xfrm>
        </p:spPr>
        <p:txBody>
          <a:bodyPr>
            <a:noAutofit/>
          </a:bodyPr>
          <a:lstStyle/>
          <a:p>
            <a:pPr algn="just"/>
            <a:r>
              <a:rPr lang="tr-TR" sz="2800" b="1" dirty="0">
                <a:latin typeface="Gabriola" panose="04040605051002020D02" pitchFamily="82" charset="0"/>
              </a:rPr>
              <a:t>Ne yazık ki, L1 gibi  L2 de, 1. çıkarımın  geçerliliğini gösterebilecek ifade gücüne sahip değildir: </a:t>
            </a:r>
          </a:p>
          <a:p>
            <a:pPr algn="just"/>
            <a:endParaRPr lang="tr-TR" sz="2400" dirty="0"/>
          </a:p>
        </p:txBody>
      </p:sp>
      <p:sp>
        <p:nvSpPr>
          <p:cNvPr id="4" name="Slide Number Placeholder 3"/>
          <p:cNvSpPr>
            <a:spLocks noGrp="1"/>
          </p:cNvSpPr>
          <p:nvPr>
            <p:ph type="sldNum" sz="quarter" idx="12"/>
          </p:nvPr>
        </p:nvSpPr>
        <p:spPr>
          <a:xfrm>
            <a:off x="11311128" y="6279960"/>
            <a:ext cx="640080" cy="365125"/>
          </a:xfrm>
        </p:spPr>
        <p:txBody>
          <a:bodyPr/>
          <a:lstStyle/>
          <a:p>
            <a:fld id="{4FAB73BC-B049-4115-A692-8D63A059BFB8}" type="slidenum">
              <a:rPr lang="en-US" smtClean="0"/>
              <a:t>11</a:t>
            </a:fld>
            <a:endParaRPr lang="en-US" dirty="0"/>
          </a:p>
        </p:txBody>
      </p:sp>
      <p:grpSp>
        <p:nvGrpSpPr>
          <p:cNvPr id="18" name="Grup 17">
            <a:extLst>
              <a:ext uri="{FF2B5EF4-FFF2-40B4-BE49-F238E27FC236}">
                <a16:creationId xmlns:a16="http://schemas.microsoft.com/office/drawing/2014/main" id="{462C1217-7155-7609-2190-B71D0FB53458}"/>
              </a:ext>
            </a:extLst>
          </p:cNvPr>
          <p:cNvGrpSpPr/>
          <p:nvPr/>
        </p:nvGrpSpPr>
        <p:grpSpPr>
          <a:xfrm>
            <a:off x="5428978" y="1831786"/>
            <a:ext cx="1646281" cy="1336069"/>
            <a:chOff x="6617650" y="2345432"/>
            <a:chExt cx="2258186" cy="1490662"/>
          </a:xfrm>
        </p:grpSpPr>
        <p:sp>
          <p:nvSpPr>
            <p:cNvPr id="19" name="Yuvarlatılmış Dikdörtgen 11">
              <a:extLst>
                <a:ext uri="{FF2B5EF4-FFF2-40B4-BE49-F238E27FC236}">
                  <a16:creationId xmlns:a16="http://schemas.microsoft.com/office/drawing/2014/main" id="{9AF9B772-3AAB-FA41-0039-52DE5CD37337}"/>
                </a:ext>
              </a:extLst>
            </p:cNvPr>
            <p:cNvSpPr/>
            <p:nvPr/>
          </p:nvSpPr>
          <p:spPr>
            <a:xfrm>
              <a:off x="6617650" y="2345432"/>
              <a:ext cx="2258186" cy="1490662"/>
            </a:xfrm>
            <a:prstGeom prst="roundRect">
              <a:avLst/>
            </a:prstGeom>
            <a:noFill/>
            <a:ln w="38100">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21" name="Grup 20">
              <a:extLst>
                <a:ext uri="{FF2B5EF4-FFF2-40B4-BE49-F238E27FC236}">
                  <a16:creationId xmlns:a16="http://schemas.microsoft.com/office/drawing/2014/main" id="{123830A3-B7F2-AA04-CA3A-5FDF4F46DEAF}"/>
                </a:ext>
              </a:extLst>
            </p:cNvPr>
            <p:cNvGrpSpPr/>
            <p:nvPr/>
          </p:nvGrpSpPr>
          <p:grpSpPr>
            <a:xfrm>
              <a:off x="6819530" y="2427514"/>
              <a:ext cx="999765" cy="1250805"/>
              <a:chOff x="5938859" y="2394455"/>
              <a:chExt cx="999765" cy="1250805"/>
            </a:xfrm>
          </p:grpSpPr>
          <p:cxnSp>
            <p:nvCxnSpPr>
              <p:cNvPr id="25" name="Düz Bağlayıcı 24">
                <a:extLst>
                  <a:ext uri="{FF2B5EF4-FFF2-40B4-BE49-F238E27FC236}">
                    <a16:creationId xmlns:a16="http://schemas.microsoft.com/office/drawing/2014/main" id="{7FE85E3D-583C-24FE-868B-07188384D3E0}"/>
                  </a:ext>
                </a:extLst>
              </p:cNvPr>
              <p:cNvCxnSpPr/>
              <p:nvPr/>
            </p:nvCxnSpPr>
            <p:spPr>
              <a:xfrm flipV="1">
                <a:off x="6127304" y="3230635"/>
                <a:ext cx="811320" cy="1"/>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7" name="Content Placeholder 2">
                <a:extLst>
                  <a:ext uri="{FF2B5EF4-FFF2-40B4-BE49-F238E27FC236}">
                    <a16:creationId xmlns:a16="http://schemas.microsoft.com/office/drawing/2014/main" id="{412E0451-8FEA-1DBD-C9B8-9B03BDE1A284}"/>
                  </a:ext>
                </a:extLst>
              </p:cNvPr>
              <p:cNvSpPr txBox="1">
                <a:spLocks/>
              </p:cNvSpPr>
              <p:nvPr/>
            </p:nvSpPr>
            <p:spPr>
              <a:xfrm>
                <a:off x="5938859" y="2394455"/>
                <a:ext cx="568819" cy="1250805"/>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274320" lvl="1" indent="0" algn="just">
                  <a:spcBef>
                    <a:spcPts val="600"/>
                  </a:spcBef>
                  <a:buFont typeface="Wingdings" pitchFamily="2" charset="2"/>
                  <a:buNone/>
                </a:pPr>
                <a:r>
                  <a:rPr lang="tr-TR" sz="2000" b="1" dirty="0"/>
                  <a:t>p</a:t>
                </a:r>
              </a:p>
              <a:p>
                <a:pPr marL="274320" lvl="1" indent="0" algn="just">
                  <a:buFont typeface="Wingdings" pitchFamily="2" charset="2"/>
                  <a:buNone/>
                </a:pPr>
                <a:r>
                  <a:rPr lang="tr-TR" sz="2000" b="1" dirty="0"/>
                  <a:t>q</a:t>
                </a:r>
              </a:p>
              <a:p>
                <a:pPr marL="274320" lvl="1" indent="0" algn="just">
                  <a:lnSpc>
                    <a:spcPct val="50000"/>
                  </a:lnSpc>
                  <a:spcBef>
                    <a:spcPts val="0"/>
                  </a:spcBef>
                  <a:spcAft>
                    <a:spcPts val="0"/>
                  </a:spcAft>
                  <a:buFont typeface="Wingdings" pitchFamily="2" charset="2"/>
                  <a:buNone/>
                </a:pPr>
                <a:r>
                  <a:rPr lang="en-US" sz="2000" b="1" dirty="0"/>
                  <a:t>	</a:t>
                </a:r>
                <a:endParaRPr lang="tr-TR" sz="2000" b="1" dirty="0"/>
              </a:p>
              <a:p>
                <a:pPr marL="274320" lvl="1" indent="0" algn="just">
                  <a:lnSpc>
                    <a:spcPct val="50000"/>
                  </a:lnSpc>
                  <a:spcBef>
                    <a:spcPts val="0"/>
                  </a:spcBef>
                  <a:spcAft>
                    <a:spcPts val="0"/>
                  </a:spcAft>
                  <a:buFont typeface="Wingdings" pitchFamily="2" charset="2"/>
                  <a:buNone/>
                </a:pPr>
                <a:endParaRPr lang="tr-TR" sz="2000" b="1" dirty="0"/>
              </a:p>
              <a:p>
                <a:pPr marL="274320" lvl="1" indent="0" algn="just">
                  <a:lnSpc>
                    <a:spcPct val="50000"/>
                  </a:lnSpc>
                  <a:spcBef>
                    <a:spcPts val="0"/>
                  </a:spcBef>
                  <a:spcAft>
                    <a:spcPts val="0"/>
                  </a:spcAft>
                  <a:buFont typeface="Wingdings" pitchFamily="2" charset="2"/>
                  <a:buNone/>
                </a:pPr>
                <a:r>
                  <a:rPr lang="tr-TR" sz="2000" b="1" dirty="0"/>
                  <a:t>r</a:t>
                </a:r>
                <a:endParaRPr lang="tr-TR" altLang="tr-TR" sz="2000" dirty="0"/>
              </a:p>
              <a:p>
                <a:pPr marL="274320" lvl="1" indent="0" algn="just">
                  <a:spcBef>
                    <a:spcPts val="600"/>
                  </a:spcBef>
                  <a:buFont typeface="Wingdings" pitchFamily="2" charset="2"/>
                  <a:buNone/>
                </a:pPr>
                <a:endParaRPr lang="tr-TR" altLang="tr-TR" sz="2400" dirty="0">
                  <a:latin typeface="Gabriola" panose="04040605051002020D02" pitchFamily="82" charset="0"/>
                </a:endParaRPr>
              </a:p>
            </p:txBody>
          </p:sp>
        </p:grpSp>
      </p:grpSp>
      <p:pic>
        <p:nvPicPr>
          <p:cNvPr id="38" name="Resim 37">
            <a:extLst>
              <a:ext uri="{FF2B5EF4-FFF2-40B4-BE49-F238E27FC236}">
                <a16:creationId xmlns:a16="http://schemas.microsoft.com/office/drawing/2014/main" id="{DA6CDACB-05F6-8ABD-B39E-B2506CF4D1B9}"/>
              </a:ext>
            </a:extLst>
          </p:cNvPr>
          <p:cNvPicPr>
            <a:picLocks noChangeAspect="1"/>
          </p:cNvPicPr>
          <p:nvPr/>
        </p:nvPicPr>
        <p:blipFill>
          <a:blip r:embed="rId3"/>
          <a:stretch>
            <a:fillRect/>
          </a:stretch>
        </p:blipFill>
        <p:spPr>
          <a:xfrm rot="19593873">
            <a:off x="4672891" y="2674379"/>
            <a:ext cx="949512" cy="484104"/>
          </a:xfrm>
          <a:prstGeom prst="rect">
            <a:avLst/>
          </a:prstGeom>
        </p:spPr>
      </p:pic>
      <p:pic>
        <p:nvPicPr>
          <p:cNvPr id="48" name="Resim 47">
            <a:extLst>
              <a:ext uri="{FF2B5EF4-FFF2-40B4-BE49-F238E27FC236}">
                <a16:creationId xmlns:a16="http://schemas.microsoft.com/office/drawing/2014/main" id="{32800B7D-FF71-8A8A-3466-DA764F04C60D}"/>
              </a:ext>
            </a:extLst>
          </p:cNvPr>
          <p:cNvPicPr>
            <a:picLocks noChangeAspect="1"/>
          </p:cNvPicPr>
          <p:nvPr/>
        </p:nvPicPr>
        <p:blipFill>
          <a:blip r:embed="rId3"/>
          <a:stretch>
            <a:fillRect/>
          </a:stretch>
        </p:blipFill>
        <p:spPr>
          <a:xfrm>
            <a:off x="7139230" y="4498235"/>
            <a:ext cx="940152" cy="634039"/>
          </a:xfrm>
          <a:prstGeom prst="rect">
            <a:avLst/>
          </a:prstGeom>
        </p:spPr>
      </p:pic>
      <p:grpSp>
        <p:nvGrpSpPr>
          <p:cNvPr id="50" name="Grup 49">
            <a:extLst>
              <a:ext uri="{FF2B5EF4-FFF2-40B4-BE49-F238E27FC236}">
                <a16:creationId xmlns:a16="http://schemas.microsoft.com/office/drawing/2014/main" id="{C5A128F4-C814-15CF-4F47-E44D78584026}"/>
              </a:ext>
            </a:extLst>
          </p:cNvPr>
          <p:cNvGrpSpPr/>
          <p:nvPr/>
        </p:nvGrpSpPr>
        <p:grpSpPr>
          <a:xfrm>
            <a:off x="7886149" y="1831786"/>
            <a:ext cx="2224434" cy="1490662"/>
            <a:chOff x="535399" y="2307647"/>
            <a:chExt cx="4717472" cy="1490662"/>
          </a:xfrm>
        </p:grpSpPr>
        <p:sp>
          <p:nvSpPr>
            <p:cNvPr id="51" name="Yuvarlatılmış Dikdörtgen 63">
              <a:extLst>
                <a:ext uri="{FF2B5EF4-FFF2-40B4-BE49-F238E27FC236}">
                  <a16:creationId xmlns:a16="http://schemas.microsoft.com/office/drawing/2014/main" id="{A45689AD-852C-CBB7-CD75-7A8A1B68BDE2}"/>
                </a:ext>
              </a:extLst>
            </p:cNvPr>
            <p:cNvSpPr/>
            <p:nvPr/>
          </p:nvSpPr>
          <p:spPr>
            <a:xfrm>
              <a:off x="688666" y="2307647"/>
              <a:ext cx="4564204" cy="1490662"/>
            </a:xfrm>
            <a:prstGeom prst="roundRect">
              <a:avLst/>
            </a:prstGeom>
            <a:noFill/>
            <a:ln w="38100">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52" name="Düz Bağlayıcı 51">
              <a:extLst>
                <a:ext uri="{FF2B5EF4-FFF2-40B4-BE49-F238E27FC236}">
                  <a16:creationId xmlns:a16="http://schemas.microsoft.com/office/drawing/2014/main" id="{C6E52CAE-CF9C-D24D-5D63-2DFEE7CFF74A}"/>
                </a:ext>
              </a:extLst>
            </p:cNvPr>
            <p:cNvCxnSpPr/>
            <p:nvPr/>
          </p:nvCxnSpPr>
          <p:spPr>
            <a:xfrm>
              <a:off x="1181429" y="3259859"/>
              <a:ext cx="3565263" cy="2576"/>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53" name="Content Placeholder 2">
              <a:extLst>
                <a:ext uri="{FF2B5EF4-FFF2-40B4-BE49-F238E27FC236}">
                  <a16:creationId xmlns:a16="http://schemas.microsoft.com/office/drawing/2014/main" id="{AD9FBDCB-4684-A789-2CC4-B6BD80915C04}"/>
                </a:ext>
              </a:extLst>
            </p:cNvPr>
            <p:cNvSpPr txBox="1">
              <a:spLocks/>
            </p:cNvSpPr>
            <p:nvPr/>
          </p:nvSpPr>
          <p:spPr>
            <a:xfrm>
              <a:off x="535399" y="2395154"/>
              <a:ext cx="4717472" cy="1250805"/>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274320" lvl="1" indent="0" algn="just">
                <a:spcBef>
                  <a:spcPts val="600"/>
                </a:spcBef>
                <a:buFont typeface="Wingdings" pitchFamily="2" charset="2"/>
                <a:buNone/>
              </a:pPr>
              <a:r>
                <a:rPr lang="tr-TR" sz="2400" b="1" dirty="0">
                  <a:latin typeface="Gabriola" panose="04040605051002020D02" pitchFamily="82" charset="0"/>
                </a:rPr>
                <a:t>Yağmur yağıyor.</a:t>
              </a:r>
            </a:p>
            <a:p>
              <a:pPr marL="274320" lvl="1" indent="0" algn="just">
                <a:lnSpc>
                  <a:spcPct val="50000"/>
                </a:lnSpc>
                <a:spcBef>
                  <a:spcPts val="0"/>
                </a:spcBef>
                <a:spcAft>
                  <a:spcPts val="0"/>
                </a:spcAft>
                <a:buFont typeface="Wingdings" pitchFamily="2" charset="2"/>
                <a:buNone/>
              </a:pPr>
              <a:r>
                <a:rPr lang="en-US" sz="2400" b="1" dirty="0">
                  <a:latin typeface="Gabriola" panose="04040605051002020D02" pitchFamily="82" charset="0"/>
                </a:rPr>
                <a:t>	</a:t>
              </a:r>
              <a:endParaRPr lang="tr-TR" sz="2400" b="1" dirty="0">
                <a:latin typeface="Gabriola" panose="04040605051002020D02" pitchFamily="82" charset="0"/>
              </a:endParaRPr>
            </a:p>
            <a:p>
              <a:pPr marL="274320" lvl="1" indent="0" algn="just">
                <a:lnSpc>
                  <a:spcPct val="50000"/>
                </a:lnSpc>
                <a:spcBef>
                  <a:spcPts val="0"/>
                </a:spcBef>
                <a:spcAft>
                  <a:spcPts val="0"/>
                </a:spcAft>
                <a:buFont typeface="Wingdings" pitchFamily="2" charset="2"/>
                <a:buNone/>
              </a:pPr>
              <a:r>
                <a:rPr lang="tr-TR" sz="2400" b="1" dirty="0">
                  <a:latin typeface="Gabriola" panose="04040605051002020D02" pitchFamily="82" charset="0"/>
                </a:rPr>
                <a:t>Köpek havlıyor.</a:t>
              </a:r>
              <a:endParaRPr lang="tr-TR" altLang="tr-TR" sz="2400" dirty="0">
                <a:latin typeface="Gabriola" panose="04040605051002020D02" pitchFamily="82" charset="0"/>
              </a:endParaRPr>
            </a:p>
            <a:p>
              <a:pPr marL="274320" lvl="1" indent="0" algn="just">
                <a:spcBef>
                  <a:spcPts val="600"/>
                </a:spcBef>
                <a:buFont typeface="Wingdings" pitchFamily="2" charset="2"/>
                <a:buNone/>
              </a:pPr>
              <a:r>
                <a:rPr lang="tr-TR" altLang="tr-TR" sz="2400" b="1" dirty="0">
                  <a:latin typeface="Gabriola" panose="04040605051002020D02" pitchFamily="82" charset="0"/>
                </a:rPr>
                <a:t>Aristo yaşıyor.</a:t>
              </a:r>
            </a:p>
          </p:txBody>
        </p:sp>
      </p:grpSp>
      <p:pic>
        <p:nvPicPr>
          <p:cNvPr id="54" name="Resim 53">
            <a:extLst>
              <a:ext uri="{FF2B5EF4-FFF2-40B4-BE49-F238E27FC236}">
                <a16:creationId xmlns:a16="http://schemas.microsoft.com/office/drawing/2014/main" id="{7CC20404-6385-2596-1B46-B09754105BD5}"/>
              </a:ext>
            </a:extLst>
          </p:cNvPr>
          <p:cNvPicPr>
            <a:picLocks noChangeAspect="1"/>
          </p:cNvPicPr>
          <p:nvPr/>
        </p:nvPicPr>
        <p:blipFill>
          <a:blip r:embed="rId3"/>
          <a:stretch>
            <a:fillRect/>
          </a:stretch>
        </p:blipFill>
        <p:spPr>
          <a:xfrm>
            <a:off x="7191649" y="2244799"/>
            <a:ext cx="854684" cy="576399"/>
          </a:xfrm>
          <a:prstGeom prst="rect">
            <a:avLst/>
          </a:prstGeom>
        </p:spPr>
      </p:pic>
      <p:grpSp>
        <p:nvGrpSpPr>
          <p:cNvPr id="62" name="Grup 61">
            <a:extLst>
              <a:ext uri="{FF2B5EF4-FFF2-40B4-BE49-F238E27FC236}">
                <a16:creationId xmlns:a16="http://schemas.microsoft.com/office/drawing/2014/main" id="{95EC0AEA-C2AD-19C6-DC16-8F63DF7B0B0E}"/>
              </a:ext>
            </a:extLst>
          </p:cNvPr>
          <p:cNvGrpSpPr/>
          <p:nvPr/>
        </p:nvGrpSpPr>
        <p:grpSpPr>
          <a:xfrm>
            <a:off x="-181117" y="2858389"/>
            <a:ext cx="4837017" cy="1490662"/>
            <a:chOff x="448783" y="2307647"/>
            <a:chExt cx="4857852" cy="1490662"/>
          </a:xfrm>
        </p:grpSpPr>
        <p:sp>
          <p:nvSpPr>
            <p:cNvPr id="63" name="Yuvarlatılmış Dikdörtgen 4">
              <a:extLst>
                <a:ext uri="{FF2B5EF4-FFF2-40B4-BE49-F238E27FC236}">
                  <a16:creationId xmlns:a16="http://schemas.microsoft.com/office/drawing/2014/main" id="{3B10B207-D605-A939-BC81-70D7C9304F3F}"/>
                </a:ext>
              </a:extLst>
            </p:cNvPr>
            <p:cNvSpPr/>
            <p:nvPr/>
          </p:nvSpPr>
          <p:spPr>
            <a:xfrm>
              <a:off x="688666" y="2307647"/>
              <a:ext cx="4617969" cy="1490662"/>
            </a:xfrm>
            <a:prstGeom prst="roundRect">
              <a:avLst/>
            </a:prstGeom>
            <a:noFill/>
            <a:ln w="38100">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64" name="Düz Bağlayıcı 63">
              <a:extLst>
                <a:ext uri="{FF2B5EF4-FFF2-40B4-BE49-F238E27FC236}">
                  <a16:creationId xmlns:a16="http://schemas.microsoft.com/office/drawing/2014/main" id="{AF78B2A2-E9C9-BE87-4F64-11EF4312EB04}"/>
                </a:ext>
              </a:extLst>
            </p:cNvPr>
            <p:cNvCxnSpPr/>
            <p:nvPr/>
          </p:nvCxnSpPr>
          <p:spPr>
            <a:xfrm>
              <a:off x="843727" y="3264442"/>
              <a:ext cx="4313968" cy="2576"/>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65" name="Content Placeholder 2">
              <a:extLst>
                <a:ext uri="{FF2B5EF4-FFF2-40B4-BE49-F238E27FC236}">
                  <a16:creationId xmlns:a16="http://schemas.microsoft.com/office/drawing/2014/main" id="{8A7DFADD-3190-06A1-B14B-02FD08A4774D}"/>
                </a:ext>
              </a:extLst>
            </p:cNvPr>
            <p:cNvSpPr txBox="1">
              <a:spLocks/>
            </p:cNvSpPr>
            <p:nvPr/>
          </p:nvSpPr>
          <p:spPr>
            <a:xfrm>
              <a:off x="448783" y="2427575"/>
              <a:ext cx="4825538" cy="1250805"/>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274320" lvl="1" indent="0" algn="just">
                <a:spcBef>
                  <a:spcPts val="600"/>
                </a:spcBef>
                <a:buFont typeface="Wingdings" pitchFamily="2" charset="2"/>
                <a:buNone/>
              </a:pPr>
              <a:r>
                <a:rPr lang="en-US" sz="2400" b="1" dirty="0">
                  <a:latin typeface="Gabriola" panose="04040605051002020D02" pitchFamily="82" charset="0"/>
                </a:rPr>
                <a:t>Muhammad Ali</a:t>
              </a:r>
              <a:r>
                <a:rPr lang="tr-TR" sz="2400" b="1" dirty="0">
                  <a:latin typeface="Gabriola" panose="04040605051002020D02" pitchFamily="82" charset="0"/>
                </a:rPr>
                <a:t>,</a:t>
              </a:r>
              <a:r>
                <a:rPr lang="en-US" sz="2400" b="1" dirty="0">
                  <a:latin typeface="Gabriola" panose="04040605051002020D02" pitchFamily="82" charset="0"/>
                </a:rPr>
                <a:t> Richard Nixon</a:t>
              </a:r>
              <a:r>
                <a:rPr lang="tr-TR" sz="2400" b="1" dirty="0">
                  <a:latin typeface="Gabriola" panose="04040605051002020D02" pitchFamily="82" charset="0"/>
                </a:rPr>
                <a:t>’dan uzundur</a:t>
              </a:r>
              <a:r>
                <a:rPr lang="en-US" sz="2400" b="1" dirty="0">
                  <a:latin typeface="Gabriola" panose="04040605051002020D02" pitchFamily="82" charset="0"/>
                </a:rPr>
                <a:t>.</a:t>
              </a:r>
              <a:endParaRPr lang="tr-TR" sz="2400" b="1" dirty="0">
                <a:latin typeface="Gabriola" panose="04040605051002020D02" pitchFamily="82" charset="0"/>
              </a:endParaRPr>
            </a:p>
            <a:p>
              <a:pPr marL="274320" lvl="1" indent="0" algn="just">
                <a:buFont typeface="Wingdings" pitchFamily="2" charset="2"/>
                <a:buNone/>
              </a:pPr>
              <a:r>
                <a:rPr lang="en-US" sz="2400" b="1" dirty="0">
                  <a:latin typeface="Gabriola" panose="04040605051002020D02" pitchFamily="82" charset="0"/>
                </a:rPr>
                <a:t>Richard Nixon</a:t>
              </a:r>
              <a:r>
                <a:rPr lang="tr-TR" sz="2400" b="1" dirty="0">
                  <a:latin typeface="Gabriola" panose="04040605051002020D02" pitchFamily="82" charset="0"/>
                </a:rPr>
                <a:t>,</a:t>
              </a:r>
              <a:r>
                <a:rPr lang="en-US" sz="2400" b="1" dirty="0">
                  <a:latin typeface="Gabriola" panose="04040605051002020D02" pitchFamily="82" charset="0"/>
                </a:rPr>
                <a:t> Noam Chomsky</a:t>
              </a:r>
              <a:r>
                <a:rPr lang="tr-TR" sz="2400" b="1" dirty="0">
                  <a:latin typeface="Gabriola" panose="04040605051002020D02" pitchFamily="82" charset="0"/>
                </a:rPr>
                <a:t>’den uzundur</a:t>
              </a:r>
              <a:r>
                <a:rPr lang="en-US" sz="2400" b="1" dirty="0">
                  <a:latin typeface="Gabriola" panose="04040605051002020D02" pitchFamily="82" charset="0"/>
                </a:rPr>
                <a:t>.</a:t>
              </a:r>
              <a:endParaRPr lang="tr-TR" sz="2400" b="1" dirty="0">
                <a:latin typeface="Gabriola" panose="04040605051002020D02" pitchFamily="82" charset="0"/>
              </a:endParaRPr>
            </a:p>
            <a:p>
              <a:pPr marL="274320" lvl="1" indent="0" algn="just">
                <a:lnSpc>
                  <a:spcPct val="50000"/>
                </a:lnSpc>
                <a:spcBef>
                  <a:spcPts val="0"/>
                </a:spcBef>
                <a:spcAft>
                  <a:spcPts val="0"/>
                </a:spcAft>
                <a:buFont typeface="Wingdings" pitchFamily="2" charset="2"/>
                <a:buNone/>
              </a:pPr>
              <a:r>
                <a:rPr lang="en-US" sz="2400" b="1" dirty="0">
                  <a:latin typeface="Gabriola" panose="04040605051002020D02" pitchFamily="82" charset="0"/>
                </a:rPr>
                <a:t>	</a:t>
              </a:r>
              <a:endParaRPr lang="tr-TR" sz="2400" b="1" dirty="0">
                <a:latin typeface="Gabriola" panose="04040605051002020D02" pitchFamily="82" charset="0"/>
              </a:endParaRPr>
            </a:p>
            <a:p>
              <a:pPr marL="274320" lvl="1" indent="0" algn="just">
                <a:lnSpc>
                  <a:spcPct val="50000"/>
                </a:lnSpc>
                <a:spcBef>
                  <a:spcPts val="0"/>
                </a:spcBef>
                <a:spcAft>
                  <a:spcPts val="0"/>
                </a:spcAft>
                <a:buFont typeface="Wingdings" pitchFamily="2" charset="2"/>
                <a:buNone/>
              </a:pPr>
              <a:r>
                <a:rPr lang="en-US" sz="2400" b="1" dirty="0">
                  <a:latin typeface="Gabriola" panose="04040605051002020D02" pitchFamily="82" charset="0"/>
                </a:rPr>
                <a:t>Muhammad Ali</a:t>
              </a:r>
              <a:r>
                <a:rPr lang="tr-TR" sz="2400" b="1" dirty="0">
                  <a:latin typeface="Gabriola" panose="04040605051002020D02" pitchFamily="82" charset="0"/>
                </a:rPr>
                <a:t>,</a:t>
              </a:r>
              <a:r>
                <a:rPr lang="en-US" sz="2400" b="1" dirty="0">
                  <a:latin typeface="Gabriola" panose="04040605051002020D02" pitchFamily="82" charset="0"/>
                </a:rPr>
                <a:t> Noam Chomsky</a:t>
              </a:r>
              <a:r>
                <a:rPr lang="tr-TR" sz="2400" b="1" dirty="0">
                  <a:latin typeface="Gabriola" panose="04040605051002020D02" pitchFamily="82" charset="0"/>
                </a:rPr>
                <a:t>’den uzundur</a:t>
              </a:r>
              <a:r>
                <a:rPr lang="en-US" sz="2400" b="1" dirty="0">
                  <a:latin typeface="Gabriola" panose="04040605051002020D02" pitchFamily="82" charset="0"/>
                </a:rPr>
                <a:t>.</a:t>
              </a:r>
              <a:endParaRPr lang="tr-TR" altLang="tr-TR" sz="2400" dirty="0">
                <a:latin typeface="Gabriola" panose="04040605051002020D02" pitchFamily="82" charset="0"/>
              </a:endParaRPr>
            </a:p>
            <a:p>
              <a:pPr marL="274320" lvl="1" indent="0" algn="just">
                <a:spcBef>
                  <a:spcPts val="600"/>
                </a:spcBef>
                <a:buFont typeface="Wingdings" pitchFamily="2" charset="2"/>
                <a:buNone/>
              </a:pPr>
              <a:endParaRPr lang="tr-TR" altLang="tr-TR" sz="2400" dirty="0">
                <a:latin typeface="Gabriola" panose="04040605051002020D02" pitchFamily="82" charset="0"/>
              </a:endParaRPr>
            </a:p>
          </p:txBody>
        </p:sp>
      </p:grpSp>
      <p:grpSp>
        <p:nvGrpSpPr>
          <p:cNvPr id="66" name="Grup 65">
            <a:extLst>
              <a:ext uri="{FF2B5EF4-FFF2-40B4-BE49-F238E27FC236}">
                <a16:creationId xmlns:a16="http://schemas.microsoft.com/office/drawing/2014/main" id="{30457BD0-F9A6-728C-B718-D42D78AC497C}"/>
              </a:ext>
            </a:extLst>
          </p:cNvPr>
          <p:cNvGrpSpPr/>
          <p:nvPr/>
        </p:nvGrpSpPr>
        <p:grpSpPr>
          <a:xfrm>
            <a:off x="7713104" y="4039765"/>
            <a:ext cx="4362285" cy="1490662"/>
            <a:chOff x="439000" y="2307647"/>
            <a:chExt cx="4362285" cy="1490662"/>
          </a:xfrm>
        </p:grpSpPr>
        <p:sp>
          <p:nvSpPr>
            <p:cNvPr id="67" name="Yuvarlatılmış Dikdörtgen 23">
              <a:extLst>
                <a:ext uri="{FF2B5EF4-FFF2-40B4-BE49-F238E27FC236}">
                  <a16:creationId xmlns:a16="http://schemas.microsoft.com/office/drawing/2014/main" id="{6F0DDACC-02AC-B77B-2FD9-580EFFE77939}"/>
                </a:ext>
              </a:extLst>
            </p:cNvPr>
            <p:cNvSpPr/>
            <p:nvPr/>
          </p:nvSpPr>
          <p:spPr>
            <a:xfrm>
              <a:off x="688666" y="2307647"/>
              <a:ext cx="4055598" cy="1490662"/>
            </a:xfrm>
            <a:prstGeom prst="roundRect">
              <a:avLst/>
            </a:prstGeom>
            <a:noFill/>
            <a:ln w="38100">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68" name="Düz Bağlayıcı 67">
              <a:extLst>
                <a:ext uri="{FF2B5EF4-FFF2-40B4-BE49-F238E27FC236}">
                  <a16:creationId xmlns:a16="http://schemas.microsoft.com/office/drawing/2014/main" id="{EE5BCA19-8AF9-2018-8F71-38E64F3E9362}"/>
                </a:ext>
              </a:extLst>
            </p:cNvPr>
            <p:cNvCxnSpPr>
              <a:cxnSpLocks/>
            </p:cNvCxnSpPr>
            <p:nvPr/>
          </p:nvCxnSpPr>
          <p:spPr>
            <a:xfrm>
              <a:off x="802363" y="3267880"/>
              <a:ext cx="3839708"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69" name="Content Placeholder 2">
              <a:extLst>
                <a:ext uri="{FF2B5EF4-FFF2-40B4-BE49-F238E27FC236}">
                  <a16:creationId xmlns:a16="http://schemas.microsoft.com/office/drawing/2014/main" id="{ED8EAF54-F6D9-2E4B-7DBB-570AB09077F7}"/>
                </a:ext>
              </a:extLst>
            </p:cNvPr>
            <p:cNvSpPr txBox="1">
              <a:spLocks/>
            </p:cNvSpPr>
            <p:nvPr/>
          </p:nvSpPr>
          <p:spPr>
            <a:xfrm>
              <a:off x="439000" y="2398106"/>
              <a:ext cx="4362285" cy="1250805"/>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274320" lvl="1" indent="0" algn="just">
                <a:spcBef>
                  <a:spcPts val="600"/>
                </a:spcBef>
                <a:buFont typeface="Wingdings" pitchFamily="2" charset="2"/>
                <a:buNone/>
              </a:pPr>
              <a:r>
                <a:rPr lang="en-US" sz="2400" b="1" dirty="0">
                  <a:latin typeface="Gabriola" panose="04040605051002020D02" pitchFamily="82" charset="0"/>
                </a:rPr>
                <a:t>Muhammad Ali</a:t>
              </a:r>
              <a:r>
                <a:rPr lang="tr-TR" sz="2400" b="1" dirty="0">
                  <a:latin typeface="Gabriola" panose="04040605051002020D02" pitchFamily="82" charset="0"/>
                </a:rPr>
                <a:t>,</a:t>
              </a:r>
              <a:r>
                <a:rPr lang="en-US" sz="2400" b="1" dirty="0">
                  <a:latin typeface="Gabriola" panose="04040605051002020D02" pitchFamily="82" charset="0"/>
                </a:rPr>
                <a:t> Richard Nixon</a:t>
              </a:r>
              <a:r>
                <a:rPr lang="tr-TR" sz="2400" b="1" dirty="0">
                  <a:latin typeface="Gabriola" panose="04040605051002020D02" pitchFamily="82" charset="0"/>
                </a:rPr>
                <a:t>’ı sever</a:t>
              </a:r>
              <a:r>
                <a:rPr lang="en-US" sz="2400" b="1" dirty="0">
                  <a:latin typeface="Gabriola" panose="04040605051002020D02" pitchFamily="82" charset="0"/>
                </a:rPr>
                <a:t>.</a:t>
              </a:r>
              <a:endParaRPr lang="tr-TR" sz="2400" b="1" dirty="0">
                <a:latin typeface="Gabriola" panose="04040605051002020D02" pitchFamily="82" charset="0"/>
              </a:endParaRPr>
            </a:p>
            <a:p>
              <a:pPr marL="274320" lvl="1" indent="0" algn="just">
                <a:buFont typeface="Wingdings" pitchFamily="2" charset="2"/>
                <a:buNone/>
              </a:pPr>
              <a:r>
                <a:rPr lang="en-US" sz="2400" b="1" dirty="0">
                  <a:latin typeface="Gabriola" panose="04040605051002020D02" pitchFamily="82" charset="0"/>
                </a:rPr>
                <a:t>Richard Nixon</a:t>
              </a:r>
              <a:r>
                <a:rPr lang="tr-TR" sz="2400" b="1" dirty="0">
                  <a:latin typeface="Gabriola" panose="04040605051002020D02" pitchFamily="82" charset="0"/>
                </a:rPr>
                <a:t>,</a:t>
              </a:r>
              <a:r>
                <a:rPr lang="en-US" sz="2400" b="1" dirty="0">
                  <a:latin typeface="Gabriola" panose="04040605051002020D02" pitchFamily="82" charset="0"/>
                </a:rPr>
                <a:t> Noam Chomsky</a:t>
              </a:r>
              <a:r>
                <a:rPr lang="tr-TR" sz="2400" b="1" dirty="0">
                  <a:latin typeface="Gabriola" panose="04040605051002020D02" pitchFamily="82" charset="0"/>
                </a:rPr>
                <a:t>’</a:t>
              </a:r>
              <a:r>
                <a:rPr lang="tr-TR" sz="2400" b="1" dirty="0" err="1">
                  <a:latin typeface="Gabriola" panose="04040605051002020D02" pitchFamily="82" charset="0"/>
                </a:rPr>
                <a:t>yi</a:t>
              </a:r>
              <a:r>
                <a:rPr lang="tr-TR" sz="2400" b="1" dirty="0">
                  <a:latin typeface="Gabriola" panose="04040605051002020D02" pitchFamily="82" charset="0"/>
                </a:rPr>
                <a:t> sever</a:t>
              </a:r>
              <a:r>
                <a:rPr lang="en-US" sz="2400" b="1" dirty="0">
                  <a:latin typeface="Gabriola" panose="04040605051002020D02" pitchFamily="82" charset="0"/>
                </a:rPr>
                <a:t>.</a:t>
              </a:r>
              <a:endParaRPr lang="tr-TR" sz="2400" b="1" dirty="0">
                <a:latin typeface="Gabriola" panose="04040605051002020D02" pitchFamily="82" charset="0"/>
              </a:endParaRPr>
            </a:p>
            <a:p>
              <a:pPr marL="274320" lvl="1" indent="0" algn="just">
                <a:lnSpc>
                  <a:spcPct val="50000"/>
                </a:lnSpc>
                <a:spcBef>
                  <a:spcPts val="0"/>
                </a:spcBef>
                <a:spcAft>
                  <a:spcPts val="0"/>
                </a:spcAft>
                <a:buFont typeface="Wingdings" pitchFamily="2" charset="2"/>
                <a:buNone/>
              </a:pPr>
              <a:r>
                <a:rPr lang="en-US" sz="2400" b="1" dirty="0">
                  <a:latin typeface="Gabriola" panose="04040605051002020D02" pitchFamily="82" charset="0"/>
                </a:rPr>
                <a:t>	</a:t>
              </a:r>
              <a:endParaRPr lang="tr-TR" sz="2400" b="1" dirty="0">
                <a:latin typeface="Gabriola" panose="04040605051002020D02" pitchFamily="82" charset="0"/>
              </a:endParaRPr>
            </a:p>
            <a:p>
              <a:pPr marL="274320" lvl="1" indent="0" algn="just">
                <a:lnSpc>
                  <a:spcPct val="50000"/>
                </a:lnSpc>
                <a:spcBef>
                  <a:spcPts val="0"/>
                </a:spcBef>
                <a:spcAft>
                  <a:spcPts val="0"/>
                </a:spcAft>
                <a:buFont typeface="Wingdings" pitchFamily="2" charset="2"/>
                <a:buNone/>
              </a:pPr>
              <a:r>
                <a:rPr lang="en-US" sz="2400" b="1" dirty="0">
                  <a:latin typeface="Gabriola" panose="04040605051002020D02" pitchFamily="82" charset="0"/>
                </a:rPr>
                <a:t>Muhammad Ali</a:t>
              </a:r>
              <a:r>
                <a:rPr lang="tr-TR" sz="2400" b="1" dirty="0">
                  <a:latin typeface="Gabriola" panose="04040605051002020D02" pitchFamily="82" charset="0"/>
                </a:rPr>
                <a:t>,</a:t>
              </a:r>
              <a:r>
                <a:rPr lang="en-US" sz="2400" b="1" dirty="0">
                  <a:latin typeface="Gabriola" panose="04040605051002020D02" pitchFamily="82" charset="0"/>
                </a:rPr>
                <a:t> Noam Chomsky</a:t>
              </a:r>
              <a:r>
                <a:rPr lang="tr-TR" sz="2400" b="1" dirty="0">
                  <a:latin typeface="Gabriola" panose="04040605051002020D02" pitchFamily="82" charset="0"/>
                </a:rPr>
                <a:t>’</a:t>
              </a:r>
              <a:r>
                <a:rPr lang="tr-TR" sz="2400" b="1" dirty="0" err="1">
                  <a:latin typeface="Gabriola" panose="04040605051002020D02" pitchFamily="82" charset="0"/>
                </a:rPr>
                <a:t>yi</a:t>
              </a:r>
              <a:r>
                <a:rPr lang="tr-TR" sz="2400" b="1" dirty="0">
                  <a:latin typeface="Gabriola" panose="04040605051002020D02" pitchFamily="82" charset="0"/>
                </a:rPr>
                <a:t> sever</a:t>
              </a:r>
              <a:r>
                <a:rPr lang="en-US" sz="2400" b="1" dirty="0">
                  <a:latin typeface="Gabriola" panose="04040605051002020D02" pitchFamily="82" charset="0"/>
                </a:rPr>
                <a:t>.</a:t>
              </a:r>
              <a:endParaRPr lang="tr-TR" altLang="tr-TR" sz="2400" dirty="0">
                <a:latin typeface="Gabriola" panose="04040605051002020D02" pitchFamily="82" charset="0"/>
              </a:endParaRPr>
            </a:p>
            <a:p>
              <a:pPr marL="274320" lvl="1" indent="0" algn="just">
                <a:spcBef>
                  <a:spcPts val="600"/>
                </a:spcBef>
                <a:buFont typeface="Wingdings" pitchFamily="2" charset="2"/>
                <a:buNone/>
              </a:pPr>
              <a:endParaRPr lang="tr-TR" altLang="tr-TR" sz="2400" dirty="0">
                <a:latin typeface="Gabriola" panose="04040605051002020D02" pitchFamily="82" charset="0"/>
              </a:endParaRPr>
            </a:p>
          </p:txBody>
        </p:sp>
      </p:grpSp>
      <p:sp>
        <p:nvSpPr>
          <p:cNvPr id="70" name="Metin kutusu 37">
            <a:extLst>
              <a:ext uri="{FF2B5EF4-FFF2-40B4-BE49-F238E27FC236}">
                <a16:creationId xmlns:a16="http://schemas.microsoft.com/office/drawing/2014/main" id="{B5140A90-E2CC-CAD4-E453-887BBF2AE594}"/>
              </a:ext>
            </a:extLst>
          </p:cNvPr>
          <p:cNvSpPr txBox="1">
            <a:spLocks noChangeArrowheads="1"/>
          </p:cNvSpPr>
          <p:nvPr/>
        </p:nvSpPr>
        <p:spPr bwMode="auto">
          <a:xfrm>
            <a:off x="5514140" y="3533200"/>
            <a:ext cx="1497526" cy="52322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tr-TR" sz="2800" b="1" dirty="0">
                <a:solidFill>
                  <a:srgbClr val="800000"/>
                </a:solidFill>
                <a:latin typeface="Gabriola" panose="04040605051002020D02" pitchFamily="82" charset="0"/>
              </a:rPr>
              <a:t>L</a:t>
            </a:r>
            <a:r>
              <a:rPr lang="tr-TR" sz="2800" b="1" baseline="-25000" dirty="0">
                <a:solidFill>
                  <a:srgbClr val="800000"/>
                </a:solidFill>
                <a:latin typeface="Gabriola" panose="04040605051002020D02" pitchFamily="82" charset="0"/>
              </a:rPr>
              <a:t>2</a:t>
            </a:r>
            <a:r>
              <a:rPr lang="tr-TR" sz="2800" b="1" dirty="0">
                <a:solidFill>
                  <a:srgbClr val="800000"/>
                </a:solidFill>
                <a:latin typeface="Gabriola" panose="04040605051002020D02" pitchFamily="82" charset="0"/>
              </a:rPr>
              <a:t>’ye Çeviri:</a:t>
            </a:r>
            <a:r>
              <a:rPr lang="tr-TR" altLang="tr-TR" sz="2800" b="1" dirty="0">
                <a:solidFill>
                  <a:schemeClr val="accent2"/>
                </a:solidFill>
                <a:latin typeface="Gabriola" panose="04040605051002020D02" pitchFamily="82" charset="0"/>
              </a:rPr>
              <a:t> </a:t>
            </a:r>
            <a:endParaRPr lang="en-US" altLang="tr-TR" sz="2800" dirty="0">
              <a:solidFill>
                <a:schemeClr val="accent2"/>
              </a:solidFill>
              <a:latin typeface="Gabriola" panose="04040605051002020D02" pitchFamily="82" charset="0"/>
              <a:cs typeface="Browallia New" panose="020B0604020202020204" pitchFamily="34" charset="-34"/>
            </a:endParaRPr>
          </a:p>
        </p:txBody>
      </p:sp>
      <p:grpSp>
        <p:nvGrpSpPr>
          <p:cNvPr id="71" name="Grup 70">
            <a:extLst>
              <a:ext uri="{FF2B5EF4-FFF2-40B4-BE49-F238E27FC236}">
                <a16:creationId xmlns:a16="http://schemas.microsoft.com/office/drawing/2014/main" id="{6CD805DF-117D-09E7-D670-A24E1B739ACC}"/>
              </a:ext>
            </a:extLst>
          </p:cNvPr>
          <p:cNvGrpSpPr/>
          <p:nvPr/>
        </p:nvGrpSpPr>
        <p:grpSpPr>
          <a:xfrm>
            <a:off x="5452545" y="4065831"/>
            <a:ext cx="1622714" cy="1438532"/>
            <a:chOff x="9518165" y="2333663"/>
            <a:chExt cx="2258186" cy="1490662"/>
          </a:xfrm>
        </p:grpSpPr>
        <p:sp>
          <p:nvSpPr>
            <p:cNvPr id="72" name="Yuvarlatılmış Dikdörtgen 25">
              <a:extLst>
                <a:ext uri="{FF2B5EF4-FFF2-40B4-BE49-F238E27FC236}">
                  <a16:creationId xmlns:a16="http://schemas.microsoft.com/office/drawing/2014/main" id="{84E67EED-E122-CD3C-3580-3EC11537EEF8}"/>
                </a:ext>
              </a:extLst>
            </p:cNvPr>
            <p:cNvSpPr/>
            <p:nvPr/>
          </p:nvSpPr>
          <p:spPr>
            <a:xfrm>
              <a:off x="9518165" y="2333663"/>
              <a:ext cx="2258186" cy="1490662"/>
            </a:xfrm>
            <a:prstGeom prst="roundRect">
              <a:avLst/>
            </a:prstGeom>
            <a:noFill/>
            <a:ln w="38100">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73" name="Düz Bağlayıcı 72">
              <a:extLst>
                <a:ext uri="{FF2B5EF4-FFF2-40B4-BE49-F238E27FC236}">
                  <a16:creationId xmlns:a16="http://schemas.microsoft.com/office/drawing/2014/main" id="{6FD12148-2449-2CA9-E5DA-774094B82FC9}"/>
                </a:ext>
              </a:extLst>
            </p:cNvPr>
            <p:cNvCxnSpPr/>
            <p:nvPr/>
          </p:nvCxnSpPr>
          <p:spPr>
            <a:xfrm>
              <a:off x="9857347" y="3277586"/>
              <a:ext cx="1457217" cy="804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74" name="Content Placeholder 2">
              <a:extLst>
                <a:ext uri="{FF2B5EF4-FFF2-40B4-BE49-F238E27FC236}">
                  <a16:creationId xmlns:a16="http://schemas.microsoft.com/office/drawing/2014/main" id="{CF989827-4352-3E99-4104-DAC765D3F4A6}"/>
                </a:ext>
              </a:extLst>
            </p:cNvPr>
            <p:cNvSpPr txBox="1">
              <a:spLocks/>
            </p:cNvSpPr>
            <p:nvPr/>
          </p:nvSpPr>
          <p:spPr>
            <a:xfrm>
              <a:off x="9624691" y="2453591"/>
              <a:ext cx="2051198" cy="1250805"/>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274320" lvl="1" indent="0" algn="just">
                <a:spcBef>
                  <a:spcPts val="600"/>
                </a:spcBef>
                <a:buFont typeface="Wingdings" pitchFamily="2" charset="2"/>
                <a:buNone/>
              </a:pPr>
              <a:r>
                <a:rPr lang="tr-TR" sz="2000" b="1" dirty="0"/>
                <a:t>u(m, r)</a:t>
              </a:r>
            </a:p>
            <a:p>
              <a:pPr marL="274320" lvl="1" indent="0" algn="just">
                <a:buFont typeface="Wingdings" pitchFamily="2" charset="2"/>
                <a:buNone/>
              </a:pPr>
              <a:r>
                <a:rPr lang="tr-TR" sz="2000" b="1" dirty="0"/>
                <a:t>u(r, n)</a:t>
              </a:r>
            </a:p>
            <a:p>
              <a:pPr marL="274320" lvl="1" indent="0" algn="just">
                <a:lnSpc>
                  <a:spcPct val="50000"/>
                </a:lnSpc>
                <a:spcBef>
                  <a:spcPts val="0"/>
                </a:spcBef>
                <a:spcAft>
                  <a:spcPts val="0"/>
                </a:spcAft>
                <a:buFont typeface="Wingdings" pitchFamily="2" charset="2"/>
                <a:buNone/>
              </a:pPr>
              <a:r>
                <a:rPr lang="en-US" sz="2000" b="1" dirty="0"/>
                <a:t>	</a:t>
              </a:r>
              <a:endParaRPr lang="tr-TR" sz="2000" b="1" dirty="0"/>
            </a:p>
            <a:p>
              <a:pPr marL="274320" lvl="1" indent="0" algn="just">
                <a:lnSpc>
                  <a:spcPct val="50000"/>
                </a:lnSpc>
                <a:spcBef>
                  <a:spcPts val="0"/>
                </a:spcBef>
                <a:spcAft>
                  <a:spcPts val="0"/>
                </a:spcAft>
                <a:buFont typeface="Wingdings" pitchFamily="2" charset="2"/>
                <a:buNone/>
              </a:pPr>
              <a:endParaRPr lang="tr-TR" sz="2000" b="1" dirty="0"/>
            </a:p>
            <a:p>
              <a:pPr marL="274320" lvl="1" indent="0" algn="just">
                <a:lnSpc>
                  <a:spcPct val="50000"/>
                </a:lnSpc>
                <a:spcBef>
                  <a:spcPts val="0"/>
                </a:spcBef>
                <a:spcAft>
                  <a:spcPts val="0"/>
                </a:spcAft>
                <a:buFont typeface="Wingdings" pitchFamily="2" charset="2"/>
                <a:buNone/>
              </a:pPr>
              <a:r>
                <a:rPr lang="tr-TR" altLang="tr-TR" sz="2000" b="1" dirty="0"/>
                <a:t>u(m, n)</a:t>
              </a:r>
              <a:endParaRPr lang="tr-TR" altLang="tr-TR" sz="2000" dirty="0"/>
            </a:p>
            <a:p>
              <a:pPr marL="274320" lvl="1" indent="0" algn="just">
                <a:spcBef>
                  <a:spcPts val="600"/>
                </a:spcBef>
                <a:buFont typeface="Wingdings" pitchFamily="2" charset="2"/>
                <a:buNone/>
              </a:pPr>
              <a:endParaRPr lang="tr-TR" altLang="tr-TR" sz="2400" dirty="0">
                <a:latin typeface="Gabriola" panose="04040605051002020D02" pitchFamily="82" charset="0"/>
              </a:endParaRPr>
            </a:p>
          </p:txBody>
        </p:sp>
      </p:grpSp>
      <p:sp>
        <p:nvSpPr>
          <p:cNvPr id="75" name="Metin kutusu 37">
            <a:extLst>
              <a:ext uri="{FF2B5EF4-FFF2-40B4-BE49-F238E27FC236}">
                <a16:creationId xmlns:a16="http://schemas.microsoft.com/office/drawing/2014/main" id="{100B3026-5047-B54D-4023-2AF3913102ED}"/>
              </a:ext>
            </a:extLst>
          </p:cNvPr>
          <p:cNvSpPr txBox="1">
            <a:spLocks noChangeArrowheads="1"/>
          </p:cNvSpPr>
          <p:nvPr/>
        </p:nvSpPr>
        <p:spPr bwMode="auto">
          <a:xfrm>
            <a:off x="5459731" y="1266133"/>
            <a:ext cx="1358064" cy="52322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tr-TR" sz="2800" b="1" dirty="0">
                <a:solidFill>
                  <a:srgbClr val="800000"/>
                </a:solidFill>
                <a:latin typeface="Gabriola" panose="04040605051002020D02" pitchFamily="82" charset="0"/>
              </a:rPr>
              <a:t>L</a:t>
            </a:r>
            <a:r>
              <a:rPr lang="tr-TR" sz="2800" b="1" baseline="-25000" dirty="0">
                <a:solidFill>
                  <a:srgbClr val="800000"/>
                </a:solidFill>
                <a:latin typeface="Gabriola" panose="04040605051002020D02" pitchFamily="82" charset="0"/>
              </a:rPr>
              <a:t>1</a:t>
            </a:r>
            <a:r>
              <a:rPr lang="tr-TR" sz="2800" b="1" dirty="0">
                <a:solidFill>
                  <a:srgbClr val="800000"/>
                </a:solidFill>
                <a:latin typeface="Gabriola" panose="04040605051002020D02" pitchFamily="82" charset="0"/>
              </a:rPr>
              <a:t>’e Çeviri:</a:t>
            </a:r>
            <a:r>
              <a:rPr lang="tr-TR" altLang="tr-TR" sz="2800" b="1" dirty="0">
                <a:solidFill>
                  <a:schemeClr val="accent2"/>
                </a:solidFill>
                <a:latin typeface="Gabriola" panose="04040605051002020D02" pitchFamily="82" charset="0"/>
              </a:rPr>
              <a:t> </a:t>
            </a:r>
            <a:endParaRPr lang="en-US" altLang="tr-TR" sz="2800" dirty="0">
              <a:solidFill>
                <a:schemeClr val="accent2"/>
              </a:solidFill>
              <a:latin typeface="Gabriola" panose="04040605051002020D02" pitchFamily="82" charset="0"/>
              <a:cs typeface="Browallia New" panose="020B0604020202020204" pitchFamily="34" charset="-34"/>
            </a:endParaRPr>
          </a:p>
        </p:txBody>
      </p:sp>
      <p:sp>
        <p:nvSpPr>
          <p:cNvPr id="77" name="CustomShape 11">
            <a:extLst>
              <a:ext uri="{FF2B5EF4-FFF2-40B4-BE49-F238E27FC236}">
                <a16:creationId xmlns:a16="http://schemas.microsoft.com/office/drawing/2014/main" id="{45E400B5-4476-1EB5-18BD-EA34A163AF9A}"/>
              </a:ext>
            </a:extLst>
          </p:cNvPr>
          <p:cNvSpPr/>
          <p:nvPr/>
        </p:nvSpPr>
        <p:spPr>
          <a:xfrm rot="18577382">
            <a:off x="691266" y="2970936"/>
            <a:ext cx="3251055" cy="110654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lnSpc>
                <a:spcPct val="100000"/>
              </a:lnSpc>
            </a:pPr>
            <a:r>
              <a:rPr lang="tr-TR" sz="6600" b="1" strike="noStrike" spc="-1" dirty="0">
                <a:solidFill>
                  <a:srgbClr val="006600">
                    <a:alpha val="50000"/>
                  </a:srgbClr>
                </a:solidFill>
                <a:latin typeface="Gabriola"/>
              </a:rPr>
              <a:t>G</a:t>
            </a:r>
            <a:r>
              <a:rPr lang="tr-TR" sz="5400" b="1" strike="noStrike" spc="-1" dirty="0">
                <a:solidFill>
                  <a:srgbClr val="006600">
                    <a:alpha val="50000"/>
                  </a:srgbClr>
                </a:solidFill>
                <a:latin typeface="Gabriola"/>
              </a:rPr>
              <a:t>EÇERLİ</a:t>
            </a:r>
            <a:r>
              <a:rPr lang="tr-TR" sz="6600" b="1" strike="noStrike" spc="-1" dirty="0">
                <a:solidFill>
                  <a:srgbClr val="006600">
                    <a:alpha val="50000"/>
                  </a:srgbClr>
                </a:solidFill>
                <a:latin typeface="Gabriola"/>
              </a:rPr>
              <a:t>!</a:t>
            </a:r>
            <a:endParaRPr lang="tr-TR" sz="6600" b="0" strike="noStrike" spc="-1" dirty="0">
              <a:solidFill>
                <a:srgbClr val="006600">
                  <a:alpha val="50000"/>
                </a:srgbClr>
              </a:solidFill>
              <a:latin typeface="Arial"/>
            </a:endParaRPr>
          </a:p>
        </p:txBody>
      </p:sp>
      <p:sp>
        <p:nvSpPr>
          <p:cNvPr id="78" name="CustomShape 11">
            <a:extLst>
              <a:ext uri="{FF2B5EF4-FFF2-40B4-BE49-F238E27FC236}">
                <a16:creationId xmlns:a16="http://schemas.microsoft.com/office/drawing/2014/main" id="{9C50E26A-C4D8-FD90-51F3-08899CB8ED7D}"/>
              </a:ext>
            </a:extLst>
          </p:cNvPr>
          <p:cNvSpPr/>
          <p:nvPr/>
        </p:nvSpPr>
        <p:spPr>
          <a:xfrm rot="18577382">
            <a:off x="4422780" y="1712224"/>
            <a:ext cx="3251055" cy="110654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lnSpc>
                <a:spcPct val="100000"/>
              </a:lnSpc>
            </a:pPr>
            <a:r>
              <a:rPr lang="tr-TR" sz="6600" b="1" strike="noStrike" spc="-1" dirty="0">
                <a:solidFill>
                  <a:srgbClr val="FF0000">
                    <a:alpha val="50000"/>
                  </a:srgbClr>
                </a:solidFill>
                <a:latin typeface="Gabriola"/>
              </a:rPr>
              <a:t>G</a:t>
            </a:r>
            <a:r>
              <a:rPr lang="tr-TR" sz="5400" b="1" strike="noStrike" spc="-1" dirty="0">
                <a:solidFill>
                  <a:srgbClr val="FF0000">
                    <a:alpha val="50000"/>
                  </a:srgbClr>
                </a:solidFill>
                <a:latin typeface="Gabriola"/>
              </a:rPr>
              <a:t>EÇER</a:t>
            </a:r>
            <a:r>
              <a:rPr lang="tr-TR" sz="5400" b="1" spc="-1" dirty="0">
                <a:solidFill>
                  <a:srgbClr val="FF0000">
                    <a:alpha val="50000"/>
                  </a:srgbClr>
                </a:solidFill>
                <a:latin typeface="Gabriola"/>
              </a:rPr>
              <a:t>SİZ</a:t>
            </a:r>
            <a:r>
              <a:rPr lang="tr-TR" sz="6600" b="1" strike="noStrike" spc="-1" dirty="0">
                <a:solidFill>
                  <a:srgbClr val="FF0000">
                    <a:alpha val="50000"/>
                  </a:srgbClr>
                </a:solidFill>
                <a:latin typeface="Gabriola"/>
              </a:rPr>
              <a:t>!</a:t>
            </a:r>
            <a:endParaRPr lang="tr-TR" sz="6600" b="0" strike="noStrike" spc="-1" dirty="0">
              <a:solidFill>
                <a:srgbClr val="FF0000">
                  <a:alpha val="50000"/>
                </a:srgbClr>
              </a:solidFill>
              <a:latin typeface="Arial"/>
            </a:endParaRPr>
          </a:p>
        </p:txBody>
      </p:sp>
      <p:sp>
        <p:nvSpPr>
          <p:cNvPr id="79" name="CustomShape 11">
            <a:extLst>
              <a:ext uri="{FF2B5EF4-FFF2-40B4-BE49-F238E27FC236}">
                <a16:creationId xmlns:a16="http://schemas.microsoft.com/office/drawing/2014/main" id="{335013E5-55F4-5242-F7BE-1F8DAE69BB97}"/>
              </a:ext>
            </a:extLst>
          </p:cNvPr>
          <p:cNvSpPr/>
          <p:nvPr/>
        </p:nvSpPr>
        <p:spPr>
          <a:xfrm rot="18577382">
            <a:off x="4457578" y="4017157"/>
            <a:ext cx="3251055" cy="110654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lnSpc>
                <a:spcPct val="100000"/>
              </a:lnSpc>
            </a:pPr>
            <a:r>
              <a:rPr lang="tr-TR" sz="6600" b="1" strike="noStrike" spc="-1" dirty="0">
                <a:solidFill>
                  <a:srgbClr val="FF0000">
                    <a:alpha val="50000"/>
                  </a:srgbClr>
                </a:solidFill>
                <a:latin typeface="Gabriola"/>
              </a:rPr>
              <a:t>G</a:t>
            </a:r>
            <a:r>
              <a:rPr lang="tr-TR" sz="5400" b="1" strike="noStrike" spc="-1" dirty="0">
                <a:solidFill>
                  <a:srgbClr val="FF0000">
                    <a:alpha val="50000"/>
                  </a:srgbClr>
                </a:solidFill>
                <a:latin typeface="Gabriola"/>
              </a:rPr>
              <a:t>EÇR</a:t>
            </a:r>
            <a:r>
              <a:rPr lang="tr-TR" sz="5400" b="1" spc="-1" dirty="0">
                <a:solidFill>
                  <a:srgbClr val="FF0000">
                    <a:alpha val="50000"/>
                  </a:srgbClr>
                </a:solidFill>
                <a:latin typeface="Gabriola"/>
              </a:rPr>
              <a:t>SİZ</a:t>
            </a:r>
            <a:r>
              <a:rPr lang="tr-TR" sz="6600" b="1" strike="noStrike" spc="-1" dirty="0">
                <a:solidFill>
                  <a:srgbClr val="FF0000">
                    <a:alpha val="50000"/>
                  </a:srgbClr>
                </a:solidFill>
                <a:latin typeface="Gabriola"/>
              </a:rPr>
              <a:t>!</a:t>
            </a:r>
            <a:endParaRPr lang="tr-TR" sz="6600" b="0" strike="noStrike" spc="-1" dirty="0">
              <a:solidFill>
                <a:srgbClr val="FF0000">
                  <a:alpha val="50000"/>
                </a:srgbClr>
              </a:solidFill>
              <a:latin typeface="Arial"/>
            </a:endParaRPr>
          </a:p>
        </p:txBody>
      </p:sp>
      <p:pic>
        <p:nvPicPr>
          <p:cNvPr id="80" name="Resim 79">
            <a:extLst>
              <a:ext uri="{FF2B5EF4-FFF2-40B4-BE49-F238E27FC236}">
                <a16:creationId xmlns:a16="http://schemas.microsoft.com/office/drawing/2014/main" id="{A02BED71-3C02-80C9-ABD8-21917DAE04C9}"/>
              </a:ext>
            </a:extLst>
          </p:cNvPr>
          <p:cNvPicPr>
            <a:picLocks noChangeAspect="1"/>
          </p:cNvPicPr>
          <p:nvPr/>
        </p:nvPicPr>
        <p:blipFill>
          <a:blip r:embed="rId3"/>
          <a:stretch>
            <a:fillRect/>
          </a:stretch>
        </p:blipFill>
        <p:spPr>
          <a:xfrm rot="1505024">
            <a:off x="4691531" y="4009790"/>
            <a:ext cx="949512" cy="484104"/>
          </a:xfrm>
          <a:prstGeom prst="rect">
            <a:avLst/>
          </a:prstGeom>
        </p:spPr>
      </p:pic>
      <p:sp>
        <p:nvSpPr>
          <p:cNvPr id="83" name="CustomShape 11">
            <a:extLst>
              <a:ext uri="{FF2B5EF4-FFF2-40B4-BE49-F238E27FC236}">
                <a16:creationId xmlns:a16="http://schemas.microsoft.com/office/drawing/2014/main" id="{A037BE0A-0BF1-F783-106A-1E5813337E76}"/>
              </a:ext>
            </a:extLst>
          </p:cNvPr>
          <p:cNvSpPr/>
          <p:nvPr/>
        </p:nvSpPr>
        <p:spPr>
          <a:xfrm rot="18577382">
            <a:off x="7265803" y="1944068"/>
            <a:ext cx="3251055" cy="110654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lnSpc>
                <a:spcPct val="100000"/>
              </a:lnSpc>
            </a:pPr>
            <a:r>
              <a:rPr lang="tr-TR" sz="6600" b="1" strike="noStrike" spc="-1" dirty="0">
                <a:solidFill>
                  <a:srgbClr val="FF0000">
                    <a:alpha val="50000"/>
                  </a:srgbClr>
                </a:solidFill>
                <a:latin typeface="Gabriola"/>
              </a:rPr>
              <a:t>G</a:t>
            </a:r>
            <a:r>
              <a:rPr lang="tr-TR" sz="5400" b="1" strike="noStrike" spc="-1" dirty="0">
                <a:solidFill>
                  <a:srgbClr val="FF0000">
                    <a:alpha val="50000"/>
                  </a:srgbClr>
                </a:solidFill>
                <a:latin typeface="Gabriola"/>
              </a:rPr>
              <a:t>EÇER</a:t>
            </a:r>
            <a:r>
              <a:rPr lang="tr-TR" sz="5400" b="1" spc="-1" dirty="0">
                <a:solidFill>
                  <a:srgbClr val="FF0000">
                    <a:alpha val="50000"/>
                  </a:srgbClr>
                </a:solidFill>
                <a:latin typeface="Gabriola"/>
              </a:rPr>
              <a:t>SİZ</a:t>
            </a:r>
            <a:r>
              <a:rPr lang="tr-TR" sz="6600" b="1" strike="noStrike" spc="-1" dirty="0">
                <a:solidFill>
                  <a:srgbClr val="FF0000">
                    <a:alpha val="50000"/>
                  </a:srgbClr>
                </a:solidFill>
                <a:latin typeface="Gabriola"/>
              </a:rPr>
              <a:t>!</a:t>
            </a:r>
            <a:endParaRPr lang="tr-TR" sz="6600" b="0" strike="noStrike" spc="-1" dirty="0">
              <a:solidFill>
                <a:srgbClr val="FF0000">
                  <a:alpha val="50000"/>
                </a:srgbClr>
              </a:solidFill>
              <a:latin typeface="Arial"/>
            </a:endParaRPr>
          </a:p>
        </p:txBody>
      </p:sp>
      <p:sp>
        <p:nvSpPr>
          <p:cNvPr id="84" name="CustomShape 11">
            <a:extLst>
              <a:ext uri="{FF2B5EF4-FFF2-40B4-BE49-F238E27FC236}">
                <a16:creationId xmlns:a16="http://schemas.microsoft.com/office/drawing/2014/main" id="{39F9CECA-CA5E-7482-7877-3A6FC32C41E4}"/>
              </a:ext>
            </a:extLst>
          </p:cNvPr>
          <p:cNvSpPr/>
          <p:nvPr/>
        </p:nvSpPr>
        <p:spPr>
          <a:xfrm rot="18577382">
            <a:off x="7890511" y="4185218"/>
            <a:ext cx="3251055" cy="110654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lnSpc>
                <a:spcPct val="100000"/>
              </a:lnSpc>
            </a:pPr>
            <a:r>
              <a:rPr lang="tr-TR" sz="6600" b="1" strike="noStrike" spc="-1" dirty="0">
                <a:solidFill>
                  <a:srgbClr val="FF0000">
                    <a:alpha val="50000"/>
                  </a:srgbClr>
                </a:solidFill>
                <a:latin typeface="Gabriola"/>
              </a:rPr>
              <a:t>G</a:t>
            </a:r>
            <a:r>
              <a:rPr lang="tr-TR" sz="5400" b="1" strike="noStrike" spc="-1" dirty="0">
                <a:solidFill>
                  <a:srgbClr val="FF0000">
                    <a:alpha val="50000"/>
                  </a:srgbClr>
                </a:solidFill>
                <a:latin typeface="Gabriola"/>
              </a:rPr>
              <a:t>EÇER</a:t>
            </a:r>
            <a:r>
              <a:rPr lang="tr-TR" sz="5400" b="1" spc="-1" dirty="0">
                <a:solidFill>
                  <a:srgbClr val="FF0000">
                    <a:alpha val="50000"/>
                  </a:srgbClr>
                </a:solidFill>
                <a:latin typeface="Gabriola"/>
              </a:rPr>
              <a:t>SİZ</a:t>
            </a:r>
            <a:r>
              <a:rPr lang="tr-TR" sz="6600" b="1" strike="noStrike" spc="-1" dirty="0">
                <a:solidFill>
                  <a:srgbClr val="FF0000">
                    <a:alpha val="50000"/>
                  </a:srgbClr>
                </a:solidFill>
                <a:latin typeface="Gabriola"/>
              </a:rPr>
              <a:t>!</a:t>
            </a:r>
            <a:endParaRPr lang="tr-TR" sz="6600" b="0" strike="noStrike" spc="-1" dirty="0">
              <a:solidFill>
                <a:srgbClr val="FF0000">
                  <a:alpha val="50000"/>
                </a:srgbClr>
              </a:solidFill>
              <a:latin typeface="Arial"/>
            </a:endParaRPr>
          </a:p>
        </p:txBody>
      </p:sp>
    </p:spTree>
    <p:extLst>
      <p:ext uri="{BB962C8B-B14F-4D97-AF65-F5344CB8AC3E}">
        <p14:creationId xmlns:p14="http://schemas.microsoft.com/office/powerpoint/2010/main" val="1100900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0" grpId="0"/>
      <p:bldP spid="75" grpId="0"/>
      <p:bldP spid="77" grpId="0"/>
      <p:bldP spid="78" grpId="0"/>
      <p:bldP spid="79" grpId="0"/>
      <p:bldP spid="83" grpId="0"/>
      <p:bldP spid="8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7419" y="1160574"/>
            <a:ext cx="11783682" cy="4839255"/>
          </a:xfrm>
        </p:spPr>
        <p:txBody>
          <a:bodyPr>
            <a:noAutofit/>
          </a:bodyPr>
          <a:lstStyle/>
          <a:p>
            <a:pPr algn="just">
              <a:spcBef>
                <a:spcPts val="0"/>
              </a:spcBef>
            </a:pPr>
            <a:r>
              <a:rPr lang="tr-TR" altLang="tr-TR" sz="3200" dirty="0">
                <a:latin typeface="Gabriola" panose="04040605051002020D02" pitchFamily="82" charset="0"/>
              </a:rPr>
              <a:t>1. çıkarımın geçerliliği saklı bir öncül üzerinden gerçekleşir. Bu, ‘uzun olma’ ilişkisi ile ilgili bir genellemedir:</a:t>
            </a:r>
            <a:endParaRPr lang="tr-TR" altLang="tr-TR" sz="3600" dirty="0">
              <a:latin typeface="Gabriola" panose="04040605051002020D02" pitchFamily="82" charset="0"/>
            </a:endParaRPr>
          </a:p>
          <a:p>
            <a:pPr algn="just">
              <a:spcBef>
                <a:spcPts val="0"/>
              </a:spcBef>
            </a:pPr>
            <a:endParaRPr lang="tr-TR" altLang="tr-TR" sz="3200" dirty="0">
              <a:latin typeface="Gabriola" panose="04040605051002020D02" pitchFamily="82" charset="0"/>
            </a:endParaRPr>
          </a:p>
          <a:p>
            <a:pPr marL="0" indent="0" algn="just">
              <a:spcBef>
                <a:spcPts val="600"/>
              </a:spcBef>
              <a:spcAft>
                <a:spcPts val="600"/>
              </a:spcAft>
              <a:buNone/>
            </a:pPr>
            <a:r>
              <a:rPr lang="tr-TR" altLang="tr-TR" sz="3200" dirty="0"/>
              <a:t>     	</a:t>
            </a:r>
            <a:endParaRPr lang="tr-TR" altLang="tr-TR" sz="2800" b="1" dirty="0">
              <a:latin typeface="Gabriola" panose="04040605051002020D02" pitchFamily="82" charset="0"/>
            </a:endParaRPr>
          </a:p>
          <a:p>
            <a:pPr marL="0" indent="0" algn="just">
              <a:spcBef>
                <a:spcPts val="0"/>
              </a:spcBef>
              <a:buNone/>
            </a:pPr>
            <a:endParaRPr lang="tr-TR" altLang="tr-TR" sz="3200" dirty="0">
              <a:latin typeface="Gabriola" panose="04040605051002020D02" pitchFamily="82" charset="0"/>
            </a:endParaRPr>
          </a:p>
          <a:p>
            <a:pPr marL="1671400" lvl="6" indent="0" algn="just">
              <a:spcBef>
                <a:spcPts val="0"/>
              </a:spcBef>
              <a:buNone/>
            </a:pPr>
            <a:r>
              <a:rPr lang="tr-TR" altLang="tr-TR" sz="2800" b="1" dirty="0">
                <a:latin typeface="Gabriola" panose="04040605051002020D02" pitchFamily="82" charset="0"/>
              </a:rPr>
              <a:t>  </a:t>
            </a:r>
            <a:endParaRPr lang="tr-TR" altLang="tr-TR" sz="3200" dirty="0">
              <a:latin typeface="Gabriola" panose="04040605051002020D02" pitchFamily="82" charset="0"/>
            </a:endParaRPr>
          </a:p>
          <a:p>
            <a:pPr marL="0" indent="0" algn="just">
              <a:spcBef>
                <a:spcPts val="0"/>
              </a:spcBef>
              <a:buNone/>
            </a:pPr>
            <a:endParaRPr lang="tr-TR" altLang="tr-TR" sz="3200" dirty="0">
              <a:latin typeface="Gabriola" panose="04040605051002020D02" pitchFamily="82" charset="0"/>
            </a:endParaRPr>
          </a:p>
          <a:p>
            <a:pPr marL="0" indent="0" algn="just">
              <a:spcBef>
                <a:spcPts val="0"/>
              </a:spcBef>
              <a:buNone/>
            </a:pPr>
            <a:endParaRPr lang="tr-TR" altLang="tr-TR" sz="3200" dirty="0">
              <a:latin typeface="Gabriola" panose="04040605051002020D02" pitchFamily="82" charset="0"/>
            </a:endParaRPr>
          </a:p>
          <a:p>
            <a:pPr algn="just">
              <a:spcBef>
                <a:spcPts val="0"/>
              </a:spcBef>
            </a:pPr>
            <a:r>
              <a:rPr lang="tr-TR" altLang="tr-TR" sz="3200" dirty="0">
                <a:latin typeface="Gabriola" panose="04040605051002020D02" pitchFamily="82" charset="0"/>
              </a:rPr>
              <a:t>Ayrıca x ve z'nin aynı bireyler olamayacağını da bir öncül olarak eklememiz gerekir.  Bunu şimdilik göz ardı edelim.</a:t>
            </a:r>
          </a:p>
        </p:txBody>
      </p:sp>
      <p:sp>
        <p:nvSpPr>
          <p:cNvPr id="4" name="Slide Number Placeholder 3"/>
          <p:cNvSpPr>
            <a:spLocks noGrp="1"/>
          </p:cNvSpPr>
          <p:nvPr>
            <p:ph type="sldNum" sz="quarter" idx="12"/>
          </p:nvPr>
        </p:nvSpPr>
        <p:spPr/>
        <p:txBody>
          <a:bodyPr/>
          <a:lstStyle/>
          <a:p>
            <a:fld id="{4FAB73BC-B049-4115-A692-8D63A059BFB8}" type="slidenum">
              <a:rPr lang="en-US" smtClean="0"/>
              <a:t>12</a:t>
            </a:fld>
            <a:endParaRPr lang="en-US" dirty="0"/>
          </a:p>
        </p:txBody>
      </p:sp>
      <p:sp>
        <p:nvSpPr>
          <p:cNvPr id="10" name="Title 1">
            <a:extLst>
              <a:ext uri="{FF2B5EF4-FFF2-40B4-BE49-F238E27FC236}">
                <a16:creationId xmlns:a16="http://schemas.microsoft.com/office/drawing/2014/main" id="{4EFDA9A8-C27E-D472-3A9F-59BEEBE38375}"/>
              </a:ext>
            </a:extLst>
          </p:cNvPr>
          <p:cNvSpPr txBox="1">
            <a:spLocks/>
          </p:cNvSpPr>
          <p:nvPr/>
        </p:nvSpPr>
        <p:spPr>
          <a:xfrm>
            <a:off x="129699" y="80362"/>
            <a:ext cx="11932602" cy="57641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tr-TR" sz="4400" b="1" dirty="0">
                <a:solidFill>
                  <a:srgbClr val="003300"/>
                </a:solidFill>
                <a:latin typeface="Gabriola" panose="04040605051002020D02" pitchFamily="82" charset="0"/>
              </a:rPr>
              <a:t>1. ç</a:t>
            </a:r>
            <a:r>
              <a:rPr lang="tr-TR" sz="3600" b="1" dirty="0">
                <a:solidFill>
                  <a:srgbClr val="003300"/>
                </a:solidFill>
                <a:latin typeface="Gabriola" panose="04040605051002020D02" pitchFamily="82" charset="0"/>
              </a:rPr>
              <a:t>ıkarımın</a:t>
            </a:r>
            <a:r>
              <a:rPr lang="tr-TR" sz="4400" b="1" dirty="0">
                <a:solidFill>
                  <a:srgbClr val="003300"/>
                </a:solidFill>
                <a:latin typeface="Gabriola" panose="04040605051002020D02" pitchFamily="82" charset="0"/>
              </a:rPr>
              <a:t> i</a:t>
            </a:r>
            <a:r>
              <a:rPr lang="tr-TR" sz="3600" b="1" dirty="0">
                <a:solidFill>
                  <a:srgbClr val="003300"/>
                </a:solidFill>
                <a:latin typeface="Gabriola" panose="04040605051002020D02" pitchFamily="82" charset="0"/>
              </a:rPr>
              <a:t>çinde</a:t>
            </a:r>
            <a:r>
              <a:rPr lang="tr-TR" sz="4400" b="1" dirty="0">
                <a:solidFill>
                  <a:srgbClr val="003300"/>
                </a:solidFill>
                <a:latin typeface="Gabriola" panose="04040605051002020D02" pitchFamily="82" charset="0"/>
              </a:rPr>
              <a:t> s</a:t>
            </a:r>
            <a:r>
              <a:rPr lang="tr-TR" sz="3600" b="1" dirty="0">
                <a:solidFill>
                  <a:srgbClr val="003300"/>
                </a:solidFill>
                <a:latin typeface="Gabriola" panose="04040605051002020D02" pitchFamily="82" charset="0"/>
              </a:rPr>
              <a:t>aklı</a:t>
            </a:r>
            <a:r>
              <a:rPr lang="tr-TR" sz="4400" b="1" dirty="0">
                <a:solidFill>
                  <a:srgbClr val="003300"/>
                </a:solidFill>
                <a:latin typeface="Gabriola" panose="04040605051002020D02" pitchFamily="82" charset="0"/>
              </a:rPr>
              <a:t> </a:t>
            </a:r>
            <a:r>
              <a:rPr lang="tr-TR" sz="3600" b="1" dirty="0">
                <a:solidFill>
                  <a:srgbClr val="003300"/>
                </a:solidFill>
                <a:latin typeface="Gabriola" panose="04040605051002020D02" pitchFamily="82" charset="0"/>
              </a:rPr>
              <a:t>bir</a:t>
            </a:r>
            <a:r>
              <a:rPr lang="tr-TR" sz="4400" b="1" dirty="0">
                <a:solidFill>
                  <a:srgbClr val="003300"/>
                </a:solidFill>
                <a:latin typeface="Gabriola" panose="04040605051002020D02" pitchFamily="82" charset="0"/>
              </a:rPr>
              <a:t> ö</a:t>
            </a:r>
            <a:r>
              <a:rPr lang="tr-TR" sz="3600" b="1" dirty="0">
                <a:solidFill>
                  <a:srgbClr val="003300"/>
                </a:solidFill>
                <a:latin typeface="Gabriola" panose="04040605051002020D02" pitchFamily="82" charset="0"/>
              </a:rPr>
              <a:t>ncül (1)</a:t>
            </a:r>
            <a:endParaRPr lang="en-US" sz="4000" b="1" dirty="0">
              <a:solidFill>
                <a:srgbClr val="003300"/>
              </a:solidFill>
              <a:latin typeface="+mn-lt"/>
            </a:endParaRPr>
          </a:p>
        </p:txBody>
      </p:sp>
      <p:grpSp>
        <p:nvGrpSpPr>
          <p:cNvPr id="13" name="Grup 12">
            <a:extLst>
              <a:ext uri="{FF2B5EF4-FFF2-40B4-BE49-F238E27FC236}">
                <a16:creationId xmlns:a16="http://schemas.microsoft.com/office/drawing/2014/main" id="{B035BF5F-D82F-7616-BD65-5E3D4C299EC6}"/>
              </a:ext>
            </a:extLst>
          </p:cNvPr>
          <p:cNvGrpSpPr/>
          <p:nvPr/>
        </p:nvGrpSpPr>
        <p:grpSpPr>
          <a:xfrm>
            <a:off x="2784243" y="2537434"/>
            <a:ext cx="5502920" cy="1910394"/>
            <a:chOff x="688665" y="1887915"/>
            <a:chExt cx="5526623" cy="1910394"/>
          </a:xfrm>
        </p:grpSpPr>
        <p:sp>
          <p:nvSpPr>
            <p:cNvPr id="14" name="Yuvarlatılmış Dikdörtgen 4">
              <a:extLst>
                <a:ext uri="{FF2B5EF4-FFF2-40B4-BE49-F238E27FC236}">
                  <a16:creationId xmlns:a16="http://schemas.microsoft.com/office/drawing/2014/main" id="{36C3738A-16C7-4779-D7AE-B2504988C4F1}"/>
                </a:ext>
              </a:extLst>
            </p:cNvPr>
            <p:cNvSpPr/>
            <p:nvPr/>
          </p:nvSpPr>
          <p:spPr>
            <a:xfrm>
              <a:off x="688665" y="1887915"/>
              <a:ext cx="5493631" cy="1910394"/>
            </a:xfrm>
            <a:prstGeom prst="roundRect">
              <a:avLst/>
            </a:prstGeom>
            <a:noFill/>
            <a:ln w="38100">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5" name="Düz Bağlayıcı 14">
              <a:extLst>
                <a:ext uri="{FF2B5EF4-FFF2-40B4-BE49-F238E27FC236}">
                  <a16:creationId xmlns:a16="http://schemas.microsoft.com/office/drawing/2014/main" id="{E1BAD883-D5BF-DB40-58BB-C66FEEBA97BE}"/>
                </a:ext>
              </a:extLst>
            </p:cNvPr>
            <p:cNvCxnSpPr/>
            <p:nvPr/>
          </p:nvCxnSpPr>
          <p:spPr>
            <a:xfrm>
              <a:off x="779614" y="3264442"/>
              <a:ext cx="5219901" cy="2576"/>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16" name="Content Placeholder 2">
              <a:extLst>
                <a:ext uri="{FF2B5EF4-FFF2-40B4-BE49-F238E27FC236}">
                  <a16:creationId xmlns:a16="http://schemas.microsoft.com/office/drawing/2014/main" id="{DEF1DB2C-3858-6DCD-E4BE-613B6625F209}"/>
                </a:ext>
              </a:extLst>
            </p:cNvPr>
            <p:cNvSpPr txBox="1">
              <a:spLocks/>
            </p:cNvSpPr>
            <p:nvPr/>
          </p:nvSpPr>
          <p:spPr>
            <a:xfrm>
              <a:off x="779614" y="1998233"/>
              <a:ext cx="5435674" cy="1250805"/>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274320" lvl="1" indent="0" algn="just">
                <a:spcBef>
                  <a:spcPts val="600"/>
                </a:spcBef>
                <a:buFont typeface="Wingdings" pitchFamily="2" charset="2"/>
                <a:buNone/>
              </a:pPr>
              <a:r>
                <a:rPr lang="tr-TR" sz="2400" b="1" dirty="0">
                  <a:solidFill>
                    <a:srgbClr val="006600"/>
                  </a:solidFill>
                  <a:latin typeface="Gabriola" panose="04040605051002020D02" pitchFamily="82" charset="0"/>
                </a:rPr>
                <a:t>Eğer x y’den ve y de z’den uzunsa, x z’den uzundur.</a:t>
              </a:r>
            </a:p>
            <a:p>
              <a:pPr marL="274320" lvl="1" indent="0" algn="just">
                <a:spcBef>
                  <a:spcPts val="600"/>
                </a:spcBef>
                <a:buFont typeface="Wingdings" pitchFamily="2" charset="2"/>
                <a:buNone/>
              </a:pPr>
              <a:r>
                <a:rPr lang="en-US" sz="2400" b="1" dirty="0">
                  <a:latin typeface="Gabriola" panose="04040605051002020D02" pitchFamily="82" charset="0"/>
                </a:rPr>
                <a:t>Muhammad Ali</a:t>
              </a:r>
              <a:r>
                <a:rPr lang="tr-TR" sz="2400" b="1" dirty="0">
                  <a:latin typeface="Gabriola" panose="04040605051002020D02" pitchFamily="82" charset="0"/>
                </a:rPr>
                <a:t>,</a:t>
              </a:r>
              <a:r>
                <a:rPr lang="en-US" sz="2400" b="1" dirty="0">
                  <a:latin typeface="Gabriola" panose="04040605051002020D02" pitchFamily="82" charset="0"/>
                </a:rPr>
                <a:t> Richard Nixon</a:t>
              </a:r>
              <a:r>
                <a:rPr lang="tr-TR" sz="2400" b="1" dirty="0">
                  <a:latin typeface="Gabriola" panose="04040605051002020D02" pitchFamily="82" charset="0"/>
                </a:rPr>
                <a:t>’dan uzundur</a:t>
              </a:r>
              <a:r>
                <a:rPr lang="en-US" sz="2400" b="1" dirty="0">
                  <a:latin typeface="Gabriola" panose="04040605051002020D02" pitchFamily="82" charset="0"/>
                </a:rPr>
                <a:t>.</a:t>
              </a:r>
              <a:endParaRPr lang="tr-TR" sz="2400" b="1" dirty="0">
                <a:latin typeface="Gabriola" panose="04040605051002020D02" pitchFamily="82" charset="0"/>
              </a:endParaRPr>
            </a:p>
            <a:p>
              <a:pPr marL="274320" lvl="1" indent="0" algn="just">
                <a:buFont typeface="Wingdings" pitchFamily="2" charset="2"/>
                <a:buNone/>
              </a:pPr>
              <a:r>
                <a:rPr lang="en-US" sz="2400" b="1" dirty="0">
                  <a:latin typeface="Gabriola" panose="04040605051002020D02" pitchFamily="82" charset="0"/>
                </a:rPr>
                <a:t>Richard Nixon</a:t>
              </a:r>
              <a:r>
                <a:rPr lang="tr-TR" sz="2400" b="1" dirty="0">
                  <a:latin typeface="Gabriola" panose="04040605051002020D02" pitchFamily="82" charset="0"/>
                </a:rPr>
                <a:t>,</a:t>
              </a:r>
              <a:r>
                <a:rPr lang="en-US" sz="2400" b="1" dirty="0">
                  <a:latin typeface="Gabriola" panose="04040605051002020D02" pitchFamily="82" charset="0"/>
                </a:rPr>
                <a:t> Noam Chomsky</a:t>
              </a:r>
              <a:r>
                <a:rPr lang="tr-TR" sz="2400" b="1" dirty="0">
                  <a:latin typeface="Gabriola" panose="04040605051002020D02" pitchFamily="82" charset="0"/>
                </a:rPr>
                <a:t>’den uzundur</a:t>
              </a:r>
              <a:r>
                <a:rPr lang="en-US" sz="2400" b="1" dirty="0">
                  <a:latin typeface="Gabriola" panose="04040605051002020D02" pitchFamily="82" charset="0"/>
                </a:rPr>
                <a:t>.</a:t>
              </a:r>
              <a:endParaRPr lang="tr-TR" sz="2400" b="1" dirty="0">
                <a:latin typeface="Gabriola" panose="04040605051002020D02" pitchFamily="82" charset="0"/>
              </a:endParaRPr>
            </a:p>
            <a:p>
              <a:pPr marL="274320" lvl="1" indent="0" algn="just">
                <a:lnSpc>
                  <a:spcPct val="50000"/>
                </a:lnSpc>
                <a:spcBef>
                  <a:spcPts val="0"/>
                </a:spcBef>
                <a:spcAft>
                  <a:spcPts val="0"/>
                </a:spcAft>
                <a:buFont typeface="Wingdings" pitchFamily="2" charset="2"/>
                <a:buNone/>
              </a:pPr>
              <a:r>
                <a:rPr lang="en-US" sz="2400" b="1" dirty="0">
                  <a:latin typeface="Gabriola" panose="04040605051002020D02" pitchFamily="82" charset="0"/>
                </a:rPr>
                <a:t>	</a:t>
              </a:r>
              <a:endParaRPr lang="tr-TR" sz="2400" b="1" dirty="0">
                <a:latin typeface="Gabriola" panose="04040605051002020D02" pitchFamily="82" charset="0"/>
              </a:endParaRPr>
            </a:p>
            <a:p>
              <a:pPr marL="274320" lvl="1" indent="0" algn="just">
                <a:lnSpc>
                  <a:spcPct val="50000"/>
                </a:lnSpc>
                <a:spcBef>
                  <a:spcPts val="0"/>
                </a:spcBef>
                <a:spcAft>
                  <a:spcPts val="0"/>
                </a:spcAft>
                <a:buFont typeface="Wingdings" pitchFamily="2" charset="2"/>
                <a:buNone/>
              </a:pPr>
              <a:r>
                <a:rPr lang="en-US" sz="2400" b="1" dirty="0">
                  <a:latin typeface="Gabriola" panose="04040605051002020D02" pitchFamily="82" charset="0"/>
                </a:rPr>
                <a:t>Muhammad Ali</a:t>
              </a:r>
              <a:r>
                <a:rPr lang="tr-TR" sz="2400" b="1" dirty="0">
                  <a:latin typeface="Gabriola" panose="04040605051002020D02" pitchFamily="82" charset="0"/>
                </a:rPr>
                <a:t>,</a:t>
              </a:r>
              <a:r>
                <a:rPr lang="en-US" sz="2400" b="1" dirty="0">
                  <a:latin typeface="Gabriola" panose="04040605051002020D02" pitchFamily="82" charset="0"/>
                </a:rPr>
                <a:t> Noam Chomsky</a:t>
              </a:r>
              <a:r>
                <a:rPr lang="tr-TR" sz="2400" b="1" dirty="0">
                  <a:latin typeface="Gabriola" panose="04040605051002020D02" pitchFamily="82" charset="0"/>
                </a:rPr>
                <a:t>’den uzundur</a:t>
              </a:r>
              <a:r>
                <a:rPr lang="en-US" sz="2400" b="1" dirty="0">
                  <a:latin typeface="Gabriola" panose="04040605051002020D02" pitchFamily="82" charset="0"/>
                </a:rPr>
                <a:t>.</a:t>
              </a:r>
              <a:endParaRPr lang="tr-TR" altLang="tr-TR" sz="2400" dirty="0">
                <a:latin typeface="Gabriola" panose="04040605051002020D02" pitchFamily="82" charset="0"/>
              </a:endParaRPr>
            </a:p>
            <a:p>
              <a:pPr marL="274320" lvl="1" indent="0" algn="just">
                <a:spcBef>
                  <a:spcPts val="600"/>
                </a:spcBef>
                <a:buFont typeface="Wingdings" pitchFamily="2" charset="2"/>
                <a:buNone/>
              </a:pPr>
              <a:endParaRPr lang="tr-TR" altLang="tr-TR" sz="2400" dirty="0">
                <a:latin typeface="Gabriola" panose="04040605051002020D02" pitchFamily="82" charset="0"/>
              </a:endParaRPr>
            </a:p>
          </p:txBody>
        </p:sp>
      </p:grpSp>
    </p:spTree>
    <p:extLst>
      <p:ext uri="{BB962C8B-B14F-4D97-AF65-F5344CB8AC3E}">
        <p14:creationId xmlns:p14="http://schemas.microsoft.com/office/powerpoint/2010/main" val="1421911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168" y="961058"/>
            <a:ext cx="12049685" cy="5568079"/>
          </a:xfrm>
        </p:spPr>
        <p:txBody>
          <a:bodyPr>
            <a:noAutofit/>
          </a:bodyPr>
          <a:lstStyle/>
          <a:p>
            <a:pPr algn="just">
              <a:spcBef>
                <a:spcPts val="0"/>
              </a:spcBef>
            </a:pPr>
            <a:r>
              <a:rPr lang="tr-TR" altLang="tr-TR" sz="2800" dirty="0" err="1">
                <a:latin typeface="Gabriola" panose="04040605051002020D02" pitchFamily="82" charset="0"/>
              </a:rPr>
              <a:t>It</a:t>
            </a:r>
            <a:r>
              <a:rPr lang="tr-TR" altLang="tr-TR" sz="2800" dirty="0">
                <a:latin typeface="Gabriola" panose="04040605051002020D02" pitchFamily="82" charset="0"/>
              </a:rPr>
              <a:t> should be clear that this generalization holds for all individuals that might happen to be the values of the variables used </a:t>
            </a:r>
            <a:r>
              <a:rPr lang="tr-TR" altLang="tr-TR" sz="2800" dirty="0" err="1">
                <a:latin typeface="Gabriola" panose="04040605051002020D02" pitchFamily="82" charset="0"/>
              </a:rPr>
              <a:t>above</a:t>
            </a:r>
            <a:r>
              <a:rPr lang="tr-TR" altLang="tr-TR" sz="2800" dirty="0">
                <a:latin typeface="Gabriola" panose="04040605051002020D02" pitchFamily="82" charset="0"/>
              </a:rPr>
              <a:t>.</a:t>
            </a:r>
          </a:p>
          <a:p>
            <a:pPr algn="just">
              <a:spcBef>
                <a:spcPts val="0"/>
              </a:spcBef>
            </a:pPr>
            <a:r>
              <a:rPr lang="tr-TR" altLang="tr-TR" sz="2800" dirty="0">
                <a:latin typeface="Gabriola" panose="04040605051002020D02" pitchFamily="82" charset="0"/>
              </a:rPr>
              <a:t>Söz konusu genelleme, kullanılan değişkenlerin değerleri olabilecek tüm bireyler için geçerlidir. Dolayısıyla, daha açık olarak aşağıda gösterildiği gibi de ifade edilebilir:</a:t>
            </a:r>
          </a:p>
          <a:p>
            <a:pPr marL="0" indent="0" algn="just">
              <a:buNone/>
            </a:pPr>
            <a:r>
              <a:rPr lang="tr-TR" altLang="tr-TR" sz="3200" dirty="0"/>
              <a:t>	</a:t>
            </a:r>
            <a:endParaRPr lang="tr-TR" altLang="tr-TR" sz="2800" b="1" dirty="0">
              <a:latin typeface="Gabriola" panose="04040605051002020D02" pitchFamily="82" charset="0"/>
            </a:endParaRPr>
          </a:p>
          <a:p>
            <a:pPr marL="0" indent="0" algn="just">
              <a:spcBef>
                <a:spcPts val="600"/>
              </a:spcBef>
              <a:spcAft>
                <a:spcPts val="600"/>
              </a:spcAft>
              <a:buNone/>
            </a:pPr>
            <a:endParaRPr lang="tr-TR" altLang="tr-TR" sz="2800" b="1" dirty="0">
              <a:latin typeface="Gabriola" panose="04040605051002020D02" pitchFamily="82" charset="0"/>
            </a:endParaRPr>
          </a:p>
          <a:p>
            <a:pPr marL="0" indent="0" algn="just">
              <a:spcBef>
                <a:spcPts val="600"/>
              </a:spcBef>
              <a:spcAft>
                <a:spcPts val="600"/>
              </a:spcAft>
              <a:buNone/>
            </a:pPr>
            <a:endParaRPr lang="tr-TR" altLang="tr-TR" sz="2800" b="1" dirty="0">
              <a:latin typeface="Gabriola" panose="04040605051002020D02" pitchFamily="82" charset="0"/>
            </a:endParaRPr>
          </a:p>
          <a:p>
            <a:pPr marL="0" indent="0" algn="just">
              <a:spcBef>
                <a:spcPts val="600"/>
              </a:spcBef>
              <a:spcAft>
                <a:spcPts val="600"/>
              </a:spcAft>
              <a:buNone/>
            </a:pPr>
            <a:endParaRPr lang="tr-TR" altLang="tr-TR" sz="2800" b="1" dirty="0">
              <a:latin typeface="Gabriola" panose="04040605051002020D02" pitchFamily="82" charset="0"/>
            </a:endParaRPr>
          </a:p>
          <a:p>
            <a:pPr marL="0" indent="0" algn="just">
              <a:spcBef>
                <a:spcPts val="0"/>
              </a:spcBef>
              <a:buNone/>
            </a:pPr>
            <a:endParaRPr lang="tr-TR" sz="3200" dirty="0">
              <a:latin typeface="Gabriola" panose="04040605051002020D02" pitchFamily="82" charset="0"/>
            </a:endParaRPr>
          </a:p>
          <a:p>
            <a:pPr algn="just">
              <a:spcBef>
                <a:spcPts val="0"/>
              </a:spcBef>
            </a:pPr>
            <a:r>
              <a:rPr lang="tr-TR" sz="2800" dirty="0">
                <a:latin typeface="Gabriola" panose="04040605051002020D02" pitchFamily="82" charset="0"/>
              </a:rPr>
              <a:t>Daha teknik konuşmak gerekirse, bu türden çıkarımların geçerliliğini belirlemede yeni bir mantık sabitine, ‘her’ sözcüğünden türetilen bir </a:t>
            </a:r>
            <a:r>
              <a:rPr lang="tr-TR" sz="2800" b="1" i="1" dirty="0">
                <a:latin typeface="Gabriola" panose="04040605051002020D02" pitchFamily="82" charset="0"/>
              </a:rPr>
              <a:t>evrensel </a:t>
            </a:r>
            <a:r>
              <a:rPr lang="tr-TR" sz="2800" b="1" i="1" dirty="0" err="1">
                <a:latin typeface="Gabriola" panose="04040605051002020D02" pitchFamily="82" charset="0"/>
              </a:rPr>
              <a:t>niceleyiciyi</a:t>
            </a:r>
            <a:r>
              <a:rPr lang="tr-TR" sz="2800" i="1" dirty="0" err="1">
                <a:latin typeface="Gabriola" panose="04040605051002020D02" pitchFamily="82" charset="0"/>
              </a:rPr>
              <a:t>ye</a:t>
            </a:r>
            <a:r>
              <a:rPr lang="tr-TR" sz="2800" i="1" dirty="0">
                <a:latin typeface="Gabriola" panose="04040605051002020D02" pitchFamily="82" charset="0"/>
              </a:rPr>
              <a:t> </a:t>
            </a:r>
            <a:r>
              <a:rPr lang="tr-TR" sz="2800" dirty="0">
                <a:latin typeface="Gabriola" panose="04040605051002020D02" pitchFamily="82" charset="0"/>
              </a:rPr>
              <a:t>ihtiyaç duymaktayız.</a:t>
            </a:r>
          </a:p>
        </p:txBody>
      </p:sp>
      <p:sp>
        <p:nvSpPr>
          <p:cNvPr id="4" name="Slide Number Placeholder 3"/>
          <p:cNvSpPr>
            <a:spLocks noGrp="1"/>
          </p:cNvSpPr>
          <p:nvPr>
            <p:ph type="sldNum" sz="quarter" idx="12"/>
          </p:nvPr>
        </p:nvSpPr>
        <p:spPr/>
        <p:txBody>
          <a:bodyPr/>
          <a:lstStyle/>
          <a:p>
            <a:fld id="{4FAB73BC-B049-4115-A692-8D63A059BFB8}" type="slidenum">
              <a:rPr lang="en-US" smtClean="0"/>
              <a:t>13</a:t>
            </a:fld>
            <a:endParaRPr lang="en-US" dirty="0"/>
          </a:p>
        </p:txBody>
      </p:sp>
      <p:grpSp>
        <p:nvGrpSpPr>
          <p:cNvPr id="5" name="Grup 4"/>
          <p:cNvGrpSpPr/>
          <p:nvPr/>
        </p:nvGrpSpPr>
        <p:grpSpPr>
          <a:xfrm>
            <a:off x="1422992" y="3140141"/>
            <a:ext cx="8266440" cy="1832406"/>
            <a:chOff x="891956" y="2375375"/>
            <a:chExt cx="3890627" cy="1490662"/>
          </a:xfrm>
        </p:grpSpPr>
        <p:sp>
          <p:nvSpPr>
            <p:cNvPr id="6" name="Yuvarlatılmış Dikdörtgen 5"/>
            <p:cNvSpPr/>
            <p:nvPr/>
          </p:nvSpPr>
          <p:spPr>
            <a:xfrm>
              <a:off x="891956" y="2375375"/>
              <a:ext cx="3890627" cy="1490662"/>
            </a:xfrm>
            <a:prstGeom prst="roundRect">
              <a:avLst/>
            </a:prstGeom>
            <a:noFill/>
            <a:ln w="38100">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8" name="Düz Bağlayıcı 7"/>
            <p:cNvCxnSpPr/>
            <p:nvPr/>
          </p:nvCxnSpPr>
          <p:spPr>
            <a:xfrm>
              <a:off x="1056671" y="3479793"/>
              <a:ext cx="3565263" cy="2129"/>
            </a:xfrm>
            <a:prstGeom prst="line">
              <a:avLst/>
            </a:prstGeom>
            <a:ln w="31750"/>
          </p:spPr>
          <p:style>
            <a:lnRef idx="1">
              <a:schemeClr val="accent1"/>
            </a:lnRef>
            <a:fillRef idx="0">
              <a:schemeClr val="accent1"/>
            </a:fillRef>
            <a:effectRef idx="0">
              <a:schemeClr val="accent1"/>
            </a:effectRef>
            <a:fontRef idx="minor">
              <a:schemeClr val="tx1"/>
            </a:fontRef>
          </p:style>
        </p:cxnSp>
      </p:grpSp>
      <p:sp>
        <p:nvSpPr>
          <p:cNvPr id="12" name="Title 1">
            <a:extLst>
              <a:ext uri="{FF2B5EF4-FFF2-40B4-BE49-F238E27FC236}">
                <a16:creationId xmlns:a16="http://schemas.microsoft.com/office/drawing/2014/main" id="{732D2831-14E4-073D-4CAE-338E208C0C63}"/>
              </a:ext>
            </a:extLst>
          </p:cNvPr>
          <p:cNvSpPr txBox="1">
            <a:spLocks/>
          </p:cNvSpPr>
          <p:nvPr/>
        </p:nvSpPr>
        <p:spPr>
          <a:xfrm>
            <a:off x="129699" y="80362"/>
            <a:ext cx="11932602" cy="57641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tr-TR" sz="4400" b="1" dirty="0">
                <a:solidFill>
                  <a:srgbClr val="003300"/>
                </a:solidFill>
                <a:latin typeface="Gabriola" panose="04040605051002020D02" pitchFamily="82" charset="0"/>
              </a:rPr>
              <a:t>1. ç</a:t>
            </a:r>
            <a:r>
              <a:rPr lang="tr-TR" sz="3600" b="1" dirty="0">
                <a:solidFill>
                  <a:srgbClr val="003300"/>
                </a:solidFill>
                <a:latin typeface="Gabriola" panose="04040605051002020D02" pitchFamily="82" charset="0"/>
              </a:rPr>
              <a:t>ıkarımın</a:t>
            </a:r>
            <a:r>
              <a:rPr lang="tr-TR" sz="4400" b="1" dirty="0">
                <a:solidFill>
                  <a:srgbClr val="003300"/>
                </a:solidFill>
                <a:latin typeface="Gabriola" panose="04040605051002020D02" pitchFamily="82" charset="0"/>
              </a:rPr>
              <a:t> i</a:t>
            </a:r>
            <a:r>
              <a:rPr lang="tr-TR" sz="3600" b="1" dirty="0">
                <a:solidFill>
                  <a:srgbClr val="003300"/>
                </a:solidFill>
                <a:latin typeface="Gabriola" panose="04040605051002020D02" pitchFamily="82" charset="0"/>
              </a:rPr>
              <a:t>çinde</a:t>
            </a:r>
            <a:r>
              <a:rPr lang="tr-TR" sz="4400" b="1" dirty="0">
                <a:solidFill>
                  <a:srgbClr val="003300"/>
                </a:solidFill>
                <a:latin typeface="Gabriola" panose="04040605051002020D02" pitchFamily="82" charset="0"/>
              </a:rPr>
              <a:t> s</a:t>
            </a:r>
            <a:r>
              <a:rPr lang="tr-TR" sz="3600" b="1" dirty="0">
                <a:solidFill>
                  <a:srgbClr val="003300"/>
                </a:solidFill>
                <a:latin typeface="Gabriola" panose="04040605051002020D02" pitchFamily="82" charset="0"/>
              </a:rPr>
              <a:t>aklı</a:t>
            </a:r>
            <a:r>
              <a:rPr lang="tr-TR" sz="4400" b="1" dirty="0">
                <a:solidFill>
                  <a:srgbClr val="003300"/>
                </a:solidFill>
                <a:latin typeface="Gabriola" panose="04040605051002020D02" pitchFamily="82" charset="0"/>
              </a:rPr>
              <a:t> </a:t>
            </a:r>
            <a:r>
              <a:rPr lang="tr-TR" sz="3600" b="1" dirty="0">
                <a:solidFill>
                  <a:srgbClr val="003300"/>
                </a:solidFill>
                <a:latin typeface="Gabriola" panose="04040605051002020D02" pitchFamily="82" charset="0"/>
              </a:rPr>
              <a:t>bir</a:t>
            </a:r>
            <a:r>
              <a:rPr lang="tr-TR" sz="4400" b="1" dirty="0">
                <a:solidFill>
                  <a:srgbClr val="003300"/>
                </a:solidFill>
                <a:latin typeface="Gabriola" panose="04040605051002020D02" pitchFamily="82" charset="0"/>
              </a:rPr>
              <a:t> ö</a:t>
            </a:r>
            <a:r>
              <a:rPr lang="tr-TR" sz="3600" b="1" dirty="0">
                <a:solidFill>
                  <a:srgbClr val="003300"/>
                </a:solidFill>
                <a:latin typeface="Gabriola" panose="04040605051002020D02" pitchFamily="82" charset="0"/>
              </a:rPr>
              <a:t>ncül (2)</a:t>
            </a:r>
            <a:endParaRPr lang="en-US" sz="4000" b="1" dirty="0">
              <a:solidFill>
                <a:srgbClr val="003300"/>
              </a:solidFill>
              <a:latin typeface="+mn-lt"/>
            </a:endParaRPr>
          </a:p>
        </p:txBody>
      </p:sp>
      <p:sp>
        <p:nvSpPr>
          <p:cNvPr id="13" name="Content Placeholder 2">
            <a:extLst>
              <a:ext uri="{FF2B5EF4-FFF2-40B4-BE49-F238E27FC236}">
                <a16:creationId xmlns:a16="http://schemas.microsoft.com/office/drawing/2014/main" id="{1FE75920-F2AF-E203-04EF-D60E48EE71D3}"/>
              </a:ext>
            </a:extLst>
          </p:cNvPr>
          <p:cNvSpPr txBox="1">
            <a:spLocks/>
          </p:cNvSpPr>
          <p:nvPr/>
        </p:nvSpPr>
        <p:spPr>
          <a:xfrm>
            <a:off x="1422992" y="3204309"/>
            <a:ext cx="7769134" cy="1250805"/>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274320" lvl="1" indent="0" algn="just">
              <a:spcBef>
                <a:spcPts val="600"/>
              </a:spcBef>
              <a:buFont typeface="Wingdings" pitchFamily="2" charset="2"/>
              <a:buNone/>
            </a:pPr>
            <a:r>
              <a:rPr lang="tr-TR" sz="2400" b="1" dirty="0">
                <a:solidFill>
                  <a:srgbClr val="006600"/>
                </a:solidFill>
                <a:latin typeface="Gabriola" panose="04040605051002020D02" pitchFamily="82" charset="0"/>
              </a:rPr>
              <a:t>Her x, her y ve her z için; eğer x y’den ve y de z’den uzunsa, x z’den uzundur.</a:t>
            </a:r>
          </a:p>
          <a:p>
            <a:pPr marL="274320" lvl="1" indent="0" algn="just">
              <a:spcBef>
                <a:spcPts val="600"/>
              </a:spcBef>
              <a:buFont typeface="Wingdings" pitchFamily="2" charset="2"/>
              <a:buNone/>
            </a:pPr>
            <a:r>
              <a:rPr lang="en-US" sz="2400" b="1" dirty="0">
                <a:latin typeface="Gabriola" panose="04040605051002020D02" pitchFamily="82" charset="0"/>
              </a:rPr>
              <a:t>Muhammad Ali</a:t>
            </a:r>
            <a:r>
              <a:rPr lang="tr-TR" sz="2400" b="1" dirty="0">
                <a:latin typeface="Gabriola" panose="04040605051002020D02" pitchFamily="82" charset="0"/>
              </a:rPr>
              <a:t>,</a:t>
            </a:r>
            <a:r>
              <a:rPr lang="en-US" sz="2400" b="1" dirty="0">
                <a:latin typeface="Gabriola" panose="04040605051002020D02" pitchFamily="82" charset="0"/>
              </a:rPr>
              <a:t> Richard Nixon</a:t>
            </a:r>
            <a:r>
              <a:rPr lang="tr-TR" sz="2400" b="1" dirty="0">
                <a:latin typeface="Gabriola" panose="04040605051002020D02" pitchFamily="82" charset="0"/>
              </a:rPr>
              <a:t>’dan uzundur</a:t>
            </a:r>
            <a:r>
              <a:rPr lang="en-US" sz="2400" b="1" dirty="0">
                <a:latin typeface="Gabriola" panose="04040605051002020D02" pitchFamily="82" charset="0"/>
              </a:rPr>
              <a:t>.</a:t>
            </a:r>
            <a:endParaRPr lang="tr-TR" sz="2400" b="1" dirty="0">
              <a:latin typeface="Gabriola" panose="04040605051002020D02" pitchFamily="82" charset="0"/>
            </a:endParaRPr>
          </a:p>
          <a:p>
            <a:pPr marL="274320" lvl="1" indent="0" algn="just">
              <a:buFont typeface="Wingdings" pitchFamily="2" charset="2"/>
              <a:buNone/>
            </a:pPr>
            <a:r>
              <a:rPr lang="en-US" sz="2400" b="1" dirty="0">
                <a:latin typeface="Gabriola" panose="04040605051002020D02" pitchFamily="82" charset="0"/>
              </a:rPr>
              <a:t>Richard Nixon</a:t>
            </a:r>
            <a:r>
              <a:rPr lang="tr-TR" sz="2400" b="1" dirty="0">
                <a:latin typeface="Gabriola" panose="04040605051002020D02" pitchFamily="82" charset="0"/>
              </a:rPr>
              <a:t>,</a:t>
            </a:r>
            <a:r>
              <a:rPr lang="en-US" sz="2400" b="1" dirty="0">
                <a:latin typeface="Gabriola" panose="04040605051002020D02" pitchFamily="82" charset="0"/>
              </a:rPr>
              <a:t> Noam Chomsky</a:t>
            </a:r>
            <a:r>
              <a:rPr lang="tr-TR" sz="2400" b="1" dirty="0">
                <a:latin typeface="Gabriola" panose="04040605051002020D02" pitchFamily="82" charset="0"/>
              </a:rPr>
              <a:t>’den uzundur</a:t>
            </a:r>
            <a:r>
              <a:rPr lang="en-US" sz="2400" b="1" dirty="0">
                <a:latin typeface="Gabriola" panose="04040605051002020D02" pitchFamily="82" charset="0"/>
              </a:rPr>
              <a:t>.</a:t>
            </a:r>
            <a:endParaRPr lang="tr-TR" sz="2400" b="1" dirty="0">
              <a:latin typeface="Gabriola" panose="04040605051002020D02" pitchFamily="82" charset="0"/>
            </a:endParaRPr>
          </a:p>
          <a:p>
            <a:pPr marL="274320" lvl="1" indent="0" algn="just">
              <a:lnSpc>
                <a:spcPct val="50000"/>
              </a:lnSpc>
              <a:spcBef>
                <a:spcPts val="0"/>
              </a:spcBef>
              <a:spcAft>
                <a:spcPts val="0"/>
              </a:spcAft>
              <a:buFont typeface="Wingdings" pitchFamily="2" charset="2"/>
              <a:buNone/>
            </a:pPr>
            <a:r>
              <a:rPr lang="en-US" sz="2400" b="1" dirty="0">
                <a:latin typeface="Gabriola" panose="04040605051002020D02" pitchFamily="82" charset="0"/>
              </a:rPr>
              <a:t>	</a:t>
            </a:r>
            <a:endParaRPr lang="tr-TR" sz="2400" b="1" dirty="0">
              <a:latin typeface="Gabriola" panose="04040605051002020D02" pitchFamily="82" charset="0"/>
            </a:endParaRPr>
          </a:p>
          <a:p>
            <a:pPr marL="274320" lvl="1" indent="0" algn="just">
              <a:lnSpc>
                <a:spcPct val="50000"/>
              </a:lnSpc>
              <a:spcBef>
                <a:spcPts val="0"/>
              </a:spcBef>
              <a:spcAft>
                <a:spcPts val="0"/>
              </a:spcAft>
              <a:buFont typeface="Wingdings" pitchFamily="2" charset="2"/>
              <a:buNone/>
            </a:pPr>
            <a:r>
              <a:rPr lang="en-US" sz="2400" b="1" dirty="0">
                <a:latin typeface="Gabriola" panose="04040605051002020D02" pitchFamily="82" charset="0"/>
              </a:rPr>
              <a:t>Muhammad Ali</a:t>
            </a:r>
            <a:r>
              <a:rPr lang="tr-TR" sz="2400" b="1" dirty="0">
                <a:latin typeface="Gabriola" panose="04040605051002020D02" pitchFamily="82" charset="0"/>
              </a:rPr>
              <a:t>,</a:t>
            </a:r>
            <a:r>
              <a:rPr lang="en-US" sz="2400" b="1" dirty="0">
                <a:latin typeface="Gabriola" panose="04040605051002020D02" pitchFamily="82" charset="0"/>
              </a:rPr>
              <a:t> Noam Chomsky</a:t>
            </a:r>
            <a:r>
              <a:rPr lang="tr-TR" sz="2400" b="1" dirty="0">
                <a:latin typeface="Gabriola" panose="04040605051002020D02" pitchFamily="82" charset="0"/>
              </a:rPr>
              <a:t>’den uzundur</a:t>
            </a:r>
            <a:r>
              <a:rPr lang="en-US" sz="2400" b="1" dirty="0">
                <a:latin typeface="Gabriola" panose="04040605051002020D02" pitchFamily="82" charset="0"/>
              </a:rPr>
              <a:t>.</a:t>
            </a:r>
            <a:endParaRPr lang="tr-TR" altLang="tr-TR" sz="2400" dirty="0">
              <a:latin typeface="Gabriola" panose="04040605051002020D02" pitchFamily="82" charset="0"/>
            </a:endParaRPr>
          </a:p>
          <a:p>
            <a:pPr marL="274320" lvl="1" indent="0" algn="just">
              <a:spcBef>
                <a:spcPts val="600"/>
              </a:spcBef>
              <a:buFont typeface="Wingdings" pitchFamily="2" charset="2"/>
              <a:buNone/>
            </a:pPr>
            <a:endParaRPr lang="tr-TR" altLang="tr-TR" sz="2400" dirty="0">
              <a:latin typeface="Gabriola" panose="04040605051002020D02" pitchFamily="82" charset="0"/>
            </a:endParaRPr>
          </a:p>
        </p:txBody>
      </p:sp>
    </p:spTree>
    <p:extLst>
      <p:ext uri="{BB962C8B-B14F-4D97-AF65-F5344CB8AC3E}">
        <p14:creationId xmlns:p14="http://schemas.microsoft.com/office/powerpoint/2010/main" val="4177838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1453" y="899141"/>
            <a:ext cx="11900848" cy="4835106"/>
          </a:xfrm>
        </p:spPr>
        <p:txBody>
          <a:bodyPr>
            <a:normAutofit/>
          </a:bodyPr>
          <a:lstStyle/>
          <a:p>
            <a:pPr algn="just">
              <a:spcAft>
                <a:spcPts val="600"/>
              </a:spcAft>
            </a:pPr>
            <a:r>
              <a:rPr lang="tr-TR" sz="3200" dirty="0">
                <a:latin typeface="Gabriola" panose="04040605051002020D02" pitchFamily="82" charset="0"/>
              </a:rPr>
              <a:t>Aslında, iki yeni mantık sabiti ile yeni bir mantık sistemi tanımlamamız gerekmekte:</a:t>
            </a:r>
          </a:p>
          <a:p>
            <a:pPr lvl="1" algn="just">
              <a:lnSpc>
                <a:spcPct val="80000"/>
              </a:lnSpc>
              <a:spcBef>
                <a:spcPts val="0"/>
              </a:spcBef>
              <a:buFont typeface="Arial" panose="020B0604020202020204" pitchFamily="34" charset="0"/>
              <a:buChar char="•"/>
            </a:pPr>
            <a:r>
              <a:rPr lang="tr-TR" sz="2800" dirty="0"/>
              <a:t> </a:t>
            </a:r>
            <a:r>
              <a:rPr lang="tr-TR" sz="2800" b="1" dirty="0">
                <a:latin typeface="Gabriola" panose="04040605051002020D02" pitchFamily="82" charset="0"/>
              </a:rPr>
              <a:t>evrensel niceleyici: </a:t>
            </a:r>
            <a:r>
              <a:rPr lang="en-US" sz="2800" b="1" dirty="0">
                <a:latin typeface="Gabriola" panose="04040605051002020D02" pitchFamily="82" charset="0"/>
                <a:sym typeface="Symbol"/>
              </a:rPr>
              <a:t></a:t>
            </a:r>
            <a:r>
              <a:rPr lang="tr-TR" sz="2800" b="1" dirty="0">
                <a:latin typeface="Gabriola" panose="04040605051002020D02" pitchFamily="82" charset="0"/>
                <a:sym typeface="Symbol"/>
              </a:rPr>
              <a:t> ve</a:t>
            </a:r>
          </a:p>
          <a:p>
            <a:pPr lvl="1" algn="just">
              <a:lnSpc>
                <a:spcPct val="80000"/>
              </a:lnSpc>
              <a:spcBef>
                <a:spcPts val="0"/>
              </a:spcBef>
              <a:buFont typeface="Arial" panose="020B0604020202020204" pitchFamily="34" charset="0"/>
              <a:buChar char="•"/>
            </a:pPr>
            <a:r>
              <a:rPr lang="tr-TR" sz="2800" b="1" dirty="0">
                <a:latin typeface="Gabriola" panose="04040605051002020D02" pitchFamily="82" charset="0"/>
                <a:sym typeface="Symbol"/>
              </a:rPr>
              <a:t> varoluş niceleyicisi: </a:t>
            </a:r>
            <a:r>
              <a:rPr lang="en-US" sz="2800" b="1" dirty="0">
                <a:latin typeface="Gabriola" panose="04040605051002020D02" pitchFamily="82" charset="0"/>
                <a:sym typeface="Symbol"/>
              </a:rPr>
              <a:t></a:t>
            </a:r>
            <a:r>
              <a:rPr lang="tr-TR" sz="2800" b="1" dirty="0">
                <a:latin typeface="Gabriola" panose="04040605051002020D02" pitchFamily="82" charset="0"/>
                <a:sym typeface="Symbol"/>
              </a:rPr>
              <a:t>.</a:t>
            </a:r>
          </a:p>
          <a:p>
            <a:pPr marL="274320" lvl="1" indent="0" algn="just">
              <a:buNone/>
            </a:pPr>
            <a:r>
              <a:rPr lang="tr-TR" sz="2800" i="1" u="sng" dirty="0">
                <a:solidFill>
                  <a:srgbClr val="003300"/>
                </a:solidFill>
                <a:latin typeface="Gabriola" panose="04040605051002020D02" pitchFamily="82" charset="0"/>
                <a:sym typeface="Symbol"/>
              </a:rPr>
              <a:t>Alıştırma:</a:t>
            </a:r>
            <a:r>
              <a:rPr lang="tr-TR" sz="2800" dirty="0">
                <a:solidFill>
                  <a:srgbClr val="003300"/>
                </a:solidFill>
                <a:latin typeface="Gabriola" panose="04040605051002020D02" pitchFamily="82" charset="0"/>
                <a:sym typeface="Symbol"/>
              </a:rPr>
              <a:t> Niceleyiciler için niçin bu sembollerin kullanıldığını düşünüyorsunuz? </a:t>
            </a:r>
            <a:endParaRPr lang="tr-TR" sz="2800" i="1" u="sng" dirty="0">
              <a:solidFill>
                <a:srgbClr val="003300"/>
              </a:solidFill>
              <a:latin typeface="Gabriola" panose="04040605051002020D02" pitchFamily="82" charset="0"/>
              <a:sym typeface="Symbol"/>
            </a:endParaRPr>
          </a:p>
          <a:p>
            <a:pPr algn="just"/>
            <a:r>
              <a:rPr lang="tr-TR" sz="3200" dirty="0">
                <a:latin typeface="Gabriola" panose="04040605051002020D02" pitchFamily="82" charset="0"/>
                <a:sym typeface="Symbol"/>
              </a:rPr>
              <a:t>Niceleyiciler her zaman bir değişkenle birlikte  kullanılırlar.</a:t>
            </a:r>
          </a:p>
          <a:p>
            <a:pPr algn="just"/>
            <a:r>
              <a:rPr lang="tr-TR" sz="3000" dirty="0">
                <a:latin typeface="Gabriola" panose="04040605051002020D02" pitchFamily="82" charset="0"/>
              </a:rPr>
              <a:t>Bir niceleyici ve bir değişkenin </a:t>
            </a:r>
            <a:r>
              <a:rPr lang="tr-TR" sz="2800" dirty="0">
                <a:latin typeface="Gabriola" panose="04040605051002020D02" pitchFamily="82" charset="0"/>
                <a:sym typeface="Symbol"/>
              </a:rPr>
              <a:t>(</a:t>
            </a:r>
            <a:r>
              <a:rPr lang="en-US" sz="2800" dirty="0">
                <a:latin typeface="Gabriola" panose="04040605051002020D02" pitchFamily="82" charset="0"/>
                <a:sym typeface="Symbol"/>
              </a:rPr>
              <a:t></a:t>
            </a:r>
            <a:r>
              <a:rPr lang="tr-TR" sz="2800" dirty="0">
                <a:latin typeface="Gabriola" panose="04040605051002020D02" pitchFamily="82" charset="0"/>
                <a:sym typeface="Symbol"/>
              </a:rPr>
              <a:t>x veya </a:t>
            </a:r>
            <a:r>
              <a:rPr lang="en-US" sz="2800" dirty="0">
                <a:latin typeface="Gabriola" panose="04040605051002020D02" pitchFamily="82" charset="0"/>
                <a:sym typeface="Symbol"/>
              </a:rPr>
              <a:t></a:t>
            </a:r>
            <a:r>
              <a:rPr lang="tr-TR" sz="2800" dirty="0">
                <a:latin typeface="Gabriola" panose="04040605051002020D02" pitchFamily="82" charset="0"/>
                <a:sym typeface="Symbol"/>
              </a:rPr>
              <a:t>y gibi)</a:t>
            </a:r>
            <a:r>
              <a:rPr lang="tr-TR" sz="3000" dirty="0">
                <a:latin typeface="Gabriola" panose="04040605051002020D02" pitchFamily="82" charset="0"/>
              </a:rPr>
              <a:t> birleşimi de, (evrensel niceleyici veya varoluş niceleyicisi) niceleyici olarak adlandırılır.</a:t>
            </a:r>
            <a:endParaRPr lang="tr-TR" sz="3000" dirty="0">
              <a:latin typeface="Gabriola" panose="04040605051002020D02" pitchFamily="82" charset="0"/>
              <a:sym typeface="Symbol"/>
            </a:endParaRPr>
          </a:p>
          <a:p>
            <a:pPr algn="just"/>
            <a:r>
              <a:rPr lang="en-US" sz="3200" b="1" dirty="0">
                <a:latin typeface="Gabriola" panose="04040605051002020D02" pitchFamily="82" charset="0"/>
                <a:sym typeface="Symbol"/>
              </a:rPr>
              <a:t></a:t>
            </a:r>
            <a:r>
              <a:rPr lang="tr-TR" sz="3200" b="1" dirty="0">
                <a:latin typeface="Gabriola" panose="04040605051002020D02" pitchFamily="82" charset="0"/>
                <a:sym typeface="Symbol"/>
              </a:rPr>
              <a:t>x</a:t>
            </a:r>
            <a:r>
              <a:rPr lang="tr-TR" sz="3200" dirty="0">
                <a:latin typeface="Gabriola" panose="04040605051002020D02" pitchFamily="82" charset="0"/>
                <a:sym typeface="Symbol"/>
              </a:rPr>
              <a:t> ...: </a:t>
            </a:r>
            <a:r>
              <a:rPr lang="tr-TR" sz="3200" b="1" dirty="0">
                <a:latin typeface="Gabriola" panose="04040605051002020D02" pitchFamily="82" charset="0"/>
                <a:sym typeface="Symbol"/>
              </a:rPr>
              <a:t>(Söz konusu etki alanında) her x için ... </a:t>
            </a:r>
            <a:r>
              <a:rPr lang="tr-TR" sz="3200" dirty="0">
                <a:latin typeface="Gabriola" panose="04040605051002020D02" pitchFamily="82" charset="0"/>
                <a:sym typeface="Symbol"/>
              </a:rPr>
              <a:t>diye okunur. </a:t>
            </a:r>
          </a:p>
          <a:p>
            <a:pPr algn="just"/>
            <a:r>
              <a:rPr lang="en-US" sz="3200" b="1" dirty="0">
                <a:latin typeface="Gabriola" panose="04040605051002020D02" pitchFamily="82" charset="0"/>
                <a:sym typeface="Symbol"/>
              </a:rPr>
              <a:t></a:t>
            </a:r>
            <a:r>
              <a:rPr lang="tr-TR" sz="3200" b="1" dirty="0">
                <a:latin typeface="Gabriola" panose="04040605051002020D02" pitchFamily="82" charset="0"/>
                <a:sym typeface="Symbol"/>
              </a:rPr>
              <a:t>x</a:t>
            </a:r>
            <a:r>
              <a:rPr lang="tr-TR" sz="3200" dirty="0">
                <a:latin typeface="Gabriola" panose="04040605051002020D02" pitchFamily="82" charset="0"/>
                <a:sym typeface="Symbol"/>
              </a:rPr>
              <a:t> ... : </a:t>
            </a:r>
            <a:r>
              <a:rPr lang="tr-TR" sz="3200" b="1" dirty="0">
                <a:latin typeface="Gabriola" panose="04040605051002020D02" pitchFamily="82" charset="0"/>
                <a:sym typeface="Symbol"/>
              </a:rPr>
              <a:t>(Söz konusu etki alanında) en az bir x vardır ki ... </a:t>
            </a:r>
            <a:r>
              <a:rPr lang="tr-TR" sz="3200" dirty="0">
                <a:latin typeface="Gabriola" panose="04040605051002020D02" pitchFamily="82" charset="0"/>
                <a:sym typeface="Symbol"/>
              </a:rPr>
              <a:t>diye okunur. </a:t>
            </a:r>
            <a:endParaRPr lang="en-US" sz="2400" dirty="0"/>
          </a:p>
        </p:txBody>
      </p:sp>
      <p:sp>
        <p:nvSpPr>
          <p:cNvPr id="4" name="Slide Number Placeholder 3"/>
          <p:cNvSpPr>
            <a:spLocks noGrp="1"/>
          </p:cNvSpPr>
          <p:nvPr>
            <p:ph type="sldNum" sz="quarter" idx="12"/>
          </p:nvPr>
        </p:nvSpPr>
        <p:spPr/>
        <p:txBody>
          <a:bodyPr/>
          <a:lstStyle/>
          <a:p>
            <a:fld id="{4FAB73BC-B049-4115-A692-8D63A059BFB8}" type="slidenum">
              <a:rPr lang="en-US" smtClean="0"/>
              <a:t>14</a:t>
            </a:fld>
            <a:endParaRPr lang="en-US" dirty="0"/>
          </a:p>
        </p:txBody>
      </p:sp>
      <p:sp>
        <p:nvSpPr>
          <p:cNvPr id="7" name="Title 1">
            <a:extLst>
              <a:ext uri="{FF2B5EF4-FFF2-40B4-BE49-F238E27FC236}">
                <a16:creationId xmlns:a16="http://schemas.microsoft.com/office/drawing/2014/main" id="{718B3660-D2E7-2B45-8C82-CCB0433952AC}"/>
              </a:ext>
            </a:extLst>
          </p:cNvPr>
          <p:cNvSpPr txBox="1">
            <a:spLocks/>
          </p:cNvSpPr>
          <p:nvPr/>
        </p:nvSpPr>
        <p:spPr>
          <a:xfrm>
            <a:off x="129699" y="48278"/>
            <a:ext cx="11932602" cy="57641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tr-TR" sz="4400" b="1" dirty="0">
                <a:solidFill>
                  <a:srgbClr val="003300"/>
                </a:solidFill>
                <a:latin typeface="Gabriola" panose="04040605051002020D02" pitchFamily="82" charset="0"/>
              </a:rPr>
              <a:t>n</a:t>
            </a:r>
            <a:r>
              <a:rPr lang="tr-TR" sz="3600" b="1" dirty="0">
                <a:solidFill>
                  <a:srgbClr val="003300"/>
                </a:solidFill>
                <a:latin typeface="Gabriola" panose="04040605051002020D02" pitchFamily="82" charset="0"/>
              </a:rPr>
              <a:t>iceleyiciler</a:t>
            </a:r>
            <a:endParaRPr lang="en-US" sz="4000" b="1" dirty="0">
              <a:solidFill>
                <a:srgbClr val="003300"/>
              </a:solidFill>
              <a:latin typeface="+mn-lt"/>
            </a:endParaRPr>
          </a:p>
        </p:txBody>
      </p:sp>
    </p:spTree>
    <p:extLst>
      <p:ext uri="{BB962C8B-B14F-4D97-AF65-F5344CB8AC3E}">
        <p14:creationId xmlns:p14="http://schemas.microsoft.com/office/powerpoint/2010/main" val="254165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5355" y="-58937"/>
            <a:ext cx="10058400" cy="527739"/>
          </a:xfrm>
        </p:spPr>
        <p:txBody>
          <a:bodyPr>
            <a:noAutofit/>
          </a:bodyPr>
          <a:lstStyle/>
          <a:p>
            <a:pPr algn="ctr"/>
            <a:r>
              <a:rPr lang="tr-TR" sz="4400" b="1" dirty="0">
                <a:solidFill>
                  <a:srgbClr val="003300"/>
                </a:solidFill>
                <a:latin typeface="Gabriola" panose="04040605051002020D02" pitchFamily="82" charset="0"/>
              </a:rPr>
              <a:t>b</a:t>
            </a:r>
            <a:r>
              <a:rPr lang="tr-TR" sz="3600" b="1" dirty="0">
                <a:solidFill>
                  <a:srgbClr val="003300"/>
                </a:solidFill>
                <a:latin typeface="Gabriola" panose="04040605051002020D02" pitchFamily="82" charset="0"/>
              </a:rPr>
              <a:t>irinci </a:t>
            </a:r>
            <a:r>
              <a:rPr lang="tr-TR" sz="4400" b="1" dirty="0">
                <a:solidFill>
                  <a:srgbClr val="003300"/>
                </a:solidFill>
                <a:latin typeface="Gabriola" panose="04040605051002020D02" pitchFamily="82" charset="0"/>
              </a:rPr>
              <a:t>d</a:t>
            </a:r>
            <a:r>
              <a:rPr lang="tr-TR" sz="3600" b="1" dirty="0">
                <a:solidFill>
                  <a:srgbClr val="003300"/>
                </a:solidFill>
                <a:latin typeface="Gabriola" panose="04040605051002020D02" pitchFamily="82" charset="0"/>
              </a:rPr>
              <a:t>ereceden </a:t>
            </a:r>
            <a:r>
              <a:rPr lang="tr-TR" sz="4400" b="1" dirty="0">
                <a:solidFill>
                  <a:srgbClr val="003300"/>
                </a:solidFill>
                <a:latin typeface="Gabriola" panose="04040605051002020D02" pitchFamily="82" charset="0"/>
              </a:rPr>
              <a:t>y</a:t>
            </a:r>
            <a:r>
              <a:rPr lang="tr-TR" sz="3600" b="1" dirty="0">
                <a:solidFill>
                  <a:srgbClr val="003300"/>
                </a:solidFill>
                <a:latin typeface="Gabriola" panose="04040605051002020D02" pitchFamily="82" charset="0"/>
              </a:rPr>
              <a:t>üklem</a:t>
            </a:r>
            <a:r>
              <a:rPr lang="tr-TR" sz="4000" b="1" dirty="0">
                <a:solidFill>
                  <a:srgbClr val="003300"/>
                </a:solidFill>
                <a:latin typeface="Gabriola" panose="04040605051002020D02" pitchFamily="82" charset="0"/>
              </a:rPr>
              <a:t> </a:t>
            </a:r>
            <a:r>
              <a:rPr lang="tr-TR" sz="4400" b="1" dirty="0">
                <a:solidFill>
                  <a:srgbClr val="003300"/>
                </a:solidFill>
                <a:latin typeface="Gabriola" panose="04040605051002020D02" pitchFamily="82" charset="0"/>
              </a:rPr>
              <a:t>m</a:t>
            </a:r>
            <a:r>
              <a:rPr lang="tr-TR" sz="3600" b="1" dirty="0">
                <a:solidFill>
                  <a:srgbClr val="003300"/>
                </a:solidFill>
                <a:latin typeface="Gabriola" panose="04040605051002020D02" pitchFamily="82" charset="0"/>
              </a:rPr>
              <a:t>antığı</a:t>
            </a:r>
            <a:r>
              <a:rPr lang="tr-TR" sz="4800" b="1" dirty="0">
                <a:solidFill>
                  <a:srgbClr val="003300"/>
                </a:solidFill>
                <a:latin typeface="Gabriola" panose="04040605051002020D02" pitchFamily="82" charset="0"/>
              </a:rPr>
              <a:t> </a:t>
            </a:r>
            <a:r>
              <a:rPr lang="tr-TR" sz="3600" b="1" dirty="0">
                <a:solidFill>
                  <a:srgbClr val="003300"/>
                </a:solidFill>
                <a:latin typeface="Gabriola" panose="04040605051002020D02" pitchFamily="82" charset="0"/>
              </a:rPr>
              <a:t>için</a:t>
            </a:r>
            <a:r>
              <a:rPr lang="tr-TR" sz="4400" b="1" dirty="0">
                <a:solidFill>
                  <a:srgbClr val="003300"/>
                </a:solidFill>
                <a:latin typeface="Gabriola" panose="04040605051002020D02" pitchFamily="82" charset="0"/>
              </a:rPr>
              <a:t> </a:t>
            </a:r>
            <a:r>
              <a:rPr lang="tr-TR" sz="3600" b="1" dirty="0">
                <a:solidFill>
                  <a:srgbClr val="003300"/>
                </a:solidFill>
                <a:latin typeface="Gabriola" panose="04040605051002020D02" pitchFamily="82" charset="0"/>
              </a:rPr>
              <a:t>bir</a:t>
            </a:r>
            <a:r>
              <a:rPr lang="tr-TR" sz="4400" b="1" dirty="0">
                <a:solidFill>
                  <a:srgbClr val="003300"/>
                </a:solidFill>
                <a:latin typeface="Gabriola" panose="04040605051002020D02" pitchFamily="82" charset="0"/>
              </a:rPr>
              <a:t> d</a:t>
            </a:r>
            <a:r>
              <a:rPr lang="tr-TR" sz="3600" b="1" dirty="0">
                <a:solidFill>
                  <a:srgbClr val="003300"/>
                </a:solidFill>
                <a:latin typeface="Gabriola" panose="04040605051002020D02" pitchFamily="82" charset="0"/>
              </a:rPr>
              <a:t>il</a:t>
            </a:r>
            <a:r>
              <a:rPr lang="tr-TR" sz="4400" b="1" dirty="0">
                <a:solidFill>
                  <a:srgbClr val="003300"/>
                </a:solidFill>
                <a:latin typeface="Gabriola" panose="04040605051002020D02" pitchFamily="82" charset="0"/>
              </a:rPr>
              <a:t> </a:t>
            </a:r>
            <a:r>
              <a:rPr lang="tr-TR" sz="4000" b="1" dirty="0">
                <a:solidFill>
                  <a:srgbClr val="003300"/>
                </a:solidFill>
                <a:latin typeface="Gabriola" panose="04040605051002020D02" pitchFamily="82" charset="0"/>
              </a:rPr>
              <a:t>(1)</a:t>
            </a:r>
            <a:r>
              <a:rPr lang="tr-TR" sz="4800" b="1" dirty="0">
                <a:solidFill>
                  <a:srgbClr val="003300"/>
                </a:solidFill>
                <a:latin typeface="Gabriola" panose="04040605051002020D02" pitchFamily="82" charset="0"/>
              </a:rPr>
              <a:t> </a:t>
            </a:r>
            <a:endParaRPr lang="en-US" sz="4800" b="1" dirty="0">
              <a:solidFill>
                <a:srgbClr val="003300"/>
              </a:solidFill>
              <a:latin typeface="Gabriola" panose="04040605051002020D02" pitchFamily="82" charset="0"/>
            </a:endParaRPr>
          </a:p>
        </p:txBody>
      </p:sp>
      <p:sp>
        <p:nvSpPr>
          <p:cNvPr id="3" name="Content Placeholder 2"/>
          <p:cNvSpPr>
            <a:spLocks noGrp="1"/>
          </p:cNvSpPr>
          <p:nvPr>
            <p:ph idx="1"/>
          </p:nvPr>
        </p:nvSpPr>
        <p:spPr>
          <a:xfrm>
            <a:off x="120396" y="493536"/>
            <a:ext cx="11951207" cy="2746101"/>
          </a:xfrm>
        </p:spPr>
        <p:txBody>
          <a:bodyPr>
            <a:normAutofit/>
          </a:bodyPr>
          <a:lstStyle/>
          <a:p>
            <a:pPr algn="just">
              <a:lnSpc>
                <a:spcPct val="80000"/>
              </a:lnSpc>
              <a:spcBef>
                <a:spcPts val="600"/>
              </a:spcBef>
            </a:pPr>
            <a:r>
              <a:rPr lang="tr-TR" sz="2800" dirty="0">
                <a:latin typeface="Gabriola" panose="04040605051002020D02" pitchFamily="82" charset="0"/>
              </a:rPr>
              <a:t>Birey niceleyicilerini ekleyerek ulaştığımız mantık sistemi, </a:t>
            </a:r>
            <a:r>
              <a:rPr lang="tr-TR" sz="2800" i="1" dirty="0">
                <a:latin typeface="Gabriola" panose="04040605051002020D02" pitchFamily="82" charset="0"/>
              </a:rPr>
              <a:t>Birinci Dereceden Yüklem Mantığı</a:t>
            </a:r>
            <a:r>
              <a:rPr lang="tr-TR" sz="2800" dirty="0">
                <a:latin typeface="Gabriola" panose="04040605051002020D02" pitchFamily="82" charset="0"/>
              </a:rPr>
              <a:t> olarak adlandırılır.</a:t>
            </a:r>
            <a:endParaRPr lang="tr-TR" sz="2800" dirty="0">
              <a:latin typeface="Gabriola" panose="04040605051002020D02" pitchFamily="82" charset="0"/>
              <a:sym typeface="Symbol"/>
            </a:endParaRPr>
          </a:p>
          <a:p>
            <a:pPr algn="just">
              <a:lnSpc>
                <a:spcPct val="80000"/>
              </a:lnSpc>
              <a:spcBef>
                <a:spcPts val="600"/>
              </a:spcBef>
            </a:pPr>
            <a:r>
              <a:rPr lang="tr-TR" sz="2800" dirty="0">
                <a:latin typeface="Gabriola" panose="04040605051002020D02" pitchFamily="82" charset="0"/>
              </a:rPr>
              <a:t>Bu yeni mantık sistemi bizi daha akıllı kılmaktadır: Artık daha geniş bir geçerli çıkarım kümesini oluşturabilir ve anlayabiliriz.</a:t>
            </a:r>
          </a:p>
          <a:p>
            <a:pPr algn="just">
              <a:lnSpc>
                <a:spcPct val="80000"/>
              </a:lnSpc>
              <a:spcBef>
                <a:spcPts val="600"/>
              </a:spcBef>
            </a:pPr>
            <a:r>
              <a:rPr lang="tr-TR" sz="2800" dirty="0">
                <a:latin typeface="Gabriola" panose="04040605051002020D02" pitchFamily="82" charset="0"/>
              </a:rPr>
              <a:t>Birinci Dereceden Yüklem Mantığının gücünü elde etmemize izin veren, L</a:t>
            </a:r>
            <a:r>
              <a:rPr lang="tr-TR" sz="2800" baseline="-25000" dirty="0">
                <a:latin typeface="Gabriola" panose="04040605051002020D02" pitchFamily="82" charset="0"/>
              </a:rPr>
              <a:t>3</a:t>
            </a:r>
            <a:r>
              <a:rPr lang="tr-TR" sz="2800" dirty="0">
                <a:latin typeface="Gabriola" panose="04040605051002020D02" pitchFamily="82" charset="0"/>
              </a:rPr>
              <a:t> olarak adlandıracağımız formel bir dil tanımlayalım.</a:t>
            </a:r>
          </a:p>
          <a:p>
            <a:pPr algn="just">
              <a:lnSpc>
                <a:spcPct val="80000"/>
              </a:lnSpc>
              <a:spcBef>
                <a:spcPts val="600"/>
              </a:spcBef>
            </a:pPr>
            <a:r>
              <a:rPr lang="tr-TR" sz="2800" dirty="0">
                <a:latin typeface="Gabriola" panose="04040605051002020D02" pitchFamily="82" charset="0"/>
              </a:rPr>
              <a:t>L</a:t>
            </a:r>
            <a:r>
              <a:rPr lang="tr-TR" sz="2800" baseline="-25000" dirty="0">
                <a:latin typeface="Gabriola" panose="04040605051002020D02" pitchFamily="82" charset="0"/>
              </a:rPr>
              <a:t>3</a:t>
            </a:r>
            <a:r>
              <a:rPr lang="tr-TR" sz="2800" dirty="0">
                <a:latin typeface="Gabriola" panose="04040605051002020D02" pitchFamily="82" charset="0"/>
              </a:rPr>
              <a:t>, L</a:t>
            </a:r>
            <a:r>
              <a:rPr lang="tr-TR" sz="2800" baseline="-25000" dirty="0">
                <a:latin typeface="Gabriola" panose="04040605051002020D02" pitchFamily="82" charset="0"/>
              </a:rPr>
              <a:t>2</a:t>
            </a:r>
            <a:r>
              <a:rPr lang="tr-TR" sz="2800" dirty="0">
                <a:latin typeface="Gabriola" panose="04040605051002020D02" pitchFamily="82" charset="0"/>
              </a:rPr>
              <a:t>'nin tüm cümlelerini barındırsın ve L2'nin cümleleri daha önce belirlediğimiz gibi yorumlansın:</a:t>
            </a:r>
          </a:p>
          <a:p>
            <a:pPr marL="0" indent="0" algn="just">
              <a:lnSpc>
                <a:spcPct val="80000"/>
              </a:lnSpc>
              <a:buNone/>
            </a:pPr>
            <a:endParaRPr lang="tr-TR" sz="3300" dirty="0">
              <a:latin typeface="Gabriola" panose="04040605051002020D02" pitchFamily="82" charset="0"/>
            </a:endParaRPr>
          </a:p>
          <a:p>
            <a:pPr marL="0" indent="0" algn="just">
              <a:buNone/>
            </a:pP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15</a:t>
            </a:fld>
            <a:endParaRPr lang="en-US" dirty="0"/>
          </a:p>
        </p:txBody>
      </p:sp>
      <p:sp>
        <p:nvSpPr>
          <p:cNvPr id="5" name="Oval 4"/>
          <p:cNvSpPr/>
          <p:nvPr/>
        </p:nvSpPr>
        <p:spPr>
          <a:xfrm>
            <a:off x="4604085" y="3429000"/>
            <a:ext cx="1403683" cy="1617069"/>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Oval 5"/>
          <p:cNvSpPr/>
          <p:nvPr/>
        </p:nvSpPr>
        <p:spPr>
          <a:xfrm>
            <a:off x="4969963" y="3767637"/>
            <a:ext cx="676858" cy="914954"/>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Metin kutusu 7"/>
          <p:cNvSpPr txBox="1"/>
          <p:nvPr/>
        </p:nvSpPr>
        <p:spPr>
          <a:xfrm>
            <a:off x="5137281" y="3105019"/>
            <a:ext cx="378630" cy="338554"/>
          </a:xfrm>
          <a:prstGeom prst="rect">
            <a:avLst/>
          </a:prstGeom>
          <a:noFill/>
        </p:spPr>
        <p:txBody>
          <a:bodyPr wrap="none" rtlCol="0">
            <a:spAutoFit/>
          </a:bodyPr>
          <a:lstStyle/>
          <a:p>
            <a:r>
              <a:rPr lang="en-US" sz="1600" b="1" i="1" dirty="0">
                <a:solidFill>
                  <a:srgbClr val="C00000"/>
                </a:solidFill>
              </a:rPr>
              <a:t>L</a:t>
            </a:r>
            <a:r>
              <a:rPr lang="tr-TR" sz="1600" b="1" i="1" baseline="-25000" dirty="0">
                <a:solidFill>
                  <a:srgbClr val="C00000"/>
                </a:solidFill>
              </a:rPr>
              <a:t>3</a:t>
            </a:r>
            <a:endParaRPr lang="en-US" sz="1600" b="1" dirty="0">
              <a:solidFill>
                <a:srgbClr val="C00000"/>
              </a:solidFill>
            </a:endParaRPr>
          </a:p>
        </p:txBody>
      </p:sp>
      <p:sp>
        <p:nvSpPr>
          <p:cNvPr id="9" name="Metin kutusu 8"/>
          <p:cNvSpPr txBox="1"/>
          <p:nvPr/>
        </p:nvSpPr>
        <p:spPr>
          <a:xfrm>
            <a:off x="5137281" y="3468498"/>
            <a:ext cx="378630" cy="338554"/>
          </a:xfrm>
          <a:prstGeom prst="rect">
            <a:avLst/>
          </a:prstGeom>
          <a:noFill/>
        </p:spPr>
        <p:txBody>
          <a:bodyPr wrap="none" rtlCol="0">
            <a:spAutoFit/>
          </a:bodyPr>
          <a:lstStyle/>
          <a:p>
            <a:r>
              <a:rPr lang="en-US" sz="1600" b="1" i="1" dirty="0">
                <a:solidFill>
                  <a:srgbClr val="C00000"/>
                </a:solidFill>
              </a:rPr>
              <a:t>L</a:t>
            </a:r>
            <a:r>
              <a:rPr lang="tr-TR" sz="1600" b="1" i="1" baseline="-25000" dirty="0">
                <a:solidFill>
                  <a:srgbClr val="C00000"/>
                </a:solidFill>
              </a:rPr>
              <a:t>2</a:t>
            </a:r>
            <a:endParaRPr lang="en-US" sz="1600" b="1" dirty="0">
              <a:solidFill>
                <a:srgbClr val="C00000"/>
              </a:solidFill>
            </a:endParaRPr>
          </a:p>
        </p:txBody>
      </p:sp>
      <p:sp>
        <p:nvSpPr>
          <p:cNvPr id="7" name="Content Placeholder 2">
            <a:extLst>
              <a:ext uri="{FF2B5EF4-FFF2-40B4-BE49-F238E27FC236}">
                <a16:creationId xmlns:a16="http://schemas.microsoft.com/office/drawing/2014/main" id="{A8FF201B-8238-6B89-EECB-BDB790CFC526}"/>
              </a:ext>
            </a:extLst>
          </p:cNvPr>
          <p:cNvSpPr txBox="1">
            <a:spLocks/>
          </p:cNvSpPr>
          <p:nvPr/>
        </p:nvSpPr>
        <p:spPr>
          <a:xfrm>
            <a:off x="98951" y="5139180"/>
            <a:ext cx="11951207" cy="161707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gn="just">
              <a:lnSpc>
                <a:spcPct val="80000"/>
              </a:lnSpc>
              <a:spcBef>
                <a:spcPts val="600"/>
              </a:spcBef>
            </a:pPr>
            <a:r>
              <a:rPr lang="tr-TR" sz="2800" dirty="0">
                <a:latin typeface="Gabriola" panose="04040605051002020D02" pitchFamily="82" charset="0"/>
              </a:rPr>
              <a:t>L</a:t>
            </a:r>
            <a:r>
              <a:rPr lang="tr-TR" sz="2800" baseline="-25000" dirty="0">
                <a:latin typeface="Gabriola" panose="04040605051002020D02" pitchFamily="82" charset="0"/>
              </a:rPr>
              <a:t>3</a:t>
            </a:r>
            <a:r>
              <a:rPr lang="tr-TR" sz="2800" dirty="0">
                <a:latin typeface="Gabriola" panose="04040605051002020D02" pitchFamily="82" charset="0"/>
              </a:rPr>
              <a:t>’ün yeni cümleleri, niceleyicileri ve birey değişkenlerini bileşen olarak barındıran cümleler olacaktır.</a:t>
            </a:r>
          </a:p>
          <a:p>
            <a:pPr algn="just">
              <a:lnSpc>
                <a:spcPct val="80000"/>
              </a:lnSpc>
              <a:spcBef>
                <a:spcPts val="600"/>
              </a:spcBef>
            </a:pPr>
            <a:r>
              <a:rPr lang="tr-TR" sz="2800" dirty="0">
                <a:latin typeface="Gabriola" panose="04040605051002020D02" pitchFamily="82" charset="0"/>
              </a:rPr>
              <a:t>Birey değişkenleri sözdizimsel olarak tıpkı birey isimleri gibi davranacağından, hem değişkenleri hem de birey isimlerini içeren yeni bir sözdizimsel kategorimiz olacak: </a:t>
            </a:r>
            <a:r>
              <a:rPr lang="tr-TR" sz="2800" i="1" dirty="0">
                <a:latin typeface="Gabriola" panose="04040605051002020D02" pitchFamily="82" charset="0"/>
              </a:rPr>
              <a:t>birey terimi</a:t>
            </a:r>
            <a:r>
              <a:rPr lang="tr-TR" sz="2800" dirty="0">
                <a:latin typeface="Gabriola" panose="04040605051002020D02" pitchFamily="82" charset="0"/>
              </a:rPr>
              <a:t> ya da kısaca </a:t>
            </a:r>
            <a:r>
              <a:rPr lang="tr-TR" sz="2800" i="1" dirty="0">
                <a:latin typeface="Gabriola" panose="04040605051002020D02" pitchFamily="82" charset="0"/>
              </a:rPr>
              <a:t>terim.</a:t>
            </a:r>
            <a:endParaRPr lang="tr-TR" sz="2800" dirty="0">
              <a:latin typeface="Gabriola" panose="04040605051002020D02" pitchFamily="82" charset="0"/>
            </a:endParaRPr>
          </a:p>
          <a:p>
            <a:pPr marL="0" indent="0" algn="just">
              <a:lnSpc>
                <a:spcPct val="80000"/>
              </a:lnSpc>
              <a:spcBef>
                <a:spcPts val="600"/>
              </a:spcBef>
              <a:buFont typeface="Wingdings" pitchFamily="2" charset="2"/>
              <a:buNone/>
            </a:pPr>
            <a:r>
              <a:rPr lang="tr-TR" sz="2800" dirty="0">
                <a:solidFill>
                  <a:srgbClr val="003300"/>
                </a:solidFill>
                <a:latin typeface="Gabriola" panose="04040605051002020D02" pitchFamily="82" charset="0"/>
              </a:rPr>
              <a:t>   </a:t>
            </a:r>
            <a:r>
              <a:rPr lang="tr-TR" sz="2800" i="1" u="sng" dirty="0">
                <a:solidFill>
                  <a:srgbClr val="003300"/>
                </a:solidFill>
                <a:latin typeface="Gabriola" panose="04040605051002020D02" pitchFamily="82" charset="0"/>
              </a:rPr>
              <a:t>Alıştırma:</a:t>
            </a:r>
            <a:r>
              <a:rPr lang="tr-TR" sz="2800" dirty="0">
                <a:solidFill>
                  <a:srgbClr val="003300"/>
                </a:solidFill>
                <a:latin typeface="Gabriola" panose="04040605051002020D02" pitchFamily="82" charset="0"/>
              </a:rPr>
              <a:t> Bir değişkenin doğal dildeki karşılığı ne olabilir.</a:t>
            </a:r>
          </a:p>
        </p:txBody>
      </p:sp>
    </p:spTree>
    <p:extLst>
      <p:ext uri="{BB962C8B-B14F-4D97-AF65-F5344CB8AC3E}">
        <p14:creationId xmlns:p14="http://schemas.microsoft.com/office/powerpoint/2010/main" val="1876482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84" y="808940"/>
            <a:ext cx="5911515" cy="5139868"/>
          </a:xfrm>
          <a:ln>
            <a:solidFill>
              <a:schemeClr val="accent1"/>
            </a:solidFill>
          </a:ln>
        </p:spPr>
        <p:txBody>
          <a:bodyPr>
            <a:normAutofit fontScale="92500"/>
          </a:bodyPr>
          <a:lstStyle/>
          <a:p>
            <a:pPr marL="0" indent="0">
              <a:spcAft>
                <a:spcPts val="1200"/>
              </a:spcAft>
              <a:buClrTx/>
              <a:buNone/>
            </a:pPr>
            <a:r>
              <a:rPr lang="tr-TR" sz="3500" b="1" i="1" dirty="0">
                <a:latin typeface="Gabriola" panose="04040605051002020D02" pitchFamily="82" charset="0"/>
              </a:rPr>
              <a:t>A. Temel İfadeler:</a:t>
            </a:r>
            <a:r>
              <a:rPr lang="en-US" sz="3500" b="1" dirty="0">
                <a:latin typeface="Gabriola" panose="04040605051002020D02" pitchFamily="82" charset="0"/>
              </a:rPr>
              <a:t> </a:t>
            </a:r>
            <a:endParaRPr lang="tr-TR" sz="3500" b="1" dirty="0">
              <a:latin typeface="Gabriola" panose="04040605051002020D02" pitchFamily="82" charset="0"/>
            </a:endParaRPr>
          </a:p>
          <a:p>
            <a:pPr marL="0" indent="0">
              <a:spcAft>
                <a:spcPts val="1200"/>
              </a:spcAft>
              <a:buNone/>
            </a:pPr>
            <a:r>
              <a:rPr lang="tr-TR" sz="2400" dirty="0"/>
              <a:t>1. </a:t>
            </a:r>
            <a:r>
              <a:rPr lang="tr-TR" sz="2400" b="1" dirty="0"/>
              <a:t>Terimler:</a:t>
            </a:r>
          </a:p>
          <a:p>
            <a:pPr marL="0" indent="0">
              <a:buNone/>
            </a:pPr>
            <a:r>
              <a:rPr lang="tr-TR" sz="2400" dirty="0"/>
              <a:t>   a.  </a:t>
            </a:r>
            <a:r>
              <a:rPr lang="tr-TR" sz="2400" b="1" dirty="0"/>
              <a:t>İsimler:</a:t>
            </a:r>
            <a:r>
              <a:rPr lang="en-US" sz="2400" dirty="0"/>
              <a:t> </a:t>
            </a:r>
            <a:r>
              <a:rPr lang="tr-TR" sz="2400" i="1" dirty="0"/>
              <a:t>r</a:t>
            </a:r>
            <a:r>
              <a:rPr lang="en-US" sz="2400" dirty="0"/>
              <a:t>, </a:t>
            </a:r>
            <a:r>
              <a:rPr lang="en-US" sz="2400" i="1" dirty="0"/>
              <a:t>n</a:t>
            </a:r>
            <a:r>
              <a:rPr lang="en-US" sz="2400" dirty="0"/>
              <a:t>, </a:t>
            </a:r>
            <a:r>
              <a:rPr lang="en-US" sz="2400" i="1" dirty="0"/>
              <a:t>j</a:t>
            </a:r>
            <a:r>
              <a:rPr lang="en-US" sz="2400" dirty="0"/>
              <a:t>, and </a:t>
            </a:r>
            <a:r>
              <a:rPr lang="en-US" sz="2400" i="1" dirty="0"/>
              <a:t>m</a:t>
            </a:r>
            <a:r>
              <a:rPr lang="tr-TR" sz="2400" i="1" dirty="0"/>
              <a:t>.</a:t>
            </a:r>
            <a:endParaRPr lang="tr-TR" sz="2400" dirty="0"/>
          </a:p>
          <a:p>
            <a:pPr marL="0" indent="0">
              <a:buNone/>
            </a:pPr>
            <a:r>
              <a:rPr lang="tr-TR" sz="2600" dirty="0"/>
              <a:t>   b. </a:t>
            </a:r>
            <a:r>
              <a:rPr lang="tr-TR" sz="2400" b="1" dirty="0"/>
              <a:t>Değişkenler:</a:t>
            </a:r>
            <a:r>
              <a:rPr lang="tr-TR" sz="2600" dirty="0"/>
              <a:t> </a:t>
            </a:r>
            <a:r>
              <a:rPr lang="en-US" sz="2600" i="1" dirty="0"/>
              <a:t>v</a:t>
            </a:r>
            <a:r>
              <a:rPr lang="en-US" sz="2600" i="1" baseline="-25000" dirty="0"/>
              <a:t>1</a:t>
            </a:r>
            <a:r>
              <a:rPr lang="en-US" sz="2600" dirty="0"/>
              <a:t>, </a:t>
            </a:r>
            <a:r>
              <a:rPr lang="en-US" sz="2600" i="1" dirty="0"/>
              <a:t>v</a:t>
            </a:r>
            <a:r>
              <a:rPr lang="en-US" sz="2600" i="1" baseline="-25000" dirty="0"/>
              <a:t>2</a:t>
            </a:r>
            <a:r>
              <a:rPr lang="en-US" sz="2600" dirty="0"/>
              <a:t>, </a:t>
            </a:r>
            <a:r>
              <a:rPr lang="en-US" sz="2600" i="1" dirty="0"/>
              <a:t>v</a:t>
            </a:r>
            <a:r>
              <a:rPr lang="en-US" sz="2600" i="1" baseline="-25000" dirty="0"/>
              <a:t>3</a:t>
            </a:r>
            <a:r>
              <a:rPr lang="en-US" sz="2600" dirty="0"/>
              <a:t>, ...</a:t>
            </a:r>
            <a:endParaRPr lang="tr-TR" sz="2600" dirty="0"/>
          </a:p>
          <a:p>
            <a:pPr marL="548640" lvl="2" indent="0" algn="just">
              <a:spcAft>
                <a:spcPts val="0"/>
              </a:spcAft>
              <a:buNone/>
            </a:pPr>
            <a:r>
              <a:rPr lang="en-US" sz="2000" dirty="0"/>
              <a:t>(</a:t>
            </a:r>
            <a:r>
              <a:rPr lang="tr-TR" sz="2000" dirty="0"/>
              <a:t>Çok fazla alt simge kullanmaktan kaçınmak için, çoğunlukla </a:t>
            </a:r>
            <a:r>
              <a:rPr lang="en-US" sz="2000" i="1" dirty="0"/>
              <a:t>v</a:t>
            </a:r>
            <a:r>
              <a:rPr lang="en-US" sz="2000" i="1" baseline="-25000" dirty="0"/>
              <a:t>1</a:t>
            </a:r>
            <a:r>
              <a:rPr lang="tr-TR" sz="2000" dirty="0"/>
              <a:t> yerine x,</a:t>
            </a:r>
            <a:r>
              <a:rPr lang="en-US" sz="2000" dirty="0"/>
              <a:t> </a:t>
            </a:r>
            <a:r>
              <a:rPr lang="en-US" sz="2000" i="1" dirty="0"/>
              <a:t>v</a:t>
            </a:r>
            <a:r>
              <a:rPr lang="en-US" sz="2000" i="1" baseline="-25000" dirty="0"/>
              <a:t>2</a:t>
            </a:r>
            <a:r>
              <a:rPr lang="tr-TR" sz="2000" i="1" baseline="-25000" dirty="0"/>
              <a:t> </a:t>
            </a:r>
            <a:r>
              <a:rPr lang="tr-TR" sz="2000" dirty="0"/>
              <a:t> yerine y</a:t>
            </a:r>
            <a:r>
              <a:rPr lang="en-US" sz="2000" dirty="0"/>
              <a:t> </a:t>
            </a:r>
            <a:r>
              <a:rPr lang="tr-TR" sz="2000" dirty="0"/>
              <a:t>ve</a:t>
            </a:r>
            <a:r>
              <a:rPr lang="en-US" sz="2000" dirty="0"/>
              <a:t> </a:t>
            </a:r>
            <a:r>
              <a:rPr lang="en-US" sz="2000" i="1" dirty="0"/>
              <a:t>v</a:t>
            </a:r>
            <a:r>
              <a:rPr lang="en-US" sz="2000" i="1" baseline="-25000" dirty="0"/>
              <a:t>3</a:t>
            </a:r>
            <a:r>
              <a:rPr lang="tr-TR" sz="2000" i="1" baseline="-25000" dirty="0"/>
              <a:t> </a:t>
            </a:r>
            <a:r>
              <a:rPr lang="tr-TR" sz="2000" dirty="0"/>
              <a:t>yerine z kullanacağız.)</a:t>
            </a:r>
          </a:p>
          <a:p>
            <a:pPr marL="0" indent="0">
              <a:spcAft>
                <a:spcPts val="600"/>
              </a:spcAft>
              <a:buNone/>
            </a:pPr>
            <a:r>
              <a:rPr lang="tr-TR" sz="2600" dirty="0"/>
              <a:t>2. </a:t>
            </a:r>
            <a:r>
              <a:rPr lang="tr-TR" sz="2200" b="1" dirty="0"/>
              <a:t>Tek</a:t>
            </a:r>
            <a:r>
              <a:rPr lang="en-US" sz="2200" b="1" dirty="0"/>
              <a:t>-</a:t>
            </a:r>
            <a:r>
              <a:rPr lang="tr-TR" sz="2200" b="1" dirty="0"/>
              <a:t>öğeli yüklem isimleri:</a:t>
            </a:r>
            <a:r>
              <a:rPr lang="tr-TR" sz="2200" dirty="0"/>
              <a:t> </a:t>
            </a:r>
            <a:r>
              <a:rPr lang="tr-TR" sz="2200" i="1" dirty="0"/>
              <a:t>b, h, …, </a:t>
            </a:r>
            <a:r>
              <a:rPr lang="tr-TR" sz="2200" dirty="0"/>
              <a:t>akıllı</a:t>
            </a:r>
            <a:r>
              <a:rPr lang="en-US" sz="2200" i="1" dirty="0"/>
              <a:t>, </a:t>
            </a:r>
            <a:r>
              <a:rPr lang="tr-TR" sz="2200" i="1" dirty="0"/>
              <a:t>uyuyor, …</a:t>
            </a:r>
          </a:p>
          <a:p>
            <a:pPr marL="0" indent="0">
              <a:spcAft>
                <a:spcPts val="600"/>
              </a:spcAft>
              <a:buNone/>
            </a:pPr>
            <a:r>
              <a:rPr lang="tr-TR" sz="2600" dirty="0"/>
              <a:t>3. </a:t>
            </a:r>
            <a:r>
              <a:rPr lang="tr-TR" sz="2200" b="1" dirty="0"/>
              <a:t>İki</a:t>
            </a:r>
            <a:r>
              <a:rPr lang="en-US" sz="2200" b="1" dirty="0"/>
              <a:t>-</a:t>
            </a:r>
            <a:r>
              <a:rPr lang="tr-TR" sz="2200" b="1" dirty="0"/>
              <a:t>öğeli</a:t>
            </a:r>
            <a:r>
              <a:rPr lang="en-US" sz="2200" b="1" dirty="0"/>
              <a:t> </a:t>
            </a:r>
            <a:r>
              <a:rPr lang="tr-TR" sz="2200" b="1" dirty="0"/>
              <a:t>yüklem isimleri:</a:t>
            </a:r>
            <a:r>
              <a:rPr lang="tr-TR" sz="2200" dirty="0"/>
              <a:t> </a:t>
            </a:r>
            <a:r>
              <a:rPr lang="tr-TR" sz="2200" i="1" dirty="0"/>
              <a:t>k, t, …, uzun</a:t>
            </a:r>
            <a:r>
              <a:rPr lang="en-US" sz="2200" i="1" dirty="0"/>
              <a:t>, </a:t>
            </a:r>
            <a:r>
              <a:rPr lang="tr-TR" sz="2200" i="1" dirty="0"/>
              <a:t>sever, …</a:t>
            </a:r>
          </a:p>
          <a:p>
            <a:pPr marL="274320" lvl="1" indent="0">
              <a:buNone/>
            </a:pPr>
            <a:endParaRPr lang="tr-TR" sz="2400" i="1" dirty="0"/>
          </a:p>
          <a:p>
            <a:pPr marL="274320" lvl="1" indent="0" algn="just">
              <a:spcBef>
                <a:spcPts val="0"/>
              </a:spcBef>
              <a:spcAft>
                <a:spcPts val="0"/>
              </a:spcAft>
              <a:buNone/>
            </a:pPr>
            <a:r>
              <a:rPr lang="tr-TR" sz="2400" i="1" dirty="0"/>
              <a:t>	</a:t>
            </a:r>
            <a:endParaRPr lang="en-US" sz="2400" dirty="0"/>
          </a:p>
        </p:txBody>
      </p:sp>
      <p:sp>
        <p:nvSpPr>
          <p:cNvPr id="4" name="Slide Number Placeholder 3"/>
          <p:cNvSpPr>
            <a:spLocks noGrp="1"/>
          </p:cNvSpPr>
          <p:nvPr>
            <p:ph type="sldNum" sz="quarter" idx="12"/>
          </p:nvPr>
        </p:nvSpPr>
        <p:spPr/>
        <p:txBody>
          <a:bodyPr/>
          <a:lstStyle/>
          <a:p>
            <a:fld id="{4FAB73BC-B049-4115-A692-8D63A059BFB8}" type="slidenum">
              <a:rPr lang="en-US" smtClean="0"/>
              <a:t>16</a:t>
            </a:fld>
            <a:endParaRPr lang="en-US" dirty="0"/>
          </a:p>
        </p:txBody>
      </p:sp>
      <p:sp>
        <p:nvSpPr>
          <p:cNvPr id="7" name="Rectangle 6"/>
          <p:cNvSpPr/>
          <p:nvPr/>
        </p:nvSpPr>
        <p:spPr>
          <a:xfrm>
            <a:off x="5999748" y="823743"/>
            <a:ext cx="6144125" cy="5139869"/>
          </a:xfrm>
          <a:prstGeom prst="rect">
            <a:avLst/>
          </a:prstGeom>
          <a:noFill/>
          <a:ln>
            <a:solidFill>
              <a:schemeClr val="accent1"/>
            </a:solidFill>
          </a:ln>
        </p:spPr>
        <p:txBody>
          <a:bodyPr wrap="square">
            <a:spAutoFit/>
          </a:bodyPr>
          <a:lstStyle/>
          <a:p>
            <a:pPr>
              <a:spcAft>
                <a:spcPts val="600"/>
              </a:spcAft>
            </a:pPr>
            <a:r>
              <a:rPr lang="tr-TR" sz="3200" b="1" i="1" dirty="0">
                <a:latin typeface="Gabriola" panose="04040605051002020D02" pitchFamily="82" charset="0"/>
              </a:rPr>
              <a:t>B. Sözdizim Kuralları:</a:t>
            </a:r>
          </a:p>
          <a:p>
            <a:pPr>
              <a:lnSpc>
                <a:spcPct val="80000"/>
              </a:lnSpc>
            </a:pPr>
            <a:r>
              <a:rPr lang="tr-TR" sz="2000" dirty="0"/>
              <a:t>1. Eğer </a:t>
            </a:r>
            <a:r>
              <a:rPr lang="el-GR" sz="2000" i="1" dirty="0"/>
              <a:t>δ</a:t>
            </a:r>
            <a:r>
              <a:rPr lang="el-GR" sz="2000" dirty="0"/>
              <a:t> </a:t>
            </a:r>
            <a:r>
              <a:rPr lang="tr-TR" sz="2000" dirty="0"/>
              <a:t> tek öğeli bir yüklem ismi ve </a:t>
            </a:r>
            <a:r>
              <a:rPr lang="el-GR" sz="2000" i="1" dirty="0"/>
              <a:t>α</a:t>
            </a:r>
            <a:r>
              <a:rPr lang="el-GR" sz="2000" dirty="0"/>
              <a:t> </a:t>
            </a:r>
            <a:r>
              <a:rPr lang="tr-TR" sz="2000" dirty="0"/>
              <a:t>bir birey ismi ise, </a:t>
            </a:r>
          </a:p>
          <a:p>
            <a:pPr>
              <a:lnSpc>
                <a:spcPct val="80000"/>
              </a:lnSpc>
              <a:spcAft>
                <a:spcPts val="600"/>
              </a:spcAft>
            </a:pPr>
            <a:r>
              <a:rPr lang="tr-TR" sz="2000" i="1" dirty="0"/>
              <a:t>    </a:t>
            </a:r>
            <a:r>
              <a:rPr lang="el-GR" sz="2000" i="1" dirty="0"/>
              <a:t>δ(α)</a:t>
            </a:r>
            <a:r>
              <a:rPr lang="el-GR" sz="2000" dirty="0"/>
              <a:t> </a:t>
            </a:r>
            <a:r>
              <a:rPr lang="tr-TR" sz="2000" dirty="0"/>
              <a:t>bir cümledir</a:t>
            </a:r>
            <a:r>
              <a:rPr lang="en-US" sz="2000" dirty="0"/>
              <a:t>.</a:t>
            </a:r>
            <a:endParaRPr lang="tr-TR" sz="2000" dirty="0"/>
          </a:p>
          <a:p>
            <a:pPr>
              <a:lnSpc>
                <a:spcPct val="80000"/>
              </a:lnSpc>
            </a:pPr>
            <a:r>
              <a:rPr lang="tr-TR" sz="2000" dirty="0"/>
              <a:t>2. Eğer </a:t>
            </a:r>
            <a:r>
              <a:rPr lang="en-US" sz="2000" i="1" dirty="0"/>
              <a:t>γ</a:t>
            </a:r>
            <a:r>
              <a:rPr lang="el-GR" sz="2000" dirty="0"/>
              <a:t> </a:t>
            </a:r>
            <a:r>
              <a:rPr lang="tr-TR" sz="2000" dirty="0"/>
              <a:t>iki öğeli bir yüklem ismi ve </a:t>
            </a:r>
            <a:r>
              <a:rPr lang="el-GR" sz="2000" i="1" dirty="0"/>
              <a:t>α</a:t>
            </a:r>
            <a:r>
              <a:rPr lang="el-GR" sz="2000" dirty="0"/>
              <a:t> </a:t>
            </a:r>
            <a:r>
              <a:rPr lang="tr-TR" sz="2000" dirty="0"/>
              <a:t>ve</a:t>
            </a:r>
            <a:r>
              <a:rPr lang="en-US" sz="2000" dirty="0"/>
              <a:t> </a:t>
            </a:r>
            <a:r>
              <a:rPr lang="en-US" sz="2000" i="1" dirty="0"/>
              <a:t>β</a:t>
            </a:r>
            <a:r>
              <a:rPr lang="en-US" sz="2000" dirty="0"/>
              <a:t> </a:t>
            </a:r>
            <a:r>
              <a:rPr lang="tr-TR" sz="2000" dirty="0"/>
              <a:t>birer birey   </a:t>
            </a:r>
          </a:p>
          <a:p>
            <a:pPr>
              <a:lnSpc>
                <a:spcPct val="80000"/>
              </a:lnSpc>
              <a:spcAft>
                <a:spcPts val="600"/>
              </a:spcAft>
            </a:pPr>
            <a:r>
              <a:rPr lang="tr-TR" sz="2000" dirty="0"/>
              <a:t>    ismi ise, </a:t>
            </a:r>
            <a:r>
              <a:rPr lang="en-US" sz="2000" i="1" dirty="0"/>
              <a:t>γ(α, β)</a:t>
            </a:r>
            <a:r>
              <a:rPr lang="en-US" sz="2000" dirty="0"/>
              <a:t> </a:t>
            </a:r>
            <a:r>
              <a:rPr lang="el-GR" sz="2000" dirty="0"/>
              <a:t> </a:t>
            </a:r>
            <a:r>
              <a:rPr lang="tr-TR" sz="2000" dirty="0"/>
              <a:t>bir cümledir.</a:t>
            </a:r>
          </a:p>
          <a:p>
            <a:pPr>
              <a:lnSpc>
                <a:spcPct val="80000"/>
              </a:lnSpc>
              <a:spcAft>
                <a:spcPts val="600"/>
              </a:spcAft>
            </a:pPr>
            <a:r>
              <a:rPr lang="en-US" sz="2000" dirty="0"/>
              <a:t>3. </a:t>
            </a:r>
            <a:r>
              <a:rPr lang="tr-TR" sz="2000" dirty="0"/>
              <a:t>Eğer</a:t>
            </a:r>
            <a:r>
              <a:rPr lang="en-US" sz="2000" dirty="0"/>
              <a:t> </a:t>
            </a:r>
            <a:r>
              <a:rPr lang="en-US" sz="2000" i="1" dirty="0"/>
              <a:t>φ</a:t>
            </a:r>
            <a:r>
              <a:rPr lang="en-US" sz="2000" dirty="0"/>
              <a:t> L</a:t>
            </a:r>
            <a:r>
              <a:rPr lang="tr-TR" sz="2000" baseline="-25000" dirty="0"/>
              <a:t>2</a:t>
            </a:r>
            <a:r>
              <a:rPr lang="tr-TR" sz="2000" dirty="0"/>
              <a:t>’nin bir cümlesi ise,</a:t>
            </a:r>
            <a:r>
              <a:rPr lang="en-US" sz="2000" dirty="0"/>
              <a:t> </a:t>
            </a:r>
            <a:r>
              <a:rPr lang="en-US" sz="2000" i="1" dirty="0"/>
              <a:t>¬φ</a:t>
            </a:r>
            <a:r>
              <a:rPr lang="tr-TR" sz="2000" dirty="0"/>
              <a:t> de öyledir</a:t>
            </a:r>
            <a:r>
              <a:rPr lang="en-US" sz="2000" dirty="0"/>
              <a:t>.</a:t>
            </a:r>
            <a:endParaRPr lang="tr-TR" sz="2000" dirty="0"/>
          </a:p>
          <a:p>
            <a:pPr>
              <a:lnSpc>
                <a:spcPct val="80000"/>
              </a:lnSpc>
              <a:spcAft>
                <a:spcPts val="600"/>
              </a:spcAft>
            </a:pPr>
            <a:r>
              <a:rPr lang="tr-TR" sz="2000" dirty="0"/>
              <a:t>Eğer </a:t>
            </a:r>
            <a:r>
              <a:rPr lang="en-US" sz="2000" i="1" dirty="0"/>
              <a:t>φ</a:t>
            </a:r>
            <a:r>
              <a:rPr lang="en-US" sz="2000" dirty="0"/>
              <a:t> </a:t>
            </a:r>
            <a:r>
              <a:rPr lang="tr-TR" sz="2000" dirty="0"/>
              <a:t>ve </a:t>
            </a:r>
            <a:r>
              <a:rPr lang="en-US" sz="2000" i="1" dirty="0"/>
              <a:t>ψ</a:t>
            </a:r>
            <a:r>
              <a:rPr lang="en-US" sz="2000" dirty="0"/>
              <a:t> L</a:t>
            </a:r>
            <a:r>
              <a:rPr lang="tr-TR" sz="2000" baseline="-25000" dirty="0"/>
              <a:t>2</a:t>
            </a:r>
            <a:r>
              <a:rPr lang="tr-TR" sz="2000" dirty="0"/>
              <a:t>’nin birer cümlesi ise,</a:t>
            </a:r>
            <a:r>
              <a:rPr lang="en-US" sz="2000" dirty="0"/>
              <a:t> </a:t>
            </a:r>
            <a:endParaRPr lang="tr-TR" sz="2000" dirty="0"/>
          </a:p>
          <a:p>
            <a:pPr>
              <a:lnSpc>
                <a:spcPct val="80000"/>
              </a:lnSpc>
              <a:spcAft>
                <a:spcPts val="600"/>
              </a:spcAft>
            </a:pPr>
            <a:r>
              <a:rPr lang="tr-TR" sz="2000" dirty="0"/>
              <a:t>4. </a:t>
            </a:r>
            <a:r>
              <a:rPr lang="en-US" sz="2000" i="1" dirty="0"/>
              <a:t>(φ </a:t>
            </a:r>
            <a:r>
              <a:rPr lang="en-US" sz="2000" i="1" dirty="0">
                <a:sym typeface="Symbol"/>
              </a:rPr>
              <a:t></a:t>
            </a:r>
            <a:r>
              <a:rPr lang="en-US" sz="2000" i="1" dirty="0"/>
              <a:t> ψ)</a:t>
            </a:r>
            <a:r>
              <a:rPr lang="en-US" sz="2000" dirty="0"/>
              <a:t>, </a:t>
            </a:r>
            <a:endParaRPr lang="tr-TR" sz="2000" dirty="0"/>
          </a:p>
          <a:p>
            <a:pPr>
              <a:lnSpc>
                <a:spcPct val="80000"/>
              </a:lnSpc>
              <a:spcAft>
                <a:spcPts val="600"/>
              </a:spcAft>
            </a:pPr>
            <a:r>
              <a:rPr lang="tr-TR" sz="2000" dirty="0"/>
              <a:t>5. </a:t>
            </a:r>
            <a:r>
              <a:rPr lang="en-US" sz="2000" i="1" dirty="0"/>
              <a:t>(φ </a:t>
            </a:r>
            <a:r>
              <a:rPr lang="en-US" sz="2000" i="1" dirty="0">
                <a:sym typeface="Symbol"/>
              </a:rPr>
              <a:t></a:t>
            </a:r>
            <a:r>
              <a:rPr lang="en-US" sz="2000" i="1" dirty="0"/>
              <a:t> ψ)</a:t>
            </a:r>
            <a:r>
              <a:rPr lang="en-US" sz="2000" dirty="0"/>
              <a:t>, </a:t>
            </a:r>
            <a:endParaRPr lang="tr-TR" sz="2000" dirty="0"/>
          </a:p>
          <a:p>
            <a:pPr>
              <a:lnSpc>
                <a:spcPct val="80000"/>
              </a:lnSpc>
              <a:spcAft>
                <a:spcPts val="600"/>
              </a:spcAft>
            </a:pPr>
            <a:r>
              <a:rPr lang="tr-TR" sz="2000" dirty="0"/>
              <a:t>6. </a:t>
            </a:r>
            <a:r>
              <a:rPr lang="en-US" sz="2000" i="1" dirty="0"/>
              <a:t>(φ </a:t>
            </a:r>
            <a:r>
              <a:rPr lang="en-US" sz="2000" i="1" dirty="0">
                <a:sym typeface="Symbol"/>
              </a:rPr>
              <a:t></a:t>
            </a:r>
            <a:r>
              <a:rPr lang="en-US" sz="2000" i="1" dirty="0"/>
              <a:t> ψ)</a:t>
            </a:r>
            <a:r>
              <a:rPr lang="en-US" sz="2000" dirty="0"/>
              <a:t>, </a:t>
            </a:r>
            <a:endParaRPr lang="tr-TR" sz="2000" dirty="0"/>
          </a:p>
          <a:p>
            <a:pPr>
              <a:lnSpc>
                <a:spcPct val="80000"/>
              </a:lnSpc>
              <a:spcAft>
                <a:spcPts val="600"/>
              </a:spcAft>
            </a:pPr>
            <a:r>
              <a:rPr lang="tr-TR" sz="2000" dirty="0"/>
              <a:t>7. </a:t>
            </a:r>
            <a:r>
              <a:rPr lang="en-US" sz="2000" i="1" dirty="0"/>
              <a:t>(φ </a:t>
            </a:r>
            <a:r>
              <a:rPr lang="en-US" sz="2000" i="1" dirty="0">
                <a:sym typeface="Symbol"/>
              </a:rPr>
              <a:t></a:t>
            </a:r>
            <a:r>
              <a:rPr lang="en-US" sz="2000" i="1" dirty="0"/>
              <a:t> ψ)</a:t>
            </a:r>
            <a:r>
              <a:rPr lang="tr-TR" sz="2000" dirty="0"/>
              <a:t> </a:t>
            </a:r>
          </a:p>
          <a:p>
            <a:pPr>
              <a:lnSpc>
                <a:spcPct val="80000"/>
              </a:lnSpc>
              <a:spcAft>
                <a:spcPts val="600"/>
              </a:spcAft>
            </a:pPr>
            <a:r>
              <a:rPr lang="tr-TR" sz="2000" dirty="0"/>
              <a:t>de öyledir.</a:t>
            </a:r>
          </a:p>
          <a:p>
            <a:pPr lvl="0">
              <a:spcAft>
                <a:spcPts val="600"/>
              </a:spcAft>
            </a:pPr>
            <a:r>
              <a:rPr lang="tr-TR" sz="2000" dirty="0"/>
              <a:t>8. Eğer</a:t>
            </a:r>
            <a:r>
              <a:rPr lang="en-US" sz="2000" dirty="0"/>
              <a:t> </a:t>
            </a:r>
            <a:r>
              <a:rPr lang="en-US" sz="2000" i="1" dirty="0">
                <a:sym typeface="Symbol"/>
              </a:rPr>
              <a:t></a:t>
            </a:r>
            <a:r>
              <a:rPr lang="en-US" sz="2000" dirty="0"/>
              <a:t> </a:t>
            </a:r>
            <a:r>
              <a:rPr lang="tr-TR" sz="2000" dirty="0"/>
              <a:t>bir cümle</a:t>
            </a:r>
            <a:r>
              <a:rPr lang="en-US" sz="2000" dirty="0"/>
              <a:t>, </a:t>
            </a:r>
            <a:r>
              <a:rPr lang="tr-TR" sz="2000" dirty="0"/>
              <a:t>ve</a:t>
            </a:r>
            <a:r>
              <a:rPr lang="en-US" sz="2000" dirty="0"/>
              <a:t> </a:t>
            </a:r>
            <a:r>
              <a:rPr lang="en-US" sz="2000" i="1" dirty="0"/>
              <a:t>u</a:t>
            </a:r>
            <a:r>
              <a:rPr lang="en-US" sz="2000" dirty="0"/>
              <a:t> </a:t>
            </a:r>
            <a:r>
              <a:rPr lang="tr-TR" sz="2000" dirty="0"/>
              <a:t>bir değişkense</a:t>
            </a:r>
            <a:r>
              <a:rPr lang="en-US" sz="2000" dirty="0"/>
              <a:t>, </a:t>
            </a:r>
            <a:r>
              <a:rPr lang="en-US" sz="2000" i="1" dirty="0">
                <a:sym typeface="Symbol"/>
              </a:rPr>
              <a:t></a:t>
            </a:r>
            <a:r>
              <a:rPr lang="en-US" sz="2000" i="1" dirty="0"/>
              <a:t>u</a:t>
            </a:r>
            <a:r>
              <a:rPr lang="en-US" sz="2000" i="1" dirty="0">
                <a:sym typeface="Symbol"/>
              </a:rPr>
              <a:t></a:t>
            </a:r>
            <a:r>
              <a:rPr lang="en-US" sz="2000" dirty="0"/>
              <a:t> </a:t>
            </a:r>
            <a:r>
              <a:rPr lang="tr-TR" sz="2000" dirty="0"/>
              <a:t>bir cümledir</a:t>
            </a:r>
            <a:r>
              <a:rPr lang="en-US" sz="2000" dirty="0"/>
              <a:t>.</a:t>
            </a:r>
            <a:endParaRPr lang="tr-TR" sz="2000" dirty="0"/>
          </a:p>
          <a:p>
            <a:pPr>
              <a:spcAft>
                <a:spcPts val="600"/>
              </a:spcAft>
            </a:pPr>
            <a:r>
              <a:rPr lang="tr-TR" sz="2000" dirty="0"/>
              <a:t>9. Eğer</a:t>
            </a:r>
            <a:r>
              <a:rPr lang="en-US" sz="2000" dirty="0"/>
              <a:t> </a:t>
            </a:r>
            <a:r>
              <a:rPr lang="en-US" sz="2000" i="1" dirty="0">
                <a:sym typeface="Symbol"/>
              </a:rPr>
              <a:t></a:t>
            </a:r>
            <a:r>
              <a:rPr lang="en-US" sz="2000" dirty="0"/>
              <a:t> </a:t>
            </a:r>
            <a:r>
              <a:rPr lang="tr-TR" sz="2000" dirty="0"/>
              <a:t>bir cümle</a:t>
            </a:r>
            <a:r>
              <a:rPr lang="en-US" sz="2000" dirty="0"/>
              <a:t>, </a:t>
            </a:r>
            <a:r>
              <a:rPr lang="tr-TR" sz="2000" dirty="0"/>
              <a:t>ve</a:t>
            </a:r>
            <a:r>
              <a:rPr lang="en-US" sz="2000" dirty="0"/>
              <a:t> </a:t>
            </a:r>
            <a:r>
              <a:rPr lang="en-US" sz="2000" i="1" dirty="0"/>
              <a:t>u</a:t>
            </a:r>
            <a:r>
              <a:rPr lang="en-US" sz="2000" dirty="0"/>
              <a:t> </a:t>
            </a:r>
            <a:r>
              <a:rPr lang="tr-TR" sz="2000" dirty="0"/>
              <a:t>bir değişkense</a:t>
            </a:r>
            <a:r>
              <a:rPr lang="en-US" sz="2000" dirty="0"/>
              <a:t>, </a:t>
            </a:r>
            <a:r>
              <a:rPr lang="en-US" sz="2000" i="1" dirty="0">
                <a:sym typeface="Symbol"/>
              </a:rPr>
              <a:t></a:t>
            </a:r>
            <a:r>
              <a:rPr lang="en-US" sz="2000" i="1" dirty="0"/>
              <a:t>u</a:t>
            </a:r>
            <a:r>
              <a:rPr lang="en-US" sz="2000" i="1" dirty="0">
                <a:sym typeface="Symbol"/>
              </a:rPr>
              <a:t></a:t>
            </a:r>
            <a:r>
              <a:rPr lang="en-US" sz="2000" dirty="0"/>
              <a:t> </a:t>
            </a:r>
            <a:r>
              <a:rPr lang="tr-TR" sz="2000" dirty="0"/>
              <a:t>bir cümledir</a:t>
            </a:r>
            <a:r>
              <a:rPr lang="en-US" sz="2000" dirty="0"/>
              <a:t>.</a:t>
            </a:r>
            <a:endParaRPr lang="tr-TR" sz="2000" dirty="0"/>
          </a:p>
          <a:p>
            <a:pPr>
              <a:spcAft>
                <a:spcPts val="600"/>
              </a:spcAft>
            </a:pPr>
            <a:r>
              <a:rPr lang="tr-TR" sz="2000" dirty="0"/>
              <a:t>10. </a:t>
            </a:r>
            <a:r>
              <a:rPr lang="en-US" sz="2000" dirty="0"/>
              <a:t>L</a:t>
            </a:r>
            <a:r>
              <a:rPr lang="tr-TR" sz="2000" baseline="-25000" dirty="0"/>
              <a:t>3</a:t>
            </a:r>
            <a:r>
              <a:rPr lang="tr-TR" sz="2000" dirty="0"/>
              <a:t>’ün başka bir yolla oluşturulabilecek cümlesi yoktur</a:t>
            </a:r>
            <a:r>
              <a:rPr lang="en-US" sz="2000" dirty="0"/>
              <a:t>.</a:t>
            </a:r>
            <a:endParaRPr lang="tr-TR" sz="2000" dirty="0"/>
          </a:p>
        </p:txBody>
      </p:sp>
      <p:sp>
        <p:nvSpPr>
          <p:cNvPr id="8" name="Unvan 1">
            <a:extLst>
              <a:ext uri="{FF2B5EF4-FFF2-40B4-BE49-F238E27FC236}">
                <a16:creationId xmlns:a16="http://schemas.microsoft.com/office/drawing/2014/main" id="{0E8E72FF-FF99-A705-2E6A-2492D95076BE}"/>
              </a:ext>
            </a:extLst>
          </p:cNvPr>
          <p:cNvSpPr>
            <a:spLocks noGrp="1"/>
          </p:cNvSpPr>
          <p:nvPr>
            <p:ph type="title"/>
          </p:nvPr>
        </p:nvSpPr>
        <p:spPr>
          <a:xfrm>
            <a:off x="217793" y="-130618"/>
            <a:ext cx="11641698" cy="710322"/>
          </a:xfrm>
        </p:spPr>
        <p:txBody>
          <a:bodyPr>
            <a:normAutofit fontScale="90000"/>
          </a:bodyPr>
          <a:lstStyle/>
          <a:p>
            <a:pPr algn="ctr"/>
            <a:r>
              <a:rPr lang="tr-TR" sz="5300" b="1" dirty="0">
                <a:solidFill>
                  <a:srgbClr val="003300"/>
                </a:solidFill>
                <a:latin typeface="Gabriola" panose="04040605051002020D02" pitchFamily="82" charset="0"/>
              </a:rPr>
              <a:t>L</a:t>
            </a:r>
            <a:r>
              <a:rPr lang="tr-TR" sz="5300" b="1" baseline="-25000" dirty="0">
                <a:solidFill>
                  <a:srgbClr val="003300"/>
                </a:solidFill>
                <a:latin typeface="Gabriola" panose="04040605051002020D02" pitchFamily="82" charset="0"/>
              </a:rPr>
              <a:t>3</a:t>
            </a:r>
            <a:r>
              <a:rPr lang="tr-TR" sz="5300" b="1" dirty="0">
                <a:solidFill>
                  <a:srgbClr val="003300"/>
                </a:solidFill>
                <a:latin typeface="Gabriola" panose="04040605051002020D02" pitchFamily="82" charset="0"/>
              </a:rPr>
              <a:t> - s</a:t>
            </a:r>
            <a:r>
              <a:rPr lang="tr-TR" sz="4400" b="1" dirty="0">
                <a:solidFill>
                  <a:srgbClr val="003300"/>
                </a:solidFill>
                <a:latin typeface="Gabriola" panose="04040605051002020D02" pitchFamily="82" charset="0"/>
              </a:rPr>
              <a:t>özdizim</a:t>
            </a:r>
            <a:r>
              <a:rPr lang="tr-TR" sz="5300" b="1" dirty="0">
                <a:solidFill>
                  <a:srgbClr val="003300"/>
                </a:solidFill>
                <a:latin typeface="Gabriola" panose="04040605051002020D02" pitchFamily="82" charset="0"/>
              </a:rPr>
              <a:t> </a:t>
            </a:r>
          </a:p>
        </p:txBody>
      </p:sp>
    </p:spTree>
    <p:extLst>
      <p:ext uri="{BB962C8B-B14F-4D97-AF65-F5344CB8AC3E}">
        <p14:creationId xmlns:p14="http://schemas.microsoft.com/office/powerpoint/2010/main" val="1273567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7">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7419" y="1105466"/>
            <a:ext cx="11783682" cy="995063"/>
          </a:xfrm>
        </p:spPr>
        <p:txBody>
          <a:bodyPr>
            <a:noAutofit/>
          </a:bodyPr>
          <a:lstStyle/>
          <a:p>
            <a:pPr algn="just"/>
            <a:r>
              <a:rPr lang="tr-TR" sz="2800" b="1" dirty="0">
                <a:latin typeface="Gabriola" panose="04040605051002020D02" pitchFamily="82" charset="0"/>
              </a:rPr>
              <a:t>Saklı bir geçişlilik genellemesi içeren 1. çıkarımın geçerliliğini L3 ile aşağıdaki gösterildiği gibi yakalayabiliriz:</a:t>
            </a:r>
          </a:p>
        </p:txBody>
      </p:sp>
      <p:sp>
        <p:nvSpPr>
          <p:cNvPr id="4" name="Slide Number Placeholder 3"/>
          <p:cNvSpPr>
            <a:spLocks noGrp="1"/>
          </p:cNvSpPr>
          <p:nvPr>
            <p:ph type="sldNum" sz="quarter" idx="12"/>
          </p:nvPr>
        </p:nvSpPr>
        <p:spPr>
          <a:xfrm>
            <a:off x="11311128" y="6409264"/>
            <a:ext cx="640080" cy="365125"/>
          </a:xfrm>
        </p:spPr>
        <p:txBody>
          <a:bodyPr/>
          <a:lstStyle/>
          <a:p>
            <a:fld id="{4FAB73BC-B049-4115-A692-8D63A059BFB8}" type="slidenum">
              <a:rPr lang="en-US" smtClean="0"/>
              <a:t>17</a:t>
            </a:fld>
            <a:endParaRPr lang="en-US" dirty="0"/>
          </a:p>
        </p:txBody>
      </p:sp>
      <p:grpSp>
        <p:nvGrpSpPr>
          <p:cNvPr id="39" name="Grup 38"/>
          <p:cNvGrpSpPr/>
          <p:nvPr/>
        </p:nvGrpSpPr>
        <p:grpSpPr>
          <a:xfrm>
            <a:off x="6096001" y="2645038"/>
            <a:ext cx="5955102" cy="2079362"/>
            <a:chOff x="8308258" y="1902704"/>
            <a:chExt cx="4989590" cy="2117859"/>
          </a:xfrm>
        </p:grpSpPr>
        <p:sp>
          <p:nvSpPr>
            <p:cNvPr id="26" name="Yuvarlatılmış Dikdörtgen 25"/>
            <p:cNvSpPr/>
            <p:nvPr/>
          </p:nvSpPr>
          <p:spPr>
            <a:xfrm>
              <a:off x="8308258" y="1902704"/>
              <a:ext cx="4989590" cy="2117859"/>
            </a:xfrm>
            <a:prstGeom prst="roundRect">
              <a:avLst/>
            </a:prstGeom>
            <a:noFill/>
            <a:ln w="38100">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9" name="Düz Bağlayıcı 28"/>
            <p:cNvCxnSpPr/>
            <p:nvPr/>
          </p:nvCxnSpPr>
          <p:spPr>
            <a:xfrm>
              <a:off x="8698425" y="3361540"/>
              <a:ext cx="4299044"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7" name="Content Placeholder 2"/>
            <p:cNvSpPr txBox="1">
              <a:spLocks/>
            </p:cNvSpPr>
            <p:nvPr/>
          </p:nvSpPr>
          <p:spPr>
            <a:xfrm>
              <a:off x="8388906" y="2215651"/>
              <a:ext cx="4825243" cy="1629268"/>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274320" lvl="1" indent="0" algn="just">
                <a:spcBef>
                  <a:spcPts val="600"/>
                </a:spcBef>
                <a:buNone/>
              </a:pPr>
              <a:r>
                <a:rPr lang="en-US" sz="2000" b="1" dirty="0">
                  <a:sym typeface="Symbol"/>
                </a:rPr>
                <a:t></a:t>
              </a:r>
              <a:r>
                <a:rPr lang="tr-TR" sz="2000" b="1" dirty="0">
                  <a:sym typeface="Symbol"/>
                </a:rPr>
                <a:t>x</a:t>
              </a:r>
              <a:r>
                <a:rPr lang="en-US" sz="2000" b="1" dirty="0">
                  <a:sym typeface="Symbol"/>
                </a:rPr>
                <a:t></a:t>
              </a:r>
              <a:r>
                <a:rPr lang="tr-TR" sz="2000" b="1" dirty="0">
                  <a:sym typeface="Symbol"/>
                </a:rPr>
                <a:t>y</a:t>
              </a:r>
              <a:r>
                <a:rPr lang="en-US" sz="2000" b="1" dirty="0">
                  <a:sym typeface="Symbol"/>
                </a:rPr>
                <a:t></a:t>
              </a:r>
              <a:r>
                <a:rPr lang="tr-TR" sz="2000" b="1" dirty="0">
                  <a:sym typeface="Symbol"/>
                </a:rPr>
                <a:t>z</a:t>
              </a:r>
              <a:r>
                <a:rPr lang="tr-TR" sz="2000" b="1" dirty="0"/>
                <a:t>(((uzun(x, y) </a:t>
              </a:r>
              <a:r>
                <a:rPr lang="en-US" sz="2000" b="1" dirty="0">
                  <a:sym typeface="Symbol"/>
                </a:rPr>
                <a:t></a:t>
              </a:r>
              <a:r>
                <a:rPr lang="tr-TR" sz="2000" b="1" dirty="0">
                  <a:sym typeface="Symbol"/>
                </a:rPr>
                <a:t> uzun(y, z)) </a:t>
              </a:r>
              <a:r>
                <a:rPr lang="en-US" sz="2000" b="1" dirty="0">
                  <a:sym typeface="Symbol"/>
                </a:rPr>
                <a:t></a:t>
              </a:r>
              <a:r>
                <a:rPr lang="tr-TR" sz="2000" b="1" dirty="0">
                  <a:sym typeface="Symbol"/>
                </a:rPr>
                <a:t> uzun(x, z)</a:t>
              </a:r>
              <a:r>
                <a:rPr lang="tr-TR" sz="2000" b="1" dirty="0"/>
                <a:t>)</a:t>
              </a:r>
            </a:p>
            <a:p>
              <a:pPr marL="274320" lvl="1" indent="0" algn="just">
                <a:spcBef>
                  <a:spcPts val="600"/>
                </a:spcBef>
                <a:buFont typeface="Wingdings" pitchFamily="2" charset="2"/>
                <a:buNone/>
              </a:pPr>
              <a:r>
                <a:rPr lang="tr-TR" sz="2000" b="1" dirty="0"/>
                <a:t>uzun(m, r)</a:t>
              </a:r>
            </a:p>
            <a:p>
              <a:pPr marL="274320" lvl="1" indent="0" algn="just">
                <a:buFont typeface="Wingdings" pitchFamily="2" charset="2"/>
                <a:buNone/>
              </a:pPr>
              <a:r>
                <a:rPr lang="tr-TR" sz="2000" b="1" dirty="0"/>
                <a:t>uzun(r, n)</a:t>
              </a:r>
            </a:p>
            <a:p>
              <a:pPr marL="274320" lvl="1" indent="0" algn="just">
                <a:lnSpc>
                  <a:spcPct val="50000"/>
                </a:lnSpc>
                <a:spcBef>
                  <a:spcPts val="0"/>
                </a:spcBef>
                <a:spcAft>
                  <a:spcPts val="0"/>
                </a:spcAft>
                <a:buFont typeface="Wingdings" pitchFamily="2" charset="2"/>
                <a:buNone/>
              </a:pPr>
              <a:r>
                <a:rPr lang="en-US" sz="2000" b="1" dirty="0"/>
                <a:t>	</a:t>
              </a:r>
              <a:endParaRPr lang="tr-TR" sz="2000" b="1" dirty="0"/>
            </a:p>
            <a:p>
              <a:pPr marL="274320" lvl="1" indent="0" algn="just">
                <a:lnSpc>
                  <a:spcPct val="50000"/>
                </a:lnSpc>
                <a:spcBef>
                  <a:spcPts val="0"/>
                </a:spcBef>
                <a:spcAft>
                  <a:spcPts val="0"/>
                </a:spcAft>
                <a:buFont typeface="Wingdings" pitchFamily="2" charset="2"/>
                <a:buNone/>
              </a:pPr>
              <a:r>
                <a:rPr lang="tr-TR" sz="2000" b="1" dirty="0"/>
                <a:t>uzun</a:t>
              </a:r>
              <a:r>
                <a:rPr lang="tr-TR" altLang="tr-TR" sz="2000" b="1" dirty="0"/>
                <a:t>(m, n)</a:t>
              </a:r>
              <a:endParaRPr lang="tr-TR" altLang="tr-TR" sz="2000" dirty="0"/>
            </a:p>
            <a:p>
              <a:pPr marL="274320" lvl="1" indent="0" algn="just">
                <a:spcBef>
                  <a:spcPts val="600"/>
                </a:spcBef>
                <a:buFont typeface="Wingdings" pitchFamily="2" charset="2"/>
                <a:buNone/>
              </a:pPr>
              <a:endParaRPr lang="tr-TR" altLang="tr-TR" sz="2400" dirty="0">
                <a:latin typeface="Gabriola" panose="04040605051002020D02" pitchFamily="82" charset="0"/>
              </a:endParaRPr>
            </a:p>
          </p:txBody>
        </p:sp>
      </p:grpSp>
      <p:pic>
        <p:nvPicPr>
          <p:cNvPr id="43" name="Resim 42"/>
          <p:cNvPicPr>
            <a:picLocks noChangeAspect="1"/>
          </p:cNvPicPr>
          <p:nvPr/>
        </p:nvPicPr>
        <p:blipFill>
          <a:blip r:embed="rId3"/>
          <a:stretch>
            <a:fillRect/>
          </a:stretch>
        </p:blipFill>
        <p:spPr>
          <a:xfrm>
            <a:off x="5120302" y="3348332"/>
            <a:ext cx="1168203" cy="634039"/>
          </a:xfrm>
          <a:prstGeom prst="rect">
            <a:avLst/>
          </a:prstGeom>
        </p:spPr>
      </p:pic>
      <p:sp>
        <p:nvSpPr>
          <p:cNvPr id="9" name="Title 1">
            <a:extLst>
              <a:ext uri="{FF2B5EF4-FFF2-40B4-BE49-F238E27FC236}">
                <a16:creationId xmlns:a16="http://schemas.microsoft.com/office/drawing/2014/main" id="{974D8973-1DD0-FC11-7E92-18EF4C01AF94}"/>
              </a:ext>
            </a:extLst>
          </p:cNvPr>
          <p:cNvSpPr txBox="1">
            <a:spLocks/>
          </p:cNvSpPr>
          <p:nvPr/>
        </p:nvSpPr>
        <p:spPr>
          <a:xfrm>
            <a:off x="129699" y="15911"/>
            <a:ext cx="11932602" cy="57641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kern="1200" cap="all"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tr-TR" sz="4400" b="1" dirty="0">
                <a:solidFill>
                  <a:srgbClr val="003300"/>
                </a:solidFill>
                <a:latin typeface="Gabriola" panose="04040605051002020D02" pitchFamily="82" charset="0"/>
              </a:rPr>
              <a:t>1. ç</a:t>
            </a:r>
            <a:r>
              <a:rPr lang="tr-TR" sz="3600" b="1" dirty="0">
                <a:solidFill>
                  <a:srgbClr val="003300"/>
                </a:solidFill>
                <a:latin typeface="Gabriola" panose="04040605051002020D02" pitchFamily="82" charset="0"/>
              </a:rPr>
              <a:t>ıkarımın</a:t>
            </a:r>
            <a:r>
              <a:rPr lang="tr-TR" sz="4400" b="1" dirty="0">
                <a:solidFill>
                  <a:srgbClr val="003300"/>
                </a:solidFill>
                <a:latin typeface="Gabriola" panose="04040605051002020D02" pitchFamily="82" charset="0"/>
              </a:rPr>
              <a:t> l</a:t>
            </a:r>
            <a:r>
              <a:rPr lang="tr-TR" sz="3600" b="1" dirty="0">
                <a:solidFill>
                  <a:srgbClr val="003300"/>
                </a:solidFill>
                <a:latin typeface="Gabriola" panose="04040605051002020D02" pitchFamily="82" charset="0"/>
              </a:rPr>
              <a:t>3</a:t>
            </a:r>
            <a:r>
              <a:rPr lang="tr-TR" sz="4400" b="1" dirty="0">
                <a:solidFill>
                  <a:srgbClr val="003300"/>
                </a:solidFill>
                <a:latin typeface="Gabriola" panose="04040605051002020D02" pitchFamily="82" charset="0"/>
              </a:rPr>
              <a:t>’</a:t>
            </a:r>
            <a:r>
              <a:rPr lang="tr-TR" sz="3600" b="1" dirty="0">
                <a:solidFill>
                  <a:srgbClr val="003300"/>
                </a:solidFill>
                <a:latin typeface="Gabriola" panose="04040605051002020D02" pitchFamily="82" charset="0"/>
              </a:rPr>
              <a:t>e</a:t>
            </a:r>
            <a:r>
              <a:rPr lang="tr-TR" sz="4400" b="1" dirty="0">
                <a:solidFill>
                  <a:srgbClr val="003300"/>
                </a:solidFill>
                <a:latin typeface="Gabriola" panose="04040605051002020D02" pitchFamily="82" charset="0"/>
              </a:rPr>
              <a:t> ç</a:t>
            </a:r>
            <a:r>
              <a:rPr lang="tr-TR" sz="3600" b="1" dirty="0">
                <a:solidFill>
                  <a:srgbClr val="003300"/>
                </a:solidFill>
                <a:latin typeface="Gabriola" panose="04040605051002020D02" pitchFamily="82" charset="0"/>
              </a:rPr>
              <a:t>evrilmesi</a:t>
            </a:r>
            <a:endParaRPr lang="en-US" sz="4000" b="1" dirty="0">
              <a:solidFill>
                <a:srgbClr val="003300"/>
              </a:solidFill>
              <a:latin typeface="+mn-lt"/>
            </a:endParaRPr>
          </a:p>
        </p:txBody>
      </p:sp>
      <p:grpSp>
        <p:nvGrpSpPr>
          <p:cNvPr id="11" name="Grup 10">
            <a:extLst>
              <a:ext uri="{FF2B5EF4-FFF2-40B4-BE49-F238E27FC236}">
                <a16:creationId xmlns:a16="http://schemas.microsoft.com/office/drawing/2014/main" id="{0BEEE29C-D1C4-3AFF-7F6F-D9FA7D8075AF}"/>
              </a:ext>
            </a:extLst>
          </p:cNvPr>
          <p:cNvGrpSpPr/>
          <p:nvPr/>
        </p:nvGrpSpPr>
        <p:grpSpPr>
          <a:xfrm>
            <a:off x="196185" y="2932028"/>
            <a:ext cx="4837017" cy="1490662"/>
            <a:chOff x="448783" y="2307647"/>
            <a:chExt cx="4857852" cy="1490662"/>
          </a:xfrm>
        </p:grpSpPr>
        <p:sp>
          <p:nvSpPr>
            <p:cNvPr id="12" name="Yuvarlatılmış Dikdörtgen 4">
              <a:extLst>
                <a:ext uri="{FF2B5EF4-FFF2-40B4-BE49-F238E27FC236}">
                  <a16:creationId xmlns:a16="http://schemas.microsoft.com/office/drawing/2014/main" id="{912CBCD9-1E7E-E557-D300-E497C98C530E}"/>
                </a:ext>
              </a:extLst>
            </p:cNvPr>
            <p:cNvSpPr/>
            <p:nvPr/>
          </p:nvSpPr>
          <p:spPr>
            <a:xfrm>
              <a:off x="688666" y="2307647"/>
              <a:ext cx="4617969" cy="1490662"/>
            </a:xfrm>
            <a:prstGeom prst="roundRect">
              <a:avLst/>
            </a:prstGeom>
            <a:noFill/>
            <a:ln w="38100">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3" name="Düz Bağlayıcı 12">
              <a:extLst>
                <a:ext uri="{FF2B5EF4-FFF2-40B4-BE49-F238E27FC236}">
                  <a16:creationId xmlns:a16="http://schemas.microsoft.com/office/drawing/2014/main" id="{BA6A97B3-D43E-7CE4-1E6A-98C282602FC0}"/>
                </a:ext>
              </a:extLst>
            </p:cNvPr>
            <p:cNvCxnSpPr/>
            <p:nvPr/>
          </p:nvCxnSpPr>
          <p:spPr>
            <a:xfrm>
              <a:off x="843727" y="3264442"/>
              <a:ext cx="4313968" cy="2576"/>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F1BAFA0A-4B92-CB17-38D6-1FEE22AC66BC}"/>
                </a:ext>
              </a:extLst>
            </p:cNvPr>
            <p:cNvSpPr txBox="1">
              <a:spLocks/>
            </p:cNvSpPr>
            <p:nvPr/>
          </p:nvSpPr>
          <p:spPr>
            <a:xfrm>
              <a:off x="448783" y="2427575"/>
              <a:ext cx="4825538" cy="1250805"/>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274320" lvl="1" indent="0" algn="just">
                <a:spcBef>
                  <a:spcPts val="600"/>
                </a:spcBef>
                <a:buFont typeface="Wingdings" pitchFamily="2" charset="2"/>
                <a:buNone/>
              </a:pPr>
              <a:r>
                <a:rPr lang="en-US" sz="2400" b="1" dirty="0">
                  <a:latin typeface="Gabriola" panose="04040605051002020D02" pitchFamily="82" charset="0"/>
                </a:rPr>
                <a:t>Muhammad Ali</a:t>
              </a:r>
              <a:r>
                <a:rPr lang="tr-TR" sz="2400" b="1" dirty="0">
                  <a:latin typeface="Gabriola" panose="04040605051002020D02" pitchFamily="82" charset="0"/>
                </a:rPr>
                <a:t>,</a:t>
              </a:r>
              <a:r>
                <a:rPr lang="en-US" sz="2400" b="1" dirty="0">
                  <a:latin typeface="Gabriola" panose="04040605051002020D02" pitchFamily="82" charset="0"/>
                </a:rPr>
                <a:t> Richard Nixon</a:t>
              </a:r>
              <a:r>
                <a:rPr lang="tr-TR" sz="2400" b="1" dirty="0">
                  <a:latin typeface="Gabriola" panose="04040605051002020D02" pitchFamily="82" charset="0"/>
                </a:rPr>
                <a:t>’dan uzundur</a:t>
              </a:r>
              <a:r>
                <a:rPr lang="en-US" sz="2400" b="1" dirty="0">
                  <a:latin typeface="Gabriola" panose="04040605051002020D02" pitchFamily="82" charset="0"/>
                </a:rPr>
                <a:t>.</a:t>
              </a:r>
              <a:endParaRPr lang="tr-TR" sz="2400" b="1" dirty="0">
                <a:latin typeface="Gabriola" panose="04040605051002020D02" pitchFamily="82" charset="0"/>
              </a:endParaRPr>
            </a:p>
            <a:p>
              <a:pPr marL="274320" lvl="1" indent="0" algn="just">
                <a:buFont typeface="Wingdings" pitchFamily="2" charset="2"/>
                <a:buNone/>
              </a:pPr>
              <a:r>
                <a:rPr lang="en-US" sz="2400" b="1" dirty="0">
                  <a:latin typeface="Gabriola" panose="04040605051002020D02" pitchFamily="82" charset="0"/>
                </a:rPr>
                <a:t>Richard Nixon</a:t>
              </a:r>
              <a:r>
                <a:rPr lang="tr-TR" sz="2400" b="1" dirty="0">
                  <a:latin typeface="Gabriola" panose="04040605051002020D02" pitchFamily="82" charset="0"/>
                </a:rPr>
                <a:t>,</a:t>
              </a:r>
              <a:r>
                <a:rPr lang="en-US" sz="2400" b="1" dirty="0">
                  <a:latin typeface="Gabriola" panose="04040605051002020D02" pitchFamily="82" charset="0"/>
                </a:rPr>
                <a:t> Noam Chomsky</a:t>
              </a:r>
              <a:r>
                <a:rPr lang="tr-TR" sz="2400" b="1" dirty="0">
                  <a:latin typeface="Gabriola" panose="04040605051002020D02" pitchFamily="82" charset="0"/>
                </a:rPr>
                <a:t>’den uzundur</a:t>
              </a:r>
              <a:r>
                <a:rPr lang="en-US" sz="2400" b="1" dirty="0">
                  <a:latin typeface="Gabriola" panose="04040605051002020D02" pitchFamily="82" charset="0"/>
                </a:rPr>
                <a:t>.</a:t>
              </a:r>
              <a:endParaRPr lang="tr-TR" sz="2400" b="1" dirty="0">
                <a:latin typeface="Gabriola" panose="04040605051002020D02" pitchFamily="82" charset="0"/>
              </a:endParaRPr>
            </a:p>
            <a:p>
              <a:pPr marL="274320" lvl="1" indent="0" algn="just">
                <a:lnSpc>
                  <a:spcPct val="50000"/>
                </a:lnSpc>
                <a:spcBef>
                  <a:spcPts val="0"/>
                </a:spcBef>
                <a:spcAft>
                  <a:spcPts val="0"/>
                </a:spcAft>
                <a:buFont typeface="Wingdings" pitchFamily="2" charset="2"/>
                <a:buNone/>
              </a:pPr>
              <a:r>
                <a:rPr lang="en-US" sz="2400" b="1" dirty="0">
                  <a:latin typeface="Gabriola" panose="04040605051002020D02" pitchFamily="82" charset="0"/>
                </a:rPr>
                <a:t>	</a:t>
              </a:r>
              <a:endParaRPr lang="tr-TR" sz="2400" b="1" dirty="0">
                <a:latin typeface="Gabriola" panose="04040605051002020D02" pitchFamily="82" charset="0"/>
              </a:endParaRPr>
            </a:p>
            <a:p>
              <a:pPr marL="274320" lvl="1" indent="0" algn="just">
                <a:lnSpc>
                  <a:spcPct val="50000"/>
                </a:lnSpc>
                <a:spcBef>
                  <a:spcPts val="0"/>
                </a:spcBef>
                <a:spcAft>
                  <a:spcPts val="0"/>
                </a:spcAft>
                <a:buFont typeface="Wingdings" pitchFamily="2" charset="2"/>
                <a:buNone/>
              </a:pPr>
              <a:r>
                <a:rPr lang="en-US" sz="2400" b="1" dirty="0">
                  <a:latin typeface="Gabriola" panose="04040605051002020D02" pitchFamily="82" charset="0"/>
                </a:rPr>
                <a:t>Muhammad Ali</a:t>
              </a:r>
              <a:r>
                <a:rPr lang="tr-TR" sz="2400" b="1" dirty="0">
                  <a:latin typeface="Gabriola" panose="04040605051002020D02" pitchFamily="82" charset="0"/>
                </a:rPr>
                <a:t>,</a:t>
              </a:r>
              <a:r>
                <a:rPr lang="en-US" sz="2400" b="1" dirty="0">
                  <a:latin typeface="Gabriola" panose="04040605051002020D02" pitchFamily="82" charset="0"/>
                </a:rPr>
                <a:t> Noam Chomsky</a:t>
              </a:r>
              <a:r>
                <a:rPr lang="tr-TR" sz="2400" b="1" dirty="0">
                  <a:latin typeface="Gabriola" panose="04040605051002020D02" pitchFamily="82" charset="0"/>
                </a:rPr>
                <a:t>’den uzundur</a:t>
              </a:r>
              <a:r>
                <a:rPr lang="en-US" sz="2400" b="1" dirty="0">
                  <a:latin typeface="Gabriola" panose="04040605051002020D02" pitchFamily="82" charset="0"/>
                </a:rPr>
                <a:t>.</a:t>
              </a:r>
              <a:endParaRPr lang="tr-TR" altLang="tr-TR" sz="2400" dirty="0">
                <a:latin typeface="Gabriola" panose="04040605051002020D02" pitchFamily="82" charset="0"/>
              </a:endParaRPr>
            </a:p>
            <a:p>
              <a:pPr marL="274320" lvl="1" indent="0" algn="just">
                <a:spcBef>
                  <a:spcPts val="600"/>
                </a:spcBef>
                <a:buFont typeface="Wingdings" pitchFamily="2" charset="2"/>
                <a:buNone/>
              </a:pPr>
              <a:endParaRPr lang="tr-TR" altLang="tr-TR" sz="2400" dirty="0">
                <a:latin typeface="Gabriola" panose="04040605051002020D02" pitchFamily="82" charset="0"/>
              </a:endParaRPr>
            </a:p>
          </p:txBody>
        </p:sp>
      </p:grpSp>
      <p:sp>
        <p:nvSpPr>
          <p:cNvPr id="15" name="Metin kutusu 37">
            <a:extLst>
              <a:ext uri="{FF2B5EF4-FFF2-40B4-BE49-F238E27FC236}">
                <a16:creationId xmlns:a16="http://schemas.microsoft.com/office/drawing/2014/main" id="{4AA42B4F-96FE-6008-4D19-72AC7381609C}"/>
              </a:ext>
            </a:extLst>
          </p:cNvPr>
          <p:cNvSpPr txBox="1">
            <a:spLocks noChangeArrowheads="1"/>
          </p:cNvSpPr>
          <p:nvPr/>
        </p:nvSpPr>
        <p:spPr bwMode="auto">
          <a:xfrm>
            <a:off x="8381478" y="2090447"/>
            <a:ext cx="1380506" cy="52322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tr-TR" sz="2800" b="1" dirty="0">
                <a:solidFill>
                  <a:srgbClr val="800000"/>
                </a:solidFill>
                <a:latin typeface="Gabriola" panose="04040605051002020D02" pitchFamily="82" charset="0"/>
              </a:rPr>
              <a:t>L</a:t>
            </a:r>
            <a:r>
              <a:rPr lang="tr-TR" sz="2800" b="1" baseline="-25000" dirty="0">
                <a:solidFill>
                  <a:srgbClr val="800000"/>
                </a:solidFill>
                <a:latin typeface="Gabriola" panose="04040605051002020D02" pitchFamily="82" charset="0"/>
              </a:rPr>
              <a:t>3</a:t>
            </a:r>
            <a:r>
              <a:rPr lang="tr-TR" sz="2800" b="1" dirty="0">
                <a:solidFill>
                  <a:srgbClr val="800000"/>
                </a:solidFill>
                <a:latin typeface="Gabriola" panose="04040605051002020D02" pitchFamily="82" charset="0"/>
              </a:rPr>
              <a:t>’e Çeviri:</a:t>
            </a:r>
            <a:r>
              <a:rPr lang="tr-TR" altLang="tr-TR" sz="2800" b="1" dirty="0">
                <a:solidFill>
                  <a:schemeClr val="accent2"/>
                </a:solidFill>
                <a:latin typeface="Gabriola" panose="04040605051002020D02" pitchFamily="82" charset="0"/>
              </a:rPr>
              <a:t> </a:t>
            </a:r>
            <a:endParaRPr lang="en-US" altLang="tr-TR" sz="2800" dirty="0">
              <a:solidFill>
                <a:schemeClr val="accent2"/>
              </a:solidFill>
              <a:latin typeface="Gabriola" panose="04040605051002020D02" pitchFamily="82" charset="0"/>
              <a:cs typeface="Browallia New" panose="020B0604020202020204" pitchFamily="34" charset="-34"/>
            </a:endParaRPr>
          </a:p>
        </p:txBody>
      </p:sp>
    </p:spTree>
    <p:extLst>
      <p:ext uri="{BB962C8B-B14F-4D97-AF65-F5344CB8AC3E}">
        <p14:creationId xmlns:p14="http://schemas.microsoft.com/office/powerpoint/2010/main" val="1002247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981200" y="115888"/>
            <a:ext cx="8229600" cy="736600"/>
          </a:xfrm>
        </p:spPr>
        <p:txBody>
          <a:bodyPr>
            <a:noAutofit/>
          </a:bodyPr>
          <a:lstStyle/>
          <a:p>
            <a:pPr algn="ctr" eaLnBrk="1" hangingPunct="1"/>
            <a:r>
              <a:rPr lang="tr-TR" altLang="tr-TR" sz="4800" b="1" dirty="0">
                <a:solidFill>
                  <a:srgbClr val="003300"/>
                </a:solidFill>
                <a:latin typeface="Gabriola" panose="04040605051002020D02" pitchFamily="82" charset="0"/>
              </a:rPr>
              <a:t>Ö</a:t>
            </a:r>
            <a:r>
              <a:rPr lang="tr-TR" altLang="tr-TR" sz="4000" b="1" dirty="0">
                <a:solidFill>
                  <a:srgbClr val="003300"/>
                </a:solidFill>
                <a:latin typeface="Gabriola" panose="04040605051002020D02" pitchFamily="82" charset="0"/>
              </a:rPr>
              <a:t>RNEK </a:t>
            </a:r>
            <a:r>
              <a:rPr lang="tr-TR" altLang="tr-TR" sz="4800" b="1" dirty="0">
                <a:solidFill>
                  <a:srgbClr val="003300"/>
                </a:solidFill>
                <a:latin typeface="Gabriola" panose="04040605051002020D02" pitchFamily="82" charset="0"/>
              </a:rPr>
              <a:t>(1)</a:t>
            </a:r>
            <a:endParaRPr lang="en-US" altLang="tr-TR" sz="4800" b="1" dirty="0">
              <a:solidFill>
                <a:srgbClr val="003300"/>
              </a:solidFill>
              <a:latin typeface="Gabriola" panose="04040605051002020D02" pitchFamily="82" charset="0"/>
            </a:endParaRPr>
          </a:p>
        </p:txBody>
      </p:sp>
      <p:sp>
        <p:nvSpPr>
          <p:cNvPr id="29" name="Yuvarlatılmış Dikdörtgen 28"/>
          <p:cNvSpPr/>
          <p:nvPr/>
        </p:nvSpPr>
        <p:spPr>
          <a:xfrm>
            <a:off x="6086476" y="1582738"/>
            <a:ext cx="3609975" cy="1490662"/>
          </a:xfrm>
          <a:prstGeom prst="roundRect">
            <a:avLst/>
          </a:prstGeom>
          <a:noFill/>
          <a:ln w="38100">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73" name="Metin kutusu 32"/>
          <p:cNvSpPr txBox="1">
            <a:spLocks noChangeArrowheads="1"/>
          </p:cNvSpPr>
          <p:nvPr/>
        </p:nvSpPr>
        <p:spPr bwMode="auto">
          <a:xfrm>
            <a:off x="6205538" y="1635126"/>
            <a:ext cx="33464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tr-TR" sz="2400" b="1" dirty="0">
                <a:latin typeface="Gabriola" panose="04040605051002020D02" pitchFamily="82" charset="0"/>
                <a:sym typeface="Symbol" panose="05050102010706020507" pitchFamily="18" charset="2"/>
              </a:rPr>
              <a:t></a:t>
            </a:r>
            <a:r>
              <a:rPr lang="en-US" altLang="tr-TR" sz="2400" b="1" dirty="0">
                <a:latin typeface="Gabriola" panose="04040605051002020D02" pitchFamily="82" charset="0"/>
              </a:rPr>
              <a:t>x[</a:t>
            </a:r>
            <a:r>
              <a:rPr lang="tr-TR" altLang="tr-TR" sz="2400" b="1" dirty="0">
                <a:latin typeface="Gabriola" panose="04040605051002020D02" pitchFamily="82" charset="0"/>
              </a:rPr>
              <a:t>filozof</a:t>
            </a:r>
            <a:r>
              <a:rPr lang="en-US" altLang="tr-TR" sz="2400" b="1" dirty="0">
                <a:latin typeface="Gabriola" panose="04040605051002020D02" pitchFamily="82" charset="0"/>
              </a:rPr>
              <a:t>(x) → </a:t>
            </a:r>
            <a:r>
              <a:rPr lang="tr-TR" altLang="tr-TR" sz="2400" b="1" dirty="0">
                <a:latin typeface="Gabriola" panose="04040605051002020D02" pitchFamily="82" charset="0"/>
              </a:rPr>
              <a:t>ölümlü</a:t>
            </a:r>
            <a:r>
              <a:rPr lang="en-US" altLang="tr-TR" sz="2400" b="1" dirty="0">
                <a:latin typeface="Gabriola" panose="04040605051002020D02" pitchFamily="82" charset="0"/>
              </a:rPr>
              <a:t>(x)]</a:t>
            </a:r>
            <a:endParaRPr lang="en-US" altLang="tr-TR" sz="2400" b="1" dirty="0">
              <a:latin typeface="Gabriola" panose="04040605051002020D02" pitchFamily="82" charset="0"/>
              <a:sym typeface="Symbol" panose="05050102010706020507" pitchFamily="18" charset="2"/>
            </a:endParaRPr>
          </a:p>
          <a:p>
            <a:r>
              <a:rPr lang="tr-TR" altLang="tr-TR" sz="2400" b="1" dirty="0">
                <a:latin typeface="Gabriola" panose="04040605051002020D02" pitchFamily="82" charset="0"/>
              </a:rPr>
              <a:t>filozof</a:t>
            </a:r>
            <a:r>
              <a:rPr lang="en-US" altLang="tr-TR" sz="2400" b="1" dirty="0">
                <a:latin typeface="Gabriola" panose="04040605051002020D02" pitchFamily="82" charset="0"/>
              </a:rPr>
              <a:t>(</a:t>
            </a:r>
            <a:r>
              <a:rPr lang="tr-TR" altLang="tr-TR" sz="2400" b="1" dirty="0" err="1">
                <a:latin typeface="Gabriola" panose="04040605051002020D02" pitchFamily="82" charset="0"/>
              </a:rPr>
              <a:t>sokrates</a:t>
            </a:r>
            <a:r>
              <a:rPr lang="tr-TR" altLang="tr-TR" sz="2400" b="1" dirty="0">
                <a:latin typeface="Gabriola" panose="04040605051002020D02" pitchFamily="82" charset="0"/>
              </a:rPr>
              <a:t>)</a:t>
            </a:r>
            <a:endParaRPr lang="en-US" altLang="tr-TR" sz="2400" b="1" dirty="0">
              <a:latin typeface="Gabriola" panose="04040605051002020D02" pitchFamily="82" charset="0"/>
            </a:endParaRPr>
          </a:p>
        </p:txBody>
      </p:sp>
      <p:cxnSp>
        <p:nvCxnSpPr>
          <p:cNvPr id="40" name="Düz Bağlayıcı 39"/>
          <p:cNvCxnSpPr/>
          <p:nvPr/>
        </p:nvCxnSpPr>
        <p:spPr>
          <a:xfrm>
            <a:off x="6280150" y="2568575"/>
            <a:ext cx="3170238"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7175" name="Metin kutusu 40"/>
          <p:cNvSpPr txBox="1">
            <a:spLocks noChangeArrowheads="1"/>
          </p:cNvSpPr>
          <p:nvPr/>
        </p:nvSpPr>
        <p:spPr bwMode="auto">
          <a:xfrm>
            <a:off x="6257926" y="2528888"/>
            <a:ext cx="17604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tr-TR" altLang="tr-TR" sz="2400" b="1" dirty="0">
                <a:latin typeface="Gabriola" panose="04040605051002020D02" pitchFamily="82" charset="0"/>
              </a:rPr>
              <a:t>ölümlü</a:t>
            </a:r>
            <a:r>
              <a:rPr lang="en-US" altLang="tr-TR" sz="2400" b="1" dirty="0">
                <a:latin typeface="Gabriola" panose="04040605051002020D02" pitchFamily="82" charset="0"/>
              </a:rPr>
              <a:t>(</a:t>
            </a:r>
            <a:r>
              <a:rPr lang="tr-TR" altLang="tr-TR" sz="2400" b="1" dirty="0" err="1">
                <a:latin typeface="Gabriola" panose="04040605051002020D02" pitchFamily="82" charset="0"/>
              </a:rPr>
              <a:t>sokrates</a:t>
            </a:r>
            <a:r>
              <a:rPr lang="tr-TR" altLang="tr-TR" sz="2400" b="1" dirty="0">
                <a:latin typeface="Gabriola" panose="04040605051002020D02" pitchFamily="82" charset="0"/>
              </a:rPr>
              <a:t>)</a:t>
            </a:r>
            <a:endParaRPr lang="en-US" altLang="tr-TR" sz="2400" b="1" dirty="0">
              <a:latin typeface="Gabriola" panose="04040605051002020D02" pitchFamily="82" charset="0"/>
            </a:endParaRPr>
          </a:p>
        </p:txBody>
      </p:sp>
      <p:cxnSp>
        <p:nvCxnSpPr>
          <p:cNvPr id="42" name="Düz Ok Bağlayıcısı 41"/>
          <p:cNvCxnSpPr/>
          <p:nvPr/>
        </p:nvCxnSpPr>
        <p:spPr>
          <a:xfrm>
            <a:off x="5016500" y="2252664"/>
            <a:ext cx="1163638" cy="7937"/>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
        <p:nvSpPr>
          <p:cNvPr id="25" name="Yuvarlatılmış Dikdörtgen 24"/>
          <p:cNvSpPr/>
          <p:nvPr/>
        </p:nvSpPr>
        <p:spPr>
          <a:xfrm>
            <a:off x="2035175" y="1538288"/>
            <a:ext cx="3124200" cy="1490662"/>
          </a:xfrm>
          <a:prstGeom prst="roundRect">
            <a:avLst/>
          </a:prstGeom>
          <a:noFill/>
          <a:ln w="38100">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82" name="Metin kutusu 38"/>
          <p:cNvSpPr txBox="1">
            <a:spLocks noChangeArrowheads="1"/>
          </p:cNvSpPr>
          <p:nvPr/>
        </p:nvSpPr>
        <p:spPr bwMode="auto">
          <a:xfrm>
            <a:off x="2179638" y="1590676"/>
            <a:ext cx="275748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tr-TR" altLang="tr-TR" sz="2400" b="1" dirty="0">
                <a:latin typeface="Gabriola" panose="04040605051002020D02" pitchFamily="82" charset="0"/>
              </a:rPr>
              <a:t>Bütün filozoflar ölümlüdür</a:t>
            </a:r>
            <a:r>
              <a:rPr lang="en-US" altLang="tr-TR" sz="2400" b="1" dirty="0">
                <a:latin typeface="Gabriola" panose="04040605051002020D02" pitchFamily="82" charset="0"/>
              </a:rPr>
              <a:t>.</a:t>
            </a:r>
          </a:p>
          <a:p>
            <a:r>
              <a:rPr lang="en-US" altLang="tr-TR" sz="2400" b="1" dirty="0">
                <a:latin typeface="Gabriola" panose="04040605051002020D02" pitchFamily="82" charset="0"/>
              </a:rPr>
              <a:t>So</a:t>
            </a:r>
            <a:r>
              <a:rPr lang="tr-TR" altLang="tr-TR" sz="2400" b="1" dirty="0">
                <a:latin typeface="Gabriola" panose="04040605051002020D02" pitchFamily="82" charset="0"/>
              </a:rPr>
              <a:t>k</a:t>
            </a:r>
            <a:r>
              <a:rPr lang="en-US" altLang="tr-TR" sz="2400" b="1" dirty="0">
                <a:latin typeface="Gabriola" panose="04040605051002020D02" pitchFamily="82" charset="0"/>
              </a:rPr>
              <a:t>rates </a:t>
            </a:r>
            <a:r>
              <a:rPr lang="tr-TR" altLang="tr-TR" sz="2400" b="1" dirty="0">
                <a:latin typeface="Gabriola" panose="04040605051002020D02" pitchFamily="82" charset="0"/>
              </a:rPr>
              <a:t>bir filozoftur</a:t>
            </a:r>
            <a:r>
              <a:rPr lang="en-US" altLang="tr-TR" sz="2400" b="1" dirty="0">
                <a:latin typeface="Gabriola" panose="04040605051002020D02" pitchFamily="82" charset="0"/>
              </a:rPr>
              <a:t>.</a:t>
            </a:r>
            <a:endParaRPr lang="en-US" altLang="tr-TR" sz="2400" dirty="0"/>
          </a:p>
        </p:txBody>
      </p:sp>
      <p:cxnSp>
        <p:nvCxnSpPr>
          <p:cNvPr id="28" name="Düz Bağlayıcı 27"/>
          <p:cNvCxnSpPr/>
          <p:nvPr/>
        </p:nvCxnSpPr>
        <p:spPr>
          <a:xfrm>
            <a:off x="2214564" y="2532064"/>
            <a:ext cx="2782887" cy="7937"/>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7184" name="Metin kutusu 47"/>
          <p:cNvSpPr txBox="1">
            <a:spLocks noChangeArrowheads="1"/>
          </p:cNvSpPr>
          <p:nvPr/>
        </p:nvSpPr>
        <p:spPr bwMode="auto">
          <a:xfrm>
            <a:off x="2225675" y="2493964"/>
            <a:ext cx="20730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tr-TR" sz="2400" b="1" dirty="0">
                <a:latin typeface="Gabriola" panose="04040605051002020D02" pitchFamily="82" charset="0"/>
              </a:rPr>
              <a:t>So</a:t>
            </a:r>
            <a:r>
              <a:rPr lang="tr-TR" altLang="tr-TR" sz="2400" b="1" dirty="0">
                <a:latin typeface="Gabriola" panose="04040605051002020D02" pitchFamily="82" charset="0"/>
              </a:rPr>
              <a:t>k</a:t>
            </a:r>
            <a:r>
              <a:rPr lang="en-US" altLang="tr-TR" sz="2400" b="1" dirty="0">
                <a:latin typeface="Gabriola" panose="04040605051002020D02" pitchFamily="82" charset="0"/>
              </a:rPr>
              <a:t>rates </a:t>
            </a:r>
            <a:r>
              <a:rPr lang="tr-TR" altLang="tr-TR" sz="2400" b="1" dirty="0">
                <a:latin typeface="Gabriola" panose="04040605051002020D02" pitchFamily="82" charset="0"/>
              </a:rPr>
              <a:t>ölümlüdür.</a:t>
            </a:r>
          </a:p>
        </p:txBody>
      </p:sp>
      <p:sp>
        <p:nvSpPr>
          <p:cNvPr id="3" name="Oval 2"/>
          <p:cNvSpPr/>
          <p:nvPr/>
        </p:nvSpPr>
        <p:spPr>
          <a:xfrm>
            <a:off x="4742994" y="3876916"/>
            <a:ext cx="1871662" cy="2416175"/>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86" name="Metin kutusu 44"/>
          <p:cNvSpPr txBox="1">
            <a:spLocks noChangeArrowheads="1"/>
          </p:cNvSpPr>
          <p:nvPr/>
        </p:nvSpPr>
        <p:spPr bwMode="auto">
          <a:xfrm>
            <a:off x="5140037" y="3597266"/>
            <a:ext cx="107112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tr-TR" altLang="tr-TR" sz="1600" b="1" dirty="0">
                <a:solidFill>
                  <a:schemeClr val="accent2"/>
                </a:solidFill>
                <a:latin typeface="Gabriola" panose="04040605051002020D02" pitchFamily="82" charset="0"/>
              </a:rPr>
              <a:t>ÖLÜMLÜLER</a:t>
            </a:r>
            <a:endParaRPr lang="en-US" altLang="tr-TR" sz="1600" dirty="0">
              <a:solidFill>
                <a:schemeClr val="accent2"/>
              </a:solidFill>
              <a:latin typeface="Browallia New" panose="020B0604020202020204" pitchFamily="34" charset="-34"/>
              <a:cs typeface="Browallia New" panose="020B0604020202020204" pitchFamily="34" charset="-34"/>
            </a:endParaRPr>
          </a:p>
        </p:txBody>
      </p:sp>
      <p:sp>
        <p:nvSpPr>
          <p:cNvPr id="33" name="Oval 32"/>
          <p:cNvSpPr/>
          <p:nvPr/>
        </p:nvSpPr>
        <p:spPr>
          <a:xfrm>
            <a:off x="5103357" y="4330940"/>
            <a:ext cx="1158875" cy="1544638"/>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88" name="Metin kutusu 44"/>
          <p:cNvSpPr txBox="1">
            <a:spLocks noChangeArrowheads="1"/>
          </p:cNvSpPr>
          <p:nvPr/>
        </p:nvSpPr>
        <p:spPr bwMode="auto">
          <a:xfrm>
            <a:off x="5159588" y="4086465"/>
            <a:ext cx="104708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tr-TR" altLang="tr-TR" sz="1600" b="1" dirty="0">
                <a:solidFill>
                  <a:schemeClr val="accent2"/>
                </a:solidFill>
                <a:latin typeface="Gabriola" panose="04040605051002020D02" pitchFamily="82" charset="0"/>
              </a:rPr>
              <a:t>FİLOZOFLAR</a:t>
            </a:r>
            <a:endParaRPr lang="en-US" altLang="tr-TR" sz="1600" dirty="0">
              <a:solidFill>
                <a:schemeClr val="accent2"/>
              </a:solidFill>
              <a:latin typeface="Browallia New" panose="020B0604020202020204" pitchFamily="34" charset="-34"/>
              <a:cs typeface="Browallia New" panose="020B0604020202020204" pitchFamily="34" charset="-34"/>
            </a:endParaRPr>
          </a:p>
        </p:txBody>
      </p:sp>
      <p:sp>
        <p:nvSpPr>
          <p:cNvPr id="7189" name="Metin kutusu 24"/>
          <p:cNvSpPr txBox="1">
            <a:spLocks noChangeArrowheads="1"/>
          </p:cNvSpPr>
          <p:nvPr/>
        </p:nvSpPr>
        <p:spPr bwMode="auto">
          <a:xfrm>
            <a:off x="5557382" y="4364278"/>
            <a:ext cx="354013"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ash"/>
                <a:miter lim="800000"/>
                <a:headEnd/>
                <a:tailEnd/>
              </a14:hiddenLine>
            </a:ext>
          </a:extLst>
        </p:spPr>
        <p:txBody>
          <a:bodyPr>
            <a:spAutoFit/>
          </a:bodyPr>
          <a:lstStyle>
            <a:lvl1pPr marL="457200" indent="-4572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Font typeface="Arial" panose="020B0604020202020204" pitchFamily="34" charset="0"/>
              <a:buChar char="•"/>
            </a:pPr>
            <a:r>
              <a:rPr lang="tr-TR" altLang="tr-TR" sz="1000" b="1">
                <a:latin typeface="Gabriola" panose="04040605051002020D02" pitchFamily="82" charset="0"/>
              </a:rPr>
              <a:t> </a:t>
            </a:r>
          </a:p>
          <a:p>
            <a:pPr>
              <a:buFont typeface="Arial" panose="020B0604020202020204" pitchFamily="34" charset="0"/>
              <a:buChar char="•"/>
            </a:pPr>
            <a:r>
              <a:rPr lang="tr-TR" altLang="tr-TR" sz="1000" b="1">
                <a:latin typeface="Gabriola" panose="04040605051002020D02" pitchFamily="82" charset="0"/>
              </a:rPr>
              <a:t> </a:t>
            </a:r>
          </a:p>
          <a:p>
            <a:pPr>
              <a:buFont typeface="Arial" panose="020B0604020202020204" pitchFamily="34" charset="0"/>
              <a:buChar char="•"/>
            </a:pPr>
            <a:r>
              <a:rPr lang="tr-TR" altLang="tr-TR" sz="1000" b="1">
                <a:latin typeface="Gabriola" panose="04040605051002020D02" pitchFamily="82" charset="0"/>
              </a:rPr>
              <a:t> </a:t>
            </a:r>
          </a:p>
        </p:txBody>
      </p:sp>
      <p:sp>
        <p:nvSpPr>
          <p:cNvPr id="7190" name="Metin kutusu 24"/>
          <p:cNvSpPr txBox="1">
            <a:spLocks noChangeArrowheads="1"/>
          </p:cNvSpPr>
          <p:nvPr/>
        </p:nvSpPr>
        <p:spPr bwMode="auto">
          <a:xfrm>
            <a:off x="5547857" y="5256454"/>
            <a:ext cx="354013"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ash"/>
                <a:miter lim="800000"/>
                <a:headEnd/>
                <a:tailEnd/>
              </a14:hiddenLine>
            </a:ext>
          </a:extLst>
        </p:spPr>
        <p:txBody>
          <a:bodyPr>
            <a:spAutoFit/>
          </a:bodyPr>
          <a:lstStyle>
            <a:lvl1pPr marL="457200" indent="-4572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Font typeface="Arial" panose="020B0604020202020204" pitchFamily="34" charset="0"/>
              <a:buChar char="•"/>
            </a:pPr>
            <a:r>
              <a:rPr lang="tr-TR" altLang="tr-TR" sz="1000" b="1">
                <a:latin typeface="Gabriola" panose="04040605051002020D02" pitchFamily="82" charset="0"/>
              </a:rPr>
              <a:t> </a:t>
            </a:r>
          </a:p>
          <a:p>
            <a:pPr>
              <a:buFont typeface="Arial" panose="020B0604020202020204" pitchFamily="34" charset="0"/>
              <a:buChar char="•"/>
            </a:pPr>
            <a:r>
              <a:rPr lang="tr-TR" altLang="tr-TR" sz="1000" b="1">
                <a:latin typeface="Gabriola" panose="04040605051002020D02" pitchFamily="82" charset="0"/>
              </a:rPr>
              <a:t> </a:t>
            </a:r>
          </a:p>
          <a:p>
            <a:pPr>
              <a:buFont typeface="Arial" panose="020B0604020202020204" pitchFamily="34" charset="0"/>
              <a:buChar char="•"/>
            </a:pPr>
            <a:r>
              <a:rPr lang="tr-TR" altLang="tr-TR" sz="1000" b="1">
                <a:latin typeface="Gabriola" panose="04040605051002020D02" pitchFamily="82" charset="0"/>
              </a:rPr>
              <a:t> </a:t>
            </a:r>
          </a:p>
        </p:txBody>
      </p:sp>
      <p:sp>
        <p:nvSpPr>
          <p:cNvPr id="7191" name="Metin kutusu 48"/>
          <p:cNvSpPr txBox="1">
            <a:spLocks noChangeArrowheads="1"/>
          </p:cNvSpPr>
          <p:nvPr/>
        </p:nvSpPr>
        <p:spPr bwMode="auto">
          <a:xfrm>
            <a:off x="5370056" y="4813540"/>
            <a:ext cx="83388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tr-TR" altLang="tr-TR" sz="2000" b="1" dirty="0">
                <a:solidFill>
                  <a:schemeClr val="accent2"/>
                </a:solidFill>
                <a:latin typeface="Gabriola" panose="04040605051002020D02" pitchFamily="82" charset="0"/>
              </a:rPr>
              <a:t>Sokrates</a:t>
            </a:r>
            <a:endParaRPr lang="en-US" altLang="tr-TR" sz="2000" dirty="0">
              <a:solidFill>
                <a:schemeClr val="accent2"/>
              </a:solidFill>
            </a:endParaRPr>
          </a:p>
        </p:txBody>
      </p:sp>
    </p:spTree>
    <p:extLst>
      <p:ext uri="{BB962C8B-B14F-4D97-AF65-F5344CB8AC3E}">
        <p14:creationId xmlns:p14="http://schemas.microsoft.com/office/powerpoint/2010/main" val="19685768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8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18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7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17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18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18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18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19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1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7173" grpId="0"/>
      <p:bldP spid="7175" grpId="0"/>
      <p:bldP spid="25" grpId="0" animBg="1"/>
      <p:bldP spid="7182" grpId="0"/>
      <p:bldP spid="7184" grpId="0"/>
      <p:bldP spid="3" grpId="0" animBg="1"/>
      <p:bldP spid="7186" grpId="0"/>
      <p:bldP spid="33" grpId="0" animBg="1"/>
      <p:bldP spid="7188" grpId="0"/>
      <p:bldP spid="7189" grpId="0"/>
      <p:bldP spid="7190" grpId="0"/>
      <p:bldP spid="719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Yuvarlatılmış Dikdörtgen 28"/>
          <p:cNvSpPr/>
          <p:nvPr/>
        </p:nvSpPr>
        <p:spPr>
          <a:xfrm>
            <a:off x="6901769" y="2271706"/>
            <a:ext cx="4231452" cy="822775"/>
          </a:xfrm>
          <a:prstGeom prst="roundRect">
            <a:avLst/>
          </a:prstGeom>
          <a:noFill/>
          <a:ln w="38100">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73" name="Metin kutusu 32"/>
          <p:cNvSpPr txBox="1">
            <a:spLocks noChangeArrowheads="1"/>
          </p:cNvSpPr>
          <p:nvPr/>
        </p:nvSpPr>
        <p:spPr bwMode="auto">
          <a:xfrm>
            <a:off x="7225665" y="2390705"/>
            <a:ext cx="380328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b="1" dirty="0">
                <a:sym typeface="Symbol"/>
              </a:rPr>
              <a:t></a:t>
            </a:r>
            <a:r>
              <a:rPr lang="en-US" altLang="tr-TR" sz="3200" b="1" dirty="0">
                <a:latin typeface="Gabriola" panose="04040605051002020D02" pitchFamily="82" charset="0"/>
              </a:rPr>
              <a:t>x[</a:t>
            </a:r>
            <a:r>
              <a:rPr lang="tr-TR" altLang="tr-TR" sz="3200" b="1" dirty="0">
                <a:latin typeface="Gabriola" panose="04040605051002020D02" pitchFamily="82" charset="0"/>
              </a:rPr>
              <a:t>köpek</a:t>
            </a:r>
            <a:r>
              <a:rPr lang="en-US" altLang="tr-TR" sz="3200" b="1" dirty="0">
                <a:latin typeface="Gabriola" panose="04040605051002020D02" pitchFamily="82" charset="0"/>
              </a:rPr>
              <a:t>(x) </a:t>
            </a:r>
            <a:r>
              <a:rPr lang="en-US" sz="3200" dirty="0">
                <a:sym typeface="Symbol"/>
              </a:rPr>
              <a:t></a:t>
            </a:r>
            <a:r>
              <a:rPr lang="en-US" altLang="tr-TR" sz="3200" b="1" dirty="0">
                <a:latin typeface="Gabriola" panose="04040605051002020D02" pitchFamily="82" charset="0"/>
              </a:rPr>
              <a:t> </a:t>
            </a:r>
            <a:r>
              <a:rPr lang="tr-TR" altLang="tr-TR" sz="3200" b="1" dirty="0">
                <a:latin typeface="Gabriola" panose="04040605051002020D02" pitchFamily="82" charset="0"/>
              </a:rPr>
              <a:t>havlıyor</a:t>
            </a:r>
            <a:r>
              <a:rPr lang="en-US" altLang="tr-TR" sz="3200" b="1" dirty="0">
                <a:latin typeface="Gabriola" panose="04040605051002020D02" pitchFamily="82" charset="0"/>
              </a:rPr>
              <a:t>(x)]</a:t>
            </a:r>
            <a:endParaRPr lang="en-US" altLang="tr-TR" sz="3200" b="1" dirty="0">
              <a:latin typeface="Gabriola" panose="04040605051002020D02" pitchFamily="82" charset="0"/>
              <a:sym typeface="Symbol" panose="05050102010706020507" pitchFamily="18" charset="2"/>
            </a:endParaRPr>
          </a:p>
        </p:txBody>
      </p:sp>
      <p:cxnSp>
        <p:nvCxnSpPr>
          <p:cNvPr id="42" name="Düz Ok Bağlayıcısı 41"/>
          <p:cNvCxnSpPr/>
          <p:nvPr/>
        </p:nvCxnSpPr>
        <p:spPr>
          <a:xfrm>
            <a:off x="5480352" y="2738337"/>
            <a:ext cx="1163638" cy="7937"/>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
        <p:nvSpPr>
          <p:cNvPr id="25" name="Yuvarlatılmış Dikdörtgen 24"/>
          <p:cNvSpPr/>
          <p:nvPr/>
        </p:nvSpPr>
        <p:spPr>
          <a:xfrm>
            <a:off x="2098373" y="2271707"/>
            <a:ext cx="3124200" cy="822775"/>
          </a:xfrm>
          <a:prstGeom prst="roundRect">
            <a:avLst/>
          </a:prstGeom>
          <a:noFill/>
          <a:ln w="38100">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82" name="Metin kutusu 38"/>
          <p:cNvSpPr txBox="1">
            <a:spLocks noChangeArrowheads="1"/>
          </p:cNvSpPr>
          <p:nvPr/>
        </p:nvSpPr>
        <p:spPr bwMode="auto">
          <a:xfrm>
            <a:off x="2446388" y="2323205"/>
            <a:ext cx="250260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tr-TR" altLang="tr-TR" sz="3200" b="1" dirty="0">
                <a:latin typeface="Gabriola" panose="04040605051002020D02" pitchFamily="82" charset="0"/>
              </a:rPr>
              <a:t>Bir köpek havlıyor.</a:t>
            </a:r>
            <a:endParaRPr lang="en-US" altLang="tr-TR" sz="3200" b="1" dirty="0">
              <a:latin typeface="Gabriola" panose="04040605051002020D02" pitchFamily="82" charset="0"/>
            </a:endParaRPr>
          </a:p>
        </p:txBody>
      </p:sp>
      <p:sp>
        <p:nvSpPr>
          <p:cNvPr id="2" name="Rectangle 2">
            <a:extLst>
              <a:ext uri="{FF2B5EF4-FFF2-40B4-BE49-F238E27FC236}">
                <a16:creationId xmlns:a16="http://schemas.microsoft.com/office/drawing/2014/main" id="{07A9C190-319F-3CC0-5F0A-10B885E6CB69}"/>
              </a:ext>
            </a:extLst>
          </p:cNvPr>
          <p:cNvSpPr txBox="1">
            <a:spLocks noChangeArrowheads="1"/>
          </p:cNvSpPr>
          <p:nvPr/>
        </p:nvSpPr>
        <p:spPr>
          <a:xfrm>
            <a:off x="1716505" y="0"/>
            <a:ext cx="8229600" cy="736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tr-TR" altLang="tr-TR" sz="4800" b="1" dirty="0">
                <a:solidFill>
                  <a:srgbClr val="003300"/>
                </a:solidFill>
                <a:latin typeface="Gabriola" panose="04040605051002020D02" pitchFamily="82" charset="0"/>
              </a:rPr>
              <a:t>Ö</a:t>
            </a:r>
            <a:r>
              <a:rPr lang="tr-TR" altLang="tr-TR" sz="4000" b="1" dirty="0">
                <a:solidFill>
                  <a:srgbClr val="003300"/>
                </a:solidFill>
                <a:latin typeface="Gabriola" panose="04040605051002020D02" pitchFamily="82" charset="0"/>
              </a:rPr>
              <a:t>RNEK </a:t>
            </a:r>
            <a:r>
              <a:rPr lang="tr-TR" altLang="tr-TR" sz="4800" b="1" dirty="0">
                <a:solidFill>
                  <a:srgbClr val="003300"/>
                </a:solidFill>
                <a:latin typeface="Gabriola" panose="04040605051002020D02" pitchFamily="82" charset="0"/>
              </a:rPr>
              <a:t>(2)</a:t>
            </a:r>
            <a:endParaRPr lang="en-US" altLang="tr-TR" sz="4800" b="1" dirty="0">
              <a:solidFill>
                <a:srgbClr val="003300"/>
              </a:solidFill>
              <a:latin typeface="Gabriola" panose="04040605051002020D02" pitchFamily="82" charset="0"/>
            </a:endParaRPr>
          </a:p>
        </p:txBody>
      </p:sp>
    </p:spTree>
    <p:extLst>
      <p:ext uri="{BB962C8B-B14F-4D97-AF65-F5344CB8AC3E}">
        <p14:creationId xmlns:p14="http://schemas.microsoft.com/office/powerpoint/2010/main" val="17833955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8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17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7173" grpId="0"/>
      <p:bldP spid="25" grpId="0" animBg="1"/>
      <p:bldP spid="718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037" y="155769"/>
            <a:ext cx="10058400" cy="697187"/>
          </a:xfrm>
        </p:spPr>
        <p:txBody>
          <a:bodyPr>
            <a:noAutofit/>
          </a:bodyPr>
          <a:lstStyle/>
          <a:p>
            <a:pPr algn="ctr"/>
            <a:r>
              <a:rPr lang="tr-TR" sz="4800" b="1" dirty="0">
                <a:solidFill>
                  <a:srgbClr val="003300"/>
                </a:solidFill>
                <a:latin typeface="Gabriola" panose="04040605051002020D02" pitchFamily="82" charset="0"/>
              </a:rPr>
              <a:t>s</a:t>
            </a:r>
            <a:r>
              <a:rPr lang="tr-TR" sz="4000" b="1" dirty="0">
                <a:solidFill>
                  <a:srgbClr val="003300"/>
                </a:solidFill>
                <a:latin typeface="Gabriola" panose="04040605051002020D02" pitchFamily="82" charset="0"/>
              </a:rPr>
              <a:t>unum</a:t>
            </a:r>
            <a:r>
              <a:rPr lang="tr-TR" sz="4800" b="1" dirty="0">
                <a:solidFill>
                  <a:srgbClr val="003300"/>
                </a:solidFill>
                <a:latin typeface="Gabriola" panose="04040605051002020D02" pitchFamily="82" charset="0"/>
              </a:rPr>
              <a:t> p</a:t>
            </a:r>
            <a:r>
              <a:rPr lang="tr-TR" sz="4000" b="1" dirty="0">
                <a:solidFill>
                  <a:srgbClr val="003300"/>
                </a:solidFill>
                <a:latin typeface="Gabriola" panose="04040605051002020D02" pitchFamily="82" charset="0"/>
              </a:rPr>
              <a:t>lanı</a:t>
            </a:r>
            <a:endParaRPr lang="en-US" sz="4000" b="1" dirty="0">
              <a:solidFill>
                <a:srgbClr val="003300"/>
              </a:solidFill>
              <a:latin typeface="Gabriola" panose="04040605051002020D02" pitchFamily="82" charset="0"/>
            </a:endParaRPr>
          </a:p>
        </p:txBody>
      </p:sp>
      <p:sp>
        <p:nvSpPr>
          <p:cNvPr id="3" name="Content Placeholder 2"/>
          <p:cNvSpPr>
            <a:spLocks noGrp="1"/>
          </p:cNvSpPr>
          <p:nvPr>
            <p:ph idx="1"/>
          </p:nvPr>
        </p:nvSpPr>
        <p:spPr>
          <a:xfrm>
            <a:off x="1142037" y="1106337"/>
            <a:ext cx="10058400" cy="4765074"/>
          </a:xfrm>
        </p:spPr>
        <p:txBody>
          <a:bodyPr>
            <a:normAutofit fontScale="92500" lnSpcReduction="20000"/>
          </a:bodyPr>
          <a:lstStyle/>
          <a:p>
            <a:r>
              <a:rPr lang="tr-TR" sz="3600" b="1" dirty="0">
                <a:latin typeface="Gabriola" panose="04040605051002020D02" pitchFamily="82" charset="0"/>
              </a:rPr>
              <a:t>Dil ve mantık </a:t>
            </a:r>
          </a:p>
          <a:p>
            <a:r>
              <a:rPr lang="tr-TR" sz="3600" b="1" dirty="0">
                <a:latin typeface="Gabriola" panose="04040605051002020D02" pitchFamily="82" charset="0"/>
              </a:rPr>
              <a:t>L</a:t>
            </a:r>
            <a:r>
              <a:rPr lang="tr-TR" sz="3600" b="1" baseline="-25000" dirty="0">
                <a:latin typeface="Gabriola" panose="04040605051002020D02" pitchFamily="82" charset="0"/>
              </a:rPr>
              <a:t>1 </a:t>
            </a:r>
            <a:r>
              <a:rPr lang="tr-TR" sz="3600" b="1" dirty="0">
                <a:latin typeface="Gabriola" panose="04040605051002020D02" pitchFamily="82" charset="0"/>
              </a:rPr>
              <a:t>ile akıl yürütmenin sınırları</a:t>
            </a:r>
            <a:r>
              <a:rPr lang="tr-TR" sz="3600" b="1" baseline="-25000" dirty="0"/>
              <a:t>		</a:t>
            </a:r>
            <a:r>
              <a:rPr lang="tr-TR" sz="3600" b="1" dirty="0"/>
              <a:t>  	</a:t>
            </a:r>
            <a:endParaRPr lang="tr-TR" sz="3600" b="1" baseline="-25000" dirty="0">
              <a:latin typeface="Gabriola" panose="04040605051002020D02" pitchFamily="82" charset="0"/>
            </a:endParaRPr>
          </a:p>
          <a:p>
            <a:r>
              <a:rPr lang="tr-TR" sz="3600" b="1" dirty="0">
                <a:latin typeface="Gabriola" panose="04040605051002020D02" pitchFamily="82" charset="0"/>
              </a:rPr>
              <a:t>Yeni bir formel Dil: L</a:t>
            </a:r>
            <a:r>
              <a:rPr lang="tr-TR" sz="3600" b="1" baseline="-25000" dirty="0">
                <a:latin typeface="Gabriola" panose="04040605051002020D02" pitchFamily="82" charset="0"/>
              </a:rPr>
              <a:t>2</a:t>
            </a:r>
          </a:p>
          <a:p>
            <a:r>
              <a:rPr lang="tr-TR" sz="3600" b="1" dirty="0">
                <a:latin typeface="Gabriola" panose="04040605051002020D02" pitchFamily="82" charset="0"/>
              </a:rPr>
              <a:t>L</a:t>
            </a:r>
            <a:r>
              <a:rPr lang="tr-TR" sz="3600" b="1" baseline="-25000" dirty="0">
                <a:latin typeface="Gabriola" panose="04040605051002020D02" pitchFamily="82" charset="0"/>
              </a:rPr>
              <a:t>2 </a:t>
            </a:r>
            <a:r>
              <a:rPr lang="tr-TR" sz="3600" b="1" dirty="0">
                <a:latin typeface="Gabriola" panose="04040605051002020D02" pitchFamily="82" charset="0"/>
              </a:rPr>
              <a:t>ile akıl yürütmenin sınırları</a:t>
            </a:r>
            <a:r>
              <a:rPr lang="tr-TR" sz="3600" b="1" baseline="-25000" dirty="0"/>
              <a:t>	</a:t>
            </a:r>
            <a:endParaRPr lang="tr-TR" sz="3600" b="1" dirty="0">
              <a:latin typeface="Gabriola" panose="04040605051002020D02" pitchFamily="82" charset="0"/>
            </a:endParaRPr>
          </a:p>
          <a:p>
            <a:r>
              <a:rPr lang="tr-TR" sz="3600" b="1" dirty="0">
                <a:latin typeface="Gabriola" panose="04040605051002020D02" pitchFamily="82" charset="0"/>
              </a:rPr>
              <a:t>Evrensel ve Varoluşsal niceleyiciler</a:t>
            </a:r>
          </a:p>
          <a:p>
            <a:r>
              <a:rPr lang="tr-TR" sz="3600" b="1" dirty="0">
                <a:latin typeface="Gabriola" panose="04040605051002020D02" pitchFamily="82" charset="0"/>
              </a:rPr>
              <a:t>Operatör olarak niceleyicileri barındıran yeni bir mantık sistemi: Birinci Dereceden Yüklem Mantığı</a:t>
            </a:r>
          </a:p>
          <a:p>
            <a:r>
              <a:rPr lang="tr-TR" sz="3600" b="1" dirty="0">
                <a:latin typeface="Gabriola" panose="04040605051002020D02" pitchFamily="82" charset="0"/>
              </a:rPr>
              <a:t>Birinci Dereceden Yüklem Mantığı için tanımlanmış bir formel dil: L</a:t>
            </a:r>
            <a:r>
              <a:rPr lang="tr-TR" sz="3600" b="1" baseline="-25000" dirty="0">
                <a:latin typeface="Gabriola" panose="04040605051002020D02" pitchFamily="82" charset="0"/>
              </a:rPr>
              <a:t>3</a:t>
            </a:r>
            <a:r>
              <a:rPr lang="tr-TR" sz="3600" b="1" dirty="0">
                <a:latin typeface="Gabriola" panose="04040605051002020D02" pitchFamily="82" charset="0"/>
              </a:rPr>
              <a:t> </a:t>
            </a:r>
          </a:p>
          <a:p>
            <a:r>
              <a:rPr lang="tr-TR" sz="3600" b="1" dirty="0">
                <a:latin typeface="Gabriola" panose="04040605051002020D02" pitchFamily="82" charset="0"/>
              </a:rPr>
              <a:t>Eşitlik Operatörlü Yüklem Mantığı</a:t>
            </a:r>
            <a:endParaRPr lang="en-US" sz="3600" b="1" dirty="0">
              <a:latin typeface="Gabriola" panose="04040605051002020D02" pitchFamily="82" charset="0"/>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t>2</a:t>
            </a:fld>
            <a:endParaRPr lang="en-US" dirty="0"/>
          </a:p>
        </p:txBody>
      </p:sp>
    </p:spTree>
    <p:extLst>
      <p:ext uri="{BB962C8B-B14F-4D97-AF65-F5344CB8AC3E}">
        <p14:creationId xmlns:p14="http://schemas.microsoft.com/office/powerpoint/2010/main" val="1955342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Yuvarlatılmış Dikdörtgen 19"/>
          <p:cNvSpPr/>
          <p:nvPr/>
        </p:nvSpPr>
        <p:spPr>
          <a:xfrm>
            <a:off x="5741107" y="2446418"/>
            <a:ext cx="6093765" cy="822775"/>
          </a:xfrm>
          <a:prstGeom prst="roundRect">
            <a:avLst/>
          </a:prstGeom>
          <a:noFill/>
          <a:ln w="38100">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Metin kutusu 32"/>
          <p:cNvSpPr txBox="1">
            <a:spLocks noChangeArrowheads="1"/>
          </p:cNvSpPr>
          <p:nvPr/>
        </p:nvSpPr>
        <p:spPr bwMode="auto">
          <a:xfrm>
            <a:off x="5863391" y="2565415"/>
            <a:ext cx="601654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b="1" dirty="0">
                <a:sym typeface="Symbol"/>
              </a:rPr>
              <a:t></a:t>
            </a:r>
            <a:r>
              <a:rPr lang="en-US" altLang="tr-TR" sz="3200" b="1" dirty="0">
                <a:latin typeface="Gabriola" panose="04040605051002020D02" pitchFamily="82" charset="0"/>
              </a:rPr>
              <a:t>x</a:t>
            </a:r>
            <a:r>
              <a:rPr lang="en-US" sz="3200" b="1" dirty="0">
                <a:sym typeface="Symbol"/>
              </a:rPr>
              <a:t></a:t>
            </a:r>
            <a:r>
              <a:rPr lang="tr-TR" altLang="tr-TR" sz="3200" b="1" dirty="0">
                <a:latin typeface="Gabriola" panose="04040605051002020D02" pitchFamily="82" charset="0"/>
              </a:rPr>
              <a:t>y</a:t>
            </a:r>
            <a:r>
              <a:rPr lang="en-US" altLang="tr-TR" sz="3200" b="1" dirty="0">
                <a:latin typeface="Gabriola" panose="04040605051002020D02" pitchFamily="82" charset="0"/>
              </a:rPr>
              <a:t>[</a:t>
            </a:r>
            <a:r>
              <a:rPr lang="tr-TR" altLang="tr-TR" sz="3200" b="1" dirty="0">
                <a:latin typeface="Gabriola" panose="04040605051002020D02" pitchFamily="82" charset="0"/>
              </a:rPr>
              <a:t>[köpek</a:t>
            </a:r>
            <a:r>
              <a:rPr lang="en-US" altLang="tr-TR" sz="3200" b="1" dirty="0">
                <a:latin typeface="Gabriola" panose="04040605051002020D02" pitchFamily="82" charset="0"/>
              </a:rPr>
              <a:t>(x) </a:t>
            </a:r>
            <a:r>
              <a:rPr lang="en-US" sz="3200" dirty="0">
                <a:sym typeface="Symbol"/>
              </a:rPr>
              <a:t> </a:t>
            </a:r>
            <a:r>
              <a:rPr lang="tr-TR" altLang="tr-TR" sz="3200" b="1" dirty="0">
                <a:latin typeface="Gabriola" panose="04040605051002020D02" pitchFamily="82" charset="0"/>
              </a:rPr>
              <a:t>kedi</a:t>
            </a:r>
            <a:r>
              <a:rPr lang="en-US" altLang="tr-TR" sz="3200" b="1" dirty="0">
                <a:latin typeface="Gabriola" panose="04040605051002020D02" pitchFamily="82" charset="0"/>
              </a:rPr>
              <a:t>(</a:t>
            </a:r>
            <a:r>
              <a:rPr lang="tr-TR" altLang="tr-TR" sz="3200" b="1" dirty="0">
                <a:latin typeface="Gabriola" panose="04040605051002020D02" pitchFamily="82" charset="0"/>
              </a:rPr>
              <a:t>y</a:t>
            </a:r>
            <a:r>
              <a:rPr lang="en-US" altLang="tr-TR" sz="3200" b="1" dirty="0">
                <a:latin typeface="Gabriola" panose="04040605051002020D02" pitchFamily="82" charset="0"/>
              </a:rPr>
              <a:t>)</a:t>
            </a:r>
            <a:r>
              <a:rPr lang="tr-TR" altLang="tr-TR" sz="3200" b="1" dirty="0">
                <a:latin typeface="Gabriola" panose="04040605051002020D02" pitchFamily="82" charset="0"/>
              </a:rPr>
              <a:t>]</a:t>
            </a:r>
            <a:r>
              <a:rPr lang="tr-TR" sz="3200" dirty="0">
                <a:sym typeface="Symbol"/>
              </a:rPr>
              <a:t> </a:t>
            </a:r>
            <a:r>
              <a:rPr lang="en-US" sz="3200" dirty="0">
                <a:sym typeface="Symbol"/>
              </a:rPr>
              <a:t></a:t>
            </a:r>
            <a:r>
              <a:rPr lang="en-US" altLang="tr-TR" sz="3200" b="1" dirty="0">
                <a:latin typeface="Gabriola" panose="04040605051002020D02" pitchFamily="82" charset="0"/>
              </a:rPr>
              <a:t> </a:t>
            </a:r>
            <a:r>
              <a:rPr lang="tr-TR" altLang="tr-TR" sz="3200" b="1" dirty="0">
                <a:latin typeface="Gabriola" panose="04040605051002020D02" pitchFamily="82" charset="0"/>
              </a:rPr>
              <a:t>kovalıyor</a:t>
            </a:r>
            <a:r>
              <a:rPr lang="en-US" altLang="tr-TR" sz="3200" b="1" dirty="0">
                <a:latin typeface="Gabriola" panose="04040605051002020D02" pitchFamily="82" charset="0"/>
              </a:rPr>
              <a:t>(x</a:t>
            </a:r>
            <a:r>
              <a:rPr lang="tr-TR" altLang="tr-TR" sz="3200" b="1" dirty="0">
                <a:latin typeface="Gabriola" panose="04040605051002020D02" pitchFamily="82" charset="0"/>
              </a:rPr>
              <a:t>, y</a:t>
            </a:r>
            <a:r>
              <a:rPr lang="en-US" altLang="tr-TR" sz="3200" b="1" dirty="0">
                <a:latin typeface="Gabriola" panose="04040605051002020D02" pitchFamily="82" charset="0"/>
              </a:rPr>
              <a:t>)]</a:t>
            </a:r>
            <a:endParaRPr lang="en-US" altLang="tr-TR" sz="3200" b="1" dirty="0">
              <a:latin typeface="Gabriola" panose="04040605051002020D02" pitchFamily="82" charset="0"/>
              <a:sym typeface="Symbol" panose="05050102010706020507" pitchFamily="18" charset="2"/>
            </a:endParaRPr>
          </a:p>
        </p:txBody>
      </p:sp>
      <p:cxnSp>
        <p:nvCxnSpPr>
          <p:cNvPr id="22" name="Düz Ok Bağlayıcısı 21"/>
          <p:cNvCxnSpPr/>
          <p:nvPr/>
        </p:nvCxnSpPr>
        <p:spPr>
          <a:xfrm>
            <a:off x="4440005" y="2913049"/>
            <a:ext cx="1163638" cy="7937"/>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
        <p:nvSpPr>
          <p:cNvPr id="23" name="Yuvarlatılmış Dikdörtgen 22"/>
          <p:cNvSpPr/>
          <p:nvPr/>
        </p:nvSpPr>
        <p:spPr>
          <a:xfrm>
            <a:off x="312066" y="2470478"/>
            <a:ext cx="3982453" cy="822775"/>
          </a:xfrm>
          <a:prstGeom prst="roundRect">
            <a:avLst/>
          </a:prstGeom>
          <a:noFill/>
          <a:ln w="38100">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Metin kutusu 38"/>
          <p:cNvSpPr txBox="1">
            <a:spLocks noChangeArrowheads="1"/>
          </p:cNvSpPr>
          <p:nvPr/>
        </p:nvSpPr>
        <p:spPr bwMode="auto">
          <a:xfrm>
            <a:off x="424549" y="2555989"/>
            <a:ext cx="386997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tr-TR" altLang="tr-TR" sz="3200" b="1" dirty="0">
                <a:latin typeface="Gabriola" panose="04040605051002020D02" pitchFamily="82" charset="0"/>
              </a:rPr>
              <a:t>Bir köpek bir kediyi kovalıyor.</a:t>
            </a:r>
            <a:endParaRPr lang="en-US" altLang="tr-TR" sz="3200" b="1" dirty="0">
              <a:latin typeface="Gabriola" panose="04040605051002020D02" pitchFamily="82" charset="0"/>
            </a:endParaRPr>
          </a:p>
        </p:txBody>
      </p:sp>
      <p:sp>
        <p:nvSpPr>
          <p:cNvPr id="3" name="Metin kutusu 2"/>
          <p:cNvSpPr txBox="1"/>
          <p:nvPr/>
        </p:nvSpPr>
        <p:spPr>
          <a:xfrm>
            <a:off x="5165308" y="3493827"/>
            <a:ext cx="637019" cy="923330"/>
          </a:xfrm>
          <a:prstGeom prst="rect">
            <a:avLst/>
          </a:prstGeom>
          <a:noFill/>
        </p:spPr>
        <p:txBody>
          <a:bodyPr wrap="square" rtlCol="0">
            <a:spAutoFit/>
          </a:bodyPr>
          <a:lstStyle/>
          <a:p>
            <a:r>
              <a:rPr lang="tr-TR" sz="5400" b="1" dirty="0">
                <a:solidFill>
                  <a:srgbClr val="C00000"/>
                </a:solidFill>
              </a:rPr>
              <a:t>=</a:t>
            </a:r>
            <a:endParaRPr lang="en-US" sz="5400" b="1" dirty="0">
              <a:solidFill>
                <a:srgbClr val="C00000"/>
              </a:solidFill>
            </a:endParaRPr>
          </a:p>
        </p:txBody>
      </p:sp>
      <p:sp>
        <p:nvSpPr>
          <p:cNvPr id="15" name="Yuvarlatılmış Dikdörtgen 14"/>
          <p:cNvSpPr/>
          <p:nvPr/>
        </p:nvSpPr>
        <p:spPr>
          <a:xfrm>
            <a:off x="5741107" y="3594382"/>
            <a:ext cx="6093765" cy="822775"/>
          </a:xfrm>
          <a:prstGeom prst="roundRect">
            <a:avLst/>
          </a:prstGeom>
          <a:noFill/>
          <a:ln w="38100">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Metin kutusu 32"/>
          <p:cNvSpPr txBox="1">
            <a:spLocks noChangeArrowheads="1"/>
          </p:cNvSpPr>
          <p:nvPr/>
        </p:nvSpPr>
        <p:spPr bwMode="auto">
          <a:xfrm>
            <a:off x="5741107" y="3713381"/>
            <a:ext cx="609376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b="1" dirty="0">
                <a:sym typeface="Symbol"/>
              </a:rPr>
              <a:t></a:t>
            </a:r>
            <a:r>
              <a:rPr lang="en-US" altLang="tr-TR" sz="3200" b="1" dirty="0">
                <a:latin typeface="Gabriola" panose="04040605051002020D02" pitchFamily="82" charset="0"/>
              </a:rPr>
              <a:t>x[</a:t>
            </a:r>
            <a:r>
              <a:rPr lang="tr-TR" altLang="tr-TR" sz="3200" b="1" dirty="0">
                <a:latin typeface="Gabriola" panose="04040605051002020D02" pitchFamily="82" charset="0"/>
              </a:rPr>
              <a:t>köpek</a:t>
            </a:r>
            <a:r>
              <a:rPr lang="en-US" altLang="tr-TR" sz="3200" b="1" dirty="0">
                <a:latin typeface="Gabriola" panose="04040605051002020D02" pitchFamily="82" charset="0"/>
              </a:rPr>
              <a:t>(x) </a:t>
            </a:r>
            <a:r>
              <a:rPr lang="en-US" sz="3200" dirty="0">
                <a:sym typeface="Symbol"/>
              </a:rPr>
              <a:t></a:t>
            </a:r>
            <a:r>
              <a:rPr lang="tr-TR" sz="3200" dirty="0">
                <a:sym typeface="Symbol"/>
              </a:rPr>
              <a:t> </a:t>
            </a:r>
            <a:r>
              <a:rPr lang="en-US" sz="3200" b="1" dirty="0">
                <a:sym typeface="Symbol"/>
              </a:rPr>
              <a:t></a:t>
            </a:r>
            <a:r>
              <a:rPr lang="tr-TR" altLang="tr-TR" sz="3200" b="1" dirty="0">
                <a:latin typeface="Gabriola" panose="04040605051002020D02" pitchFamily="82" charset="0"/>
              </a:rPr>
              <a:t>y[kedi</a:t>
            </a:r>
            <a:r>
              <a:rPr lang="en-US" altLang="tr-TR" sz="3200" b="1" dirty="0">
                <a:latin typeface="Gabriola" panose="04040605051002020D02" pitchFamily="82" charset="0"/>
              </a:rPr>
              <a:t>(</a:t>
            </a:r>
            <a:r>
              <a:rPr lang="tr-TR" altLang="tr-TR" sz="3200" b="1" dirty="0">
                <a:latin typeface="Gabriola" panose="04040605051002020D02" pitchFamily="82" charset="0"/>
              </a:rPr>
              <a:t>y</a:t>
            </a:r>
            <a:r>
              <a:rPr lang="en-US" altLang="tr-TR" sz="3200" b="1" dirty="0">
                <a:latin typeface="Gabriola" panose="04040605051002020D02" pitchFamily="82" charset="0"/>
              </a:rPr>
              <a:t>)</a:t>
            </a:r>
            <a:r>
              <a:rPr lang="tr-TR" sz="3200" dirty="0">
                <a:sym typeface="Symbol"/>
              </a:rPr>
              <a:t> </a:t>
            </a:r>
            <a:r>
              <a:rPr lang="en-US" sz="3200" dirty="0">
                <a:sym typeface="Symbol"/>
              </a:rPr>
              <a:t></a:t>
            </a:r>
            <a:r>
              <a:rPr lang="en-US" altLang="tr-TR" sz="3200" b="1" dirty="0">
                <a:latin typeface="Gabriola" panose="04040605051002020D02" pitchFamily="82" charset="0"/>
              </a:rPr>
              <a:t> </a:t>
            </a:r>
            <a:r>
              <a:rPr lang="tr-TR" altLang="tr-TR" sz="3200" b="1" dirty="0">
                <a:latin typeface="Gabriola" panose="04040605051002020D02" pitchFamily="82" charset="0"/>
              </a:rPr>
              <a:t>kovalıyor</a:t>
            </a:r>
            <a:r>
              <a:rPr lang="en-US" altLang="tr-TR" sz="3200" b="1" dirty="0">
                <a:latin typeface="Gabriola" panose="04040605051002020D02" pitchFamily="82" charset="0"/>
              </a:rPr>
              <a:t>(x</a:t>
            </a:r>
            <a:r>
              <a:rPr lang="tr-TR" altLang="tr-TR" sz="3200" b="1" dirty="0">
                <a:latin typeface="Gabriola" panose="04040605051002020D02" pitchFamily="82" charset="0"/>
              </a:rPr>
              <a:t>, y</a:t>
            </a:r>
            <a:r>
              <a:rPr lang="en-US" altLang="tr-TR" sz="3200" b="1" dirty="0">
                <a:latin typeface="Gabriola" panose="04040605051002020D02" pitchFamily="82" charset="0"/>
              </a:rPr>
              <a:t>)</a:t>
            </a:r>
            <a:r>
              <a:rPr lang="tr-TR" altLang="tr-TR" sz="3200" b="1" dirty="0">
                <a:latin typeface="Gabriola" panose="04040605051002020D02" pitchFamily="82" charset="0"/>
              </a:rPr>
              <a:t>]</a:t>
            </a:r>
            <a:r>
              <a:rPr lang="en-US" altLang="tr-TR" sz="3200" b="1" dirty="0">
                <a:latin typeface="Gabriola" panose="04040605051002020D02" pitchFamily="82" charset="0"/>
              </a:rPr>
              <a:t>]</a:t>
            </a:r>
            <a:endParaRPr lang="en-US" altLang="tr-TR" sz="3200" b="1" dirty="0">
              <a:latin typeface="Gabriola" panose="04040605051002020D02" pitchFamily="82" charset="0"/>
              <a:sym typeface="Symbol" panose="05050102010706020507" pitchFamily="18" charset="2"/>
            </a:endParaRPr>
          </a:p>
        </p:txBody>
      </p:sp>
      <p:sp>
        <p:nvSpPr>
          <p:cNvPr id="2" name="Rectangle 2">
            <a:extLst>
              <a:ext uri="{FF2B5EF4-FFF2-40B4-BE49-F238E27FC236}">
                <a16:creationId xmlns:a16="http://schemas.microsoft.com/office/drawing/2014/main" id="{F291E711-FF2E-F568-38EA-488A8048963A}"/>
              </a:ext>
            </a:extLst>
          </p:cNvPr>
          <p:cNvSpPr txBox="1">
            <a:spLocks noChangeArrowheads="1"/>
          </p:cNvSpPr>
          <p:nvPr/>
        </p:nvSpPr>
        <p:spPr>
          <a:xfrm>
            <a:off x="1981200" y="0"/>
            <a:ext cx="8229600" cy="736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tr-TR" altLang="tr-TR" sz="4800" b="1" dirty="0">
                <a:solidFill>
                  <a:srgbClr val="003300"/>
                </a:solidFill>
                <a:latin typeface="Gabriola" panose="04040605051002020D02" pitchFamily="82" charset="0"/>
              </a:rPr>
              <a:t>Ö</a:t>
            </a:r>
            <a:r>
              <a:rPr lang="tr-TR" altLang="tr-TR" sz="4000" b="1" dirty="0">
                <a:solidFill>
                  <a:srgbClr val="003300"/>
                </a:solidFill>
                <a:latin typeface="Gabriola" panose="04040605051002020D02" pitchFamily="82" charset="0"/>
              </a:rPr>
              <a:t>RNEK </a:t>
            </a:r>
            <a:r>
              <a:rPr lang="tr-TR" altLang="tr-TR" sz="4800" b="1" dirty="0">
                <a:solidFill>
                  <a:srgbClr val="003300"/>
                </a:solidFill>
                <a:latin typeface="Gabriola" panose="04040605051002020D02" pitchFamily="82" charset="0"/>
              </a:rPr>
              <a:t>(3)</a:t>
            </a:r>
            <a:endParaRPr lang="en-US" altLang="tr-TR" sz="4800" b="1" dirty="0">
              <a:solidFill>
                <a:srgbClr val="003300"/>
              </a:solidFill>
              <a:latin typeface="Gabriola" panose="04040605051002020D02" pitchFamily="82" charset="0"/>
            </a:endParaRPr>
          </a:p>
        </p:txBody>
      </p:sp>
    </p:spTree>
    <p:extLst>
      <p:ext uri="{BB962C8B-B14F-4D97-AF65-F5344CB8AC3E}">
        <p14:creationId xmlns:p14="http://schemas.microsoft.com/office/powerpoint/2010/main" val="1367535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P spid="23" grpId="0" animBg="1"/>
      <p:bldP spid="24" grpId="0"/>
      <p:bldP spid="3" grpId="0"/>
      <p:bldP spid="15" grpId="0" animBg="1"/>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Yuvarlatılmış Dikdörtgen 22"/>
          <p:cNvSpPr/>
          <p:nvPr/>
        </p:nvSpPr>
        <p:spPr>
          <a:xfrm>
            <a:off x="114320" y="2482040"/>
            <a:ext cx="4153309" cy="822775"/>
          </a:xfrm>
          <a:prstGeom prst="roundRect">
            <a:avLst/>
          </a:prstGeom>
          <a:noFill/>
          <a:ln w="38100">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Metin kutusu 38"/>
          <p:cNvSpPr txBox="1">
            <a:spLocks noChangeArrowheads="1"/>
          </p:cNvSpPr>
          <p:nvPr/>
        </p:nvSpPr>
        <p:spPr bwMode="auto">
          <a:xfrm>
            <a:off x="274263" y="2573380"/>
            <a:ext cx="396294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tr-TR" altLang="tr-TR" sz="3200" b="1" dirty="0">
                <a:latin typeface="Gabriola" panose="04040605051002020D02" pitchFamily="82" charset="0"/>
              </a:rPr>
              <a:t>Her köpek bir kediyi kovalıyor.</a:t>
            </a:r>
            <a:endParaRPr lang="en-US" altLang="tr-TR" sz="3200" b="1" dirty="0">
              <a:latin typeface="Gabriola" panose="04040605051002020D02" pitchFamily="82" charset="0"/>
            </a:endParaRPr>
          </a:p>
        </p:txBody>
      </p:sp>
      <p:sp>
        <p:nvSpPr>
          <p:cNvPr id="11" name="Yuvarlatılmış Dikdörtgen 10"/>
          <p:cNvSpPr/>
          <p:nvPr/>
        </p:nvSpPr>
        <p:spPr>
          <a:xfrm>
            <a:off x="5278942" y="1545737"/>
            <a:ext cx="6349508" cy="822775"/>
          </a:xfrm>
          <a:prstGeom prst="roundRect">
            <a:avLst/>
          </a:prstGeom>
          <a:noFill/>
          <a:ln w="38100">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Metin kutusu 32"/>
          <p:cNvSpPr txBox="1">
            <a:spLocks noChangeArrowheads="1"/>
          </p:cNvSpPr>
          <p:nvPr/>
        </p:nvSpPr>
        <p:spPr bwMode="auto">
          <a:xfrm>
            <a:off x="5369477" y="1626980"/>
            <a:ext cx="633323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tr-TR" sz="3200" b="1" dirty="0">
                <a:latin typeface="Gabriola" panose="04040605051002020D02" pitchFamily="82" charset="0"/>
                <a:sym typeface="Symbol" panose="05050102010706020507" pitchFamily="18" charset="2"/>
              </a:rPr>
              <a:t></a:t>
            </a:r>
            <a:r>
              <a:rPr lang="en-US" altLang="tr-TR" sz="3200" b="1" dirty="0">
                <a:latin typeface="Gabriola" panose="04040605051002020D02" pitchFamily="82" charset="0"/>
              </a:rPr>
              <a:t>x[</a:t>
            </a:r>
            <a:r>
              <a:rPr lang="tr-TR" altLang="tr-TR" sz="3200" b="1" dirty="0">
                <a:latin typeface="Gabriola" panose="04040605051002020D02" pitchFamily="82" charset="0"/>
              </a:rPr>
              <a:t>köpek</a:t>
            </a:r>
            <a:r>
              <a:rPr lang="en-US" altLang="tr-TR" sz="3200" b="1" dirty="0">
                <a:latin typeface="Gabriola" panose="04040605051002020D02" pitchFamily="82" charset="0"/>
              </a:rPr>
              <a:t>(x) →</a:t>
            </a:r>
            <a:r>
              <a:rPr lang="en-US" sz="3200" dirty="0">
                <a:sym typeface="Symbol"/>
              </a:rPr>
              <a:t> </a:t>
            </a:r>
            <a:r>
              <a:rPr lang="en-US" sz="3200" b="1" dirty="0">
                <a:sym typeface="Symbol"/>
              </a:rPr>
              <a:t></a:t>
            </a:r>
            <a:r>
              <a:rPr lang="tr-TR" altLang="tr-TR" sz="3200" b="1" dirty="0">
                <a:latin typeface="Gabriola" panose="04040605051002020D02" pitchFamily="82" charset="0"/>
              </a:rPr>
              <a:t>y [kedi</a:t>
            </a:r>
            <a:r>
              <a:rPr lang="en-US" altLang="tr-TR" sz="3200" b="1" dirty="0">
                <a:latin typeface="Gabriola" panose="04040605051002020D02" pitchFamily="82" charset="0"/>
              </a:rPr>
              <a:t>(</a:t>
            </a:r>
            <a:r>
              <a:rPr lang="tr-TR" altLang="tr-TR" sz="3200" b="1" dirty="0">
                <a:latin typeface="Gabriola" panose="04040605051002020D02" pitchFamily="82" charset="0"/>
              </a:rPr>
              <a:t>y</a:t>
            </a:r>
            <a:r>
              <a:rPr lang="en-US" altLang="tr-TR" sz="3200" b="1" dirty="0">
                <a:latin typeface="Gabriola" panose="04040605051002020D02" pitchFamily="82" charset="0"/>
              </a:rPr>
              <a:t>)</a:t>
            </a:r>
            <a:r>
              <a:rPr lang="tr-TR" sz="3200" dirty="0">
                <a:sym typeface="Symbol"/>
              </a:rPr>
              <a:t> </a:t>
            </a:r>
            <a:r>
              <a:rPr lang="en-US" sz="3200" dirty="0">
                <a:sym typeface="Symbol"/>
              </a:rPr>
              <a:t></a:t>
            </a:r>
            <a:r>
              <a:rPr lang="en-US" altLang="tr-TR" sz="3200" b="1" dirty="0">
                <a:latin typeface="Gabriola" panose="04040605051002020D02" pitchFamily="82" charset="0"/>
              </a:rPr>
              <a:t> </a:t>
            </a:r>
            <a:r>
              <a:rPr lang="tr-TR" altLang="tr-TR" sz="3200" b="1" dirty="0">
                <a:latin typeface="Gabriola" panose="04040605051002020D02" pitchFamily="82" charset="0"/>
              </a:rPr>
              <a:t>kovalıyor</a:t>
            </a:r>
            <a:r>
              <a:rPr lang="en-US" altLang="tr-TR" sz="3200" b="1" dirty="0">
                <a:latin typeface="Gabriola" panose="04040605051002020D02" pitchFamily="82" charset="0"/>
              </a:rPr>
              <a:t>(x</a:t>
            </a:r>
            <a:r>
              <a:rPr lang="tr-TR" altLang="tr-TR" sz="3200" b="1" dirty="0">
                <a:latin typeface="Gabriola" panose="04040605051002020D02" pitchFamily="82" charset="0"/>
              </a:rPr>
              <a:t>, y</a:t>
            </a:r>
            <a:r>
              <a:rPr lang="en-US" altLang="tr-TR" sz="3200" b="1" dirty="0">
                <a:latin typeface="Gabriola" panose="04040605051002020D02" pitchFamily="82" charset="0"/>
              </a:rPr>
              <a:t>)]</a:t>
            </a:r>
            <a:r>
              <a:rPr lang="tr-TR" altLang="tr-TR" sz="3200" b="1" dirty="0">
                <a:latin typeface="Gabriola" panose="04040605051002020D02" pitchFamily="82" charset="0"/>
              </a:rPr>
              <a:t>]</a:t>
            </a:r>
            <a:endParaRPr lang="en-US" altLang="tr-TR" sz="3200" b="1" dirty="0">
              <a:latin typeface="Gabriola" panose="04040605051002020D02" pitchFamily="82" charset="0"/>
              <a:sym typeface="Symbol" panose="05050102010706020507" pitchFamily="18" charset="2"/>
            </a:endParaRPr>
          </a:p>
        </p:txBody>
      </p:sp>
      <p:pic>
        <p:nvPicPr>
          <p:cNvPr id="13" name="Resim 12"/>
          <p:cNvPicPr>
            <a:picLocks noChangeAspect="1"/>
          </p:cNvPicPr>
          <p:nvPr/>
        </p:nvPicPr>
        <p:blipFill>
          <a:blip r:embed="rId2"/>
          <a:stretch>
            <a:fillRect/>
          </a:stretch>
        </p:blipFill>
        <p:spPr>
          <a:xfrm rot="20044415">
            <a:off x="4285051" y="2073025"/>
            <a:ext cx="1272492" cy="372607"/>
          </a:xfrm>
          <a:prstGeom prst="rect">
            <a:avLst/>
          </a:prstGeom>
        </p:spPr>
      </p:pic>
      <p:pic>
        <p:nvPicPr>
          <p:cNvPr id="14" name="Resim 13"/>
          <p:cNvPicPr>
            <a:picLocks noChangeAspect="1"/>
          </p:cNvPicPr>
          <p:nvPr/>
        </p:nvPicPr>
        <p:blipFill>
          <a:blip r:embed="rId2"/>
          <a:stretch>
            <a:fillRect/>
          </a:stretch>
        </p:blipFill>
        <p:spPr>
          <a:xfrm rot="1729624">
            <a:off x="4293551" y="3286848"/>
            <a:ext cx="1251299" cy="405882"/>
          </a:xfrm>
          <a:prstGeom prst="rect">
            <a:avLst/>
          </a:prstGeom>
        </p:spPr>
      </p:pic>
      <p:sp>
        <p:nvSpPr>
          <p:cNvPr id="17" name="Yuvarlatılmış Dikdörtgen 16"/>
          <p:cNvSpPr/>
          <p:nvPr/>
        </p:nvSpPr>
        <p:spPr>
          <a:xfrm>
            <a:off x="5278941" y="3429000"/>
            <a:ext cx="6349508" cy="822775"/>
          </a:xfrm>
          <a:prstGeom prst="roundRect">
            <a:avLst/>
          </a:prstGeom>
          <a:noFill/>
          <a:ln w="38100">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Metin kutusu 32"/>
          <p:cNvSpPr txBox="1">
            <a:spLocks noChangeArrowheads="1"/>
          </p:cNvSpPr>
          <p:nvPr/>
        </p:nvSpPr>
        <p:spPr bwMode="auto">
          <a:xfrm>
            <a:off x="5369477" y="3580838"/>
            <a:ext cx="633323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b="1" dirty="0">
                <a:sym typeface="Symbol"/>
              </a:rPr>
              <a:t></a:t>
            </a:r>
            <a:r>
              <a:rPr lang="tr-TR" altLang="tr-TR" sz="3200" b="1" dirty="0">
                <a:latin typeface="Gabriola" panose="04040605051002020D02" pitchFamily="82" charset="0"/>
              </a:rPr>
              <a:t>y [kedi</a:t>
            </a:r>
            <a:r>
              <a:rPr lang="en-US" altLang="tr-TR" sz="3200" b="1" dirty="0">
                <a:latin typeface="Gabriola" panose="04040605051002020D02" pitchFamily="82" charset="0"/>
              </a:rPr>
              <a:t>(</a:t>
            </a:r>
            <a:r>
              <a:rPr lang="tr-TR" altLang="tr-TR" sz="3200" b="1" dirty="0">
                <a:latin typeface="Gabriola" panose="04040605051002020D02" pitchFamily="82" charset="0"/>
              </a:rPr>
              <a:t>y</a:t>
            </a:r>
            <a:r>
              <a:rPr lang="en-US" altLang="tr-TR" sz="3200" b="1" dirty="0">
                <a:latin typeface="Gabriola" panose="04040605051002020D02" pitchFamily="82" charset="0"/>
              </a:rPr>
              <a:t>)</a:t>
            </a:r>
            <a:r>
              <a:rPr lang="tr-TR" sz="3200" dirty="0">
                <a:sym typeface="Symbol"/>
              </a:rPr>
              <a:t> </a:t>
            </a:r>
            <a:r>
              <a:rPr lang="en-US" sz="3200" dirty="0">
                <a:sym typeface="Symbol"/>
              </a:rPr>
              <a:t></a:t>
            </a:r>
            <a:r>
              <a:rPr lang="en-US" altLang="tr-TR" sz="3200" b="1" dirty="0">
                <a:latin typeface="Gabriola" panose="04040605051002020D02" pitchFamily="82" charset="0"/>
              </a:rPr>
              <a:t> </a:t>
            </a:r>
            <a:r>
              <a:rPr lang="en-US" altLang="tr-TR" sz="3200" b="1" dirty="0">
                <a:latin typeface="Gabriola" panose="04040605051002020D02" pitchFamily="82" charset="0"/>
                <a:sym typeface="Symbol" panose="05050102010706020507" pitchFamily="18" charset="2"/>
              </a:rPr>
              <a:t></a:t>
            </a:r>
            <a:r>
              <a:rPr lang="en-US" altLang="tr-TR" sz="3200" b="1" dirty="0">
                <a:latin typeface="Gabriola" panose="04040605051002020D02" pitchFamily="82" charset="0"/>
              </a:rPr>
              <a:t>x[</a:t>
            </a:r>
            <a:r>
              <a:rPr lang="tr-TR" altLang="tr-TR" sz="3200" b="1" dirty="0">
                <a:latin typeface="Gabriola" panose="04040605051002020D02" pitchFamily="82" charset="0"/>
              </a:rPr>
              <a:t>köpek</a:t>
            </a:r>
            <a:r>
              <a:rPr lang="en-US" altLang="tr-TR" sz="3200" b="1" dirty="0">
                <a:latin typeface="Gabriola" panose="04040605051002020D02" pitchFamily="82" charset="0"/>
              </a:rPr>
              <a:t>(x) →</a:t>
            </a:r>
            <a:r>
              <a:rPr lang="en-US" sz="3200" dirty="0">
                <a:sym typeface="Symbol"/>
              </a:rPr>
              <a:t> </a:t>
            </a:r>
            <a:r>
              <a:rPr lang="tr-TR" altLang="tr-TR" sz="3200" b="1" dirty="0">
                <a:latin typeface="Gabriola" panose="04040605051002020D02" pitchFamily="82" charset="0"/>
              </a:rPr>
              <a:t>kovalıyor</a:t>
            </a:r>
            <a:r>
              <a:rPr lang="en-US" altLang="tr-TR" sz="3200" b="1" dirty="0">
                <a:latin typeface="Gabriola" panose="04040605051002020D02" pitchFamily="82" charset="0"/>
              </a:rPr>
              <a:t>(x</a:t>
            </a:r>
            <a:r>
              <a:rPr lang="tr-TR" altLang="tr-TR" sz="3200" b="1" dirty="0">
                <a:latin typeface="Gabriola" panose="04040605051002020D02" pitchFamily="82" charset="0"/>
              </a:rPr>
              <a:t>, y</a:t>
            </a:r>
            <a:r>
              <a:rPr lang="en-US" altLang="tr-TR" sz="3200" b="1" dirty="0">
                <a:latin typeface="Gabriola" panose="04040605051002020D02" pitchFamily="82" charset="0"/>
              </a:rPr>
              <a:t>)]</a:t>
            </a:r>
            <a:r>
              <a:rPr lang="tr-TR" altLang="tr-TR" sz="3200" b="1" dirty="0">
                <a:latin typeface="Gabriola" panose="04040605051002020D02" pitchFamily="82" charset="0"/>
              </a:rPr>
              <a:t>]</a:t>
            </a:r>
            <a:endParaRPr lang="en-US" altLang="tr-TR" sz="3200" b="1" dirty="0">
              <a:latin typeface="Gabriola" panose="04040605051002020D02" pitchFamily="82" charset="0"/>
              <a:sym typeface="Symbol" panose="05050102010706020507" pitchFamily="18" charset="2"/>
            </a:endParaRPr>
          </a:p>
        </p:txBody>
      </p:sp>
      <p:sp>
        <p:nvSpPr>
          <p:cNvPr id="15" name="Metin kutusu 14"/>
          <p:cNvSpPr txBox="1"/>
          <p:nvPr/>
        </p:nvSpPr>
        <p:spPr>
          <a:xfrm rot="5400000">
            <a:off x="7413385" y="2383734"/>
            <a:ext cx="564578" cy="923330"/>
          </a:xfrm>
          <a:prstGeom prst="rect">
            <a:avLst/>
          </a:prstGeom>
          <a:noFill/>
        </p:spPr>
        <p:txBody>
          <a:bodyPr wrap="none" rtlCol="0">
            <a:spAutoFit/>
          </a:bodyPr>
          <a:lstStyle/>
          <a:p>
            <a:r>
              <a:rPr lang="en-US" sz="5400" b="1" dirty="0">
                <a:solidFill>
                  <a:srgbClr val="C00000"/>
                </a:solidFill>
              </a:rPr>
              <a:t>≠</a:t>
            </a:r>
          </a:p>
        </p:txBody>
      </p:sp>
      <p:sp>
        <p:nvSpPr>
          <p:cNvPr id="2" name="Rectangle 2">
            <a:extLst>
              <a:ext uri="{FF2B5EF4-FFF2-40B4-BE49-F238E27FC236}">
                <a16:creationId xmlns:a16="http://schemas.microsoft.com/office/drawing/2014/main" id="{71579ADF-D429-E7E3-8C7D-43AF5875F28A}"/>
              </a:ext>
            </a:extLst>
          </p:cNvPr>
          <p:cNvSpPr txBox="1">
            <a:spLocks noChangeArrowheads="1"/>
          </p:cNvSpPr>
          <p:nvPr/>
        </p:nvSpPr>
        <p:spPr>
          <a:xfrm>
            <a:off x="1764632" y="0"/>
            <a:ext cx="8229600" cy="736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tr-TR" altLang="tr-TR" sz="4800" b="1" dirty="0">
                <a:solidFill>
                  <a:srgbClr val="003300"/>
                </a:solidFill>
                <a:latin typeface="Gabriola" panose="04040605051002020D02" pitchFamily="82" charset="0"/>
              </a:rPr>
              <a:t>Ö</a:t>
            </a:r>
            <a:r>
              <a:rPr lang="tr-TR" altLang="tr-TR" sz="4000" b="1" dirty="0">
                <a:solidFill>
                  <a:srgbClr val="003300"/>
                </a:solidFill>
                <a:latin typeface="Gabriola" panose="04040605051002020D02" pitchFamily="82" charset="0"/>
              </a:rPr>
              <a:t>RNEK </a:t>
            </a:r>
            <a:r>
              <a:rPr lang="tr-TR" altLang="tr-TR" sz="4800" b="1" dirty="0">
                <a:solidFill>
                  <a:srgbClr val="003300"/>
                </a:solidFill>
                <a:latin typeface="Gabriola" panose="04040605051002020D02" pitchFamily="82" charset="0"/>
              </a:rPr>
              <a:t>(4)</a:t>
            </a:r>
            <a:endParaRPr lang="en-US" altLang="tr-TR" sz="4800" b="1" dirty="0">
              <a:solidFill>
                <a:srgbClr val="003300"/>
              </a:solidFill>
              <a:latin typeface="Gabriola" panose="04040605051002020D02" pitchFamily="82" charset="0"/>
            </a:endParaRPr>
          </a:p>
        </p:txBody>
      </p:sp>
    </p:spTree>
    <p:extLst>
      <p:ext uri="{BB962C8B-B14F-4D97-AF65-F5344CB8AC3E}">
        <p14:creationId xmlns:p14="http://schemas.microsoft.com/office/powerpoint/2010/main" val="3872661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p:bldP spid="11" grpId="0" animBg="1"/>
      <p:bldP spid="12" grpId="0"/>
      <p:bldP spid="17" grpId="0" animBg="1"/>
      <p:bldP spid="18" grpId="0"/>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Yuvarlatılmış Dikdörtgen 22"/>
          <p:cNvSpPr/>
          <p:nvPr/>
        </p:nvSpPr>
        <p:spPr>
          <a:xfrm>
            <a:off x="1130113" y="2454440"/>
            <a:ext cx="3175020" cy="822775"/>
          </a:xfrm>
          <a:prstGeom prst="roundRect">
            <a:avLst/>
          </a:prstGeom>
          <a:noFill/>
          <a:ln w="38100">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Metin kutusu 38"/>
          <p:cNvSpPr txBox="1">
            <a:spLocks noChangeArrowheads="1"/>
          </p:cNvSpPr>
          <p:nvPr/>
        </p:nvSpPr>
        <p:spPr bwMode="auto">
          <a:xfrm>
            <a:off x="1290055" y="2545780"/>
            <a:ext cx="289534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tr-TR" altLang="tr-TR" sz="3200" b="1" dirty="0">
                <a:latin typeface="Gabriola" panose="04040605051002020D02" pitchFamily="82" charset="0"/>
              </a:rPr>
              <a:t>Bir köpek havlamıyor.</a:t>
            </a:r>
            <a:endParaRPr lang="en-US" altLang="tr-TR" sz="3200" b="1" dirty="0">
              <a:latin typeface="Gabriola" panose="04040605051002020D02" pitchFamily="82" charset="0"/>
            </a:endParaRPr>
          </a:p>
        </p:txBody>
      </p:sp>
      <p:sp>
        <p:nvSpPr>
          <p:cNvPr id="11" name="Yuvarlatılmış Dikdörtgen 10"/>
          <p:cNvSpPr/>
          <p:nvPr/>
        </p:nvSpPr>
        <p:spPr>
          <a:xfrm>
            <a:off x="6297611" y="1471381"/>
            <a:ext cx="4232419" cy="822775"/>
          </a:xfrm>
          <a:prstGeom prst="roundRect">
            <a:avLst/>
          </a:prstGeom>
          <a:noFill/>
          <a:ln w="38100">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Metin kutusu 32"/>
          <p:cNvSpPr txBox="1">
            <a:spLocks noChangeArrowheads="1"/>
          </p:cNvSpPr>
          <p:nvPr/>
        </p:nvSpPr>
        <p:spPr bwMode="auto">
          <a:xfrm>
            <a:off x="6388146" y="1552624"/>
            <a:ext cx="425461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b="1" dirty="0">
                <a:sym typeface="Symbol"/>
              </a:rPr>
              <a:t></a:t>
            </a:r>
            <a:r>
              <a:rPr lang="en-US" altLang="tr-TR" sz="3200" b="1" dirty="0">
                <a:latin typeface="Gabriola" panose="04040605051002020D02" pitchFamily="82" charset="0"/>
              </a:rPr>
              <a:t>x[</a:t>
            </a:r>
            <a:r>
              <a:rPr lang="tr-TR" altLang="tr-TR" sz="3200" b="1" dirty="0">
                <a:latin typeface="Gabriola" panose="04040605051002020D02" pitchFamily="82" charset="0"/>
              </a:rPr>
              <a:t>köpek</a:t>
            </a:r>
            <a:r>
              <a:rPr lang="en-US" altLang="tr-TR" sz="3200" b="1" dirty="0">
                <a:latin typeface="Gabriola" panose="04040605051002020D02" pitchFamily="82" charset="0"/>
              </a:rPr>
              <a:t>(x) </a:t>
            </a:r>
            <a:r>
              <a:rPr lang="en-US" sz="3200" dirty="0">
                <a:sym typeface="Symbol"/>
              </a:rPr>
              <a:t></a:t>
            </a:r>
            <a:r>
              <a:rPr lang="tr-TR" sz="3200" dirty="0">
                <a:sym typeface="Symbol"/>
              </a:rPr>
              <a:t> </a:t>
            </a:r>
            <a:r>
              <a:rPr lang="en-US" sz="3200" dirty="0">
                <a:sym typeface="Symbol"/>
              </a:rPr>
              <a:t></a:t>
            </a:r>
            <a:r>
              <a:rPr lang="tr-TR" altLang="tr-TR" sz="3200" b="1" dirty="0">
                <a:latin typeface="Gabriola" panose="04040605051002020D02" pitchFamily="82" charset="0"/>
              </a:rPr>
              <a:t>havlıyor</a:t>
            </a:r>
            <a:r>
              <a:rPr lang="en-US" altLang="tr-TR" sz="3200" b="1" dirty="0">
                <a:latin typeface="Gabriola" panose="04040605051002020D02" pitchFamily="82" charset="0"/>
              </a:rPr>
              <a:t>(x)</a:t>
            </a:r>
            <a:r>
              <a:rPr lang="tr-TR" altLang="tr-TR" sz="3200" b="1" dirty="0">
                <a:latin typeface="Gabriola" panose="04040605051002020D02" pitchFamily="82" charset="0"/>
              </a:rPr>
              <a:t>]</a:t>
            </a:r>
            <a:endParaRPr lang="en-US" altLang="tr-TR" sz="3200" b="1" dirty="0">
              <a:latin typeface="Gabriola" panose="04040605051002020D02" pitchFamily="82" charset="0"/>
              <a:sym typeface="Symbol" panose="05050102010706020507" pitchFamily="18" charset="2"/>
            </a:endParaRPr>
          </a:p>
        </p:txBody>
      </p:sp>
      <p:pic>
        <p:nvPicPr>
          <p:cNvPr id="13" name="Resim 12"/>
          <p:cNvPicPr>
            <a:picLocks noChangeAspect="1"/>
          </p:cNvPicPr>
          <p:nvPr/>
        </p:nvPicPr>
        <p:blipFill>
          <a:blip r:embed="rId2"/>
          <a:stretch>
            <a:fillRect/>
          </a:stretch>
        </p:blipFill>
        <p:spPr>
          <a:xfrm rot="20044415">
            <a:off x="4430055" y="1972218"/>
            <a:ext cx="1987796" cy="634039"/>
          </a:xfrm>
          <a:prstGeom prst="rect">
            <a:avLst/>
          </a:prstGeom>
        </p:spPr>
      </p:pic>
      <p:pic>
        <p:nvPicPr>
          <p:cNvPr id="14" name="Resim 13"/>
          <p:cNvPicPr>
            <a:picLocks noChangeAspect="1"/>
          </p:cNvPicPr>
          <p:nvPr/>
        </p:nvPicPr>
        <p:blipFill>
          <a:blip r:embed="rId2"/>
          <a:stretch>
            <a:fillRect/>
          </a:stretch>
        </p:blipFill>
        <p:spPr>
          <a:xfrm rot="1729624">
            <a:off x="4405984" y="3189462"/>
            <a:ext cx="2129246" cy="634039"/>
          </a:xfrm>
          <a:prstGeom prst="rect">
            <a:avLst/>
          </a:prstGeom>
        </p:spPr>
      </p:pic>
      <p:sp>
        <p:nvSpPr>
          <p:cNvPr id="17" name="Yuvarlatılmış Dikdörtgen 16"/>
          <p:cNvSpPr/>
          <p:nvPr/>
        </p:nvSpPr>
        <p:spPr>
          <a:xfrm>
            <a:off x="6297611" y="3354644"/>
            <a:ext cx="4362368" cy="822775"/>
          </a:xfrm>
          <a:prstGeom prst="roundRect">
            <a:avLst/>
          </a:prstGeom>
          <a:noFill/>
          <a:ln w="38100">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Metin kutusu 32"/>
          <p:cNvSpPr txBox="1">
            <a:spLocks noChangeArrowheads="1"/>
          </p:cNvSpPr>
          <p:nvPr/>
        </p:nvSpPr>
        <p:spPr bwMode="auto">
          <a:xfrm>
            <a:off x="6636080" y="3473643"/>
            <a:ext cx="391503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b="1" dirty="0">
                <a:sym typeface="Symbol"/>
              </a:rPr>
              <a:t></a:t>
            </a:r>
            <a:r>
              <a:rPr lang="en-US" altLang="tr-TR" sz="3200" b="1" dirty="0">
                <a:latin typeface="Gabriola" panose="04040605051002020D02" pitchFamily="82" charset="0"/>
              </a:rPr>
              <a:t>x[</a:t>
            </a:r>
            <a:r>
              <a:rPr lang="tr-TR" altLang="tr-TR" sz="3200" b="1" dirty="0">
                <a:latin typeface="Gabriola" panose="04040605051002020D02" pitchFamily="82" charset="0"/>
              </a:rPr>
              <a:t>köpek</a:t>
            </a:r>
            <a:r>
              <a:rPr lang="en-US" altLang="tr-TR" sz="3200" b="1" dirty="0">
                <a:latin typeface="Gabriola" panose="04040605051002020D02" pitchFamily="82" charset="0"/>
              </a:rPr>
              <a:t>(x) </a:t>
            </a:r>
            <a:r>
              <a:rPr lang="en-US" sz="3200" dirty="0">
                <a:sym typeface="Symbol"/>
              </a:rPr>
              <a:t></a:t>
            </a:r>
            <a:r>
              <a:rPr lang="tr-TR" sz="3200" dirty="0">
                <a:sym typeface="Symbol"/>
              </a:rPr>
              <a:t> </a:t>
            </a:r>
            <a:r>
              <a:rPr lang="tr-TR" altLang="tr-TR" sz="3200" b="1" dirty="0">
                <a:latin typeface="Gabriola" panose="04040605051002020D02" pitchFamily="82" charset="0"/>
              </a:rPr>
              <a:t>havlıyor</a:t>
            </a:r>
            <a:r>
              <a:rPr lang="en-US" altLang="tr-TR" sz="3200" b="1" dirty="0">
                <a:latin typeface="Gabriola" panose="04040605051002020D02" pitchFamily="82" charset="0"/>
              </a:rPr>
              <a:t>(x)</a:t>
            </a:r>
            <a:r>
              <a:rPr lang="tr-TR" altLang="tr-TR" sz="3200" b="1" dirty="0">
                <a:latin typeface="Gabriola" panose="04040605051002020D02" pitchFamily="82" charset="0"/>
              </a:rPr>
              <a:t>]</a:t>
            </a:r>
            <a:endParaRPr lang="en-US" altLang="tr-TR" sz="3200" b="1" dirty="0">
              <a:latin typeface="Gabriola" panose="04040605051002020D02" pitchFamily="82" charset="0"/>
              <a:sym typeface="Symbol" panose="05050102010706020507" pitchFamily="18" charset="2"/>
            </a:endParaRPr>
          </a:p>
        </p:txBody>
      </p:sp>
      <p:sp>
        <p:nvSpPr>
          <p:cNvPr id="16" name="Metin kutusu 15"/>
          <p:cNvSpPr txBox="1"/>
          <p:nvPr/>
        </p:nvSpPr>
        <p:spPr>
          <a:xfrm>
            <a:off x="5520201" y="4410167"/>
            <a:ext cx="575799" cy="923330"/>
          </a:xfrm>
          <a:prstGeom prst="rect">
            <a:avLst/>
          </a:prstGeom>
          <a:noFill/>
        </p:spPr>
        <p:txBody>
          <a:bodyPr wrap="none" rtlCol="0">
            <a:spAutoFit/>
          </a:bodyPr>
          <a:lstStyle/>
          <a:p>
            <a:r>
              <a:rPr lang="tr-TR" sz="5400" b="1" dirty="0">
                <a:solidFill>
                  <a:srgbClr val="C00000"/>
                </a:solidFill>
              </a:rPr>
              <a:t>=</a:t>
            </a:r>
            <a:endParaRPr lang="en-US" sz="5400" b="1" dirty="0">
              <a:solidFill>
                <a:srgbClr val="C00000"/>
              </a:solidFill>
            </a:endParaRPr>
          </a:p>
        </p:txBody>
      </p:sp>
      <p:sp>
        <p:nvSpPr>
          <p:cNvPr id="19" name="Yuvarlatılmış Dikdörtgen 18"/>
          <p:cNvSpPr/>
          <p:nvPr/>
        </p:nvSpPr>
        <p:spPr>
          <a:xfrm>
            <a:off x="6297611" y="4525379"/>
            <a:ext cx="4362368" cy="822775"/>
          </a:xfrm>
          <a:prstGeom prst="roundRect">
            <a:avLst/>
          </a:prstGeom>
          <a:noFill/>
          <a:ln w="38100">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Metin kutusu 32"/>
          <p:cNvSpPr txBox="1">
            <a:spLocks noChangeArrowheads="1"/>
          </p:cNvSpPr>
          <p:nvPr/>
        </p:nvSpPr>
        <p:spPr bwMode="auto">
          <a:xfrm>
            <a:off x="6456427" y="4622923"/>
            <a:ext cx="425461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tr-TR" sz="3200" b="1" dirty="0">
                <a:latin typeface="Gabriola" panose="04040605051002020D02" pitchFamily="82" charset="0"/>
                <a:sym typeface="Symbol" panose="05050102010706020507" pitchFamily="18" charset="2"/>
              </a:rPr>
              <a:t></a:t>
            </a:r>
            <a:r>
              <a:rPr lang="en-US" altLang="tr-TR" sz="3200" b="1" dirty="0">
                <a:latin typeface="Gabriola" panose="04040605051002020D02" pitchFamily="82" charset="0"/>
              </a:rPr>
              <a:t>x</a:t>
            </a:r>
            <a:r>
              <a:rPr lang="en-US" sz="3200" dirty="0">
                <a:sym typeface="Symbol"/>
              </a:rPr>
              <a:t></a:t>
            </a:r>
            <a:r>
              <a:rPr lang="en-US" altLang="tr-TR" sz="3200" b="1" dirty="0">
                <a:latin typeface="Gabriola" panose="04040605051002020D02" pitchFamily="82" charset="0"/>
              </a:rPr>
              <a:t>[</a:t>
            </a:r>
            <a:r>
              <a:rPr lang="tr-TR" altLang="tr-TR" sz="3200" b="1" dirty="0">
                <a:latin typeface="Gabriola" panose="04040605051002020D02" pitchFamily="82" charset="0"/>
              </a:rPr>
              <a:t>köpek</a:t>
            </a:r>
            <a:r>
              <a:rPr lang="en-US" altLang="tr-TR" sz="3200" b="1" dirty="0">
                <a:latin typeface="Gabriola" panose="04040605051002020D02" pitchFamily="82" charset="0"/>
              </a:rPr>
              <a:t>(x) </a:t>
            </a:r>
            <a:r>
              <a:rPr lang="en-US" sz="3200" dirty="0">
                <a:sym typeface="Symbol"/>
              </a:rPr>
              <a:t></a:t>
            </a:r>
            <a:r>
              <a:rPr lang="tr-TR" sz="3200" dirty="0">
                <a:sym typeface="Symbol"/>
              </a:rPr>
              <a:t> </a:t>
            </a:r>
            <a:r>
              <a:rPr lang="tr-TR" altLang="tr-TR" sz="3200" b="1" dirty="0">
                <a:latin typeface="Gabriola" panose="04040605051002020D02" pitchFamily="82" charset="0"/>
              </a:rPr>
              <a:t>havlıyor</a:t>
            </a:r>
            <a:r>
              <a:rPr lang="en-US" altLang="tr-TR" sz="3200" b="1" dirty="0">
                <a:latin typeface="Gabriola" panose="04040605051002020D02" pitchFamily="82" charset="0"/>
              </a:rPr>
              <a:t>(x)</a:t>
            </a:r>
            <a:r>
              <a:rPr lang="tr-TR" altLang="tr-TR" sz="3200" b="1" dirty="0">
                <a:latin typeface="Gabriola" panose="04040605051002020D02" pitchFamily="82" charset="0"/>
              </a:rPr>
              <a:t>]</a:t>
            </a:r>
            <a:endParaRPr lang="en-US" altLang="tr-TR" sz="3200" b="1" dirty="0">
              <a:latin typeface="Gabriola" panose="04040605051002020D02" pitchFamily="82" charset="0"/>
              <a:sym typeface="Symbol" panose="05050102010706020507" pitchFamily="18" charset="2"/>
            </a:endParaRPr>
          </a:p>
        </p:txBody>
      </p:sp>
      <p:sp>
        <p:nvSpPr>
          <p:cNvPr id="18" name="Metin kutusu 17"/>
          <p:cNvSpPr txBox="1"/>
          <p:nvPr/>
        </p:nvSpPr>
        <p:spPr>
          <a:xfrm rot="5400000">
            <a:off x="7893217" y="2378580"/>
            <a:ext cx="564578" cy="923330"/>
          </a:xfrm>
          <a:prstGeom prst="rect">
            <a:avLst/>
          </a:prstGeom>
          <a:noFill/>
        </p:spPr>
        <p:txBody>
          <a:bodyPr wrap="none" rtlCol="0">
            <a:spAutoFit/>
          </a:bodyPr>
          <a:lstStyle/>
          <a:p>
            <a:r>
              <a:rPr lang="en-US" sz="5400" b="1" dirty="0">
                <a:solidFill>
                  <a:srgbClr val="C00000"/>
                </a:solidFill>
              </a:rPr>
              <a:t>≠</a:t>
            </a:r>
          </a:p>
        </p:txBody>
      </p:sp>
      <p:sp>
        <p:nvSpPr>
          <p:cNvPr id="2" name="Rectangle 2">
            <a:extLst>
              <a:ext uri="{FF2B5EF4-FFF2-40B4-BE49-F238E27FC236}">
                <a16:creationId xmlns:a16="http://schemas.microsoft.com/office/drawing/2014/main" id="{F3FA494C-B72D-3852-6F78-AA90BBB12FFB}"/>
              </a:ext>
            </a:extLst>
          </p:cNvPr>
          <p:cNvSpPr txBox="1">
            <a:spLocks noChangeArrowheads="1"/>
          </p:cNvSpPr>
          <p:nvPr/>
        </p:nvSpPr>
        <p:spPr>
          <a:xfrm>
            <a:off x="1981200" y="18786"/>
            <a:ext cx="8229600" cy="736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tr-TR" altLang="tr-TR" sz="4800" b="1" dirty="0">
                <a:solidFill>
                  <a:srgbClr val="003300"/>
                </a:solidFill>
                <a:latin typeface="Gabriola" panose="04040605051002020D02" pitchFamily="82" charset="0"/>
              </a:rPr>
              <a:t>Ö</a:t>
            </a:r>
            <a:r>
              <a:rPr lang="tr-TR" altLang="tr-TR" sz="4000" b="1" dirty="0">
                <a:solidFill>
                  <a:srgbClr val="003300"/>
                </a:solidFill>
                <a:latin typeface="Gabriola" panose="04040605051002020D02" pitchFamily="82" charset="0"/>
              </a:rPr>
              <a:t>RNEK </a:t>
            </a:r>
            <a:r>
              <a:rPr lang="tr-TR" altLang="tr-TR" sz="4800" b="1" dirty="0">
                <a:solidFill>
                  <a:srgbClr val="003300"/>
                </a:solidFill>
                <a:latin typeface="Gabriola" panose="04040605051002020D02" pitchFamily="82" charset="0"/>
              </a:rPr>
              <a:t>(5)</a:t>
            </a:r>
            <a:endParaRPr lang="en-US" altLang="tr-TR" sz="4800" b="1" dirty="0">
              <a:solidFill>
                <a:srgbClr val="003300"/>
              </a:solidFill>
              <a:latin typeface="Gabriola" panose="04040605051002020D02" pitchFamily="82" charset="0"/>
            </a:endParaRPr>
          </a:p>
        </p:txBody>
      </p:sp>
    </p:spTree>
    <p:extLst>
      <p:ext uri="{BB962C8B-B14F-4D97-AF65-F5344CB8AC3E}">
        <p14:creationId xmlns:p14="http://schemas.microsoft.com/office/powerpoint/2010/main" val="557755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p:bldP spid="11" grpId="0" animBg="1"/>
      <p:bldP spid="12" grpId="0"/>
      <p:bldP spid="17" grpId="0" animBg="1"/>
      <p:bldP spid="15" grpId="0"/>
      <p:bldP spid="16" grpId="0"/>
      <p:bldP spid="19" grpId="0" animBg="1"/>
      <p:bldP spid="20" grpId="0"/>
      <p:bldP spid="1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Yuvarlatılmış Dikdörtgen 22"/>
          <p:cNvSpPr/>
          <p:nvPr/>
        </p:nvSpPr>
        <p:spPr>
          <a:xfrm>
            <a:off x="586853" y="2364531"/>
            <a:ext cx="4749421" cy="822775"/>
          </a:xfrm>
          <a:prstGeom prst="roundRect">
            <a:avLst/>
          </a:prstGeom>
          <a:noFill/>
          <a:ln w="38100">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Metin kutusu 38"/>
          <p:cNvSpPr txBox="1">
            <a:spLocks noChangeArrowheads="1"/>
          </p:cNvSpPr>
          <p:nvPr/>
        </p:nvSpPr>
        <p:spPr bwMode="auto">
          <a:xfrm>
            <a:off x="746796" y="2455871"/>
            <a:ext cx="443743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tr-TR" altLang="tr-TR" sz="3200" b="1" dirty="0">
                <a:latin typeface="Gabriola" panose="04040605051002020D02" pitchFamily="82" charset="0"/>
              </a:rPr>
              <a:t>Eğer birinin eşeği varsa onu döver.</a:t>
            </a:r>
            <a:endParaRPr lang="en-US" altLang="tr-TR" sz="3200" b="1" dirty="0">
              <a:latin typeface="Gabriola" panose="04040605051002020D02" pitchFamily="82" charset="0"/>
            </a:endParaRPr>
          </a:p>
        </p:txBody>
      </p:sp>
      <p:sp>
        <p:nvSpPr>
          <p:cNvPr id="11" name="Yuvarlatılmış Dikdörtgen 10"/>
          <p:cNvSpPr/>
          <p:nvPr/>
        </p:nvSpPr>
        <p:spPr>
          <a:xfrm>
            <a:off x="3514086" y="3576320"/>
            <a:ext cx="8455001" cy="822775"/>
          </a:xfrm>
          <a:prstGeom prst="roundRect">
            <a:avLst/>
          </a:prstGeom>
          <a:noFill/>
          <a:ln w="38100">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Metin kutusu 32"/>
          <p:cNvSpPr txBox="1">
            <a:spLocks noChangeArrowheads="1"/>
          </p:cNvSpPr>
          <p:nvPr/>
        </p:nvSpPr>
        <p:spPr bwMode="auto">
          <a:xfrm>
            <a:off x="3534770" y="3695321"/>
            <a:ext cx="8229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b="1" dirty="0">
                <a:latin typeface="Gabriola" panose="04040605051002020D02" pitchFamily="82" charset="0"/>
                <a:sym typeface="Symbol" panose="05050102010706020507" pitchFamily="18" charset="2"/>
              </a:rPr>
              <a:t></a:t>
            </a:r>
            <a:r>
              <a:rPr lang="en-US" sz="3200" b="1" dirty="0" err="1">
                <a:latin typeface="Gabriola" panose="04040605051002020D02" pitchFamily="82" charset="0"/>
              </a:rPr>
              <a:t>x</a:t>
            </a:r>
            <a:r>
              <a:rPr lang="en-US" sz="3200" b="1" dirty="0" err="1">
                <a:latin typeface="Gabriola" panose="04040605051002020D02" pitchFamily="82" charset="0"/>
                <a:sym typeface="Symbol" panose="05050102010706020507" pitchFamily="18" charset="2"/>
              </a:rPr>
              <a:t></a:t>
            </a:r>
            <a:r>
              <a:rPr lang="en-US" sz="3200" b="1" dirty="0" err="1">
                <a:latin typeface="Gabriola" panose="04040605051002020D02" pitchFamily="82" charset="0"/>
              </a:rPr>
              <a:t>y</a:t>
            </a:r>
            <a:r>
              <a:rPr lang="en-US" sz="3200" b="1" dirty="0">
                <a:latin typeface="Gabriola" panose="04040605051002020D02" pitchFamily="82" charset="0"/>
              </a:rPr>
              <a:t> (</a:t>
            </a:r>
            <a:r>
              <a:rPr lang="tr-TR" sz="3200" b="1" dirty="0">
                <a:latin typeface="Gabriola" panose="04040605051002020D02" pitchFamily="82" charset="0"/>
              </a:rPr>
              <a:t>(</a:t>
            </a:r>
            <a:r>
              <a:rPr lang="en-US" sz="3200" b="1" dirty="0">
                <a:latin typeface="Gabriola" panose="04040605051002020D02" pitchFamily="82" charset="0"/>
              </a:rPr>
              <a:t>(</a:t>
            </a:r>
            <a:r>
              <a:rPr lang="tr-TR" sz="3200" b="1" dirty="0">
                <a:latin typeface="Gabriola" panose="04040605051002020D02" pitchFamily="82" charset="0"/>
              </a:rPr>
              <a:t>insan</a:t>
            </a:r>
            <a:r>
              <a:rPr lang="en-US" sz="3200" b="1" dirty="0">
                <a:latin typeface="Gabriola" panose="04040605051002020D02" pitchFamily="82" charset="0"/>
              </a:rPr>
              <a:t>(x) </a:t>
            </a:r>
            <a:r>
              <a:rPr lang="en-US" sz="3200" b="1" dirty="0">
                <a:latin typeface="Gabriola" panose="04040605051002020D02" pitchFamily="82" charset="0"/>
                <a:sym typeface="Symbol" panose="05050102010706020507" pitchFamily="18" charset="2"/>
              </a:rPr>
              <a:t></a:t>
            </a:r>
            <a:r>
              <a:rPr lang="en-US" sz="3200" b="1" dirty="0">
                <a:latin typeface="Gabriola" panose="04040605051002020D02" pitchFamily="82" charset="0"/>
              </a:rPr>
              <a:t> </a:t>
            </a:r>
            <a:r>
              <a:rPr lang="tr-TR" sz="3200" b="1" dirty="0">
                <a:latin typeface="Gabriola" panose="04040605051002020D02" pitchFamily="82" charset="0"/>
              </a:rPr>
              <a:t>eşek</a:t>
            </a:r>
            <a:r>
              <a:rPr lang="en-US" sz="3200" b="1" dirty="0">
                <a:latin typeface="Gabriola" panose="04040605051002020D02" pitchFamily="82" charset="0"/>
              </a:rPr>
              <a:t>(y)</a:t>
            </a:r>
            <a:r>
              <a:rPr lang="tr-TR" sz="3200" b="1" dirty="0">
                <a:latin typeface="Gabriola" panose="04040605051002020D02" pitchFamily="82" charset="0"/>
              </a:rPr>
              <a:t>)</a:t>
            </a:r>
            <a:r>
              <a:rPr lang="en-US" sz="3200" b="1" dirty="0">
                <a:latin typeface="Gabriola" panose="04040605051002020D02" pitchFamily="82" charset="0"/>
              </a:rPr>
              <a:t> </a:t>
            </a:r>
            <a:r>
              <a:rPr lang="en-US" sz="3200" b="1" dirty="0">
                <a:latin typeface="Gabriola" panose="04040605051002020D02" pitchFamily="82" charset="0"/>
                <a:sym typeface="Symbol" panose="05050102010706020507" pitchFamily="18" charset="2"/>
              </a:rPr>
              <a:t></a:t>
            </a:r>
            <a:r>
              <a:rPr lang="en-US" sz="3200" b="1" dirty="0">
                <a:latin typeface="Gabriola" panose="04040605051002020D02" pitchFamily="82" charset="0"/>
              </a:rPr>
              <a:t> </a:t>
            </a:r>
            <a:r>
              <a:rPr lang="tr-TR" sz="3200" b="1" dirty="0">
                <a:latin typeface="Gabriola" panose="04040605051002020D02" pitchFamily="82" charset="0"/>
              </a:rPr>
              <a:t>sahip</a:t>
            </a:r>
            <a:r>
              <a:rPr lang="en-US" sz="3200" b="1" dirty="0">
                <a:latin typeface="Gabriola" panose="04040605051002020D02" pitchFamily="82" charset="0"/>
              </a:rPr>
              <a:t>(x, y)) </a:t>
            </a:r>
            <a:r>
              <a:rPr lang="en-US" sz="3200" b="1" dirty="0">
                <a:latin typeface="Gabriola" panose="04040605051002020D02" pitchFamily="82" charset="0"/>
                <a:sym typeface="Symbol" panose="05050102010706020507" pitchFamily="18" charset="2"/>
              </a:rPr>
              <a:t></a:t>
            </a:r>
            <a:r>
              <a:rPr lang="en-US" sz="3200" b="1" dirty="0">
                <a:latin typeface="Gabriola" panose="04040605051002020D02" pitchFamily="82" charset="0"/>
              </a:rPr>
              <a:t> </a:t>
            </a:r>
            <a:r>
              <a:rPr lang="tr-TR" sz="3200" b="1" dirty="0">
                <a:latin typeface="Gabriola" panose="04040605051002020D02" pitchFamily="82" charset="0"/>
              </a:rPr>
              <a:t>döver</a:t>
            </a:r>
            <a:r>
              <a:rPr lang="en-US" sz="3200" b="1" dirty="0">
                <a:latin typeface="Gabriola" panose="04040605051002020D02" pitchFamily="82" charset="0"/>
              </a:rPr>
              <a:t>(x, y))</a:t>
            </a:r>
            <a:endParaRPr lang="tr-TR" sz="3200" b="1" dirty="0">
              <a:latin typeface="Gabriola" panose="04040605051002020D02" pitchFamily="82" charset="0"/>
            </a:endParaRPr>
          </a:p>
        </p:txBody>
      </p:sp>
      <p:pic>
        <p:nvPicPr>
          <p:cNvPr id="13" name="Resim 12"/>
          <p:cNvPicPr>
            <a:picLocks noChangeAspect="1"/>
          </p:cNvPicPr>
          <p:nvPr/>
        </p:nvPicPr>
        <p:blipFill>
          <a:blip r:embed="rId2"/>
          <a:stretch>
            <a:fillRect/>
          </a:stretch>
        </p:blipFill>
        <p:spPr>
          <a:xfrm>
            <a:off x="2305968" y="3646057"/>
            <a:ext cx="1311189" cy="634039"/>
          </a:xfrm>
          <a:prstGeom prst="rect">
            <a:avLst/>
          </a:prstGeom>
        </p:spPr>
      </p:pic>
      <p:sp>
        <p:nvSpPr>
          <p:cNvPr id="2" name="Rectangle 2">
            <a:extLst>
              <a:ext uri="{FF2B5EF4-FFF2-40B4-BE49-F238E27FC236}">
                <a16:creationId xmlns:a16="http://schemas.microsoft.com/office/drawing/2014/main" id="{7B11E6B0-5F71-9433-62C5-50E88E8A135A}"/>
              </a:ext>
            </a:extLst>
          </p:cNvPr>
          <p:cNvSpPr txBox="1">
            <a:spLocks noChangeArrowheads="1"/>
          </p:cNvSpPr>
          <p:nvPr/>
        </p:nvSpPr>
        <p:spPr>
          <a:xfrm>
            <a:off x="1844842" y="0"/>
            <a:ext cx="8229600" cy="736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tr-TR" altLang="tr-TR" sz="4800" b="1" dirty="0">
                <a:solidFill>
                  <a:srgbClr val="003300"/>
                </a:solidFill>
                <a:latin typeface="Gabriola" panose="04040605051002020D02" pitchFamily="82" charset="0"/>
              </a:rPr>
              <a:t>Ö</a:t>
            </a:r>
            <a:r>
              <a:rPr lang="tr-TR" altLang="tr-TR" sz="4000" b="1" dirty="0">
                <a:solidFill>
                  <a:srgbClr val="003300"/>
                </a:solidFill>
                <a:latin typeface="Gabriola" panose="04040605051002020D02" pitchFamily="82" charset="0"/>
              </a:rPr>
              <a:t>RNEK </a:t>
            </a:r>
            <a:r>
              <a:rPr lang="tr-TR" altLang="tr-TR" sz="4800" b="1" dirty="0">
                <a:solidFill>
                  <a:srgbClr val="003300"/>
                </a:solidFill>
                <a:latin typeface="Gabriola" panose="04040605051002020D02" pitchFamily="82" charset="0"/>
              </a:rPr>
              <a:t>(6)</a:t>
            </a:r>
            <a:endParaRPr lang="en-US" altLang="tr-TR" sz="4800" b="1" dirty="0">
              <a:solidFill>
                <a:srgbClr val="003300"/>
              </a:solidFill>
              <a:latin typeface="Gabriola" panose="04040605051002020D02" pitchFamily="82" charset="0"/>
            </a:endParaRPr>
          </a:p>
        </p:txBody>
      </p:sp>
    </p:spTree>
    <p:extLst>
      <p:ext uri="{BB962C8B-B14F-4D97-AF65-F5344CB8AC3E}">
        <p14:creationId xmlns:p14="http://schemas.microsoft.com/office/powerpoint/2010/main" val="2623626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p:bldP spid="11" grpId="0" animBg="1"/>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856915"/>
            <a:ext cx="10058400" cy="5415870"/>
          </a:xfrm>
        </p:spPr>
        <p:txBody>
          <a:bodyPr>
            <a:noAutofit/>
          </a:bodyPr>
          <a:lstStyle/>
          <a:p>
            <a:pPr algn="just">
              <a:spcAft>
                <a:spcPts val="1200"/>
              </a:spcAft>
              <a:defRPr/>
            </a:pPr>
            <a:r>
              <a:rPr lang="tr-TR" altLang="tr-TR" sz="2800" b="1" dirty="0">
                <a:latin typeface="Gabriola" panose="04040605051002020D02" pitchFamily="82" charset="0"/>
              </a:rPr>
              <a:t>Aşağıdaki cümleleri, mümkün olduğunca yapıyı koruyarak ve her durumda anahtarı vererek L1'e çevirin..   </a:t>
            </a:r>
            <a:endParaRPr lang="tr-TR" sz="2800" dirty="0">
              <a:latin typeface="Gabriola" panose="04040605051002020D02" pitchFamily="82" charset="0"/>
            </a:endParaRPr>
          </a:p>
          <a:p>
            <a:pPr marL="784225" lvl="1" indent="-457200" algn="just">
              <a:lnSpc>
                <a:spcPct val="80000"/>
              </a:lnSpc>
              <a:buFont typeface="+mj-lt"/>
              <a:buAutoNum type="arabicPeriod"/>
              <a:defRPr/>
            </a:pPr>
            <a:r>
              <a:rPr lang="tr-TR" sz="2800" dirty="0">
                <a:latin typeface="Gabriola" panose="04040605051002020D02" pitchFamily="82" charset="0"/>
              </a:rPr>
              <a:t>Kimse gülmedi veya alkışlamadı.	 </a:t>
            </a:r>
          </a:p>
          <a:p>
            <a:pPr marL="784225" lvl="1" indent="-457200" algn="just">
              <a:lnSpc>
                <a:spcPct val="80000"/>
              </a:lnSpc>
              <a:buFont typeface="+mj-lt"/>
              <a:buAutoNum type="arabicPeriod"/>
              <a:defRPr/>
            </a:pPr>
            <a:r>
              <a:rPr lang="tr-TR" sz="2800" dirty="0">
                <a:latin typeface="Gabriola" panose="04040605051002020D02" pitchFamily="82" charset="0"/>
              </a:rPr>
              <a:t>Bir kişi arkadaş canlısı.	</a:t>
            </a:r>
          </a:p>
          <a:p>
            <a:pPr marL="784225" lvl="1" indent="-457200" algn="just">
              <a:lnSpc>
                <a:spcPct val="80000"/>
              </a:lnSpc>
              <a:buFont typeface="+mj-lt"/>
              <a:buAutoNum type="arabicPeriod"/>
              <a:defRPr/>
            </a:pPr>
            <a:r>
              <a:rPr lang="tr-TR" sz="2800" dirty="0">
                <a:latin typeface="Gabriola" panose="04040605051002020D02" pitchFamily="82" charset="0"/>
              </a:rPr>
              <a:t>Herkes arkadaş canlısı.	</a:t>
            </a:r>
          </a:p>
          <a:p>
            <a:pPr marL="784225" lvl="1" indent="-457200" algn="just">
              <a:lnSpc>
                <a:spcPct val="80000"/>
              </a:lnSpc>
              <a:buFont typeface="+mj-lt"/>
              <a:buAutoNum type="arabicPeriod"/>
              <a:defRPr/>
            </a:pPr>
            <a:r>
              <a:rPr lang="tr-TR" sz="2800" dirty="0">
                <a:latin typeface="Gabriola" panose="04040605051002020D02" pitchFamily="82" charset="0"/>
              </a:rPr>
              <a:t>Geç kalan öğrenci cezalandırılacaktır.		</a:t>
            </a:r>
          </a:p>
          <a:p>
            <a:pPr marL="784225" lvl="1" indent="-457200" algn="just">
              <a:lnSpc>
                <a:spcPct val="80000"/>
              </a:lnSpc>
              <a:buFont typeface="+mj-lt"/>
              <a:buAutoNum type="arabicPeriod"/>
              <a:defRPr/>
            </a:pPr>
            <a:r>
              <a:rPr lang="tr-TR" sz="2800" dirty="0">
                <a:latin typeface="Gabriola" panose="04040605051002020D02" pitchFamily="82" charset="0"/>
              </a:rPr>
              <a:t>Her öğretmen kendisine hayrandır. 		</a:t>
            </a:r>
          </a:p>
          <a:p>
            <a:pPr marL="784225" lvl="1" indent="-457200" algn="just">
              <a:lnSpc>
                <a:spcPct val="80000"/>
              </a:lnSpc>
              <a:buFont typeface="+mj-lt"/>
              <a:buAutoNum type="arabicPeriod"/>
              <a:defRPr/>
            </a:pPr>
            <a:r>
              <a:rPr lang="tr-TR" sz="2800" dirty="0">
                <a:latin typeface="Gabriola" panose="04040605051002020D02" pitchFamily="82" charset="0"/>
              </a:rPr>
              <a:t>Herkesin sevdiği birisi var.	 </a:t>
            </a:r>
          </a:p>
          <a:p>
            <a:pPr marL="784225" lvl="1" indent="-457200" algn="just">
              <a:lnSpc>
                <a:spcPct val="80000"/>
              </a:lnSpc>
              <a:buFont typeface="+mj-lt"/>
              <a:buAutoNum type="arabicPeriod"/>
              <a:defRPr/>
            </a:pPr>
            <a:r>
              <a:rPr lang="tr-TR" sz="2800" dirty="0">
                <a:latin typeface="Gabriola" panose="04040605051002020D02" pitchFamily="82" charset="0"/>
              </a:rPr>
              <a:t>Can’ın bir eşeği varsa, onu döver.		 </a:t>
            </a:r>
          </a:p>
          <a:p>
            <a:pPr marL="784225" lvl="1" indent="-457200" algn="just">
              <a:lnSpc>
                <a:spcPct val="80000"/>
              </a:lnSpc>
              <a:buFont typeface="+mj-lt"/>
              <a:buAutoNum type="arabicPeriod"/>
              <a:defRPr/>
            </a:pPr>
            <a:r>
              <a:rPr lang="tr-TR" sz="2800" dirty="0">
                <a:latin typeface="Gabriola" panose="04040605051002020D02" pitchFamily="82" charset="0"/>
              </a:rPr>
              <a:t>Bir eşeğe sahip olan herkes onu döver.	</a:t>
            </a:r>
          </a:p>
          <a:p>
            <a:pPr marL="784225" lvl="1" indent="-457200" algn="just">
              <a:lnSpc>
                <a:spcPct val="80000"/>
              </a:lnSpc>
              <a:buFont typeface="+mj-lt"/>
              <a:buAutoNum type="arabicPeriod"/>
              <a:defRPr/>
            </a:pPr>
            <a:r>
              <a:rPr lang="tr-TR" sz="2800" dirty="0">
                <a:latin typeface="Gabriola" panose="04040605051002020D02" pitchFamily="82" charset="0"/>
              </a:rPr>
              <a:t>Arabası olmayan birinin bisikleti vardır.	</a:t>
            </a:r>
          </a:p>
          <a:p>
            <a:pPr marL="784225" lvl="1" indent="-457200" algn="just">
              <a:lnSpc>
                <a:spcPct val="80000"/>
              </a:lnSpc>
              <a:buFont typeface="+mj-lt"/>
              <a:buAutoNum type="arabicPeriod"/>
              <a:defRPr/>
            </a:pPr>
            <a:r>
              <a:rPr lang="tr-TR" sz="2800" dirty="0">
                <a:latin typeface="Gabriola" panose="04040605051002020D02" pitchFamily="82" charset="0"/>
              </a:rPr>
              <a:t>Herkes kendisinden başka kimseyi sevmeyen birini sever.	 		</a:t>
            </a:r>
          </a:p>
          <a:p>
            <a:endParaRPr lang="en-US" sz="1400" dirty="0"/>
          </a:p>
        </p:txBody>
      </p:sp>
      <p:sp>
        <p:nvSpPr>
          <p:cNvPr id="4" name="Slide Number Placeholder 3"/>
          <p:cNvSpPr>
            <a:spLocks noGrp="1"/>
          </p:cNvSpPr>
          <p:nvPr>
            <p:ph type="sldNum" sz="quarter" idx="12"/>
          </p:nvPr>
        </p:nvSpPr>
        <p:spPr/>
        <p:txBody>
          <a:bodyPr/>
          <a:lstStyle/>
          <a:p>
            <a:fld id="{4FAB73BC-B049-4115-A692-8D63A059BFB8}" type="slidenum">
              <a:rPr lang="en-US" smtClean="0"/>
              <a:t>24</a:t>
            </a:fld>
            <a:endParaRPr lang="en-US" dirty="0"/>
          </a:p>
        </p:txBody>
      </p:sp>
      <p:sp>
        <p:nvSpPr>
          <p:cNvPr id="10" name="Rectangle 2">
            <a:extLst>
              <a:ext uri="{FF2B5EF4-FFF2-40B4-BE49-F238E27FC236}">
                <a16:creationId xmlns:a16="http://schemas.microsoft.com/office/drawing/2014/main" id="{5F9A7C98-6F71-8635-5145-B49051EBEB68}"/>
              </a:ext>
            </a:extLst>
          </p:cNvPr>
          <p:cNvSpPr txBox="1">
            <a:spLocks noChangeArrowheads="1"/>
          </p:cNvSpPr>
          <p:nvPr/>
        </p:nvSpPr>
        <p:spPr>
          <a:xfrm>
            <a:off x="1708484" y="-40105"/>
            <a:ext cx="8229600" cy="736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tr-TR" altLang="tr-TR" sz="4800" b="1" dirty="0">
                <a:solidFill>
                  <a:srgbClr val="003300"/>
                </a:solidFill>
                <a:latin typeface="Gabriola" panose="04040605051002020D02" pitchFamily="82" charset="0"/>
              </a:rPr>
              <a:t>A</a:t>
            </a:r>
            <a:r>
              <a:rPr lang="tr-TR" altLang="tr-TR" sz="4000" b="1" dirty="0">
                <a:solidFill>
                  <a:srgbClr val="003300"/>
                </a:solidFill>
                <a:latin typeface="Gabriola" panose="04040605051002020D02" pitchFamily="82" charset="0"/>
              </a:rPr>
              <a:t>lıştırmalar </a:t>
            </a:r>
            <a:r>
              <a:rPr lang="tr-TR" altLang="tr-TR" sz="4800" b="1" dirty="0">
                <a:solidFill>
                  <a:srgbClr val="003300"/>
                </a:solidFill>
                <a:latin typeface="Gabriola" panose="04040605051002020D02" pitchFamily="82" charset="0"/>
              </a:rPr>
              <a:t>(ç</a:t>
            </a:r>
            <a:r>
              <a:rPr lang="tr-TR" altLang="tr-TR" sz="4000" b="1" dirty="0">
                <a:solidFill>
                  <a:srgbClr val="003300"/>
                </a:solidFill>
                <a:latin typeface="Gabriola" panose="04040605051002020D02" pitchFamily="82" charset="0"/>
              </a:rPr>
              <a:t>eviri</a:t>
            </a:r>
            <a:r>
              <a:rPr lang="tr-TR" altLang="tr-TR" sz="4800" b="1" dirty="0">
                <a:solidFill>
                  <a:srgbClr val="003300"/>
                </a:solidFill>
                <a:latin typeface="Gabriola" panose="04040605051002020D02" pitchFamily="82" charset="0"/>
              </a:rPr>
              <a:t>)</a:t>
            </a:r>
            <a:endParaRPr lang="en-US" altLang="tr-TR" sz="4800" b="1" dirty="0">
              <a:solidFill>
                <a:srgbClr val="003300"/>
              </a:solidFill>
              <a:latin typeface="Gabriola" panose="04040605051002020D02" pitchFamily="82" charset="0"/>
            </a:endParaRPr>
          </a:p>
        </p:txBody>
      </p:sp>
    </p:spTree>
    <p:extLst>
      <p:ext uri="{BB962C8B-B14F-4D97-AF65-F5344CB8AC3E}">
        <p14:creationId xmlns:p14="http://schemas.microsoft.com/office/powerpoint/2010/main" val="3826210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Dikdörtgen 31">
            <a:extLst>
              <a:ext uri="{FF2B5EF4-FFF2-40B4-BE49-F238E27FC236}">
                <a16:creationId xmlns:a16="http://schemas.microsoft.com/office/drawing/2014/main" id="{1CAF3CB1-E9DC-DB2A-A30A-47FB0F951B09}"/>
              </a:ext>
            </a:extLst>
          </p:cNvPr>
          <p:cNvSpPr>
            <a:spLocks noChangeArrowheads="1"/>
          </p:cNvSpPr>
          <p:nvPr/>
        </p:nvSpPr>
        <p:spPr bwMode="auto">
          <a:xfrm>
            <a:off x="1686720" y="653559"/>
            <a:ext cx="3816350" cy="54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115000"/>
              </a:lnSpc>
              <a:spcBef>
                <a:spcPts val="600"/>
              </a:spcBef>
              <a:spcAft>
                <a:spcPts val="600"/>
              </a:spcAft>
            </a:pPr>
            <a:r>
              <a:rPr lang="tr-TR" altLang="tr-TR" sz="2800" b="1" u="sng" dirty="0">
                <a:solidFill>
                  <a:srgbClr val="222222"/>
                </a:solidFill>
                <a:latin typeface="Gabriola" panose="04040605051002020D02" pitchFamily="82" charset="0"/>
                <a:cs typeface="Times New Roman" panose="02020603050405020304" pitchFamily="18" charset="0"/>
              </a:rPr>
              <a:t>Tam olarak bir</a:t>
            </a:r>
            <a:r>
              <a:rPr lang="tr-TR" altLang="tr-TR" sz="2800" b="1" dirty="0">
                <a:solidFill>
                  <a:srgbClr val="222222"/>
                </a:solidFill>
                <a:latin typeface="Gabriola" panose="04040605051002020D02" pitchFamily="82" charset="0"/>
                <a:cs typeface="Times New Roman" panose="02020603050405020304" pitchFamily="18" charset="0"/>
              </a:rPr>
              <a:t> öğrenci uyuyor</a:t>
            </a:r>
            <a:r>
              <a:rPr lang="en-US" altLang="tr-TR" sz="2800" b="1" dirty="0">
                <a:solidFill>
                  <a:srgbClr val="222222"/>
                </a:solidFill>
                <a:latin typeface="Gabriola" panose="04040605051002020D02" pitchFamily="82" charset="0"/>
                <a:cs typeface="Times New Roman" panose="02020603050405020304" pitchFamily="18" charset="0"/>
              </a:rPr>
              <a:t>.</a:t>
            </a:r>
            <a:endParaRPr lang="tr-TR" altLang="tr-TR" sz="2800" b="1" dirty="0">
              <a:latin typeface="Gabriola" panose="04040605051002020D02" pitchFamily="82" charset="0"/>
              <a:ea typeface="Calibri" panose="020F0502020204030204" pitchFamily="34" charset="0"/>
              <a:cs typeface="Times New Roman" panose="02020603050405020304" pitchFamily="18" charset="0"/>
            </a:endParaRPr>
          </a:p>
        </p:txBody>
      </p:sp>
      <p:cxnSp>
        <p:nvCxnSpPr>
          <p:cNvPr id="33" name="Düz Ok Bağlayıcısı 32">
            <a:extLst>
              <a:ext uri="{FF2B5EF4-FFF2-40B4-BE49-F238E27FC236}">
                <a16:creationId xmlns:a16="http://schemas.microsoft.com/office/drawing/2014/main" id="{CA568CF2-A536-3AB6-1C1B-4E93FC61E6A1}"/>
              </a:ext>
            </a:extLst>
          </p:cNvPr>
          <p:cNvCxnSpPr/>
          <p:nvPr/>
        </p:nvCxnSpPr>
        <p:spPr>
          <a:xfrm>
            <a:off x="4151314" y="1193635"/>
            <a:ext cx="7937" cy="523875"/>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
        <p:nvSpPr>
          <p:cNvPr id="7173" name="Dikdörtgen 8">
            <a:extLst>
              <a:ext uri="{FF2B5EF4-FFF2-40B4-BE49-F238E27FC236}">
                <a16:creationId xmlns:a16="http://schemas.microsoft.com/office/drawing/2014/main" id="{B17EF157-E5CB-5928-9781-39B269166443}"/>
              </a:ext>
            </a:extLst>
          </p:cNvPr>
          <p:cNvSpPr>
            <a:spLocks noChangeArrowheads="1"/>
          </p:cNvSpPr>
          <p:nvPr/>
        </p:nvSpPr>
        <p:spPr bwMode="auto">
          <a:xfrm>
            <a:off x="3000375" y="1676235"/>
            <a:ext cx="7996488" cy="422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2286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115000"/>
              </a:lnSpc>
              <a:spcBef>
                <a:spcPts val="600"/>
              </a:spcBef>
              <a:spcAft>
                <a:spcPts val="600"/>
              </a:spcAft>
            </a:pPr>
            <a:r>
              <a:rPr lang="en-US" altLang="tr-TR"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altLang="tr-TR"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x((</a:t>
            </a:r>
            <a:r>
              <a:rPr lang="tr-TR" altLang="tr-TR"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öğrenci</a:t>
            </a:r>
            <a:r>
              <a:rPr lang="en-US" altLang="tr-TR"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(x) </a:t>
            </a:r>
            <a:r>
              <a:rPr lang="en-US" altLang="tr-TR" sz="2000" b="1" dirty="0">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altLang="tr-TR" sz="2000" b="1" dirty="0">
                <a:latin typeface="Times New Roman" panose="02020603050405020304" pitchFamily="18" charset="0"/>
                <a:ea typeface="Calibri" panose="020F0502020204030204" pitchFamily="34" charset="0"/>
                <a:cs typeface="Times New Roman" panose="02020603050405020304" pitchFamily="18" charset="0"/>
              </a:rPr>
              <a:t> </a:t>
            </a:r>
            <a:r>
              <a:rPr lang="tr-TR" altLang="tr-TR" sz="2000" b="1" dirty="0">
                <a:latin typeface="Times New Roman" panose="02020603050405020304" pitchFamily="18" charset="0"/>
                <a:ea typeface="Calibri" panose="020F0502020204030204" pitchFamily="34" charset="0"/>
                <a:cs typeface="Times New Roman" panose="02020603050405020304" pitchFamily="18" charset="0"/>
              </a:rPr>
              <a:t>uyuyor</a:t>
            </a:r>
            <a:r>
              <a:rPr lang="en-US" altLang="tr-TR" sz="2000" b="1" dirty="0">
                <a:latin typeface="Times New Roman" panose="02020603050405020304" pitchFamily="18" charset="0"/>
                <a:ea typeface="Calibri" panose="020F0502020204030204" pitchFamily="34" charset="0"/>
                <a:cs typeface="Times New Roman" panose="02020603050405020304" pitchFamily="18" charset="0"/>
              </a:rPr>
              <a:t>(x)) </a:t>
            </a:r>
            <a:r>
              <a:rPr lang="en-US" altLang="tr-TR" sz="2000" b="1" dirty="0">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altLang="tr-TR" sz="2000" b="1" dirty="0">
                <a:latin typeface="Times New Roman" panose="02020603050405020304" pitchFamily="18" charset="0"/>
                <a:ea typeface="Calibri" panose="020F0502020204030204" pitchFamily="34" charset="0"/>
                <a:cs typeface="Times New Roman" panose="02020603050405020304" pitchFamily="18" charset="0"/>
              </a:rPr>
              <a:t> </a:t>
            </a:r>
            <a:r>
              <a:rPr lang="en-US" altLang="tr-TR"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altLang="tr-TR"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y((</a:t>
            </a:r>
            <a:r>
              <a:rPr lang="tr-TR" altLang="tr-TR"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öğrenci</a:t>
            </a:r>
            <a:r>
              <a:rPr lang="en-US" altLang="tr-TR"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r>
              <a:rPr lang="tr-TR" altLang="tr-TR"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y</a:t>
            </a:r>
            <a:r>
              <a:rPr lang="en-US" altLang="tr-TR"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altLang="tr-TR" sz="2000" b="1" dirty="0">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altLang="tr-TR" sz="2000" b="1" dirty="0">
                <a:latin typeface="Times New Roman" panose="02020603050405020304" pitchFamily="18" charset="0"/>
                <a:ea typeface="Calibri" panose="020F0502020204030204" pitchFamily="34" charset="0"/>
                <a:cs typeface="Times New Roman" panose="02020603050405020304" pitchFamily="18" charset="0"/>
              </a:rPr>
              <a:t> </a:t>
            </a:r>
            <a:r>
              <a:rPr lang="tr-TR" altLang="tr-TR" sz="2000" b="1" dirty="0">
                <a:latin typeface="Times New Roman" panose="02020603050405020304" pitchFamily="18" charset="0"/>
                <a:ea typeface="Calibri" panose="020F0502020204030204" pitchFamily="34" charset="0"/>
                <a:cs typeface="Times New Roman" panose="02020603050405020304" pitchFamily="18" charset="0"/>
              </a:rPr>
              <a:t>uyuyor</a:t>
            </a:r>
            <a:r>
              <a:rPr lang="en-US" altLang="tr-TR" sz="2000" b="1" dirty="0">
                <a:latin typeface="Times New Roman" panose="02020603050405020304" pitchFamily="18" charset="0"/>
                <a:ea typeface="Calibri" panose="020F0502020204030204" pitchFamily="34" charset="0"/>
                <a:cs typeface="Times New Roman" panose="02020603050405020304" pitchFamily="18" charset="0"/>
              </a:rPr>
              <a:t>(</a:t>
            </a:r>
            <a:r>
              <a:rPr lang="tr-TR" altLang="tr-TR" sz="2000" b="1" dirty="0">
                <a:latin typeface="Times New Roman" panose="02020603050405020304" pitchFamily="18" charset="0"/>
                <a:ea typeface="Calibri" panose="020F0502020204030204" pitchFamily="34" charset="0"/>
                <a:cs typeface="Times New Roman" panose="02020603050405020304" pitchFamily="18" charset="0"/>
              </a:rPr>
              <a:t>y</a:t>
            </a:r>
            <a:r>
              <a:rPr lang="en-US" altLang="tr-TR" sz="2000" b="1" dirty="0">
                <a:latin typeface="Times New Roman" panose="02020603050405020304" pitchFamily="18" charset="0"/>
                <a:ea typeface="Calibri" panose="020F0502020204030204" pitchFamily="34" charset="0"/>
                <a:cs typeface="Times New Roman" panose="02020603050405020304" pitchFamily="18" charset="0"/>
              </a:rPr>
              <a:t>)) </a:t>
            </a:r>
            <a:r>
              <a:rPr lang="en-US" altLang="tr-TR" sz="2000" b="1" dirty="0">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altLang="tr-TR" sz="2000" b="1" dirty="0">
                <a:latin typeface="Times New Roman" panose="02020603050405020304" pitchFamily="18" charset="0"/>
                <a:ea typeface="Calibri" panose="020F0502020204030204" pitchFamily="34" charset="0"/>
                <a:cs typeface="Times New Roman" panose="02020603050405020304" pitchFamily="18" charset="0"/>
              </a:rPr>
              <a:t> y = x</a:t>
            </a:r>
            <a:r>
              <a:rPr lang="en-US" altLang="tr-TR"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r>
              <a:rPr lang="en-US" altLang="tr-TR" sz="2000" b="1" dirty="0">
                <a:latin typeface="Times New Roman" panose="02020603050405020304" pitchFamily="18" charset="0"/>
                <a:ea typeface="Calibri" panose="020F0502020204030204" pitchFamily="34" charset="0"/>
                <a:cs typeface="Times New Roman" panose="02020603050405020304" pitchFamily="18" charset="0"/>
              </a:rPr>
              <a:t>)</a:t>
            </a:r>
            <a:endParaRPr lang="tr-TR" altLang="tr-TR" sz="20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174" name="Dikdörtgen 46">
            <a:extLst>
              <a:ext uri="{FF2B5EF4-FFF2-40B4-BE49-F238E27FC236}">
                <a16:creationId xmlns:a16="http://schemas.microsoft.com/office/drawing/2014/main" id="{2D2A5781-9D55-F38D-78D7-30A0F4F79C85}"/>
              </a:ext>
            </a:extLst>
          </p:cNvPr>
          <p:cNvSpPr>
            <a:spLocks noChangeArrowheads="1"/>
          </p:cNvSpPr>
          <p:nvPr/>
        </p:nvSpPr>
        <p:spPr bwMode="auto">
          <a:xfrm>
            <a:off x="6562726" y="801523"/>
            <a:ext cx="3094309" cy="422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115000"/>
              </a:lnSpc>
              <a:spcBef>
                <a:spcPts val="600"/>
              </a:spcBef>
              <a:spcAft>
                <a:spcPts val="600"/>
              </a:spcAft>
            </a:pPr>
            <a:r>
              <a:rPr lang="en-US" altLang="tr-TR"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altLang="tr-TR"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x(</a:t>
            </a:r>
            <a:r>
              <a:rPr lang="tr-TR" altLang="tr-TR"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öğrenci</a:t>
            </a:r>
            <a:r>
              <a:rPr lang="en-US" altLang="tr-TR"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(x) </a:t>
            </a:r>
            <a:r>
              <a:rPr lang="en-US" altLang="tr-TR" sz="2000" b="1" dirty="0">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altLang="tr-TR" sz="2000" b="1" dirty="0">
                <a:latin typeface="Times New Roman" panose="02020603050405020304" pitchFamily="18" charset="0"/>
                <a:ea typeface="Calibri" panose="020F0502020204030204" pitchFamily="34" charset="0"/>
                <a:cs typeface="Times New Roman" panose="02020603050405020304" pitchFamily="18" charset="0"/>
              </a:rPr>
              <a:t> </a:t>
            </a:r>
            <a:r>
              <a:rPr lang="tr-TR" altLang="tr-TR" sz="2000" b="1" dirty="0">
                <a:latin typeface="Times New Roman" panose="02020603050405020304" pitchFamily="18" charset="0"/>
                <a:ea typeface="Calibri" panose="020F0502020204030204" pitchFamily="34" charset="0"/>
                <a:cs typeface="Times New Roman" panose="02020603050405020304" pitchFamily="18" charset="0"/>
              </a:rPr>
              <a:t>uyuyor</a:t>
            </a:r>
            <a:r>
              <a:rPr lang="en-US" altLang="tr-TR" sz="2000" b="1" dirty="0">
                <a:latin typeface="Times New Roman" panose="02020603050405020304" pitchFamily="18" charset="0"/>
                <a:ea typeface="Calibri" panose="020F0502020204030204" pitchFamily="34" charset="0"/>
                <a:cs typeface="Times New Roman" panose="02020603050405020304" pitchFamily="18" charset="0"/>
              </a:rPr>
              <a:t>(x))</a:t>
            </a:r>
            <a:endParaRPr lang="tr-TR" altLang="tr-TR" sz="2000" b="1" dirty="0">
              <a:latin typeface="Calibri" panose="020F0502020204030204" pitchFamily="34" charset="0"/>
              <a:ea typeface="Calibri" panose="020F0502020204030204" pitchFamily="34" charset="0"/>
              <a:cs typeface="Times New Roman" panose="02020603050405020304" pitchFamily="18" charset="0"/>
            </a:endParaRPr>
          </a:p>
        </p:txBody>
      </p:sp>
      <p:cxnSp>
        <p:nvCxnSpPr>
          <p:cNvPr id="48" name="Düz Ok Bağlayıcısı 47">
            <a:extLst>
              <a:ext uri="{FF2B5EF4-FFF2-40B4-BE49-F238E27FC236}">
                <a16:creationId xmlns:a16="http://schemas.microsoft.com/office/drawing/2014/main" id="{B18B0BDA-57CD-DB7F-1770-091E713C6735}"/>
              </a:ext>
            </a:extLst>
          </p:cNvPr>
          <p:cNvCxnSpPr/>
          <p:nvPr/>
        </p:nvCxnSpPr>
        <p:spPr>
          <a:xfrm flipH="1" flipV="1">
            <a:off x="5303838" y="1017423"/>
            <a:ext cx="1092200" cy="1587"/>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grpSp>
        <p:nvGrpSpPr>
          <p:cNvPr id="7176" name="Grup 7175">
            <a:extLst>
              <a:ext uri="{FF2B5EF4-FFF2-40B4-BE49-F238E27FC236}">
                <a16:creationId xmlns:a16="http://schemas.microsoft.com/office/drawing/2014/main" id="{44B52A91-60CC-079C-A1C0-BB9C5ABCE22A}"/>
              </a:ext>
            </a:extLst>
          </p:cNvPr>
          <p:cNvGrpSpPr>
            <a:grpSpLocks/>
          </p:cNvGrpSpPr>
          <p:nvPr/>
        </p:nvGrpSpPr>
        <p:grpSpPr bwMode="auto">
          <a:xfrm>
            <a:off x="5702301" y="734848"/>
            <a:ext cx="538163" cy="547687"/>
            <a:chOff x="4139953" y="1556792"/>
            <a:chExt cx="904968" cy="886206"/>
          </a:xfrm>
        </p:grpSpPr>
        <p:cxnSp>
          <p:nvCxnSpPr>
            <p:cNvPr id="13" name="Düz Bağlayıcı 12">
              <a:extLst>
                <a:ext uri="{FF2B5EF4-FFF2-40B4-BE49-F238E27FC236}">
                  <a16:creationId xmlns:a16="http://schemas.microsoft.com/office/drawing/2014/main" id="{E95B3540-7FA8-409F-6BF8-AF681D123C6B}"/>
                </a:ext>
              </a:extLst>
            </p:cNvPr>
            <p:cNvCxnSpPr/>
            <p:nvPr/>
          </p:nvCxnSpPr>
          <p:spPr>
            <a:xfrm flipV="1">
              <a:off x="4142623" y="1556792"/>
              <a:ext cx="864924" cy="886206"/>
            </a:xfrm>
            <a:prstGeom prst="line">
              <a:avLst/>
            </a:prstGeom>
            <a:ln w="10160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3" name="Düz Bağlayıcı 52">
              <a:extLst>
                <a:ext uri="{FF2B5EF4-FFF2-40B4-BE49-F238E27FC236}">
                  <a16:creationId xmlns:a16="http://schemas.microsoft.com/office/drawing/2014/main" id="{C9B13882-583E-BD3D-7EAA-38CCC794D7CF}"/>
                </a:ext>
              </a:extLst>
            </p:cNvPr>
            <p:cNvCxnSpPr/>
            <p:nvPr/>
          </p:nvCxnSpPr>
          <p:spPr>
            <a:xfrm flipH="1" flipV="1">
              <a:off x="4139953" y="1590184"/>
              <a:ext cx="904968" cy="824558"/>
            </a:xfrm>
            <a:prstGeom prst="line">
              <a:avLst/>
            </a:prstGeom>
            <a:ln w="101600" cap="rnd">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7177" name="Sol Ayraç 7176">
            <a:extLst>
              <a:ext uri="{FF2B5EF4-FFF2-40B4-BE49-F238E27FC236}">
                <a16:creationId xmlns:a16="http://schemas.microsoft.com/office/drawing/2014/main" id="{D2E39CFA-5C30-0F25-BC35-FF88CC2C0124}"/>
              </a:ext>
            </a:extLst>
          </p:cNvPr>
          <p:cNvSpPr/>
          <p:nvPr/>
        </p:nvSpPr>
        <p:spPr>
          <a:xfrm rot="16200000">
            <a:off x="4528345" y="894392"/>
            <a:ext cx="358775" cy="2840037"/>
          </a:xfrm>
          <a:prstGeom prst="leftBrace">
            <a:avLst/>
          </a:prstGeom>
          <a:ln w="381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69" name="Sol Ayraç 68">
            <a:extLst>
              <a:ext uri="{FF2B5EF4-FFF2-40B4-BE49-F238E27FC236}">
                <a16:creationId xmlns:a16="http://schemas.microsoft.com/office/drawing/2014/main" id="{46CAA3BE-EFED-3C24-B30E-E7007EAC2E2F}"/>
              </a:ext>
            </a:extLst>
          </p:cNvPr>
          <p:cNvSpPr/>
          <p:nvPr/>
        </p:nvSpPr>
        <p:spPr>
          <a:xfrm rot="16200000">
            <a:off x="8216901" y="366548"/>
            <a:ext cx="358775" cy="3895725"/>
          </a:xfrm>
          <a:prstGeom prst="leftBrace">
            <a:avLst/>
          </a:prstGeom>
          <a:ln w="381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7179" name="Dikdörtgen 70">
            <a:extLst>
              <a:ext uri="{FF2B5EF4-FFF2-40B4-BE49-F238E27FC236}">
                <a16:creationId xmlns:a16="http://schemas.microsoft.com/office/drawing/2014/main" id="{652840EE-BB7B-20C3-0F41-0AF4AD1E85F2}"/>
              </a:ext>
            </a:extLst>
          </p:cNvPr>
          <p:cNvSpPr>
            <a:spLocks noChangeArrowheads="1"/>
          </p:cNvSpPr>
          <p:nvPr/>
        </p:nvSpPr>
        <p:spPr bwMode="auto">
          <a:xfrm>
            <a:off x="3482558" y="2436518"/>
            <a:ext cx="2913480" cy="479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115000"/>
              </a:lnSpc>
              <a:spcBef>
                <a:spcPts val="600"/>
              </a:spcBef>
              <a:spcAft>
                <a:spcPts val="600"/>
              </a:spcAft>
            </a:pPr>
            <a:r>
              <a:rPr lang="tr-TR" altLang="tr-TR" sz="2400" b="1" u="sng" dirty="0">
                <a:solidFill>
                  <a:srgbClr val="222222"/>
                </a:solidFill>
                <a:latin typeface="Gabriola" panose="04040605051002020D02" pitchFamily="82" charset="0"/>
                <a:cs typeface="Times New Roman" panose="02020603050405020304" pitchFamily="18" charset="0"/>
              </a:rPr>
              <a:t>En az bir </a:t>
            </a:r>
            <a:r>
              <a:rPr lang="tr-TR" altLang="tr-TR" sz="2400" b="1" dirty="0">
                <a:solidFill>
                  <a:srgbClr val="222222"/>
                </a:solidFill>
                <a:latin typeface="Gabriola" panose="04040605051002020D02" pitchFamily="82" charset="0"/>
                <a:cs typeface="Times New Roman" panose="02020603050405020304" pitchFamily="18" charset="0"/>
              </a:rPr>
              <a:t>öğrenci uyuyor</a:t>
            </a:r>
            <a:r>
              <a:rPr lang="en-US" altLang="tr-TR" sz="2400" b="1" dirty="0">
                <a:solidFill>
                  <a:srgbClr val="222222"/>
                </a:solidFill>
                <a:latin typeface="Gabriola" panose="04040605051002020D02" pitchFamily="82" charset="0"/>
                <a:cs typeface="Times New Roman" panose="02020603050405020304" pitchFamily="18" charset="0"/>
              </a:rPr>
              <a:t>.</a:t>
            </a:r>
            <a:endParaRPr lang="tr-TR" altLang="tr-TR" sz="2400" b="1" dirty="0">
              <a:latin typeface="Gabriola" panose="04040605051002020D02" pitchFamily="82" charset="0"/>
              <a:ea typeface="Calibri" panose="020F0502020204030204" pitchFamily="34" charset="0"/>
              <a:cs typeface="Times New Roman" panose="02020603050405020304" pitchFamily="18" charset="0"/>
            </a:endParaRPr>
          </a:p>
        </p:txBody>
      </p:sp>
      <p:sp>
        <p:nvSpPr>
          <p:cNvPr id="7180" name="Dikdörtgen 71">
            <a:extLst>
              <a:ext uri="{FF2B5EF4-FFF2-40B4-BE49-F238E27FC236}">
                <a16:creationId xmlns:a16="http://schemas.microsoft.com/office/drawing/2014/main" id="{AD614FE0-5A4A-5E69-31D3-97B5B017714E}"/>
              </a:ext>
            </a:extLst>
          </p:cNvPr>
          <p:cNvSpPr>
            <a:spLocks noChangeArrowheads="1"/>
          </p:cNvSpPr>
          <p:nvPr/>
        </p:nvSpPr>
        <p:spPr bwMode="auto">
          <a:xfrm>
            <a:off x="6751638" y="2420772"/>
            <a:ext cx="3592512" cy="479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115000"/>
              </a:lnSpc>
              <a:spcBef>
                <a:spcPts val="600"/>
              </a:spcBef>
              <a:spcAft>
                <a:spcPts val="600"/>
              </a:spcAft>
            </a:pPr>
            <a:r>
              <a:rPr lang="tr-TR" altLang="tr-TR" sz="2400" b="1" u="sng" dirty="0">
                <a:solidFill>
                  <a:srgbClr val="222222"/>
                </a:solidFill>
                <a:latin typeface="Gabriola" panose="04040605051002020D02" pitchFamily="82" charset="0"/>
                <a:cs typeface="Times New Roman" panose="02020603050405020304" pitchFamily="18" charset="0"/>
              </a:rPr>
              <a:t>En fazla bir  </a:t>
            </a:r>
            <a:r>
              <a:rPr lang="tr-TR" altLang="tr-TR" sz="2400" b="1" dirty="0">
                <a:solidFill>
                  <a:srgbClr val="222222"/>
                </a:solidFill>
                <a:latin typeface="Gabriola" panose="04040605051002020D02" pitchFamily="82" charset="0"/>
                <a:cs typeface="Times New Roman" panose="02020603050405020304" pitchFamily="18" charset="0"/>
              </a:rPr>
              <a:t>öğrenci</a:t>
            </a:r>
            <a:r>
              <a:rPr lang="en-US" altLang="tr-TR" sz="2400" b="1" dirty="0">
                <a:solidFill>
                  <a:srgbClr val="222222"/>
                </a:solidFill>
                <a:latin typeface="Gabriola" panose="04040605051002020D02" pitchFamily="82" charset="0"/>
                <a:cs typeface="Times New Roman" panose="02020603050405020304" pitchFamily="18" charset="0"/>
              </a:rPr>
              <a:t> </a:t>
            </a:r>
            <a:r>
              <a:rPr lang="tr-TR" altLang="tr-TR" sz="2400" b="1" dirty="0">
                <a:solidFill>
                  <a:srgbClr val="222222"/>
                </a:solidFill>
                <a:latin typeface="Gabriola" panose="04040605051002020D02" pitchFamily="82" charset="0"/>
                <a:cs typeface="Times New Roman" panose="02020603050405020304" pitchFamily="18" charset="0"/>
              </a:rPr>
              <a:t>uyuyor</a:t>
            </a:r>
            <a:r>
              <a:rPr lang="en-US" altLang="tr-TR" sz="2400" b="1" dirty="0">
                <a:solidFill>
                  <a:srgbClr val="222222"/>
                </a:solidFill>
                <a:latin typeface="Gabriola" panose="04040605051002020D02" pitchFamily="82" charset="0"/>
                <a:cs typeface="Times New Roman" panose="02020603050405020304" pitchFamily="18" charset="0"/>
              </a:rPr>
              <a:t>.</a:t>
            </a:r>
            <a:endParaRPr lang="tr-TR" altLang="tr-TR" sz="2400" b="1" dirty="0">
              <a:latin typeface="Gabriola" panose="04040605051002020D02" pitchFamily="82" charset="0"/>
              <a:ea typeface="Calibri" panose="020F0502020204030204" pitchFamily="34" charset="0"/>
              <a:cs typeface="Times New Roman" panose="02020603050405020304" pitchFamily="18" charset="0"/>
            </a:endParaRPr>
          </a:p>
        </p:txBody>
      </p:sp>
      <p:sp>
        <p:nvSpPr>
          <p:cNvPr id="73" name="Sol Ayraç 72">
            <a:extLst>
              <a:ext uri="{FF2B5EF4-FFF2-40B4-BE49-F238E27FC236}">
                <a16:creationId xmlns:a16="http://schemas.microsoft.com/office/drawing/2014/main" id="{6F6EDCC9-0585-42F1-4E17-362E26705E44}"/>
              </a:ext>
            </a:extLst>
          </p:cNvPr>
          <p:cNvSpPr/>
          <p:nvPr/>
        </p:nvSpPr>
        <p:spPr>
          <a:xfrm rot="16200000">
            <a:off x="6455570" y="-232735"/>
            <a:ext cx="360362" cy="6696075"/>
          </a:xfrm>
          <a:prstGeom prst="leftBrace">
            <a:avLst/>
          </a:prstGeom>
          <a:ln w="381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7182" name="Dikdörtgen 73">
            <a:extLst>
              <a:ext uri="{FF2B5EF4-FFF2-40B4-BE49-F238E27FC236}">
                <a16:creationId xmlns:a16="http://schemas.microsoft.com/office/drawing/2014/main" id="{09E5BBC5-8F51-2ABE-0B73-34864289DBC0}"/>
              </a:ext>
            </a:extLst>
          </p:cNvPr>
          <p:cNvSpPr>
            <a:spLocks noChangeArrowheads="1"/>
          </p:cNvSpPr>
          <p:nvPr/>
        </p:nvSpPr>
        <p:spPr bwMode="auto">
          <a:xfrm>
            <a:off x="4672013" y="3197059"/>
            <a:ext cx="3822282" cy="54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115000"/>
              </a:lnSpc>
              <a:spcBef>
                <a:spcPts val="600"/>
              </a:spcBef>
              <a:spcAft>
                <a:spcPts val="600"/>
              </a:spcAft>
            </a:pPr>
            <a:r>
              <a:rPr lang="tr-TR" altLang="tr-TR" sz="2800" b="1" u="sng" dirty="0">
                <a:solidFill>
                  <a:srgbClr val="222222"/>
                </a:solidFill>
                <a:latin typeface="Gabriola" panose="04040605051002020D02" pitchFamily="82" charset="0"/>
                <a:cs typeface="Times New Roman" panose="02020603050405020304" pitchFamily="18" charset="0"/>
              </a:rPr>
              <a:t>Tam olarak bir</a:t>
            </a:r>
            <a:r>
              <a:rPr lang="tr-TR" altLang="tr-TR" sz="2800" b="1" dirty="0">
                <a:solidFill>
                  <a:srgbClr val="222222"/>
                </a:solidFill>
                <a:latin typeface="Gabriola" panose="04040605051002020D02" pitchFamily="82" charset="0"/>
                <a:cs typeface="Times New Roman" panose="02020603050405020304" pitchFamily="18" charset="0"/>
              </a:rPr>
              <a:t> öğrenci uyuyor</a:t>
            </a:r>
            <a:r>
              <a:rPr lang="en-US" altLang="tr-TR" sz="2800" b="1" dirty="0">
                <a:solidFill>
                  <a:srgbClr val="222222"/>
                </a:solidFill>
                <a:latin typeface="Gabriola" panose="04040605051002020D02" pitchFamily="82" charset="0"/>
                <a:cs typeface="Times New Roman" panose="02020603050405020304" pitchFamily="18" charset="0"/>
              </a:rPr>
              <a:t>.</a:t>
            </a:r>
            <a:endParaRPr lang="tr-TR" altLang="tr-TR" sz="2800" b="1" dirty="0">
              <a:latin typeface="Gabriola" panose="04040605051002020D02" pitchFamily="82" charset="0"/>
              <a:ea typeface="Calibri" panose="020F0502020204030204" pitchFamily="34" charset="0"/>
              <a:cs typeface="Times New Roman" panose="02020603050405020304" pitchFamily="18" charset="0"/>
            </a:endParaRPr>
          </a:p>
        </p:txBody>
      </p:sp>
      <p:sp>
        <p:nvSpPr>
          <p:cNvPr id="7183" name="Dikdörtgen 74">
            <a:extLst>
              <a:ext uri="{FF2B5EF4-FFF2-40B4-BE49-F238E27FC236}">
                <a16:creationId xmlns:a16="http://schemas.microsoft.com/office/drawing/2014/main" id="{054AC2D5-885C-DD5F-4E41-D6C6D1DC69D5}"/>
              </a:ext>
            </a:extLst>
          </p:cNvPr>
          <p:cNvSpPr>
            <a:spLocks noChangeArrowheads="1"/>
          </p:cNvSpPr>
          <p:nvPr/>
        </p:nvSpPr>
        <p:spPr bwMode="auto">
          <a:xfrm>
            <a:off x="4954589" y="3736810"/>
            <a:ext cx="3152775"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115000"/>
              </a:lnSpc>
              <a:spcBef>
                <a:spcPts val="600"/>
              </a:spcBef>
              <a:spcAft>
                <a:spcPts val="600"/>
              </a:spcAft>
            </a:pPr>
            <a:r>
              <a:rPr lang="en-US" altLang="tr-TR" sz="2800">
                <a:solidFill>
                  <a:srgbClr val="FF0000"/>
                </a:solidFill>
              </a:rPr>
              <a:t>1 ≤ N ≤ 1 </a:t>
            </a:r>
            <a:r>
              <a:rPr lang="en-US" altLang="tr-TR" sz="2800">
                <a:solidFill>
                  <a:srgbClr val="FF0000"/>
                </a:solidFill>
                <a:sym typeface="Symbol" panose="05050102010706020507" pitchFamily="18" charset="2"/>
              </a:rPr>
              <a:t></a:t>
            </a:r>
            <a:r>
              <a:rPr lang="en-US" altLang="tr-TR" sz="2800">
                <a:solidFill>
                  <a:srgbClr val="FF0000"/>
                </a:solidFill>
              </a:rPr>
              <a:t> N = 1</a:t>
            </a:r>
            <a:endParaRPr lang="tr-TR" altLang="tr-TR" sz="2800" b="1">
              <a:solidFill>
                <a:srgbClr val="FF0000"/>
              </a:solidFill>
              <a:latin typeface="Gabriola" panose="04040605051002020D02" pitchFamily="82" charset="0"/>
              <a:ea typeface="Calibri" panose="020F0502020204030204" pitchFamily="34" charset="0"/>
              <a:cs typeface="Times New Roman" panose="02020603050405020304" pitchFamily="18" charset="0"/>
            </a:endParaRPr>
          </a:p>
        </p:txBody>
      </p:sp>
      <p:cxnSp>
        <p:nvCxnSpPr>
          <p:cNvPr id="76" name="Düz Ok Bağlayıcısı 75">
            <a:extLst>
              <a:ext uri="{FF2B5EF4-FFF2-40B4-BE49-F238E27FC236}">
                <a16:creationId xmlns:a16="http://schemas.microsoft.com/office/drawing/2014/main" id="{CF985A24-7D56-BB88-6462-83CFDA9D647A}"/>
              </a:ext>
            </a:extLst>
          </p:cNvPr>
          <p:cNvCxnSpPr/>
          <p:nvPr/>
        </p:nvCxnSpPr>
        <p:spPr>
          <a:xfrm>
            <a:off x="2566989" y="4613109"/>
            <a:ext cx="720725" cy="0"/>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
        <p:nvSpPr>
          <p:cNvPr id="7185" name="Dikdörtgen 76">
            <a:extLst>
              <a:ext uri="{FF2B5EF4-FFF2-40B4-BE49-F238E27FC236}">
                <a16:creationId xmlns:a16="http://schemas.microsoft.com/office/drawing/2014/main" id="{76DE6C23-53BD-52CE-59D9-C58FD7AFF127}"/>
              </a:ext>
            </a:extLst>
          </p:cNvPr>
          <p:cNvSpPr>
            <a:spLocks noChangeArrowheads="1"/>
          </p:cNvSpPr>
          <p:nvPr/>
        </p:nvSpPr>
        <p:spPr bwMode="auto">
          <a:xfrm>
            <a:off x="3287713" y="4413084"/>
            <a:ext cx="46085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tr-TR" sz="2000" b="1" dirty="0">
                <a:latin typeface="Times New Roman" panose="02020603050405020304" pitchFamily="18" charset="0"/>
                <a:cs typeface="Times New Roman" panose="02020603050405020304" pitchFamily="18" charset="0"/>
                <a:sym typeface="Symbol" panose="05050102010706020507" pitchFamily="18" charset="2"/>
              </a:rPr>
              <a:t></a:t>
            </a:r>
            <a:r>
              <a:rPr lang="en-US" altLang="tr-TR" sz="2000" b="1" dirty="0" err="1">
                <a:latin typeface="Times New Roman" panose="02020603050405020304" pitchFamily="18" charset="0"/>
                <a:cs typeface="Times New Roman" panose="02020603050405020304" pitchFamily="18" charset="0"/>
              </a:rPr>
              <a:t>x</a:t>
            </a:r>
            <a:r>
              <a:rPr lang="en-US" altLang="tr-TR" sz="2000" b="1" dirty="0" err="1">
                <a:latin typeface="Times New Roman" panose="02020603050405020304" pitchFamily="18" charset="0"/>
                <a:cs typeface="Times New Roman" panose="02020603050405020304" pitchFamily="18" charset="0"/>
                <a:sym typeface="Symbol" panose="05050102010706020507" pitchFamily="18" charset="2"/>
              </a:rPr>
              <a:t></a:t>
            </a:r>
            <a:r>
              <a:rPr lang="en-US" altLang="tr-TR" sz="2000" b="1" dirty="0" err="1">
                <a:latin typeface="Times New Roman" panose="02020603050405020304" pitchFamily="18" charset="0"/>
                <a:cs typeface="Times New Roman" panose="02020603050405020304" pitchFamily="18" charset="0"/>
              </a:rPr>
              <a:t>y</a:t>
            </a:r>
            <a:r>
              <a:rPr lang="en-US" altLang="tr-TR" sz="2000" b="1" dirty="0">
                <a:latin typeface="Times New Roman" panose="02020603050405020304" pitchFamily="18" charset="0"/>
                <a:cs typeface="Times New Roman" panose="02020603050405020304" pitchFamily="18" charset="0"/>
              </a:rPr>
              <a:t>((</a:t>
            </a:r>
            <a:r>
              <a:rPr lang="tr-TR" altLang="tr-TR" sz="2000" b="1" dirty="0">
                <a:latin typeface="Times New Roman" panose="02020603050405020304" pitchFamily="18" charset="0"/>
                <a:cs typeface="Times New Roman" panose="02020603050405020304" pitchFamily="18" charset="0"/>
              </a:rPr>
              <a:t>öğrenci</a:t>
            </a:r>
            <a:r>
              <a:rPr lang="en-US" altLang="tr-TR" sz="2000" b="1" dirty="0">
                <a:latin typeface="Times New Roman" panose="02020603050405020304" pitchFamily="18" charset="0"/>
                <a:cs typeface="Times New Roman" panose="02020603050405020304" pitchFamily="18" charset="0"/>
              </a:rPr>
              <a:t>(</a:t>
            </a:r>
            <a:r>
              <a:rPr lang="tr-TR" altLang="tr-TR" sz="2000" b="1" dirty="0">
                <a:latin typeface="Times New Roman" panose="02020603050405020304" pitchFamily="18" charset="0"/>
                <a:cs typeface="Times New Roman" panose="02020603050405020304" pitchFamily="18" charset="0"/>
              </a:rPr>
              <a:t>y</a:t>
            </a:r>
            <a:r>
              <a:rPr lang="en-US" altLang="tr-TR" sz="2000" b="1" dirty="0">
                <a:latin typeface="Times New Roman" panose="02020603050405020304" pitchFamily="18" charset="0"/>
                <a:cs typeface="Times New Roman" panose="02020603050405020304" pitchFamily="18" charset="0"/>
              </a:rPr>
              <a:t>) </a:t>
            </a:r>
            <a:r>
              <a:rPr lang="en-US" altLang="tr-TR" sz="2000" b="1" dirty="0">
                <a:latin typeface="Times New Roman" panose="02020603050405020304" pitchFamily="18" charset="0"/>
                <a:cs typeface="Times New Roman" panose="02020603050405020304" pitchFamily="18" charset="0"/>
                <a:sym typeface="Symbol" panose="05050102010706020507" pitchFamily="18" charset="2"/>
              </a:rPr>
              <a:t></a:t>
            </a:r>
            <a:r>
              <a:rPr lang="en-US" altLang="tr-TR" sz="2000" b="1" dirty="0">
                <a:latin typeface="Times New Roman" panose="02020603050405020304" pitchFamily="18" charset="0"/>
                <a:cs typeface="Times New Roman" panose="02020603050405020304" pitchFamily="18" charset="0"/>
              </a:rPr>
              <a:t> </a:t>
            </a:r>
            <a:r>
              <a:rPr lang="tr-TR" altLang="tr-TR" sz="2000" b="1" dirty="0">
                <a:latin typeface="Times New Roman" panose="02020603050405020304" pitchFamily="18" charset="0"/>
                <a:cs typeface="Times New Roman" panose="02020603050405020304" pitchFamily="18" charset="0"/>
              </a:rPr>
              <a:t>uyuyor</a:t>
            </a:r>
            <a:r>
              <a:rPr lang="en-US" altLang="tr-TR" sz="2000" b="1" dirty="0">
                <a:latin typeface="Times New Roman" panose="02020603050405020304" pitchFamily="18" charset="0"/>
                <a:cs typeface="Times New Roman" panose="02020603050405020304" pitchFamily="18" charset="0"/>
              </a:rPr>
              <a:t>(</a:t>
            </a:r>
            <a:r>
              <a:rPr lang="tr-TR" altLang="tr-TR" sz="2000" b="1" dirty="0">
                <a:latin typeface="Times New Roman" panose="02020603050405020304" pitchFamily="18" charset="0"/>
                <a:cs typeface="Times New Roman" panose="02020603050405020304" pitchFamily="18" charset="0"/>
              </a:rPr>
              <a:t>y</a:t>
            </a:r>
            <a:r>
              <a:rPr lang="en-US" altLang="tr-TR" sz="2000" b="1" dirty="0">
                <a:latin typeface="Times New Roman" panose="02020603050405020304" pitchFamily="18" charset="0"/>
                <a:cs typeface="Times New Roman" panose="02020603050405020304" pitchFamily="18" charset="0"/>
              </a:rPr>
              <a:t>)) </a:t>
            </a:r>
            <a:r>
              <a:rPr lang="en-US" altLang="tr-TR" sz="2000" b="1" dirty="0">
                <a:latin typeface="Times New Roman" panose="02020603050405020304" pitchFamily="18" charset="0"/>
                <a:cs typeface="Times New Roman" panose="02020603050405020304" pitchFamily="18" charset="0"/>
                <a:sym typeface="Symbol" panose="05050102010706020507" pitchFamily="18" charset="2"/>
              </a:rPr>
              <a:t></a:t>
            </a:r>
            <a:r>
              <a:rPr lang="en-US" altLang="tr-TR" sz="2000" b="1" dirty="0">
                <a:latin typeface="Times New Roman" panose="02020603050405020304" pitchFamily="18" charset="0"/>
                <a:cs typeface="Times New Roman" panose="02020603050405020304" pitchFamily="18" charset="0"/>
              </a:rPr>
              <a:t> y = x)</a:t>
            </a:r>
            <a:endParaRPr lang="tr-TR" altLang="tr-TR" sz="2000" b="1" dirty="0">
              <a:latin typeface="Times New Roman" panose="02020603050405020304" pitchFamily="18" charset="0"/>
              <a:cs typeface="Times New Roman" panose="02020603050405020304" pitchFamily="18" charset="0"/>
            </a:endParaRPr>
          </a:p>
        </p:txBody>
      </p:sp>
      <p:sp>
        <p:nvSpPr>
          <p:cNvPr id="7186" name="Dikdörtgen 78">
            <a:extLst>
              <a:ext uri="{FF2B5EF4-FFF2-40B4-BE49-F238E27FC236}">
                <a16:creationId xmlns:a16="http://schemas.microsoft.com/office/drawing/2014/main" id="{D7AC98C4-467F-0BE2-E9AD-99A214907502}"/>
              </a:ext>
            </a:extLst>
          </p:cNvPr>
          <p:cNvSpPr>
            <a:spLocks noChangeArrowheads="1"/>
          </p:cNvSpPr>
          <p:nvPr/>
        </p:nvSpPr>
        <p:spPr bwMode="auto">
          <a:xfrm>
            <a:off x="2432051" y="4902035"/>
            <a:ext cx="85648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tr-TR" sz="2000" b="1" dirty="0">
                <a:latin typeface="Times New Roman" panose="02020603050405020304" pitchFamily="18" charset="0"/>
                <a:cs typeface="Times New Roman" panose="02020603050405020304" pitchFamily="18" charset="0"/>
                <a:sym typeface="Symbol" panose="05050102010706020507" pitchFamily="18" charset="2"/>
              </a:rPr>
              <a:t></a:t>
            </a:r>
            <a:r>
              <a:rPr lang="en-US" altLang="tr-TR" sz="2000" b="1" dirty="0" err="1">
                <a:latin typeface="Times New Roman" panose="02020603050405020304" pitchFamily="18" charset="0"/>
                <a:cs typeface="Times New Roman" panose="02020603050405020304" pitchFamily="18" charset="0"/>
              </a:rPr>
              <a:t>x</a:t>
            </a:r>
            <a:r>
              <a:rPr lang="en-US" altLang="tr-TR" sz="2000" b="1" dirty="0" err="1">
                <a:latin typeface="Times New Roman" panose="02020603050405020304" pitchFamily="18" charset="0"/>
                <a:cs typeface="Times New Roman" panose="02020603050405020304" pitchFamily="18" charset="0"/>
                <a:sym typeface="Symbol" panose="05050102010706020507" pitchFamily="18" charset="2"/>
              </a:rPr>
              <a:t></a:t>
            </a:r>
            <a:r>
              <a:rPr lang="en-US" altLang="tr-TR" sz="2000" b="1" dirty="0" err="1">
                <a:latin typeface="Times New Roman" panose="02020603050405020304" pitchFamily="18" charset="0"/>
                <a:cs typeface="Times New Roman" panose="02020603050405020304" pitchFamily="18" charset="0"/>
              </a:rPr>
              <a:t>y</a:t>
            </a:r>
            <a:r>
              <a:rPr lang="en-US" altLang="tr-TR" sz="2000" b="1" dirty="0">
                <a:latin typeface="Times New Roman" panose="02020603050405020304" pitchFamily="18" charset="0"/>
                <a:cs typeface="Times New Roman" panose="02020603050405020304" pitchFamily="18" charset="0"/>
              </a:rPr>
              <a:t>((</a:t>
            </a:r>
            <a:r>
              <a:rPr lang="tr-TR" altLang="tr-TR" sz="2000" b="1" dirty="0">
                <a:latin typeface="Times New Roman" panose="02020603050405020304" pitchFamily="18" charset="0"/>
                <a:cs typeface="Times New Roman" panose="02020603050405020304" pitchFamily="18" charset="0"/>
              </a:rPr>
              <a:t>öğrenci</a:t>
            </a:r>
            <a:r>
              <a:rPr lang="en-US" altLang="tr-TR" sz="2000" b="1" dirty="0">
                <a:latin typeface="Times New Roman" panose="02020603050405020304" pitchFamily="18" charset="0"/>
                <a:cs typeface="Times New Roman" panose="02020603050405020304" pitchFamily="18" charset="0"/>
              </a:rPr>
              <a:t>(</a:t>
            </a:r>
            <a:r>
              <a:rPr lang="tr-TR" altLang="tr-TR" sz="2000" b="1" dirty="0">
                <a:latin typeface="Times New Roman" panose="02020603050405020304" pitchFamily="18" charset="0"/>
                <a:cs typeface="Times New Roman" panose="02020603050405020304" pitchFamily="18" charset="0"/>
              </a:rPr>
              <a:t>y</a:t>
            </a:r>
            <a:r>
              <a:rPr lang="en-US" altLang="tr-TR" sz="2000" b="1" dirty="0">
                <a:latin typeface="Times New Roman" panose="02020603050405020304" pitchFamily="18" charset="0"/>
                <a:cs typeface="Times New Roman" panose="02020603050405020304" pitchFamily="18" charset="0"/>
              </a:rPr>
              <a:t>) </a:t>
            </a:r>
            <a:r>
              <a:rPr lang="en-US" altLang="tr-TR" sz="2000" b="1" dirty="0">
                <a:latin typeface="Times New Roman" panose="02020603050405020304" pitchFamily="18" charset="0"/>
                <a:cs typeface="Times New Roman" panose="02020603050405020304" pitchFamily="18" charset="0"/>
                <a:sym typeface="Symbol" panose="05050102010706020507" pitchFamily="18" charset="2"/>
              </a:rPr>
              <a:t></a:t>
            </a:r>
            <a:r>
              <a:rPr lang="en-US" altLang="tr-TR" sz="2000" b="1" dirty="0">
                <a:latin typeface="Times New Roman" panose="02020603050405020304" pitchFamily="18" charset="0"/>
                <a:cs typeface="Times New Roman" panose="02020603050405020304" pitchFamily="18" charset="0"/>
              </a:rPr>
              <a:t> </a:t>
            </a:r>
            <a:r>
              <a:rPr lang="tr-TR" altLang="tr-TR" sz="2000" b="1" dirty="0">
                <a:latin typeface="Times New Roman" panose="02020603050405020304" pitchFamily="18" charset="0"/>
                <a:cs typeface="Times New Roman" panose="02020603050405020304" pitchFamily="18" charset="0"/>
              </a:rPr>
              <a:t>uyuyor</a:t>
            </a:r>
            <a:r>
              <a:rPr lang="en-US" altLang="tr-TR" sz="2000" b="1" dirty="0">
                <a:latin typeface="Times New Roman" panose="02020603050405020304" pitchFamily="18" charset="0"/>
                <a:cs typeface="Times New Roman" panose="02020603050405020304" pitchFamily="18" charset="0"/>
              </a:rPr>
              <a:t>(</a:t>
            </a:r>
            <a:r>
              <a:rPr lang="tr-TR" altLang="tr-TR" sz="2000" b="1" dirty="0">
                <a:latin typeface="Times New Roman" panose="02020603050405020304" pitchFamily="18" charset="0"/>
                <a:cs typeface="Times New Roman" panose="02020603050405020304" pitchFamily="18" charset="0"/>
              </a:rPr>
              <a:t>y</a:t>
            </a:r>
            <a:r>
              <a:rPr lang="en-US" altLang="tr-TR" sz="2000" b="1" dirty="0">
                <a:latin typeface="Times New Roman" panose="02020603050405020304" pitchFamily="18" charset="0"/>
                <a:cs typeface="Times New Roman" panose="02020603050405020304" pitchFamily="18" charset="0"/>
              </a:rPr>
              <a:t>)) </a:t>
            </a:r>
            <a:r>
              <a:rPr lang="en-US" altLang="tr-TR" sz="2000" b="1" dirty="0">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altLang="tr-TR" sz="2000" b="1" dirty="0">
                <a:latin typeface="Times New Roman" panose="02020603050405020304" pitchFamily="18" charset="0"/>
                <a:cs typeface="Times New Roman" panose="02020603050405020304" pitchFamily="18" charset="0"/>
              </a:rPr>
              <a:t> y = x</a:t>
            </a:r>
            <a:r>
              <a:rPr lang="tr-TR" altLang="tr-TR" sz="2000" b="1" dirty="0">
                <a:latin typeface="Times New Roman" panose="02020603050405020304" pitchFamily="18" charset="0"/>
                <a:cs typeface="Times New Roman" panose="02020603050405020304" pitchFamily="18" charset="0"/>
              </a:rPr>
              <a:t> </a:t>
            </a:r>
            <a:r>
              <a:rPr lang="en-US" altLang="tr-TR" sz="2000" b="1" dirty="0">
                <a:latin typeface="Times New Roman" panose="02020603050405020304" pitchFamily="18" charset="0"/>
                <a:cs typeface="Calibri" panose="020F0502020204030204" pitchFamily="34" charset="0"/>
                <a:sym typeface="Symbol" panose="05050102010706020507" pitchFamily="18" charset="2"/>
              </a:rPr>
              <a:t></a:t>
            </a:r>
            <a:r>
              <a:rPr lang="tr-TR" altLang="tr-TR" sz="2000" b="1" dirty="0">
                <a:latin typeface="Times New Roman" panose="02020603050405020304" pitchFamily="18" charset="0"/>
                <a:cs typeface="Calibri" panose="020F0502020204030204" pitchFamily="34" charset="0"/>
                <a:sym typeface="Symbol" panose="05050102010706020507" pitchFamily="18" charset="2"/>
              </a:rPr>
              <a:t> </a:t>
            </a:r>
            <a:r>
              <a:rPr lang="en-US" altLang="tr-TR" sz="2000" b="1" dirty="0">
                <a:latin typeface="Times New Roman" panose="02020603050405020304" pitchFamily="18" charset="0"/>
                <a:cs typeface="Times New Roman" panose="02020603050405020304" pitchFamily="18" charset="0"/>
              </a:rPr>
              <a:t>(</a:t>
            </a:r>
            <a:r>
              <a:rPr lang="tr-TR" altLang="tr-TR" sz="2000" b="1" dirty="0">
                <a:latin typeface="Times New Roman" panose="02020603050405020304" pitchFamily="18" charset="0"/>
                <a:cs typeface="Times New Roman" panose="02020603050405020304" pitchFamily="18" charset="0"/>
              </a:rPr>
              <a:t>öğrenci</a:t>
            </a:r>
            <a:r>
              <a:rPr lang="en-US" altLang="tr-TR" sz="2000" b="1" dirty="0">
                <a:latin typeface="Times New Roman" panose="02020603050405020304" pitchFamily="18" charset="0"/>
                <a:cs typeface="Times New Roman" panose="02020603050405020304" pitchFamily="18" charset="0"/>
              </a:rPr>
              <a:t>(</a:t>
            </a:r>
            <a:r>
              <a:rPr lang="tr-TR" altLang="tr-TR" sz="2000" b="1" dirty="0">
                <a:latin typeface="Times New Roman" panose="02020603050405020304" pitchFamily="18" charset="0"/>
                <a:cs typeface="Times New Roman" panose="02020603050405020304" pitchFamily="18" charset="0"/>
              </a:rPr>
              <a:t>y</a:t>
            </a:r>
            <a:r>
              <a:rPr lang="en-US" altLang="tr-TR" sz="2000" b="1" dirty="0">
                <a:latin typeface="Times New Roman" panose="02020603050405020304" pitchFamily="18" charset="0"/>
                <a:cs typeface="Times New Roman" panose="02020603050405020304" pitchFamily="18" charset="0"/>
              </a:rPr>
              <a:t>) </a:t>
            </a:r>
            <a:r>
              <a:rPr lang="en-US" altLang="tr-TR" sz="2000" b="1" dirty="0">
                <a:latin typeface="Times New Roman" panose="02020603050405020304" pitchFamily="18" charset="0"/>
                <a:cs typeface="Times New Roman" panose="02020603050405020304" pitchFamily="18" charset="0"/>
                <a:sym typeface="Symbol" panose="05050102010706020507" pitchFamily="18" charset="2"/>
              </a:rPr>
              <a:t></a:t>
            </a:r>
            <a:r>
              <a:rPr lang="en-US" altLang="tr-TR" sz="2000" b="1" dirty="0">
                <a:latin typeface="Times New Roman" panose="02020603050405020304" pitchFamily="18" charset="0"/>
                <a:cs typeface="Times New Roman" panose="02020603050405020304" pitchFamily="18" charset="0"/>
              </a:rPr>
              <a:t> </a:t>
            </a:r>
            <a:r>
              <a:rPr lang="tr-TR" altLang="tr-TR" sz="2000" b="1" dirty="0">
                <a:latin typeface="Times New Roman" panose="02020603050405020304" pitchFamily="18" charset="0"/>
                <a:cs typeface="Times New Roman" panose="02020603050405020304" pitchFamily="18" charset="0"/>
              </a:rPr>
              <a:t>uyuyor</a:t>
            </a:r>
            <a:r>
              <a:rPr lang="en-US" altLang="tr-TR" sz="2000" b="1" dirty="0">
                <a:latin typeface="Times New Roman" panose="02020603050405020304" pitchFamily="18" charset="0"/>
                <a:cs typeface="Times New Roman" panose="02020603050405020304" pitchFamily="18" charset="0"/>
              </a:rPr>
              <a:t>(</a:t>
            </a:r>
            <a:r>
              <a:rPr lang="tr-TR" altLang="tr-TR" sz="2000" b="1" dirty="0">
                <a:latin typeface="Times New Roman" panose="02020603050405020304" pitchFamily="18" charset="0"/>
                <a:cs typeface="Times New Roman" panose="02020603050405020304" pitchFamily="18" charset="0"/>
              </a:rPr>
              <a:t>y</a:t>
            </a:r>
            <a:r>
              <a:rPr lang="en-US" altLang="tr-TR" sz="2000" b="1" dirty="0">
                <a:latin typeface="Times New Roman" panose="02020603050405020304" pitchFamily="18" charset="0"/>
                <a:cs typeface="Times New Roman" panose="02020603050405020304" pitchFamily="18" charset="0"/>
              </a:rPr>
              <a:t>))</a:t>
            </a:r>
            <a:r>
              <a:rPr lang="tr-TR" altLang="tr-TR" sz="2400" dirty="0">
                <a:latin typeface="Times New Roman" panose="02020603050405020304" pitchFamily="18" charset="0"/>
                <a:cs typeface="Calibri" panose="020F0502020204030204" pitchFamily="34" charset="0"/>
                <a:sym typeface="Symbol" panose="05050102010706020507" pitchFamily="18" charset="2"/>
              </a:rPr>
              <a:t> ← </a:t>
            </a:r>
            <a:r>
              <a:rPr lang="en-US" altLang="tr-TR" sz="2000" b="1" dirty="0">
                <a:latin typeface="Times New Roman" panose="02020603050405020304" pitchFamily="18" charset="0"/>
                <a:cs typeface="Times New Roman" panose="02020603050405020304" pitchFamily="18" charset="0"/>
              </a:rPr>
              <a:t>y = x</a:t>
            </a:r>
            <a:r>
              <a:rPr lang="tr-TR" altLang="tr-TR" sz="2400" dirty="0">
                <a:latin typeface="Times New Roman" panose="02020603050405020304" pitchFamily="18" charset="0"/>
                <a:cs typeface="Calibri" panose="020F0502020204030204" pitchFamily="34" charset="0"/>
                <a:sym typeface="Symbol" panose="05050102010706020507" pitchFamily="18" charset="2"/>
              </a:rPr>
              <a:t> </a:t>
            </a:r>
            <a:r>
              <a:rPr lang="en-US" altLang="tr-TR" sz="2000" b="1" dirty="0">
                <a:latin typeface="Times New Roman" panose="02020603050405020304" pitchFamily="18" charset="0"/>
                <a:cs typeface="Times New Roman" panose="02020603050405020304" pitchFamily="18" charset="0"/>
              </a:rPr>
              <a:t>)</a:t>
            </a:r>
            <a:endParaRPr lang="tr-TR" altLang="tr-TR" sz="2000" b="1" dirty="0">
              <a:latin typeface="Times New Roman" panose="02020603050405020304" pitchFamily="18" charset="0"/>
              <a:cs typeface="Times New Roman" panose="02020603050405020304" pitchFamily="18" charset="0"/>
            </a:endParaRPr>
          </a:p>
        </p:txBody>
      </p:sp>
      <p:cxnSp>
        <p:nvCxnSpPr>
          <p:cNvPr id="80" name="Düz Ok Bağlayıcısı 79">
            <a:extLst>
              <a:ext uri="{FF2B5EF4-FFF2-40B4-BE49-F238E27FC236}">
                <a16:creationId xmlns:a16="http://schemas.microsoft.com/office/drawing/2014/main" id="{44F22C27-13BB-6813-7AA1-E7271701041A}"/>
              </a:ext>
            </a:extLst>
          </p:cNvPr>
          <p:cNvCxnSpPr/>
          <p:nvPr/>
        </p:nvCxnSpPr>
        <p:spPr>
          <a:xfrm>
            <a:off x="1671639" y="5102059"/>
            <a:ext cx="720725" cy="0"/>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
        <p:nvSpPr>
          <p:cNvPr id="81" name="Sol Ayraç 80">
            <a:extLst>
              <a:ext uri="{FF2B5EF4-FFF2-40B4-BE49-F238E27FC236}">
                <a16:creationId xmlns:a16="http://schemas.microsoft.com/office/drawing/2014/main" id="{B3D36777-7242-2935-57A8-DA0DFC245979}"/>
              </a:ext>
            </a:extLst>
          </p:cNvPr>
          <p:cNvSpPr/>
          <p:nvPr/>
        </p:nvSpPr>
        <p:spPr>
          <a:xfrm rot="16200000">
            <a:off x="4377532" y="3362954"/>
            <a:ext cx="360363" cy="4156075"/>
          </a:xfrm>
          <a:prstGeom prst="leftBrace">
            <a:avLst/>
          </a:prstGeom>
          <a:ln w="381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7189" name="Dikdörtgen 81">
            <a:extLst>
              <a:ext uri="{FF2B5EF4-FFF2-40B4-BE49-F238E27FC236}">
                <a16:creationId xmlns:a16="http://schemas.microsoft.com/office/drawing/2014/main" id="{02FF1CCB-C128-5CBB-BCA1-5DE82534A3DC}"/>
              </a:ext>
            </a:extLst>
          </p:cNvPr>
          <p:cNvSpPr>
            <a:spLocks noChangeArrowheads="1"/>
          </p:cNvSpPr>
          <p:nvPr/>
        </p:nvSpPr>
        <p:spPr bwMode="auto">
          <a:xfrm>
            <a:off x="2959101" y="5454484"/>
            <a:ext cx="3592513" cy="479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115000"/>
              </a:lnSpc>
              <a:spcBef>
                <a:spcPts val="600"/>
              </a:spcBef>
              <a:spcAft>
                <a:spcPts val="600"/>
              </a:spcAft>
            </a:pPr>
            <a:r>
              <a:rPr lang="tr-TR" altLang="tr-TR" sz="2400" b="1" dirty="0">
                <a:solidFill>
                  <a:srgbClr val="222222"/>
                </a:solidFill>
                <a:latin typeface="Gabriola" panose="04040605051002020D02" pitchFamily="82" charset="0"/>
                <a:cs typeface="Times New Roman" panose="02020603050405020304" pitchFamily="18" charset="0"/>
              </a:rPr>
              <a:t>Uyuyan </a:t>
            </a:r>
            <a:r>
              <a:rPr lang="tr-TR" altLang="tr-TR" sz="2400" b="1" u="sng" dirty="0">
                <a:solidFill>
                  <a:srgbClr val="222222"/>
                </a:solidFill>
                <a:latin typeface="Gabriola" panose="04040605051002020D02" pitchFamily="82" charset="0"/>
                <a:cs typeface="Times New Roman" panose="02020603050405020304" pitchFamily="18" charset="0"/>
              </a:rPr>
              <a:t>en fazla bir</a:t>
            </a:r>
            <a:r>
              <a:rPr lang="tr-TR" altLang="tr-TR" sz="2400" b="1" dirty="0">
                <a:solidFill>
                  <a:srgbClr val="222222"/>
                </a:solidFill>
                <a:latin typeface="Gabriola" panose="04040605051002020D02" pitchFamily="82" charset="0"/>
                <a:cs typeface="Times New Roman" panose="02020603050405020304" pitchFamily="18" charset="0"/>
              </a:rPr>
              <a:t> öğrenci var</a:t>
            </a:r>
            <a:r>
              <a:rPr lang="en-US" altLang="tr-TR" sz="2400" b="1" dirty="0">
                <a:solidFill>
                  <a:srgbClr val="222222"/>
                </a:solidFill>
                <a:latin typeface="Gabriola" panose="04040605051002020D02" pitchFamily="82" charset="0"/>
                <a:cs typeface="Times New Roman" panose="02020603050405020304" pitchFamily="18" charset="0"/>
              </a:rPr>
              <a:t>.</a:t>
            </a:r>
            <a:endParaRPr lang="tr-TR" altLang="tr-TR" sz="2400" b="1" dirty="0">
              <a:latin typeface="Gabriola" panose="04040605051002020D02" pitchFamily="82" charset="0"/>
              <a:ea typeface="Calibri" panose="020F0502020204030204" pitchFamily="34" charset="0"/>
              <a:cs typeface="Times New Roman" panose="02020603050405020304" pitchFamily="18" charset="0"/>
            </a:endParaRPr>
          </a:p>
        </p:txBody>
      </p:sp>
      <p:sp>
        <p:nvSpPr>
          <p:cNvPr id="83" name="Sol Ayraç 82">
            <a:extLst>
              <a:ext uri="{FF2B5EF4-FFF2-40B4-BE49-F238E27FC236}">
                <a16:creationId xmlns:a16="http://schemas.microsoft.com/office/drawing/2014/main" id="{507CF771-2D59-2F8B-A94E-48EE06714278}"/>
              </a:ext>
            </a:extLst>
          </p:cNvPr>
          <p:cNvSpPr/>
          <p:nvPr/>
        </p:nvSpPr>
        <p:spPr>
          <a:xfrm rot="16200000">
            <a:off x="8520907" y="3704266"/>
            <a:ext cx="358775" cy="3576638"/>
          </a:xfrm>
          <a:prstGeom prst="leftBrace">
            <a:avLst/>
          </a:prstGeom>
          <a:ln w="381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7191" name="Dikdörtgen 83">
            <a:extLst>
              <a:ext uri="{FF2B5EF4-FFF2-40B4-BE49-F238E27FC236}">
                <a16:creationId xmlns:a16="http://schemas.microsoft.com/office/drawing/2014/main" id="{DC62CFBF-57CF-C7D6-F30D-6A2E36973B76}"/>
              </a:ext>
            </a:extLst>
          </p:cNvPr>
          <p:cNvSpPr>
            <a:spLocks noChangeArrowheads="1"/>
          </p:cNvSpPr>
          <p:nvPr/>
        </p:nvSpPr>
        <p:spPr bwMode="auto">
          <a:xfrm>
            <a:off x="6911976" y="5500522"/>
            <a:ext cx="3590925" cy="479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115000"/>
              </a:lnSpc>
              <a:spcBef>
                <a:spcPts val="600"/>
              </a:spcBef>
              <a:spcAft>
                <a:spcPts val="600"/>
              </a:spcAft>
            </a:pPr>
            <a:r>
              <a:rPr lang="tr-TR" altLang="tr-TR" sz="2400" b="1" dirty="0">
                <a:solidFill>
                  <a:srgbClr val="222222"/>
                </a:solidFill>
                <a:latin typeface="Gabriola" panose="04040605051002020D02" pitchFamily="82" charset="0"/>
                <a:cs typeface="Times New Roman" panose="02020603050405020304" pitchFamily="18" charset="0"/>
              </a:rPr>
              <a:t>Uyuyan </a:t>
            </a:r>
            <a:r>
              <a:rPr lang="tr-TR" altLang="tr-TR" sz="2400" b="1" u="sng" dirty="0">
                <a:solidFill>
                  <a:srgbClr val="222222"/>
                </a:solidFill>
                <a:latin typeface="Gabriola" panose="04040605051002020D02" pitchFamily="82" charset="0"/>
                <a:cs typeface="Times New Roman" panose="02020603050405020304" pitchFamily="18" charset="0"/>
              </a:rPr>
              <a:t>en az bir</a:t>
            </a:r>
            <a:r>
              <a:rPr lang="tr-TR" altLang="tr-TR" sz="2400" b="1" dirty="0">
                <a:solidFill>
                  <a:srgbClr val="222222"/>
                </a:solidFill>
                <a:latin typeface="Gabriola" panose="04040605051002020D02" pitchFamily="82" charset="0"/>
                <a:cs typeface="Times New Roman" panose="02020603050405020304" pitchFamily="18" charset="0"/>
              </a:rPr>
              <a:t> öğrenci var</a:t>
            </a:r>
            <a:r>
              <a:rPr lang="en-US" altLang="tr-TR" sz="2400" b="1" dirty="0">
                <a:solidFill>
                  <a:srgbClr val="222222"/>
                </a:solidFill>
                <a:latin typeface="Gabriola" panose="04040605051002020D02" pitchFamily="82" charset="0"/>
                <a:cs typeface="Times New Roman" panose="02020603050405020304" pitchFamily="18" charset="0"/>
              </a:rPr>
              <a:t>.</a:t>
            </a:r>
            <a:endParaRPr lang="tr-TR" altLang="tr-TR" sz="2400" b="1" dirty="0">
              <a:latin typeface="Gabriola" panose="04040605051002020D02" pitchFamily="82" charset="0"/>
              <a:ea typeface="Calibri" panose="020F0502020204030204" pitchFamily="34" charset="0"/>
              <a:cs typeface="Times New Roman" panose="02020603050405020304" pitchFamily="18" charset="0"/>
            </a:endParaRPr>
          </a:p>
        </p:txBody>
      </p:sp>
      <p:sp>
        <p:nvSpPr>
          <p:cNvPr id="2" name="Rectangle 2">
            <a:extLst>
              <a:ext uri="{FF2B5EF4-FFF2-40B4-BE49-F238E27FC236}">
                <a16:creationId xmlns:a16="http://schemas.microsoft.com/office/drawing/2014/main" id="{720F2C9F-E86F-F8FA-3163-01605FC2A445}"/>
              </a:ext>
            </a:extLst>
          </p:cNvPr>
          <p:cNvSpPr txBox="1">
            <a:spLocks noChangeArrowheads="1"/>
          </p:cNvSpPr>
          <p:nvPr/>
        </p:nvSpPr>
        <p:spPr>
          <a:xfrm>
            <a:off x="2012951" y="-66758"/>
            <a:ext cx="8229600" cy="736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tr-TR" altLang="tr-TR" sz="4800" b="1" dirty="0">
                <a:solidFill>
                  <a:srgbClr val="003300"/>
                </a:solidFill>
                <a:latin typeface="Gabriola" panose="04040605051002020D02" pitchFamily="82" charset="0"/>
              </a:rPr>
              <a:t>E</a:t>
            </a:r>
            <a:r>
              <a:rPr lang="tr-TR" altLang="tr-TR" sz="4000" b="1" dirty="0">
                <a:solidFill>
                  <a:srgbClr val="003300"/>
                </a:solidFill>
                <a:latin typeface="Gabriola" panose="04040605051002020D02" pitchFamily="82" charset="0"/>
              </a:rPr>
              <a:t>şitlik </a:t>
            </a:r>
            <a:r>
              <a:rPr lang="tr-TR" altLang="tr-TR" sz="4800" b="1" dirty="0">
                <a:solidFill>
                  <a:srgbClr val="003300"/>
                </a:solidFill>
                <a:latin typeface="Gabriola" panose="04040605051002020D02" pitchFamily="82" charset="0"/>
              </a:rPr>
              <a:t>o</a:t>
            </a:r>
            <a:r>
              <a:rPr lang="tr-TR" altLang="tr-TR" sz="4000" b="1" dirty="0">
                <a:solidFill>
                  <a:srgbClr val="003300"/>
                </a:solidFill>
                <a:latin typeface="Gabriola" panose="04040605051002020D02" pitchFamily="82" charset="0"/>
              </a:rPr>
              <a:t>peratörlü </a:t>
            </a:r>
            <a:r>
              <a:rPr lang="tr-TR" altLang="tr-TR" sz="4800" b="1" dirty="0">
                <a:solidFill>
                  <a:srgbClr val="003300"/>
                </a:solidFill>
                <a:latin typeface="Gabriola" panose="04040605051002020D02" pitchFamily="82" charset="0"/>
              </a:rPr>
              <a:t>y</a:t>
            </a:r>
            <a:r>
              <a:rPr lang="tr-TR" altLang="tr-TR" sz="4000" b="1" dirty="0">
                <a:solidFill>
                  <a:srgbClr val="003300"/>
                </a:solidFill>
                <a:latin typeface="Gabriola" panose="04040605051002020D02" pitchFamily="82" charset="0"/>
              </a:rPr>
              <a:t>üklem</a:t>
            </a:r>
            <a:r>
              <a:rPr lang="tr-TR" altLang="tr-TR" sz="4800" b="1" dirty="0">
                <a:solidFill>
                  <a:srgbClr val="003300"/>
                </a:solidFill>
                <a:latin typeface="Gabriola" panose="04040605051002020D02" pitchFamily="82" charset="0"/>
              </a:rPr>
              <a:t> m</a:t>
            </a:r>
            <a:r>
              <a:rPr lang="tr-TR" altLang="tr-TR" sz="4000" b="1" dirty="0">
                <a:solidFill>
                  <a:srgbClr val="003300"/>
                </a:solidFill>
                <a:latin typeface="Gabriola" panose="04040605051002020D02" pitchFamily="82" charset="0"/>
              </a:rPr>
              <a:t>antığı</a:t>
            </a:r>
            <a:endParaRPr lang="en-US" altLang="tr-TR" sz="4800" b="1" dirty="0">
              <a:solidFill>
                <a:srgbClr val="003300"/>
              </a:solidFill>
              <a:latin typeface="Gabriola" panose="04040605051002020D02" pitchFamily="82" charset="0"/>
            </a:endParaRPr>
          </a:p>
        </p:txBody>
      </p:sp>
      <p:sp>
        <p:nvSpPr>
          <p:cNvPr id="6" name="Dikdörtgen 31">
            <a:extLst>
              <a:ext uri="{FF2B5EF4-FFF2-40B4-BE49-F238E27FC236}">
                <a16:creationId xmlns:a16="http://schemas.microsoft.com/office/drawing/2014/main" id="{427E5DE3-18EC-2E6A-8AFD-83CA71AEE5DE}"/>
              </a:ext>
            </a:extLst>
          </p:cNvPr>
          <p:cNvSpPr>
            <a:spLocks noChangeArrowheads="1"/>
          </p:cNvSpPr>
          <p:nvPr/>
        </p:nvSpPr>
        <p:spPr bwMode="auto">
          <a:xfrm>
            <a:off x="123826" y="6022881"/>
            <a:ext cx="3816350" cy="54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115000"/>
              </a:lnSpc>
              <a:spcBef>
                <a:spcPts val="600"/>
              </a:spcBef>
              <a:spcAft>
                <a:spcPts val="600"/>
              </a:spcAft>
            </a:pPr>
            <a:r>
              <a:rPr lang="tr-TR" altLang="tr-TR" sz="2800" b="1" u="sng" dirty="0">
                <a:solidFill>
                  <a:srgbClr val="222222"/>
                </a:solidFill>
                <a:latin typeface="Gabriola" panose="04040605051002020D02" pitchFamily="82" charset="0"/>
                <a:cs typeface="Times New Roman" panose="02020603050405020304" pitchFamily="18" charset="0"/>
              </a:rPr>
              <a:t>Tam olarak iki</a:t>
            </a:r>
            <a:r>
              <a:rPr lang="tr-TR" altLang="tr-TR" sz="2800" b="1" dirty="0">
                <a:solidFill>
                  <a:srgbClr val="222222"/>
                </a:solidFill>
                <a:latin typeface="Gabriola" panose="04040605051002020D02" pitchFamily="82" charset="0"/>
                <a:cs typeface="Times New Roman" panose="02020603050405020304" pitchFamily="18" charset="0"/>
              </a:rPr>
              <a:t> öğrenci uyuyor</a:t>
            </a:r>
            <a:r>
              <a:rPr lang="en-US" altLang="tr-TR" sz="2800" b="1" dirty="0">
                <a:solidFill>
                  <a:srgbClr val="222222"/>
                </a:solidFill>
                <a:latin typeface="Gabriola" panose="04040605051002020D02" pitchFamily="82" charset="0"/>
                <a:cs typeface="Times New Roman" panose="02020603050405020304" pitchFamily="18" charset="0"/>
              </a:rPr>
              <a:t>.</a:t>
            </a:r>
            <a:endParaRPr lang="tr-TR" altLang="tr-TR" sz="2800" b="1" dirty="0">
              <a:latin typeface="Gabriola" panose="04040605051002020D02" pitchFamily="82" charset="0"/>
              <a:ea typeface="Calibri" panose="020F0502020204030204" pitchFamily="34" charset="0"/>
              <a:cs typeface="Times New Roman" panose="02020603050405020304" pitchFamily="18" charset="0"/>
            </a:endParaRPr>
          </a:p>
        </p:txBody>
      </p:sp>
      <p:cxnSp>
        <p:nvCxnSpPr>
          <p:cNvPr id="7" name="Düz Ok Bağlayıcısı 6">
            <a:extLst>
              <a:ext uri="{FF2B5EF4-FFF2-40B4-BE49-F238E27FC236}">
                <a16:creationId xmlns:a16="http://schemas.microsoft.com/office/drawing/2014/main" id="{32CA67CA-BEE7-ACEC-1EEF-6F6D8B6B8279}"/>
              </a:ext>
            </a:extLst>
          </p:cNvPr>
          <p:cNvCxnSpPr/>
          <p:nvPr/>
        </p:nvCxnSpPr>
        <p:spPr>
          <a:xfrm>
            <a:off x="3700631" y="6373568"/>
            <a:ext cx="719137" cy="0"/>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
        <p:nvSpPr>
          <p:cNvPr id="8" name="Dikdörtgen 8">
            <a:extLst>
              <a:ext uri="{FF2B5EF4-FFF2-40B4-BE49-F238E27FC236}">
                <a16:creationId xmlns:a16="http://schemas.microsoft.com/office/drawing/2014/main" id="{D1A91A72-ED0F-51DD-782E-DFEAB2D9E7FE}"/>
              </a:ext>
            </a:extLst>
          </p:cNvPr>
          <p:cNvSpPr>
            <a:spLocks noChangeArrowheads="1"/>
          </p:cNvSpPr>
          <p:nvPr/>
        </p:nvSpPr>
        <p:spPr bwMode="auto">
          <a:xfrm>
            <a:off x="4419767" y="6170368"/>
            <a:ext cx="70022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tr-TR" sz="2000" b="1" dirty="0">
                <a:latin typeface="Times New Roman" panose="02020603050405020304" pitchFamily="18" charset="0"/>
                <a:cs typeface="Times New Roman" panose="02020603050405020304" pitchFamily="18" charset="0"/>
                <a:sym typeface="Symbol" panose="05050102010706020507" pitchFamily="18" charset="2"/>
              </a:rPr>
              <a:t></a:t>
            </a:r>
            <a:r>
              <a:rPr lang="en-US" altLang="tr-TR" sz="2000" b="1" dirty="0" err="1">
                <a:latin typeface="Times New Roman" panose="02020603050405020304" pitchFamily="18" charset="0"/>
                <a:cs typeface="Times New Roman" panose="02020603050405020304" pitchFamily="18" charset="0"/>
              </a:rPr>
              <a:t>x</a:t>
            </a:r>
            <a:r>
              <a:rPr lang="en-US" altLang="tr-TR" sz="2000" b="1" dirty="0" err="1">
                <a:latin typeface="Times New Roman" panose="02020603050405020304" pitchFamily="18" charset="0"/>
                <a:cs typeface="Times New Roman" panose="02020603050405020304" pitchFamily="18" charset="0"/>
                <a:sym typeface="Symbol" panose="05050102010706020507" pitchFamily="18" charset="2"/>
              </a:rPr>
              <a:t></a:t>
            </a:r>
            <a:r>
              <a:rPr lang="en-US" altLang="tr-TR" sz="2000" b="1" dirty="0" err="1">
                <a:latin typeface="Times New Roman" panose="02020603050405020304" pitchFamily="18" charset="0"/>
                <a:cs typeface="Times New Roman" panose="02020603050405020304" pitchFamily="18" charset="0"/>
              </a:rPr>
              <a:t>y</a:t>
            </a:r>
            <a:r>
              <a:rPr lang="en-US" altLang="tr-TR" sz="2000" b="1" dirty="0" err="1">
                <a:latin typeface="Times New Roman" panose="02020603050405020304" pitchFamily="18" charset="0"/>
                <a:cs typeface="Times New Roman" panose="02020603050405020304" pitchFamily="18" charset="0"/>
                <a:sym typeface="Symbol" panose="05050102010706020507" pitchFamily="18" charset="2"/>
              </a:rPr>
              <a:t></a:t>
            </a:r>
            <a:r>
              <a:rPr lang="en-US" altLang="tr-TR" sz="2000" b="1" dirty="0" err="1">
                <a:latin typeface="Times New Roman" panose="02020603050405020304" pitchFamily="18" charset="0"/>
                <a:cs typeface="Times New Roman" panose="02020603050405020304" pitchFamily="18" charset="0"/>
              </a:rPr>
              <a:t>z</a:t>
            </a:r>
            <a:r>
              <a:rPr lang="en-US" altLang="tr-TR" sz="2000" b="1" dirty="0">
                <a:latin typeface="Times New Roman" panose="02020603050405020304" pitchFamily="18" charset="0"/>
                <a:cs typeface="Times New Roman" panose="02020603050405020304" pitchFamily="18" charset="0"/>
              </a:rPr>
              <a:t>(¬ x = y </a:t>
            </a:r>
            <a:r>
              <a:rPr lang="en-US" altLang="tr-TR" sz="2000" b="1" dirty="0">
                <a:latin typeface="Times New Roman" panose="02020603050405020304" pitchFamily="18" charset="0"/>
                <a:cs typeface="Times New Roman" panose="02020603050405020304" pitchFamily="18" charset="0"/>
                <a:sym typeface="Symbol" panose="05050102010706020507" pitchFamily="18" charset="2"/>
              </a:rPr>
              <a:t></a:t>
            </a:r>
            <a:r>
              <a:rPr lang="en-US" altLang="tr-TR" sz="2000" b="1" dirty="0">
                <a:latin typeface="Times New Roman" panose="02020603050405020304" pitchFamily="18" charset="0"/>
                <a:cs typeface="Times New Roman" panose="02020603050405020304" pitchFamily="18" charset="0"/>
              </a:rPr>
              <a:t>  ((</a:t>
            </a:r>
            <a:r>
              <a:rPr lang="tr-TR" altLang="tr-TR" sz="2000" b="1" dirty="0">
                <a:latin typeface="Times New Roman" panose="02020603050405020304" pitchFamily="18" charset="0"/>
                <a:cs typeface="Times New Roman" panose="02020603050405020304" pitchFamily="18" charset="0"/>
              </a:rPr>
              <a:t>öğrenci</a:t>
            </a:r>
            <a:r>
              <a:rPr lang="en-US" altLang="tr-TR" sz="2000" b="1" dirty="0">
                <a:latin typeface="Times New Roman" panose="02020603050405020304" pitchFamily="18" charset="0"/>
                <a:cs typeface="Times New Roman" panose="02020603050405020304" pitchFamily="18" charset="0"/>
              </a:rPr>
              <a:t>(z) </a:t>
            </a:r>
            <a:r>
              <a:rPr lang="en-US" altLang="tr-TR" sz="2000" b="1" dirty="0">
                <a:latin typeface="Times New Roman" panose="02020603050405020304" pitchFamily="18" charset="0"/>
                <a:cs typeface="Times New Roman" panose="02020603050405020304" pitchFamily="18" charset="0"/>
                <a:sym typeface="Symbol" panose="05050102010706020507" pitchFamily="18" charset="2"/>
              </a:rPr>
              <a:t></a:t>
            </a:r>
            <a:r>
              <a:rPr lang="en-US" altLang="tr-TR" sz="2000" b="1" dirty="0">
                <a:latin typeface="Times New Roman" panose="02020603050405020304" pitchFamily="18" charset="0"/>
                <a:cs typeface="Times New Roman" panose="02020603050405020304" pitchFamily="18" charset="0"/>
              </a:rPr>
              <a:t> </a:t>
            </a:r>
            <a:r>
              <a:rPr lang="tr-TR" altLang="tr-TR" sz="2000" b="1" dirty="0">
                <a:latin typeface="Times New Roman" panose="02020603050405020304" pitchFamily="18" charset="0"/>
                <a:cs typeface="Times New Roman" panose="02020603050405020304" pitchFamily="18" charset="0"/>
              </a:rPr>
              <a:t>uyuyor</a:t>
            </a:r>
            <a:r>
              <a:rPr lang="en-US" altLang="tr-TR" sz="2000" b="1" dirty="0">
                <a:latin typeface="Times New Roman" panose="02020603050405020304" pitchFamily="18" charset="0"/>
                <a:cs typeface="Times New Roman" panose="02020603050405020304" pitchFamily="18" charset="0"/>
              </a:rPr>
              <a:t>(z))  </a:t>
            </a:r>
            <a:r>
              <a:rPr lang="en-US" altLang="tr-TR" sz="2000" b="1" dirty="0">
                <a:latin typeface="Times New Roman" panose="02020603050405020304" pitchFamily="18" charset="0"/>
                <a:cs typeface="Times New Roman" panose="02020603050405020304" pitchFamily="18" charset="0"/>
                <a:sym typeface="Symbol" panose="05050102010706020507" pitchFamily="18" charset="2"/>
              </a:rPr>
              <a:t></a:t>
            </a:r>
            <a:r>
              <a:rPr lang="en-US" altLang="tr-TR" sz="2000" b="1" dirty="0">
                <a:latin typeface="Times New Roman" panose="02020603050405020304" pitchFamily="18" charset="0"/>
                <a:cs typeface="Times New Roman" panose="02020603050405020304" pitchFamily="18" charset="0"/>
              </a:rPr>
              <a:t> (z = x </a:t>
            </a:r>
            <a:r>
              <a:rPr lang="en-US" altLang="tr-TR" sz="2000" b="1" dirty="0">
                <a:latin typeface="Times New Roman" panose="02020603050405020304" pitchFamily="18" charset="0"/>
                <a:cs typeface="Times New Roman" panose="02020603050405020304" pitchFamily="18" charset="0"/>
                <a:sym typeface="Symbol" panose="05050102010706020507" pitchFamily="18" charset="2"/>
              </a:rPr>
              <a:t></a:t>
            </a:r>
            <a:r>
              <a:rPr lang="en-US" altLang="tr-TR" sz="2000" b="1" dirty="0">
                <a:latin typeface="Times New Roman" panose="02020603050405020304" pitchFamily="18" charset="0"/>
                <a:cs typeface="Times New Roman" panose="02020603050405020304" pitchFamily="18" charset="0"/>
              </a:rPr>
              <a:t> z = y)))</a:t>
            </a:r>
            <a:endParaRPr lang="tr-TR" altLang="tr-TR" sz="20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7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7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717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17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17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179"/>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6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18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7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182"/>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7183"/>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7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185"/>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8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186"/>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nodeType="clickEffect">
                                  <p:stCondLst>
                                    <p:cond delay="0"/>
                                  </p:stCondLst>
                                  <p:childTnLst>
                                    <p:set>
                                      <p:cBhvr>
                                        <p:cTn id="60" dur="1" fill="hold">
                                          <p:stCondLst>
                                            <p:cond delay="0"/>
                                          </p:stCondLst>
                                        </p:cTn>
                                        <p:tgtEl>
                                          <p:spTgt spid="8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189"/>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8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719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8"/>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p:bldP spid="7173" grpId="0"/>
      <p:bldP spid="7174" grpId="0"/>
      <p:bldP spid="7177" grpId="0" animBg="1"/>
      <p:bldP spid="69" grpId="0" animBg="1"/>
      <p:bldP spid="7179" grpId="0"/>
      <p:bldP spid="7180" grpId="0"/>
      <p:bldP spid="73" grpId="0" animBg="1"/>
      <p:bldP spid="7182" grpId="0"/>
      <p:bldP spid="7183" grpId="0"/>
      <p:bldP spid="7185" grpId="0"/>
      <p:bldP spid="7186" grpId="0"/>
      <p:bldP spid="81" grpId="0" animBg="1"/>
      <p:bldP spid="7189" grpId="0"/>
      <p:bldP spid="83" grpId="0" animBg="1"/>
      <p:bldP spid="7191" grpId="0"/>
      <p:bldP spid="6"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1199" y="935295"/>
            <a:ext cx="10850009" cy="4050792"/>
          </a:xfrm>
        </p:spPr>
        <p:txBody>
          <a:bodyPr/>
          <a:lstStyle/>
          <a:p>
            <a:pPr algn="just"/>
            <a:r>
              <a:rPr lang="tr-TR" altLang="tr-TR" sz="2800" dirty="0">
                <a:latin typeface="Gabriola" panose="04040605051002020D02" pitchFamily="82" charset="0"/>
              </a:rPr>
              <a:t>Aşağıdaki (birinci dereceden yüklem mantığına ait olduğu varsayılan) cümlelerin doğruluk değerlerini U = {1, 2, 3} evrensel kümesine göre belirleyiniz.</a:t>
            </a:r>
          </a:p>
          <a:p>
            <a:pPr marL="0" indent="0" algn="just">
              <a:buNone/>
            </a:pPr>
            <a:endParaRPr lang="tr-TR" altLang="tr-TR" dirty="0"/>
          </a:p>
          <a:p>
            <a:pPr marL="841375" lvl="1" indent="-514350">
              <a:buFont typeface="Garamond" pitchFamily="18" charset="0"/>
              <a:buAutoNum type="arabicPeriod"/>
            </a:pPr>
            <a:r>
              <a:rPr lang="es-ES" altLang="tr-TR" sz="2400" dirty="0"/>
              <a:t>∃</a:t>
            </a:r>
            <a:r>
              <a:rPr lang="tr-TR" altLang="tr-TR" sz="2400" dirty="0"/>
              <a:t>x </a:t>
            </a:r>
            <a:r>
              <a:rPr lang="es-ES" altLang="tr-TR" sz="2400" dirty="0"/>
              <a:t>∀</a:t>
            </a:r>
            <a:r>
              <a:rPr lang="tr-TR" altLang="tr-TR" sz="2400" dirty="0"/>
              <a:t>y [ x</a:t>
            </a:r>
            <a:r>
              <a:rPr lang="tr-TR" altLang="tr-TR" sz="2400" baseline="30000" dirty="0"/>
              <a:t>2</a:t>
            </a:r>
            <a:r>
              <a:rPr lang="tr-TR" altLang="tr-TR" sz="2400" dirty="0"/>
              <a:t> &lt; y + 1 ]</a:t>
            </a:r>
          </a:p>
          <a:p>
            <a:pPr marL="841375" lvl="1" indent="-514350">
              <a:buFont typeface="Garamond" pitchFamily="18" charset="0"/>
              <a:buAutoNum type="arabicPeriod"/>
            </a:pPr>
            <a:r>
              <a:rPr lang="es-ES" altLang="tr-TR" sz="2400" dirty="0"/>
              <a:t>∀</a:t>
            </a:r>
            <a:r>
              <a:rPr lang="tr-TR" altLang="tr-TR" sz="2400" dirty="0"/>
              <a:t>x</a:t>
            </a:r>
            <a:r>
              <a:rPr lang="es-ES" altLang="tr-TR" sz="2400" dirty="0"/>
              <a:t> ∃</a:t>
            </a:r>
            <a:r>
              <a:rPr lang="tr-TR" altLang="tr-TR" sz="2400" dirty="0"/>
              <a:t>y [ x</a:t>
            </a:r>
            <a:r>
              <a:rPr lang="tr-TR" altLang="tr-TR" sz="2400" baseline="30000" dirty="0"/>
              <a:t>2</a:t>
            </a:r>
            <a:r>
              <a:rPr lang="tr-TR" altLang="tr-TR" sz="2400" dirty="0"/>
              <a:t> + y</a:t>
            </a:r>
            <a:r>
              <a:rPr lang="tr-TR" altLang="tr-TR" sz="2400" baseline="30000" dirty="0"/>
              <a:t>2</a:t>
            </a:r>
            <a:r>
              <a:rPr lang="tr-TR" altLang="tr-TR" sz="2400" dirty="0"/>
              <a:t> &lt; 12 ]</a:t>
            </a:r>
          </a:p>
          <a:p>
            <a:pPr marL="841375" lvl="1" indent="-514350">
              <a:buFont typeface="Garamond" pitchFamily="18" charset="0"/>
              <a:buAutoNum type="arabicPeriod"/>
            </a:pPr>
            <a:r>
              <a:rPr lang="es-ES" altLang="tr-TR" sz="2400" dirty="0"/>
              <a:t>∀</a:t>
            </a:r>
            <a:r>
              <a:rPr lang="tr-TR" altLang="tr-TR" sz="2400" dirty="0"/>
              <a:t>x</a:t>
            </a:r>
            <a:r>
              <a:rPr lang="es-ES" altLang="tr-TR" sz="2400" dirty="0"/>
              <a:t> ∀</a:t>
            </a:r>
            <a:r>
              <a:rPr lang="tr-TR" altLang="tr-TR" sz="2400" dirty="0"/>
              <a:t>y [ x</a:t>
            </a:r>
            <a:r>
              <a:rPr lang="tr-TR" altLang="tr-TR" sz="2400" baseline="30000" dirty="0"/>
              <a:t>2</a:t>
            </a:r>
            <a:r>
              <a:rPr lang="tr-TR" altLang="tr-TR" sz="2400" dirty="0"/>
              <a:t> + y</a:t>
            </a:r>
            <a:r>
              <a:rPr lang="tr-TR" altLang="tr-TR" sz="2400" baseline="30000" dirty="0"/>
              <a:t>2</a:t>
            </a:r>
            <a:r>
              <a:rPr lang="tr-TR" altLang="tr-TR" sz="2400" dirty="0"/>
              <a:t> &lt; 12 ]</a:t>
            </a:r>
          </a:p>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26</a:t>
            </a:fld>
            <a:endParaRPr lang="en-US" dirty="0"/>
          </a:p>
        </p:txBody>
      </p:sp>
      <p:sp>
        <p:nvSpPr>
          <p:cNvPr id="5" name="Rectangle 2">
            <a:extLst>
              <a:ext uri="{FF2B5EF4-FFF2-40B4-BE49-F238E27FC236}">
                <a16:creationId xmlns:a16="http://schemas.microsoft.com/office/drawing/2014/main" id="{B62A4277-C06B-0281-2670-BBB0AFFC94A5}"/>
              </a:ext>
            </a:extLst>
          </p:cNvPr>
          <p:cNvSpPr txBox="1">
            <a:spLocks noChangeArrowheads="1"/>
          </p:cNvSpPr>
          <p:nvPr/>
        </p:nvSpPr>
        <p:spPr>
          <a:xfrm>
            <a:off x="1708484" y="-40105"/>
            <a:ext cx="8229600" cy="736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tr-TR" altLang="tr-TR" sz="4800" b="1" dirty="0">
                <a:solidFill>
                  <a:srgbClr val="003300"/>
                </a:solidFill>
                <a:latin typeface="Gabriola" panose="04040605051002020D02" pitchFamily="82" charset="0"/>
              </a:rPr>
              <a:t>A</a:t>
            </a:r>
            <a:r>
              <a:rPr lang="tr-TR" altLang="tr-TR" sz="4000" b="1" dirty="0">
                <a:solidFill>
                  <a:srgbClr val="003300"/>
                </a:solidFill>
                <a:latin typeface="Gabriola" panose="04040605051002020D02" pitchFamily="82" charset="0"/>
              </a:rPr>
              <a:t>lıştırmalar </a:t>
            </a:r>
            <a:r>
              <a:rPr lang="tr-TR" altLang="tr-TR" sz="4800" b="1" dirty="0">
                <a:solidFill>
                  <a:srgbClr val="003300"/>
                </a:solidFill>
                <a:latin typeface="Gabriola" panose="04040605051002020D02" pitchFamily="82" charset="0"/>
              </a:rPr>
              <a:t>(s</a:t>
            </a:r>
            <a:r>
              <a:rPr lang="tr-TR" altLang="tr-TR" sz="4000" b="1" dirty="0">
                <a:solidFill>
                  <a:srgbClr val="003300"/>
                </a:solidFill>
                <a:latin typeface="Gabriola" panose="04040605051002020D02" pitchFamily="82" charset="0"/>
              </a:rPr>
              <a:t>emantik</a:t>
            </a:r>
            <a:r>
              <a:rPr lang="tr-TR" altLang="tr-TR" sz="4800" b="1" dirty="0">
                <a:solidFill>
                  <a:srgbClr val="003300"/>
                </a:solidFill>
                <a:latin typeface="Gabriola" panose="04040605051002020D02" pitchFamily="82" charset="0"/>
              </a:rPr>
              <a:t>)</a:t>
            </a:r>
            <a:endParaRPr lang="en-US" altLang="tr-TR" sz="4800" b="1" dirty="0">
              <a:solidFill>
                <a:srgbClr val="003300"/>
              </a:solidFill>
              <a:latin typeface="Gabriola" panose="04040605051002020D02" pitchFamily="82" charset="0"/>
            </a:endParaRPr>
          </a:p>
        </p:txBody>
      </p:sp>
    </p:spTree>
    <p:extLst>
      <p:ext uri="{BB962C8B-B14F-4D97-AF65-F5344CB8AC3E}">
        <p14:creationId xmlns:p14="http://schemas.microsoft.com/office/powerpoint/2010/main" val="2119770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5356" y="231539"/>
            <a:ext cx="10058400" cy="544068"/>
          </a:xfrm>
        </p:spPr>
        <p:txBody>
          <a:bodyPr>
            <a:noAutofit/>
          </a:bodyPr>
          <a:lstStyle/>
          <a:p>
            <a:pPr algn="ctr"/>
            <a:r>
              <a:rPr lang="tr-TR" sz="4800" b="1" dirty="0">
                <a:solidFill>
                  <a:srgbClr val="003300"/>
                </a:solidFill>
                <a:latin typeface="Gabriola" panose="04040605051002020D02" pitchFamily="82" charset="0"/>
              </a:rPr>
              <a:t>k</a:t>
            </a:r>
            <a:r>
              <a:rPr lang="tr-TR" sz="4000" b="1" dirty="0">
                <a:solidFill>
                  <a:srgbClr val="003300"/>
                </a:solidFill>
                <a:latin typeface="Gabriola" panose="04040605051002020D02" pitchFamily="82" charset="0"/>
              </a:rPr>
              <a:t>aynaklar</a:t>
            </a:r>
          </a:p>
        </p:txBody>
      </p:sp>
      <p:sp>
        <p:nvSpPr>
          <p:cNvPr id="4" name="Rectangle 3"/>
          <p:cNvSpPr/>
          <p:nvPr/>
        </p:nvSpPr>
        <p:spPr>
          <a:xfrm>
            <a:off x="1129392" y="901771"/>
            <a:ext cx="10782301" cy="1815882"/>
          </a:xfrm>
          <a:prstGeom prst="rect">
            <a:avLst/>
          </a:prstGeom>
        </p:spPr>
        <p:txBody>
          <a:bodyPr wrap="square">
            <a:spAutoFit/>
          </a:bodyPr>
          <a:lstStyle/>
          <a:p>
            <a:pPr marL="285750" indent="-285750" algn="just">
              <a:buFont typeface="Arial" panose="020B0604020202020204" pitchFamily="34" charset="0"/>
              <a:buChar char="•"/>
            </a:pPr>
            <a:r>
              <a:rPr lang="en-US" sz="2800" b="1" dirty="0">
                <a:latin typeface="Gabriola" panose="04040605051002020D02" pitchFamily="82" charset="0"/>
              </a:rPr>
              <a:t>Introduction to Logic: Logic, Language, and Meaning (Volume 1)</a:t>
            </a:r>
            <a:r>
              <a:rPr lang="tr-TR" sz="2800" b="1" dirty="0">
                <a:latin typeface="Gabriola" panose="04040605051002020D02" pitchFamily="82" charset="0"/>
              </a:rPr>
              <a:t>, </a:t>
            </a:r>
            <a:r>
              <a:rPr lang="en-US" sz="2800" b="1" dirty="0">
                <a:latin typeface="Gabriola" panose="04040605051002020D02" pitchFamily="82" charset="0"/>
              </a:rPr>
              <a:t>Gamut, L.T.F. Chicago: The University of Chicago Press</a:t>
            </a:r>
            <a:r>
              <a:rPr lang="tr-TR" sz="2800" b="1" dirty="0">
                <a:latin typeface="Gabriola" panose="04040605051002020D02" pitchFamily="82" charset="0"/>
              </a:rPr>
              <a:t>, </a:t>
            </a:r>
            <a:r>
              <a:rPr lang="en-US" sz="2800" b="1" dirty="0">
                <a:latin typeface="Gabriola" panose="04040605051002020D02" pitchFamily="82" charset="0"/>
              </a:rPr>
              <a:t>1991</a:t>
            </a:r>
            <a:r>
              <a:rPr lang="tr-TR" sz="2800" b="1" dirty="0">
                <a:latin typeface="Gabriola" panose="04040605051002020D02" pitchFamily="82" charset="0"/>
              </a:rPr>
              <a:t>.</a:t>
            </a:r>
            <a:r>
              <a:rPr lang="en-US" sz="2800" b="1" dirty="0">
                <a:latin typeface="Gabriola" panose="04040605051002020D02" pitchFamily="82" charset="0"/>
              </a:rPr>
              <a:t>  </a:t>
            </a:r>
            <a:endParaRPr lang="tr-TR" sz="2800" b="1" dirty="0">
              <a:latin typeface="Gabriola" panose="04040605051002020D02" pitchFamily="82" charset="0"/>
            </a:endParaRPr>
          </a:p>
          <a:p>
            <a:pPr marL="285750" indent="-285750" algn="just">
              <a:buFont typeface="Arial" panose="020B0604020202020204" pitchFamily="34" charset="0"/>
              <a:buChar char="•"/>
            </a:pPr>
            <a:r>
              <a:rPr lang="en-US" sz="2800" b="1" dirty="0" err="1">
                <a:latin typeface="Gabriola" panose="04040605051002020D02" pitchFamily="82" charset="0"/>
              </a:rPr>
              <a:t>Dowty</a:t>
            </a:r>
            <a:r>
              <a:rPr lang="en-US" sz="2800" b="1" dirty="0">
                <a:latin typeface="Gabriola" panose="04040605051002020D02" pitchFamily="82" charset="0"/>
              </a:rPr>
              <a:t> D.R., Wall R. E. and Peters S. (1981) Introduction to Montague Semantics. Dordrecht, The Netherlands: Kluwer Academic Publishers.</a:t>
            </a:r>
            <a:endParaRPr lang="tr-TR" sz="2800" b="1" dirty="0">
              <a:latin typeface="Gabriola" panose="04040605051002020D02" pitchFamily="82" charset="0"/>
            </a:endParaRPr>
          </a:p>
        </p:txBody>
      </p:sp>
      <p:sp>
        <p:nvSpPr>
          <p:cNvPr id="5" name="Slide Number Placeholder 3"/>
          <p:cNvSpPr>
            <a:spLocks noGrp="1"/>
          </p:cNvSpPr>
          <p:nvPr>
            <p:ph type="sldNum" sz="quarter" idx="12"/>
          </p:nvPr>
        </p:nvSpPr>
        <p:spPr>
          <a:xfrm>
            <a:off x="11311128" y="6272784"/>
            <a:ext cx="640080" cy="365125"/>
          </a:xfrm>
        </p:spPr>
        <p:txBody>
          <a:bodyPr/>
          <a:lstStyle/>
          <a:p>
            <a:fld id="{4FAB73BC-B049-4115-A692-8D63A059BFB8}" type="slidenum">
              <a:rPr lang="en-US" smtClean="0"/>
              <a:t>27</a:t>
            </a:fld>
            <a:endParaRPr lang="en-US" dirty="0"/>
          </a:p>
        </p:txBody>
      </p:sp>
    </p:spTree>
    <p:extLst>
      <p:ext uri="{BB962C8B-B14F-4D97-AF65-F5344CB8AC3E}">
        <p14:creationId xmlns:p14="http://schemas.microsoft.com/office/powerpoint/2010/main" val="2181713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3052" y="155776"/>
            <a:ext cx="9333590" cy="654055"/>
          </a:xfrm>
        </p:spPr>
        <p:txBody>
          <a:bodyPr>
            <a:noAutofit/>
          </a:bodyPr>
          <a:lstStyle/>
          <a:p>
            <a:pPr algn="ctr"/>
            <a:r>
              <a:rPr lang="tr-TR" sz="4800" b="1" dirty="0" err="1">
                <a:solidFill>
                  <a:srgbClr val="003300"/>
                </a:solidFill>
                <a:latin typeface="Gabriola" panose="04040605051002020D02" pitchFamily="82" charset="0"/>
              </a:rPr>
              <a:t>W</a:t>
            </a:r>
            <a:r>
              <a:rPr lang="tr-TR" sz="4000" b="1" dirty="0" err="1">
                <a:solidFill>
                  <a:srgbClr val="003300"/>
                </a:solidFill>
                <a:latin typeface="Gabriola" panose="04040605051002020D02" pitchFamily="82" charset="0"/>
              </a:rPr>
              <a:t>IttgensteIn’IN</a:t>
            </a:r>
            <a:r>
              <a:rPr lang="tr-TR" sz="4000" b="1" dirty="0">
                <a:solidFill>
                  <a:srgbClr val="003300"/>
                </a:solidFill>
                <a:latin typeface="Gabriola" panose="04040605051002020D02" pitchFamily="82" charset="0"/>
              </a:rPr>
              <a:t> </a:t>
            </a:r>
            <a:r>
              <a:rPr lang="tr-TR" sz="4800" b="1" dirty="0">
                <a:solidFill>
                  <a:srgbClr val="003300"/>
                </a:solidFill>
                <a:latin typeface="Gabriola" panose="04040605051002020D02" pitchFamily="82" charset="0"/>
              </a:rPr>
              <a:t>d</a:t>
            </a:r>
            <a:r>
              <a:rPr lang="tr-TR" sz="4000" b="1" dirty="0">
                <a:solidFill>
                  <a:srgbClr val="003300"/>
                </a:solidFill>
                <a:latin typeface="Gabriola" panose="04040605051002020D02" pitchFamily="82" charset="0"/>
              </a:rPr>
              <a:t>il </a:t>
            </a:r>
            <a:r>
              <a:rPr lang="tr-TR" sz="4800" b="1" dirty="0">
                <a:solidFill>
                  <a:srgbClr val="003300"/>
                </a:solidFill>
                <a:latin typeface="Gabriola" panose="04040605051002020D02" pitchFamily="82" charset="0"/>
              </a:rPr>
              <a:t>g</a:t>
            </a:r>
            <a:r>
              <a:rPr lang="tr-TR" sz="4000" b="1" dirty="0">
                <a:solidFill>
                  <a:srgbClr val="003300"/>
                </a:solidFill>
                <a:latin typeface="Gabriola" panose="04040605051002020D02" pitchFamily="82" charset="0"/>
              </a:rPr>
              <a:t>örüşü</a:t>
            </a:r>
            <a:endParaRPr lang="en-US" sz="4000" b="1" dirty="0">
              <a:solidFill>
                <a:srgbClr val="003300"/>
              </a:solidFill>
              <a:latin typeface="Gabriola" panose="04040605051002020D02" pitchFamily="82" charset="0"/>
            </a:endParaRPr>
          </a:p>
        </p:txBody>
      </p:sp>
      <p:sp>
        <p:nvSpPr>
          <p:cNvPr id="3" name="Content Placeholder 2"/>
          <p:cNvSpPr>
            <a:spLocks noGrp="1"/>
          </p:cNvSpPr>
          <p:nvPr>
            <p:ph idx="1"/>
          </p:nvPr>
        </p:nvSpPr>
        <p:spPr>
          <a:xfrm>
            <a:off x="121853" y="1370281"/>
            <a:ext cx="11436326" cy="4305616"/>
          </a:xfrm>
        </p:spPr>
        <p:txBody>
          <a:bodyPr>
            <a:normAutofit fontScale="92500" lnSpcReduction="20000"/>
          </a:bodyPr>
          <a:lstStyle/>
          <a:p>
            <a:pPr algn="just">
              <a:spcAft>
                <a:spcPts val="600"/>
              </a:spcAft>
            </a:pPr>
            <a:r>
              <a:rPr lang="tr-TR" sz="3200" b="1" dirty="0">
                <a:latin typeface="Gabriola" panose="04040605051002020D02" pitchFamily="82" charset="0"/>
              </a:rPr>
              <a:t>Dilimin sınırı dünyamın sınırını temsil eder</a:t>
            </a:r>
            <a:r>
              <a:rPr lang="en-US" sz="3200" b="1" dirty="0">
                <a:latin typeface="Gabriola" panose="04040605051002020D02" pitchFamily="82" charset="0"/>
              </a:rPr>
              <a:t>.</a:t>
            </a:r>
          </a:p>
          <a:p>
            <a:pPr algn="just"/>
            <a:r>
              <a:rPr lang="tr-TR" sz="3200" dirty="0">
                <a:latin typeface="Gabriola" panose="04040605051002020D02" pitchFamily="82" charset="0"/>
              </a:rPr>
              <a:t>Mantık tüm dünyaya yayılmıştır. Dolayısıyla dünyanın sınırları aynı zamanda onun da sınırlarıdır. Mantıksal olarak dünyada bir şeyin olduğu ama diğerinin olmadığı söylenemez. Bu dışlama, kişinin dünyanın sınırlarının ötesine geçebileceği anlamına gelir. … Düşünemediğimiz şeyi düşünemeyiz; dolayısıyla düşünemediğimiz şeyi </a:t>
            </a:r>
            <a:r>
              <a:rPr lang="tr-TR" sz="3200" i="1" dirty="0">
                <a:latin typeface="Gabriola" panose="04040605051002020D02" pitchFamily="82" charset="0"/>
              </a:rPr>
              <a:t>söyleyemeyiz </a:t>
            </a:r>
            <a:r>
              <a:rPr lang="tr-TR" sz="3200" dirty="0">
                <a:latin typeface="Gabriola" panose="04040605051002020D02" pitchFamily="82" charset="0"/>
              </a:rPr>
              <a:t>de.</a:t>
            </a:r>
          </a:p>
          <a:p>
            <a:pPr marL="274320" lvl="1" indent="0" algn="just">
              <a:buNone/>
            </a:pPr>
            <a:br>
              <a:rPr lang="en-US" sz="3200" dirty="0">
                <a:latin typeface="Gabriola" panose="04040605051002020D02" pitchFamily="82" charset="0"/>
              </a:rPr>
            </a:br>
            <a:r>
              <a:rPr lang="tr-TR" sz="3200" dirty="0">
                <a:latin typeface="Gabriola" panose="04040605051002020D02" pitchFamily="82" charset="0"/>
              </a:rPr>
              <a:t>Bu açıklama solipsizmin [tekbenciliğin] ne kadar doğruluk payı olduğunu göstermektedir. </a:t>
            </a:r>
            <a:r>
              <a:rPr lang="tr-TR" sz="3200" dirty="0" err="1">
                <a:latin typeface="Gabriola" panose="04040605051002020D02" pitchFamily="82" charset="0"/>
              </a:rPr>
              <a:t>Solipsistin</a:t>
            </a:r>
            <a:r>
              <a:rPr lang="tr-TR" sz="3200" dirty="0">
                <a:latin typeface="Gabriola" panose="04040605051002020D02" pitchFamily="82" charset="0"/>
              </a:rPr>
              <a:t> söylemek </a:t>
            </a:r>
            <a:r>
              <a:rPr lang="tr-TR" sz="3200" i="1" dirty="0">
                <a:latin typeface="Gabriola" panose="04040605051002020D02" pitchFamily="82" charset="0"/>
              </a:rPr>
              <a:t>istediği</a:t>
            </a:r>
            <a:r>
              <a:rPr lang="tr-TR" sz="3200" dirty="0">
                <a:latin typeface="Gabriola" panose="04040605051002020D02" pitchFamily="82" charset="0"/>
              </a:rPr>
              <a:t> şey oldukça doğrudur; sadece </a:t>
            </a:r>
            <a:r>
              <a:rPr lang="tr-TR" sz="3200" i="1" dirty="0">
                <a:latin typeface="Gabriola" panose="04040605051002020D02" pitchFamily="82" charset="0"/>
              </a:rPr>
              <a:t>söylenemez</a:t>
            </a:r>
            <a:r>
              <a:rPr lang="tr-TR" sz="3200" dirty="0">
                <a:latin typeface="Gabriola" panose="04040605051002020D02" pitchFamily="82" charset="0"/>
              </a:rPr>
              <a:t> ama öyle olduğu kanıtlanır. Dünyanın benim dünyam olduğu, (anladığım tek dil olan) dilin sınırlarının benim dünyamın sınırlarını oluşturması gerçeğiyle gösterilir. Dünya ve yaşam birdir. </a:t>
            </a:r>
          </a:p>
          <a:p>
            <a:pPr marL="274320" lvl="1" indent="0" algn="just">
              <a:buNone/>
            </a:pPr>
            <a:r>
              <a:rPr lang="tr-TR" sz="3200" dirty="0">
                <a:latin typeface="Gabriola" panose="04040605051002020D02" pitchFamily="82" charset="0"/>
              </a:rPr>
              <a:t>(Tractatus Logico-Philosophicus 5.6 </a:t>
            </a:r>
            <a:r>
              <a:rPr lang="tr-TR" sz="3200" dirty="0" err="1">
                <a:latin typeface="Gabriola" panose="04040605051002020D02" pitchFamily="82" charset="0"/>
              </a:rPr>
              <a:t>to</a:t>
            </a:r>
            <a:r>
              <a:rPr lang="tr-TR" sz="3200" dirty="0">
                <a:latin typeface="Gabriola" panose="04040605051002020D02" pitchFamily="82" charset="0"/>
              </a:rPr>
              <a:t> 5.621)</a:t>
            </a:r>
          </a:p>
          <a:p>
            <a:pPr marL="0" indent="0" algn="just">
              <a:buNone/>
            </a:pP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3</a:t>
            </a:fld>
            <a:endParaRPr lang="en-US" dirty="0"/>
          </a:p>
        </p:txBody>
      </p:sp>
      <p:pic>
        <p:nvPicPr>
          <p:cNvPr id="1026" name="Picture 2" descr="https://oregonstate.edu/instruct/phl201/images/portraits/wittgenstei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76020" y="0"/>
            <a:ext cx="1542135" cy="1357079"/>
          </a:xfrm>
          <a:prstGeom prst="rect">
            <a:avLst/>
          </a:prstGeom>
          <a:noFill/>
          <a:extLst>
            <a:ext uri="{909E8E84-426E-40DD-AFC4-6F175D3DCCD1}">
              <a14:hiddenFill xmlns:a14="http://schemas.microsoft.com/office/drawing/2010/main">
                <a:solidFill>
                  <a:srgbClr val="FFFFFF"/>
                </a:solidFill>
              </a14:hiddenFill>
            </a:ext>
          </a:extLst>
        </p:spPr>
      </p:pic>
      <p:sp>
        <p:nvSpPr>
          <p:cNvPr id="6" name="Metin kutusu 5"/>
          <p:cNvSpPr txBox="1"/>
          <p:nvPr/>
        </p:nvSpPr>
        <p:spPr>
          <a:xfrm>
            <a:off x="3429132" y="5884768"/>
            <a:ext cx="805029" cy="523220"/>
          </a:xfrm>
          <a:prstGeom prst="rect">
            <a:avLst/>
          </a:prstGeom>
          <a:noFill/>
        </p:spPr>
        <p:txBody>
          <a:bodyPr wrap="none" rtlCol="0">
            <a:spAutoFit/>
          </a:bodyPr>
          <a:lstStyle/>
          <a:p>
            <a:r>
              <a:rPr lang="tr-TR" sz="2800" b="1" dirty="0">
                <a:solidFill>
                  <a:srgbClr val="006600"/>
                </a:solidFill>
              </a:rPr>
              <a:t>D</a:t>
            </a:r>
            <a:r>
              <a:rPr lang="tr-TR" sz="2000" b="1" dirty="0">
                <a:solidFill>
                  <a:srgbClr val="006600"/>
                </a:solidFill>
              </a:rPr>
              <a:t>İL</a:t>
            </a:r>
            <a:r>
              <a:rPr lang="tr-TR" sz="2800" b="1" dirty="0">
                <a:solidFill>
                  <a:srgbClr val="006600"/>
                </a:solidFill>
              </a:rPr>
              <a:t> </a:t>
            </a:r>
            <a:endParaRPr lang="en-US" sz="2800" b="1" dirty="0">
              <a:solidFill>
                <a:srgbClr val="006600"/>
              </a:solidFill>
            </a:endParaRPr>
          </a:p>
        </p:txBody>
      </p:sp>
      <p:sp>
        <p:nvSpPr>
          <p:cNvPr id="7" name="Sol Sağ Ok 6"/>
          <p:cNvSpPr/>
          <p:nvPr/>
        </p:nvSpPr>
        <p:spPr>
          <a:xfrm>
            <a:off x="4272741" y="6052718"/>
            <a:ext cx="560029" cy="23336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Metin kutusu 11"/>
          <p:cNvSpPr txBox="1"/>
          <p:nvPr/>
        </p:nvSpPr>
        <p:spPr>
          <a:xfrm>
            <a:off x="4920133" y="5884768"/>
            <a:ext cx="1910010" cy="523220"/>
          </a:xfrm>
          <a:prstGeom prst="rect">
            <a:avLst/>
          </a:prstGeom>
          <a:noFill/>
        </p:spPr>
        <p:txBody>
          <a:bodyPr wrap="none" rtlCol="0">
            <a:spAutoFit/>
          </a:bodyPr>
          <a:lstStyle/>
          <a:p>
            <a:r>
              <a:rPr lang="tr-TR" sz="2800" b="1" dirty="0">
                <a:solidFill>
                  <a:srgbClr val="006600"/>
                </a:solidFill>
              </a:rPr>
              <a:t>(İ</a:t>
            </a:r>
            <a:r>
              <a:rPr lang="tr-TR" sz="2000" b="1" dirty="0">
                <a:solidFill>
                  <a:srgbClr val="006600"/>
                </a:solidFill>
              </a:rPr>
              <a:t>Ç</a:t>
            </a:r>
            <a:r>
              <a:rPr lang="tr-TR" sz="2800" b="1" dirty="0">
                <a:solidFill>
                  <a:srgbClr val="006600"/>
                </a:solidFill>
              </a:rPr>
              <a:t>) D</a:t>
            </a:r>
            <a:r>
              <a:rPr lang="tr-TR" sz="2000" b="1" dirty="0">
                <a:solidFill>
                  <a:srgbClr val="006600"/>
                </a:solidFill>
              </a:rPr>
              <a:t>ÜNYA</a:t>
            </a:r>
            <a:r>
              <a:rPr lang="tr-TR" sz="2800" b="1" dirty="0">
                <a:solidFill>
                  <a:srgbClr val="006600"/>
                </a:solidFill>
              </a:rPr>
              <a:t> </a:t>
            </a:r>
            <a:endParaRPr lang="en-US" sz="2800" b="1" dirty="0">
              <a:solidFill>
                <a:srgbClr val="006600"/>
              </a:solidFill>
            </a:endParaRPr>
          </a:p>
        </p:txBody>
      </p:sp>
      <p:sp>
        <p:nvSpPr>
          <p:cNvPr id="13" name="Sol Sağ Ok 12"/>
          <p:cNvSpPr/>
          <p:nvPr/>
        </p:nvSpPr>
        <p:spPr>
          <a:xfrm>
            <a:off x="6854558" y="6052718"/>
            <a:ext cx="560029" cy="23336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Metin kutusu 13"/>
          <p:cNvSpPr txBox="1"/>
          <p:nvPr/>
        </p:nvSpPr>
        <p:spPr>
          <a:xfrm>
            <a:off x="7429761" y="5884768"/>
            <a:ext cx="1454244" cy="523220"/>
          </a:xfrm>
          <a:prstGeom prst="rect">
            <a:avLst/>
          </a:prstGeom>
          <a:noFill/>
        </p:spPr>
        <p:txBody>
          <a:bodyPr wrap="none" rtlCol="0">
            <a:spAutoFit/>
          </a:bodyPr>
          <a:lstStyle/>
          <a:p>
            <a:r>
              <a:rPr lang="tr-TR" sz="2800" b="1" dirty="0">
                <a:solidFill>
                  <a:srgbClr val="006600"/>
                </a:solidFill>
              </a:rPr>
              <a:t>M</a:t>
            </a:r>
            <a:r>
              <a:rPr lang="tr-TR" sz="2000" b="1" dirty="0">
                <a:solidFill>
                  <a:srgbClr val="006600"/>
                </a:solidFill>
              </a:rPr>
              <a:t>ANTIK</a:t>
            </a:r>
            <a:r>
              <a:rPr lang="tr-TR" sz="2800" b="1" dirty="0">
                <a:solidFill>
                  <a:srgbClr val="006600"/>
                </a:solidFill>
              </a:rPr>
              <a:t> </a:t>
            </a:r>
            <a:endParaRPr lang="en-US" sz="2800" b="1" dirty="0">
              <a:solidFill>
                <a:srgbClr val="006600"/>
              </a:solidFill>
            </a:endParaRPr>
          </a:p>
        </p:txBody>
      </p:sp>
    </p:spTree>
    <p:extLst>
      <p:ext uri="{BB962C8B-B14F-4D97-AF65-F5344CB8AC3E}">
        <p14:creationId xmlns:p14="http://schemas.microsoft.com/office/powerpoint/2010/main" val="930012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animBg="1"/>
      <p:bldP spid="12" grpId="0"/>
      <p:bldP spid="13" grpId="0" animBg="1"/>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31461" y="-104951"/>
            <a:ext cx="10058400" cy="772668"/>
          </a:xfrm>
        </p:spPr>
        <p:txBody>
          <a:bodyPr>
            <a:normAutofit/>
          </a:bodyPr>
          <a:lstStyle/>
          <a:p>
            <a:pPr algn="ctr"/>
            <a:r>
              <a:rPr lang="tr-TR" sz="4800" b="1" dirty="0">
                <a:solidFill>
                  <a:srgbClr val="003300"/>
                </a:solidFill>
                <a:latin typeface="Gabriola" panose="04040605051002020D02" pitchFamily="82" charset="0"/>
              </a:rPr>
              <a:t>l</a:t>
            </a:r>
            <a:r>
              <a:rPr lang="tr-TR" sz="4800" b="1" baseline="-25000" dirty="0">
                <a:solidFill>
                  <a:srgbClr val="003300"/>
                </a:solidFill>
                <a:latin typeface="Gabriola" panose="04040605051002020D02" pitchFamily="82" charset="0"/>
              </a:rPr>
              <a:t>1</a:t>
            </a:r>
            <a:r>
              <a:rPr lang="tr-TR" sz="3600" b="1" baseline="-25000" dirty="0">
                <a:solidFill>
                  <a:srgbClr val="003300"/>
                </a:solidFill>
                <a:latin typeface="Gabriola" panose="04040605051002020D02" pitchFamily="82" charset="0"/>
              </a:rPr>
              <a:t> </a:t>
            </a:r>
            <a:r>
              <a:rPr lang="tr-TR" sz="3600" b="1" dirty="0">
                <a:solidFill>
                  <a:srgbClr val="003300"/>
                </a:solidFill>
                <a:latin typeface="Gabriola" panose="04040605051002020D02" pitchFamily="82" charset="0"/>
              </a:rPr>
              <a:t>ile </a:t>
            </a:r>
            <a:r>
              <a:rPr lang="tr-TR" sz="4800" b="1" dirty="0">
                <a:solidFill>
                  <a:srgbClr val="003300"/>
                </a:solidFill>
                <a:latin typeface="Gabriola" panose="04040605051002020D02" pitchFamily="82" charset="0"/>
              </a:rPr>
              <a:t>k</a:t>
            </a:r>
            <a:r>
              <a:rPr lang="tr-TR" sz="4000" b="1" dirty="0">
                <a:solidFill>
                  <a:srgbClr val="003300"/>
                </a:solidFill>
                <a:latin typeface="Gabriola" panose="04040605051002020D02" pitchFamily="82" charset="0"/>
              </a:rPr>
              <a:t>aybolan</a:t>
            </a:r>
            <a:r>
              <a:rPr lang="tr-TR" sz="3600" b="1" dirty="0">
                <a:solidFill>
                  <a:srgbClr val="003300"/>
                </a:solidFill>
                <a:latin typeface="Gabriola" panose="04040605051002020D02" pitchFamily="82" charset="0"/>
              </a:rPr>
              <a:t> </a:t>
            </a:r>
            <a:r>
              <a:rPr lang="tr-TR" sz="4800" b="1" dirty="0">
                <a:solidFill>
                  <a:srgbClr val="003300"/>
                </a:solidFill>
                <a:latin typeface="Gabriola" panose="04040605051002020D02" pitchFamily="82" charset="0"/>
              </a:rPr>
              <a:t>g</a:t>
            </a:r>
            <a:r>
              <a:rPr lang="tr-TR" sz="4000" b="1" dirty="0">
                <a:solidFill>
                  <a:srgbClr val="003300"/>
                </a:solidFill>
                <a:latin typeface="Gabriola" panose="04040605051002020D02" pitchFamily="82" charset="0"/>
              </a:rPr>
              <a:t>eçerlilik</a:t>
            </a:r>
            <a:endParaRPr lang="tr-TR" sz="3600" b="1" dirty="0">
              <a:solidFill>
                <a:srgbClr val="003300"/>
              </a:solidFill>
              <a:latin typeface="Gabriola" panose="04040605051002020D02" pitchFamily="82" charset="0"/>
            </a:endParaRPr>
          </a:p>
        </p:txBody>
      </p:sp>
      <p:sp>
        <p:nvSpPr>
          <p:cNvPr id="3" name="İçerik Yer Tutucusu 2"/>
          <p:cNvSpPr>
            <a:spLocks noGrp="1"/>
          </p:cNvSpPr>
          <p:nvPr>
            <p:ph idx="1"/>
          </p:nvPr>
        </p:nvSpPr>
        <p:spPr>
          <a:xfrm>
            <a:off x="370114" y="715843"/>
            <a:ext cx="11581094" cy="6116999"/>
          </a:xfrm>
        </p:spPr>
        <p:txBody>
          <a:bodyPr>
            <a:normAutofit fontScale="92500" lnSpcReduction="10000"/>
          </a:bodyPr>
          <a:lstStyle/>
          <a:p>
            <a:pPr algn="just"/>
            <a:r>
              <a:rPr lang="tr-TR" sz="2800" b="1" dirty="0">
                <a:latin typeface="Gabriola" panose="04040605051002020D02" pitchFamily="82" charset="0"/>
              </a:rPr>
              <a:t>Daha önce doğal dil ile ifade edilmiş </a:t>
            </a:r>
            <a:r>
              <a:rPr lang="tr-TR" sz="2800" b="1" u="sng" dirty="0">
                <a:latin typeface="Gabriola" panose="04040605051002020D02" pitchFamily="82" charset="0"/>
              </a:rPr>
              <a:t>geçerli</a:t>
            </a:r>
            <a:r>
              <a:rPr lang="tr-TR" sz="2800" b="1" dirty="0">
                <a:latin typeface="Gabriola" panose="04040605051002020D02" pitchFamily="82" charset="0"/>
              </a:rPr>
              <a:t> bir çıkarımın (4. hafta – çıkarım 3), </a:t>
            </a:r>
            <a:r>
              <a:rPr lang="en-US" sz="2800" b="1" i="1" dirty="0">
                <a:latin typeface="Gabriola" panose="04040605051002020D02" pitchFamily="82" charset="0"/>
              </a:rPr>
              <a:t>L</a:t>
            </a:r>
            <a:r>
              <a:rPr lang="tr-TR" sz="2800" b="1" i="1" baseline="-25000" dirty="0">
                <a:latin typeface="Gabriola" panose="04040605051002020D02" pitchFamily="82" charset="0"/>
              </a:rPr>
              <a:t>1</a:t>
            </a:r>
            <a:r>
              <a:rPr lang="en-US" sz="2800" b="1" dirty="0">
                <a:latin typeface="Gabriola" panose="04040605051002020D02" pitchFamily="82" charset="0"/>
              </a:rPr>
              <a:t> </a:t>
            </a:r>
            <a:r>
              <a:rPr lang="tr-TR" sz="2800" b="1" dirty="0">
                <a:latin typeface="Gabriola" panose="04040605051002020D02" pitchFamily="82" charset="0"/>
              </a:rPr>
              <a:t>diline çevrildiğinde </a:t>
            </a:r>
            <a:r>
              <a:rPr lang="tr-TR" sz="2800" b="1" u="sng" dirty="0">
                <a:latin typeface="Gabriola" panose="04040605051002020D02" pitchFamily="82" charset="0"/>
              </a:rPr>
              <a:t>geçersiz</a:t>
            </a:r>
            <a:r>
              <a:rPr lang="tr-TR" sz="2800" b="1" dirty="0">
                <a:latin typeface="Gabriola" panose="04040605051002020D02" pitchFamily="82" charset="0"/>
              </a:rPr>
              <a:t> bir çıkarıma (4. hafta – çıkarım 4) dönüşebileceğini görmüştük.</a:t>
            </a:r>
          </a:p>
          <a:p>
            <a:pPr algn="just"/>
            <a:r>
              <a:rPr lang="tr-TR" sz="2800" b="1" dirty="0">
                <a:latin typeface="Gabriola" panose="04040605051002020D02" pitchFamily="82" charset="0"/>
              </a:rPr>
              <a:t>Şimdi aynı meseleyi, doğal dilde geçerli olan bir çıkarımın </a:t>
            </a:r>
            <a:r>
              <a:rPr lang="en-US" sz="2800" b="1" i="1" dirty="0">
                <a:latin typeface="Gabriola" panose="04040605051002020D02" pitchFamily="82" charset="0"/>
              </a:rPr>
              <a:t>L</a:t>
            </a:r>
            <a:r>
              <a:rPr lang="tr-TR" sz="2800" b="1" i="1" baseline="-25000" dirty="0">
                <a:latin typeface="Gabriola" panose="04040605051002020D02" pitchFamily="82" charset="0"/>
              </a:rPr>
              <a:t>1</a:t>
            </a:r>
            <a:r>
              <a:rPr lang="en-US" sz="2800" b="1" dirty="0">
                <a:latin typeface="Gabriola" panose="04040605051002020D02" pitchFamily="82" charset="0"/>
              </a:rPr>
              <a:t> </a:t>
            </a:r>
            <a:r>
              <a:rPr lang="tr-TR" sz="2800" b="1" dirty="0">
                <a:latin typeface="Gabriola" panose="04040605051002020D02" pitchFamily="82" charset="0"/>
              </a:rPr>
              <a:t>diline çevrildiğinde geçersiz bir çıkarıma dönüşmesi meselesini bir başka çıkarım üzerinden inceleyelim:</a:t>
            </a:r>
          </a:p>
          <a:p>
            <a:pPr marL="274320" lvl="1" indent="0" algn="just">
              <a:spcBef>
                <a:spcPts val="0"/>
              </a:spcBef>
              <a:spcAft>
                <a:spcPts val="0"/>
              </a:spcAft>
              <a:buNone/>
            </a:pPr>
            <a:endParaRPr lang="tr-TR" sz="1700" b="1" dirty="0">
              <a:latin typeface="Gabriola" panose="04040605051002020D02" pitchFamily="82" charset="0"/>
            </a:endParaRPr>
          </a:p>
          <a:p>
            <a:pPr marL="274320" lvl="1" indent="0" algn="just">
              <a:buNone/>
            </a:pPr>
            <a:r>
              <a:rPr lang="tr-TR" sz="3300" b="1" dirty="0">
                <a:latin typeface="Gabriola" panose="04040605051002020D02" pitchFamily="82" charset="0"/>
              </a:rPr>
              <a:t>1.</a:t>
            </a:r>
            <a:r>
              <a:rPr lang="en-US" sz="2800" b="1" dirty="0">
                <a:latin typeface="Gabriola" panose="04040605051002020D02" pitchFamily="82" charset="0"/>
              </a:rPr>
              <a:t>	Muhammad Ali</a:t>
            </a:r>
            <a:r>
              <a:rPr lang="tr-TR" sz="2800" b="1" dirty="0">
                <a:latin typeface="Gabriola" panose="04040605051002020D02" pitchFamily="82" charset="0"/>
              </a:rPr>
              <a:t>,</a:t>
            </a:r>
            <a:r>
              <a:rPr lang="en-US" sz="2800" b="1" dirty="0">
                <a:latin typeface="Gabriola" panose="04040605051002020D02" pitchFamily="82" charset="0"/>
              </a:rPr>
              <a:t> Richard Nixon</a:t>
            </a:r>
            <a:r>
              <a:rPr lang="tr-TR" sz="2800" b="1" dirty="0">
                <a:latin typeface="Gabriola" panose="04040605051002020D02" pitchFamily="82" charset="0"/>
              </a:rPr>
              <a:t>’dan uzundur</a:t>
            </a:r>
            <a:r>
              <a:rPr lang="en-US" sz="2800" b="1" dirty="0">
                <a:latin typeface="Gabriola" panose="04040605051002020D02" pitchFamily="82" charset="0"/>
              </a:rPr>
              <a:t>.</a:t>
            </a:r>
            <a:endParaRPr lang="tr-TR" sz="2800" b="1" dirty="0">
              <a:latin typeface="Gabriola" panose="04040605051002020D02" pitchFamily="82" charset="0"/>
            </a:endParaRPr>
          </a:p>
          <a:p>
            <a:pPr marL="274320" lvl="1" indent="0" algn="just">
              <a:buNone/>
            </a:pPr>
            <a:r>
              <a:rPr lang="en-US" sz="2800" b="1" dirty="0">
                <a:latin typeface="Gabriola" panose="04040605051002020D02" pitchFamily="82" charset="0"/>
              </a:rPr>
              <a:t>	Richard Nixon</a:t>
            </a:r>
            <a:r>
              <a:rPr lang="tr-TR" sz="2800" b="1" dirty="0">
                <a:latin typeface="Gabriola" panose="04040605051002020D02" pitchFamily="82" charset="0"/>
              </a:rPr>
              <a:t>,</a:t>
            </a:r>
            <a:r>
              <a:rPr lang="en-US" sz="2800" b="1" dirty="0">
                <a:latin typeface="Gabriola" panose="04040605051002020D02" pitchFamily="82" charset="0"/>
              </a:rPr>
              <a:t> Noam Chomsky</a:t>
            </a:r>
            <a:r>
              <a:rPr lang="tr-TR" sz="2800" b="1" dirty="0">
                <a:latin typeface="Gabriola" panose="04040605051002020D02" pitchFamily="82" charset="0"/>
              </a:rPr>
              <a:t>’den uzundur</a:t>
            </a:r>
            <a:r>
              <a:rPr lang="en-US" sz="2800" b="1" dirty="0">
                <a:latin typeface="Gabriola" panose="04040605051002020D02" pitchFamily="82" charset="0"/>
              </a:rPr>
              <a:t>.</a:t>
            </a:r>
            <a:endParaRPr lang="tr-TR" sz="2800" b="1" dirty="0">
              <a:latin typeface="Gabriola" panose="04040605051002020D02" pitchFamily="82" charset="0"/>
            </a:endParaRPr>
          </a:p>
          <a:p>
            <a:pPr marL="274320" lvl="1" indent="0" algn="just">
              <a:buNone/>
            </a:pPr>
            <a:r>
              <a:rPr lang="en-US" sz="2800" b="1" dirty="0">
                <a:latin typeface="Gabriola" panose="04040605051002020D02" pitchFamily="82" charset="0"/>
              </a:rPr>
              <a:t>	-------------------------------------------------------</a:t>
            </a:r>
            <a:endParaRPr lang="tr-TR" sz="2800" b="1" dirty="0">
              <a:latin typeface="Gabriola" panose="04040605051002020D02" pitchFamily="82" charset="0"/>
            </a:endParaRPr>
          </a:p>
          <a:p>
            <a:pPr marL="274320" lvl="1" indent="0" algn="just">
              <a:buNone/>
            </a:pPr>
            <a:r>
              <a:rPr lang="en-US" sz="2800" b="1" dirty="0">
                <a:latin typeface="Gabriola" panose="04040605051002020D02" pitchFamily="82" charset="0"/>
              </a:rPr>
              <a:t>	Muhammad Ali</a:t>
            </a:r>
            <a:r>
              <a:rPr lang="tr-TR" sz="2800" b="1" dirty="0">
                <a:latin typeface="Gabriola" panose="04040605051002020D02" pitchFamily="82" charset="0"/>
              </a:rPr>
              <a:t>,</a:t>
            </a:r>
            <a:r>
              <a:rPr lang="en-US" sz="2800" b="1" dirty="0">
                <a:latin typeface="Gabriola" panose="04040605051002020D02" pitchFamily="82" charset="0"/>
              </a:rPr>
              <a:t> Noam Chomsky</a:t>
            </a:r>
            <a:r>
              <a:rPr lang="tr-TR" sz="2800" b="1" dirty="0">
                <a:latin typeface="Gabriola" panose="04040605051002020D02" pitchFamily="82" charset="0"/>
              </a:rPr>
              <a:t>’den uzundur</a:t>
            </a:r>
            <a:r>
              <a:rPr lang="en-US" sz="2800" b="1" dirty="0">
                <a:latin typeface="Gabriola" panose="04040605051002020D02" pitchFamily="82" charset="0"/>
              </a:rPr>
              <a:t>.</a:t>
            </a:r>
            <a:endParaRPr lang="tr-TR" sz="2800" b="1" dirty="0">
              <a:latin typeface="Gabriola" panose="04040605051002020D02" pitchFamily="82" charset="0"/>
            </a:endParaRPr>
          </a:p>
          <a:p>
            <a:pPr marL="274320" lvl="1" indent="0" algn="just">
              <a:spcBef>
                <a:spcPts val="0"/>
              </a:spcBef>
              <a:spcAft>
                <a:spcPts val="0"/>
              </a:spcAft>
              <a:buNone/>
            </a:pPr>
            <a:endParaRPr lang="tr-TR" sz="1700" b="1" dirty="0">
              <a:latin typeface="Gabriola" panose="04040605051002020D02" pitchFamily="82" charset="0"/>
            </a:endParaRPr>
          </a:p>
          <a:p>
            <a:pPr algn="just"/>
            <a:r>
              <a:rPr lang="tr-TR" sz="2800" b="1" dirty="0">
                <a:latin typeface="Gabriola" panose="04040605051002020D02" pitchFamily="82" charset="0"/>
              </a:rPr>
              <a:t>Yukarıdaki geçerli bir çıkarımın</a:t>
            </a:r>
            <a:r>
              <a:rPr lang="en-US" sz="2800" b="1" dirty="0">
                <a:latin typeface="Gabriola" panose="04040605051002020D02" pitchFamily="82" charset="0"/>
              </a:rPr>
              <a:t>, </a:t>
            </a:r>
            <a:r>
              <a:rPr lang="tr-TR" sz="2800" b="1" dirty="0">
                <a:latin typeface="Gabriola" panose="04040605051002020D02" pitchFamily="82" charset="0"/>
              </a:rPr>
              <a:t>öncüllerini ve sonucunu </a:t>
            </a:r>
            <a:r>
              <a:rPr lang="en-US" sz="2800" b="1" i="1" dirty="0">
                <a:latin typeface="Gabriola" panose="04040605051002020D02" pitchFamily="82" charset="0"/>
              </a:rPr>
              <a:t>L</a:t>
            </a:r>
            <a:r>
              <a:rPr lang="tr-TR" sz="2800" b="1" i="1" baseline="-25000" dirty="0">
                <a:latin typeface="Gabriola" panose="04040605051002020D02" pitchFamily="82" charset="0"/>
              </a:rPr>
              <a:t>1</a:t>
            </a:r>
            <a:r>
              <a:rPr lang="en-US" sz="2800" b="1" dirty="0">
                <a:latin typeface="Gabriola" panose="04040605051002020D02" pitchFamily="82" charset="0"/>
              </a:rPr>
              <a:t> </a:t>
            </a:r>
            <a:r>
              <a:rPr lang="tr-TR" sz="2800" b="1" dirty="0">
                <a:latin typeface="Gabriola" panose="04040605051002020D02" pitchFamily="82" charset="0"/>
              </a:rPr>
              <a:t>diline çevirirsek, yeni çıkarım geçerli olamayacaktır</a:t>
            </a:r>
            <a:r>
              <a:rPr lang="en-US" sz="2800" b="1" dirty="0">
                <a:latin typeface="Gabriola" panose="04040605051002020D02" pitchFamily="82" charset="0"/>
              </a:rPr>
              <a:t>:</a:t>
            </a:r>
            <a:r>
              <a:rPr lang="tr-TR" sz="2800" b="1" dirty="0">
                <a:latin typeface="Gabriola" panose="04040605051002020D02" pitchFamily="82" charset="0"/>
              </a:rPr>
              <a:t> </a:t>
            </a:r>
          </a:p>
          <a:p>
            <a:pPr marL="0" indent="0" algn="just">
              <a:spcBef>
                <a:spcPts val="0"/>
              </a:spcBef>
              <a:buNone/>
            </a:pPr>
            <a:r>
              <a:rPr lang="en-US" sz="1700" b="1" dirty="0">
                <a:latin typeface="Gabriola" panose="04040605051002020D02" pitchFamily="82" charset="0"/>
              </a:rPr>
              <a:t> </a:t>
            </a:r>
            <a:endParaRPr lang="tr-TR" sz="1700" b="1" dirty="0">
              <a:latin typeface="Gabriola" panose="04040605051002020D02" pitchFamily="82" charset="0"/>
            </a:endParaRPr>
          </a:p>
          <a:p>
            <a:pPr marL="0" indent="0" algn="just">
              <a:buNone/>
            </a:pPr>
            <a:r>
              <a:rPr lang="tr-TR" sz="2800" b="1" dirty="0">
                <a:latin typeface="Gabriola" panose="04040605051002020D02" pitchFamily="82" charset="0"/>
              </a:rPr>
              <a:t>    </a:t>
            </a:r>
            <a:r>
              <a:rPr lang="tr-TR" sz="3000" b="1" dirty="0">
                <a:latin typeface="Gabriola" panose="04040605051002020D02" pitchFamily="82" charset="0"/>
              </a:rPr>
              <a:t>2</a:t>
            </a:r>
            <a:r>
              <a:rPr lang="tr-TR" sz="2800" b="1" dirty="0">
                <a:latin typeface="Gabriola" panose="04040605051002020D02" pitchFamily="82" charset="0"/>
              </a:rPr>
              <a:t>.</a:t>
            </a:r>
            <a:r>
              <a:rPr lang="en-US" sz="2800" b="1" dirty="0">
                <a:latin typeface="Gabriola" panose="04040605051002020D02" pitchFamily="82" charset="0"/>
              </a:rPr>
              <a:t>	</a:t>
            </a:r>
            <a:r>
              <a:rPr lang="tr-TR" sz="2800" b="1" dirty="0">
                <a:latin typeface="Gabriola" panose="04040605051002020D02" pitchFamily="82" charset="0"/>
              </a:rPr>
              <a:t>   </a:t>
            </a:r>
            <a:r>
              <a:rPr lang="en-US" sz="2800" b="1" i="1" dirty="0">
                <a:latin typeface="Gabriola" panose="04040605051002020D02" pitchFamily="82" charset="0"/>
              </a:rPr>
              <a:t>p</a:t>
            </a:r>
            <a:endParaRPr lang="tr-TR" sz="2800" b="1" dirty="0">
              <a:latin typeface="Gabriola" panose="04040605051002020D02" pitchFamily="82" charset="0"/>
            </a:endParaRPr>
          </a:p>
          <a:p>
            <a:pPr marL="0" indent="0" algn="just">
              <a:buNone/>
            </a:pPr>
            <a:r>
              <a:rPr lang="en-US" sz="2800" b="1" i="1" dirty="0">
                <a:latin typeface="Gabriola" panose="04040605051002020D02" pitchFamily="82" charset="0"/>
              </a:rPr>
              <a:t>	</a:t>
            </a:r>
            <a:r>
              <a:rPr lang="tr-TR" sz="2800" b="1" i="1" dirty="0">
                <a:latin typeface="Gabriola" panose="04040605051002020D02" pitchFamily="82" charset="0"/>
              </a:rPr>
              <a:t>  </a:t>
            </a:r>
            <a:r>
              <a:rPr lang="en-US" sz="2800" b="1" i="1" dirty="0">
                <a:latin typeface="Gabriola" panose="04040605051002020D02" pitchFamily="82" charset="0"/>
              </a:rPr>
              <a:t>q</a:t>
            </a:r>
            <a:endParaRPr lang="tr-TR" sz="2800" b="1" dirty="0">
              <a:latin typeface="Gabriola" panose="04040605051002020D02" pitchFamily="82" charset="0"/>
            </a:endParaRPr>
          </a:p>
          <a:p>
            <a:pPr marL="0" indent="0" algn="just">
              <a:lnSpc>
                <a:spcPts val="2500"/>
              </a:lnSpc>
              <a:spcBef>
                <a:spcPts val="600"/>
              </a:spcBef>
              <a:buNone/>
            </a:pPr>
            <a:r>
              <a:rPr lang="tr-TR" sz="2800" b="1" i="1" dirty="0">
                <a:latin typeface="Gabriola" panose="04040605051002020D02" pitchFamily="82" charset="0"/>
              </a:rPr>
              <a:t>	--</a:t>
            </a:r>
            <a:r>
              <a:rPr lang="en-US" sz="2800" b="1" i="1" dirty="0">
                <a:latin typeface="Gabriola" panose="04040605051002020D02" pitchFamily="82" charset="0"/>
              </a:rPr>
              <a:t>---</a:t>
            </a:r>
            <a:endParaRPr lang="tr-TR" sz="2800" b="1" dirty="0">
              <a:latin typeface="Gabriola" panose="04040605051002020D02" pitchFamily="82" charset="0"/>
            </a:endParaRPr>
          </a:p>
          <a:p>
            <a:pPr marL="0" indent="0" algn="just">
              <a:lnSpc>
                <a:spcPts val="2500"/>
              </a:lnSpc>
              <a:spcBef>
                <a:spcPts val="600"/>
              </a:spcBef>
              <a:buNone/>
            </a:pPr>
            <a:r>
              <a:rPr lang="en-US" sz="2800" b="1" i="1" dirty="0">
                <a:latin typeface="Gabriola" panose="04040605051002020D02" pitchFamily="82" charset="0"/>
              </a:rPr>
              <a:t>	</a:t>
            </a:r>
            <a:r>
              <a:rPr lang="tr-TR" sz="2800" b="1" i="1" dirty="0">
                <a:latin typeface="Gabriola" panose="04040605051002020D02" pitchFamily="82" charset="0"/>
              </a:rPr>
              <a:t>  </a:t>
            </a:r>
            <a:r>
              <a:rPr lang="en-US" sz="2800" b="1" i="1" dirty="0">
                <a:latin typeface="Gabriola" panose="04040605051002020D02" pitchFamily="82" charset="0"/>
              </a:rPr>
              <a:t>r</a:t>
            </a:r>
            <a:endParaRPr lang="tr-TR" sz="2800" b="1" dirty="0">
              <a:latin typeface="Gabriola" panose="04040605051002020D02" pitchFamily="82" charset="0"/>
            </a:endParaRPr>
          </a:p>
          <a:p>
            <a:pPr marL="274320" lvl="1" indent="0" algn="just">
              <a:buNone/>
            </a:pPr>
            <a:endParaRPr lang="tr-TR" dirty="0"/>
          </a:p>
          <a:p>
            <a:pPr marL="0" indent="0" algn="just">
              <a:buNone/>
            </a:pPr>
            <a:endParaRPr lang="en-US" sz="2400" dirty="0"/>
          </a:p>
        </p:txBody>
      </p:sp>
      <p:sp>
        <p:nvSpPr>
          <p:cNvPr id="4" name="Slayt Numarası Yer Tutucusu 3"/>
          <p:cNvSpPr>
            <a:spLocks noGrp="1"/>
          </p:cNvSpPr>
          <p:nvPr>
            <p:ph type="sldNum" sz="quarter" idx="12"/>
          </p:nvPr>
        </p:nvSpPr>
        <p:spPr/>
        <p:txBody>
          <a:bodyPr/>
          <a:lstStyle/>
          <a:p>
            <a:fld id="{4FAB73BC-B049-4115-A692-8D63A059BFB8}" type="slidenum">
              <a:rPr lang="en-US" smtClean="0"/>
              <a:t>4</a:t>
            </a:fld>
            <a:endParaRPr lang="en-US" dirty="0"/>
          </a:p>
        </p:txBody>
      </p:sp>
      <p:sp>
        <p:nvSpPr>
          <p:cNvPr id="5" name="Metin kutusu 4"/>
          <p:cNvSpPr txBox="1"/>
          <p:nvPr/>
        </p:nvSpPr>
        <p:spPr>
          <a:xfrm>
            <a:off x="3089972" y="5147930"/>
            <a:ext cx="3015787" cy="1574790"/>
          </a:xfrm>
          <a:prstGeom prst="rect">
            <a:avLst/>
          </a:prstGeom>
          <a:noFill/>
          <a:ln w="25400" cap="rnd">
            <a:solidFill>
              <a:schemeClr val="accent1"/>
            </a:solidFill>
          </a:ln>
        </p:spPr>
        <p:txBody>
          <a:bodyPr wrap="square" rtlCol="0">
            <a:spAutoFit/>
          </a:bodyPr>
          <a:lstStyle/>
          <a:p>
            <a:pPr algn="just">
              <a:lnSpc>
                <a:spcPts val="2500"/>
              </a:lnSpc>
              <a:spcBef>
                <a:spcPct val="0"/>
              </a:spcBef>
            </a:pPr>
            <a:r>
              <a:rPr lang="tr-TR" altLang="tr-TR" dirty="0">
                <a:latin typeface="Gabriola" panose="04040605051002020D02" pitchFamily="82" charset="0"/>
              </a:rPr>
              <a:t>  </a:t>
            </a:r>
            <a:r>
              <a:rPr lang="tr-TR" altLang="tr-TR" sz="2600" dirty="0">
                <a:latin typeface="Gabriola" panose="04040605051002020D02" pitchFamily="82" charset="0"/>
              </a:rPr>
              <a:t>Ali mutlu.</a:t>
            </a:r>
          </a:p>
          <a:p>
            <a:pPr indent="-571500" algn="just">
              <a:lnSpc>
                <a:spcPts val="2500"/>
              </a:lnSpc>
              <a:spcBef>
                <a:spcPct val="0"/>
              </a:spcBef>
              <a:buFont typeface="Wingdings" pitchFamily="2" charset="2"/>
              <a:buNone/>
            </a:pPr>
            <a:r>
              <a:rPr lang="tr-TR" altLang="tr-TR" sz="2600" dirty="0">
                <a:latin typeface="Gabriola" panose="04040605051002020D02" pitchFamily="82" charset="0"/>
              </a:rPr>
              <a:t>  Ayşe Murat’ı sever.</a:t>
            </a:r>
          </a:p>
          <a:p>
            <a:pPr indent="-571500" algn="just">
              <a:lnSpc>
                <a:spcPts val="2500"/>
              </a:lnSpc>
              <a:spcBef>
                <a:spcPct val="0"/>
              </a:spcBef>
              <a:buFont typeface="Wingdings" pitchFamily="2" charset="2"/>
              <a:buNone/>
            </a:pPr>
            <a:r>
              <a:rPr lang="tr-TR" altLang="tr-TR" sz="2600" dirty="0">
                <a:latin typeface="Gabriola" panose="04040605051002020D02" pitchFamily="82" charset="0"/>
              </a:rPr>
              <a:t>  -------------------------------</a:t>
            </a:r>
          </a:p>
          <a:p>
            <a:pPr indent="-571500" algn="just">
              <a:lnSpc>
                <a:spcPts val="2500"/>
              </a:lnSpc>
              <a:spcBef>
                <a:spcPct val="0"/>
              </a:spcBef>
              <a:spcAft>
                <a:spcPts val="600"/>
              </a:spcAft>
              <a:buFont typeface="Wingdings" pitchFamily="2" charset="2"/>
              <a:buNone/>
            </a:pPr>
            <a:r>
              <a:rPr lang="tr-TR" altLang="tr-TR" sz="2600" dirty="0">
                <a:latin typeface="Gabriola" panose="04040605051002020D02" pitchFamily="82" charset="0"/>
              </a:rPr>
              <a:t>  </a:t>
            </a:r>
            <a:r>
              <a:rPr lang="tr-TR" altLang="tr-TR" sz="2600" dirty="0" err="1">
                <a:latin typeface="Gabriola" panose="04040605051002020D02" pitchFamily="82" charset="0"/>
              </a:rPr>
              <a:t>Fido</a:t>
            </a:r>
            <a:r>
              <a:rPr lang="tr-TR" altLang="tr-TR" sz="2600" dirty="0">
                <a:latin typeface="Gabriola" panose="04040605051002020D02" pitchFamily="82" charset="0"/>
              </a:rPr>
              <a:t> bir kediyi kovalıyor.</a:t>
            </a:r>
          </a:p>
          <a:p>
            <a:pPr indent="-571500" algn="just">
              <a:spcBef>
                <a:spcPct val="0"/>
              </a:spcBef>
              <a:spcAft>
                <a:spcPts val="600"/>
              </a:spcAft>
              <a:buFont typeface="Wingdings" pitchFamily="2" charset="2"/>
              <a:buNone/>
            </a:pPr>
            <a:endParaRPr lang="tr-TR" altLang="tr-TR" sz="800" dirty="0">
              <a:latin typeface="Gabriola" panose="04040605051002020D02" pitchFamily="82" charset="0"/>
            </a:endParaRPr>
          </a:p>
        </p:txBody>
      </p:sp>
      <p:sp>
        <p:nvSpPr>
          <p:cNvPr id="6" name="Sağ Ok 5"/>
          <p:cNvSpPr/>
          <p:nvPr/>
        </p:nvSpPr>
        <p:spPr>
          <a:xfrm>
            <a:off x="2284684" y="5797253"/>
            <a:ext cx="649710" cy="1159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Metin kutusu 6"/>
          <p:cNvSpPr txBox="1"/>
          <p:nvPr/>
        </p:nvSpPr>
        <p:spPr>
          <a:xfrm>
            <a:off x="2440262" y="5345420"/>
            <a:ext cx="338554" cy="461665"/>
          </a:xfrm>
          <a:prstGeom prst="rect">
            <a:avLst/>
          </a:prstGeom>
          <a:noFill/>
        </p:spPr>
        <p:txBody>
          <a:bodyPr wrap="none" rtlCol="0">
            <a:spAutoFit/>
          </a:bodyPr>
          <a:lstStyle/>
          <a:p>
            <a:r>
              <a:rPr lang="tr-TR" sz="2400" b="1" dirty="0">
                <a:solidFill>
                  <a:schemeClr val="accent1">
                    <a:lumMod val="75000"/>
                  </a:schemeClr>
                </a:solidFill>
              </a:rPr>
              <a:t>?</a:t>
            </a:r>
            <a:endParaRPr lang="en-US" sz="2400" b="1" dirty="0">
              <a:solidFill>
                <a:schemeClr val="accent1">
                  <a:lumMod val="75000"/>
                </a:schemeClr>
              </a:solidFill>
            </a:endParaRPr>
          </a:p>
        </p:txBody>
      </p:sp>
    </p:spTree>
    <p:extLst>
      <p:ext uri="{BB962C8B-B14F-4D97-AF65-F5344CB8AC3E}">
        <p14:creationId xmlns:p14="http://schemas.microsoft.com/office/powerpoint/2010/main" val="3277021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240792" y="833131"/>
            <a:ext cx="11784431" cy="5230784"/>
          </a:xfrm>
        </p:spPr>
        <p:txBody>
          <a:bodyPr>
            <a:normAutofit fontScale="92500" lnSpcReduction="10000"/>
          </a:bodyPr>
          <a:lstStyle/>
          <a:p>
            <a:pPr algn="just">
              <a:buFont typeface="Arial" panose="020B0604020202020204" pitchFamily="34" charset="0"/>
              <a:buChar char="•"/>
            </a:pPr>
            <a:r>
              <a:rPr lang="tr-TR" sz="3200" b="1" dirty="0">
                <a:latin typeface="Gabriola" panose="04040605051002020D02" pitchFamily="82" charset="0"/>
              </a:rPr>
              <a:t>Önermelerin iç yapısına erişim izni vermemesi, </a:t>
            </a:r>
            <a:r>
              <a:rPr lang="en-US" sz="3200" b="1" i="1" dirty="0">
                <a:latin typeface="Gabriola" panose="04040605051002020D02" pitchFamily="82" charset="0"/>
              </a:rPr>
              <a:t>L</a:t>
            </a:r>
            <a:r>
              <a:rPr lang="tr-TR" sz="3200" b="1" i="1" baseline="-25000" dirty="0">
                <a:latin typeface="Gabriola" panose="04040605051002020D02" pitchFamily="82" charset="0"/>
              </a:rPr>
              <a:t>1</a:t>
            </a:r>
            <a:r>
              <a:rPr lang="tr-TR" sz="3200" b="1" i="1" dirty="0">
                <a:latin typeface="Gabriola" panose="04040605051002020D02" pitchFamily="82" charset="0"/>
              </a:rPr>
              <a:t>’in</a:t>
            </a:r>
            <a:r>
              <a:rPr lang="en-US" sz="2400" b="1" dirty="0">
                <a:latin typeface="Gabriola" panose="04040605051002020D02" pitchFamily="82" charset="0"/>
              </a:rPr>
              <a:t> </a:t>
            </a:r>
            <a:r>
              <a:rPr lang="tr-TR" sz="2400" b="1" dirty="0">
                <a:latin typeface="Gabriola" panose="04040605051002020D02" pitchFamily="82" charset="0"/>
              </a:rPr>
              <a:t> </a:t>
            </a:r>
            <a:r>
              <a:rPr lang="tr-TR" sz="3200" b="1" dirty="0">
                <a:latin typeface="Gabriola" panose="04040605051002020D02" pitchFamily="82" charset="0"/>
              </a:rPr>
              <a:t>çıkarımların geçerliliğini göstermede yetersiz kalabilmesinin temel nedenidir.</a:t>
            </a:r>
          </a:p>
          <a:p>
            <a:pPr algn="just">
              <a:buFont typeface="Arial" panose="020B0604020202020204" pitchFamily="34" charset="0"/>
              <a:buChar char="•"/>
            </a:pPr>
            <a:r>
              <a:rPr lang="tr-TR" sz="3200" b="1" dirty="0">
                <a:latin typeface="Gabriola" panose="04040605051002020D02" pitchFamily="82" charset="0"/>
              </a:rPr>
              <a:t>Söz edilen bireyler arasındaki ilişkinin hangi ilişki olduğu, 1. çıkarımın geçerliliğinin belirlenmesinde önem taşır. Örneğin, söz konusu ‘daha uzun olma’ ilişkisi yerine ‘sevme’  ilişkisini kullanmış olsaydık, çıkarım artık geçerli olmazdı:</a:t>
            </a:r>
          </a:p>
          <a:p>
            <a:pPr marL="274320" lvl="1" indent="0" algn="just">
              <a:buNone/>
            </a:pPr>
            <a:endParaRPr lang="tr-TR" sz="1500" b="1" dirty="0">
              <a:latin typeface="Gabriola" panose="04040605051002020D02" pitchFamily="82" charset="0"/>
            </a:endParaRPr>
          </a:p>
          <a:p>
            <a:pPr marL="274320" lvl="1" indent="0" algn="just">
              <a:buNone/>
            </a:pPr>
            <a:r>
              <a:rPr lang="tr-TR" sz="2800" b="1" dirty="0">
                <a:latin typeface="Gabriola" panose="04040605051002020D02" pitchFamily="82" charset="0"/>
              </a:rPr>
              <a:t>3.	</a:t>
            </a:r>
            <a:r>
              <a:rPr lang="en-US" sz="2800" b="1" dirty="0">
                <a:latin typeface="Gabriola" panose="04040605051002020D02" pitchFamily="82" charset="0"/>
              </a:rPr>
              <a:t>Muhammad Ali</a:t>
            </a:r>
            <a:r>
              <a:rPr lang="tr-TR" sz="2800" b="1" dirty="0">
                <a:latin typeface="Gabriola" panose="04040605051002020D02" pitchFamily="82" charset="0"/>
              </a:rPr>
              <a:t>,</a:t>
            </a:r>
            <a:r>
              <a:rPr lang="en-US" sz="2800" b="1" dirty="0">
                <a:latin typeface="Gabriola" panose="04040605051002020D02" pitchFamily="82" charset="0"/>
              </a:rPr>
              <a:t> Richard Nixon</a:t>
            </a:r>
            <a:r>
              <a:rPr lang="tr-TR" sz="2800" b="1" dirty="0">
                <a:latin typeface="Gabriola" panose="04040605051002020D02" pitchFamily="82" charset="0"/>
              </a:rPr>
              <a:t>’ı sever</a:t>
            </a:r>
            <a:r>
              <a:rPr lang="en-US" sz="2800" b="1" dirty="0">
                <a:latin typeface="Gabriola" panose="04040605051002020D02" pitchFamily="82" charset="0"/>
              </a:rPr>
              <a:t>.</a:t>
            </a:r>
            <a:endParaRPr lang="tr-TR" sz="2800" b="1" dirty="0">
              <a:latin typeface="Gabriola" panose="04040605051002020D02" pitchFamily="82" charset="0"/>
            </a:endParaRPr>
          </a:p>
          <a:p>
            <a:pPr marL="274320" lvl="1" indent="0" algn="just">
              <a:buNone/>
            </a:pPr>
            <a:r>
              <a:rPr lang="en-US" sz="2800" b="1" dirty="0">
                <a:latin typeface="Gabriola" panose="04040605051002020D02" pitchFamily="82" charset="0"/>
              </a:rPr>
              <a:t>	Richard Nixon</a:t>
            </a:r>
            <a:r>
              <a:rPr lang="tr-TR" sz="2800" b="1" dirty="0">
                <a:latin typeface="Gabriola" panose="04040605051002020D02" pitchFamily="82" charset="0"/>
              </a:rPr>
              <a:t>,</a:t>
            </a:r>
            <a:r>
              <a:rPr lang="en-US" sz="2800" b="1" dirty="0">
                <a:latin typeface="Gabriola" panose="04040605051002020D02" pitchFamily="82" charset="0"/>
              </a:rPr>
              <a:t> Noam Chomsky</a:t>
            </a:r>
            <a:r>
              <a:rPr lang="tr-TR" sz="2800" b="1" dirty="0">
                <a:latin typeface="Gabriola" panose="04040605051002020D02" pitchFamily="82" charset="0"/>
              </a:rPr>
              <a:t>’</a:t>
            </a:r>
            <a:r>
              <a:rPr lang="tr-TR" sz="2800" b="1" dirty="0" err="1">
                <a:latin typeface="Gabriola" panose="04040605051002020D02" pitchFamily="82" charset="0"/>
              </a:rPr>
              <a:t>yi</a:t>
            </a:r>
            <a:r>
              <a:rPr lang="tr-TR" sz="2800" b="1" dirty="0">
                <a:latin typeface="Gabriola" panose="04040605051002020D02" pitchFamily="82" charset="0"/>
              </a:rPr>
              <a:t> sever</a:t>
            </a:r>
            <a:r>
              <a:rPr lang="en-US" sz="2800" b="1" dirty="0">
                <a:latin typeface="Gabriola" panose="04040605051002020D02" pitchFamily="82" charset="0"/>
              </a:rPr>
              <a:t>.</a:t>
            </a:r>
            <a:endParaRPr lang="tr-TR" sz="2800" b="1" dirty="0">
              <a:latin typeface="Gabriola" panose="04040605051002020D02" pitchFamily="82" charset="0"/>
            </a:endParaRPr>
          </a:p>
          <a:p>
            <a:pPr marL="274320" lvl="1" indent="0" algn="just">
              <a:buNone/>
            </a:pPr>
            <a:r>
              <a:rPr lang="en-US" sz="2800" b="1" dirty="0">
                <a:latin typeface="Gabriola" panose="04040605051002020D02" pitchFamily="82" charset="0"/>
              </a:rPr>
              <a:t>	-------------------------------------------------------</a:t>
            </a:r>
            <a:endParaRPr lang="tr-TR" sz="2800" b="1" dirty="0">
              <a:latin typeface="Gabriola" panose="04040605051002020D02" pitchFamily="82" charset="0"/>
            </a:endParaRPr>
          </a:p>
          <a:p>
            <a:pPr marL="274320" lvl="1" indent="0" algn="just">
              <a:buNone/>
            </a:pPr>
            <a:r>
              <a:rPr lang="en-US" sz="2800" b="1" dirty="0">
                <a:latin typeface="Gabriola" panose="04040605051002020D02" pitchFamily="82" charset="0"/>
              </a:rPr>
              <a:t>	Muhammad Ali</a:t>
            </a:r>
            <a:r>
              <a:rPr lang="tr-TR" sz="2800" b="1" dirty="0">
                <a:latin typeface="Gabriola" panose="04040605051002020D02" pitchFamily="82" charset="0"/>
              </a:rPr>
              <a:t>,</a:t>
            </a:r>
            <a:r>
              <a:rPr lang="en-US" sz="2800" b="1" dirty="0">
                <a:latin typeface="Gabriola" panose="04040605051002020D02" pitchFamily="82" charset="0"/>
              </a:rPr>
              <a:t> Noam Chomsky</a:t>
            </a:r>
            <a:r>
              <a:rPr lang="tr-TR" sz="2800" b="1" dirty="0">
                <a:latin typeface="Gabriola" panose="04040605051002020D02" pitchFamily="82" charset="0"/>
              </a:rPr>
              <a:t>’</a:t>
            </a:r>
            <a:r>
              <a:rPr lang="tr-TR" sz="2800" b="1" dirty="0" err="1">
                <a:latin typeface="Gabriola" panose="04040605051002020D02" pitchFamily="82" charset="0"/>
              </a:rPr>
              <a:t>yi</a:t>
            </a:r>
            <a:r>
              <a:rPr lang="tr-TR" sz="2800" b="1" dirty="0">
                <a:latin typeface="Gabriola" panose="04040605051002020D02" pitchFamily="82" charset="0"/>
              </a:rPr>
              <a:t> sever.</a:t>
            </a:r>
          </a:p>
          <a:p>
            <a:pPr algn="just">
              <a:buFont typeface="Arial" panose="020B0604020202020204" pitchFamily="34" charset="0"/>
              <a:buChar char="•"/>
            </a:pPr>
            <a:r>
              <a:rPr lang="tr-TR" sz="3000" b="1" dirty="0">
                <a:latin typeface="Gabriola" panose="04040605051002020D02" pitchFamily="82" charset="0"/>
              </a:rPr>
              <a:t>Genel olarak benzer çıkarımların geçerliliğini ifade edebilmek için, kullanacağımız formel dilin; bahsi geçen bireylere, bu bireylerin belirtilen özelliklerine ve aralarında olduğu belirtilen ilişkilere erişebilmemize imkân sağlayacak kadar önermelerin iç yapısını göstermesi gerekir.</a:t>
            </a:r>
            <a:endParaRPr lang="tr-TR" dirty="0"/>
          </a:p>
        </p:txBody>
      </p:sp>
      <p:sp>
        <p:nvSpPr>
          <p:cNvPr id="4" name="Slayt Numarası Yer Tutucusu 3"/>
          <p:cNvSpPr>
            <a:spLocks noGrp="1"/>
          </p:cNvSpPr>
          <p:nvPr>
            <p:ph type="sldNum" sz="quarter" idx="12"/>
          </p:nvPr>
        </p:nvSpPr>
        <p:spPr/>
        <p:txBody>
          <a:bodyPr/>
          <a:lstStyle/>
          <a:p>
            <a:fld id="{4FAB73BC-B049-4115-A692-8D63A059BFB8}" type="slidenum">
              <a:rPr lang="en-US" smtClean="0"/>
              <a:t>5</a:t>
            </a:fld>
            <a:endParaRPr lang="en-US" dirty="0"/>
          </a:p>
        </p:txBody>
      </p:sp>
      <p:sp>
        <p:nvSpPr>
          <p:cNvPr id="7" name="Unvan 1">
            <a:extLst>
              <a:ext uri="{FF2B5EF4-FFF2-40B4-BE49-F238E27FC236}">
                <a16:creationId xmlns:a16="http://schemas.microsoft.com/office/drawing/2014/main" id="{B767643F-EEFE-DC90-8C23-65D0FBAA26BA}"/>
              </a:ext>
            </a:extLst>
          </p:cNvPr>
          <p:cNvSpPr>
            <a:spLocks noGrp="1"/>
          </p:cNvSpPr>
          <p:nvPr>
            <p:ph type="title"/>
          </p:nvPr>
        </p:nvSpPr>
        <p:spPr>
          <a:xfrm>
            <a:off x="1131461" y="-104951"/>
            <a:ext cx="10058400" cy="772668"/>
          </a:xfrm>
        </p:spPr>
        <p:txBody>
          <a:bodyPr>
            <a:normAutofit/>
          </a:bodyPr>
          <a:lstStyle/>
          <a:p>
            <a:pPr algn="ctr"/>
            <a:r>
              <a:rPr lang="tr-TR" sz="4800" b="1" dirty="0">
                <a:solidFill>
                  <a:srgbClr val="003300"/>
                </a:solidFill>
                <a:latin typeface="Gabriola" panose="04040605051002020D02" pitchFamily="82" charset="0"/>
              </a:rPr>
              <a:t>L</a:t>
            </a:r>
            <a:r>
              <a:rPr lang="tr-TR" sz="3600" b="1" baseline="-25000" dirty="0">
                <a:solidFill>
                  <a:srgbClr val="003300"/>
                </a:solidFill>
                <a:latin typeface="Gabriola" panose="04040605051002020D02" pitchFamily="82" charset="0"/>
              </a:rPr>
              <a:t>1</a:t>
            </a:r>
            <a:r>
              <a:rPr lang="tr-TR" sz="4800" b="1" dirty="0">
                <a:solidFill>
                  <a:srgbClr val="003300"/>
                </a:solidFill>
                <a:latin typeface="Gabriola" panose="04040605051002020D02" pitchFamily="82" charset="0"/>
              </a:rPr>
              <a:t>’</a:t>
            </a:r>
            <a:r>
              <a:rPr lang="tr-TR" sz="3600" b="1" baseline="-25000" dirty="0">
                <a:solidFill>
                  <a:srgbClr val="003300"/>
                </a:solidFill>
                <a:latin typeface="Gabriola" panose="04040605051002020D02" pitchFamily="82" charset="0"/>
              </a:rPr>
              <a:t> </a:t>
            </a:r>
            <a:r>
              <a:rPr lang="tr-TR" sz="4000" b="1" dirty="0">
                <a:solidFill>
                  <a:srgbClr val="003300"/>
                </a:solidFill>
                <a:latin typeface="Gabriola" panose="04040605051002020D02" pitchFamily="82" charset="0"/>
              </a:rPr>
              <a:t>deki</a:t>
            </a:r>
            <a:r>
              <a:rPr lang="tr-TR" sz="3600" b="1" dirty="0">
                <a:solidFill>
                  <a:srgbClr val="003300"/>
                </a:solidFill>
                <a:latin typeface="Gabriola" panose="04040605051002020D02" pitchFamily="82" charset="0"/>
              </a:rPr>
              <a:t> </a:t>
            </a:r>
            <a:r>
              <a:rPr lang="tr-TR" sz="4800" b="1" dirty="0">
                <a:solidFill>
                  <a:srgbClr val="003300"/>
                </a:solidFill>
                <a:latin typeface="Gabriola" panose="04040605051002020D02" pitchFamily="82" charset="0"/>
              </a:rPr>
              <a:t>p</a:t>
            </a:r>
            <a:r>
              <a:rPr lang="tr-TR" sz="4000" b="1" dirty="0">
                <a:solidFill>
                  <a:srgbClr val="003300"/>
                </a:solidFill>
                <a:latin typeface="Gabriola" panose="04040605051002020D02" pitchFamily="82" charset="0"/>
              </a:rPr>
              <a:t>roblem</a:t>
            </a:r>
            <a:endParaRPr lang="tr-TR" sz="3600" b="1" dirty="0">
              <a:solidFill>
                <a:srgbClr val="003300"/>
              </a:solidFill>
              <a:latin typeface="Gabriola" panose="04040605051002020D02" pitchFamily="82" charset="0"/>
            </a:endParaRPr>
          </a:p>
        </p:txBody>
      </p:sp>
    </p:spTree>
    <p:extLst>
      <p:ext uri="{BB962C8B-B14F-4D97-AF65-F5344CB8AC3E}">
        <p14:creationId xmlns:p14="http://schemas.microsoft.com/office/powerpoint/2010/main" val="3870892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665747"/>
            <a:ext cx="12192000" cy="5831305"/>
          </a:xfrm>
        </p:spPr>
        <p:txBody>
          <a:bodyPr>
            <a:noAutofit/>
          </a:bodyPr>
          <a:lstStyle/>
          <a:p>
            <a:pPr algn="just">
              <a:lnSpc>
                <a:spcPct val="80000"/>
              </a:lnSpc>
            </a:pPr>
            <a:r>
              <a:rPr lang="tr-TR" sz="2400" b="1" dirty="0">
                <a:latin typeface="Gabriola" panose="04040605051002020D02" pitchFamily="82" charset="0"/>
              </a:rPr>
              <a:t>İhtiyacımız olan güçte bir dil oluşturmak için, ilk yapmamız gereken şey; (p, q, r gibi) önerme isimlerinden kurtulmak ve yeni mantık değişkenleri olarak yüklem ve birey isimleri kullanmak olacaktır. </a:t>
            </a:r>
          </a:p>
          <a:p>
            <a:pPr algn="just">
              <a:lnSpc>
                <a:spcPct val="80000"/>
              </a:lnSpc>
            </a:pPr>
            <a:r>
              <a:rPr lang="tr-TR" sz="2400" b="1" dirty="0">
                <a:latin typeface="Gabriola" panose="04040605051002020D02" pitchFamily="82" charset="0"/>
              </a:rPr>
              <a:t>Formel dillerde, atomik bir önerme genellikle n öğeli bir yüklem isminden sonra parantez içinde virgüllerle ayrılmış n tane birey ismi ya da değişkeni yazılarak elde edilir. Bugün tanımlayacağımız dillerde yalnızca 1 ve 2 öğeli yüklemler kullanacağız.</a:t>
            </a:r>
          </a:p>
          <a:p>
            <a:pPr algn="just">
              <a:lnSpc>
                <a:spcPct val="80000"/>
              </a:lnSpc>
            </a:pPr>
            <a:r>
              <a:rPr lang="tr-TR" sz="2400" b="1" dirty="0">
                <a:latin typeface="Gabriola" panose="04040605051002020D02" pitchFamily="82" charset="0"/>
              </a:rPr>
              <a:t>İsimleri genellikle anlamlarını çağrıştıracak ifadelerden seçeceğiz. </a:t>
            </a:r>
            <a:r>
              <a:rPr lang="tr-TR" altLang="tr-TR" sz="2400" b="1" dirty="0">
                <a:latin typeface="Gabriola" panose="04040605051002020D02" pitchFamily="82" charset="0"/>
              </a:rPr>
              <a:t>Örneğin; uzun, m, n ve r ifadelerini, sırasıyla, ‘(daha) uzun(dur)’, ‘</a:t>
            </a:r>
            <a:r>
              <a:rPr lang="en-US" sz="2400" b="1" dirty="0">
                <a:latin typeface="Gabriola" panose="04040605051002020D02" pitchFamily="82" charset="0"/>
              </a:rPr>
              <a:t>Muhammad Ali </a:t>
            </a:r>
            <a:r>
              <a:rPr lang="tr-TR" altLang="tr-TR" sz="2400" b="1" dirty="0">
                <a:latin typeface="Gabriola" panose="04040605051002020D02" pitchFamily="82" charset="0"/>
              </a:rPr>
              <a:t>’, ‘Richard Nixon’, ve  ‘Noam Chomsky’ için kullanabiliriz. Bu durumda, 1. çıkarım yeni formel dilimizde şuna dönüşecektir:</a:t>
            </a:r>
          </a:p>
          <a:p>
            <a:pPr marL="0" indent="0" algn="just">
              <a:lnSpc>
                <a:spcPct val="80000"/>
              </a:lnSpc>
              <a:spcAft>
                <a:spcPts val="600"/>
              </a:spcAft>
              <a:buNone/>
            </a:pPr>
            <a:r>
              <a:rPr lang="tr-TR" altLang="tr-TR" sz="2400" b="1" i="1" dirty="0">
                <a:latin typeface="Gabriola" panose="04040605051002020D02" pitchFamily="82" charset="0"/>
              </a:rPr>
              <a:t>    4. 	</a:t>
            </a:r>
            <a:r>
              <a:rPr lang="tr-TR" altLang="tr-TR" i="1" dirty="0"/>
              <a:t>uzun(m, r)</a:t>
            </a:r>
            <a:endParaRPr lang="en-US" altLang="tr-TR" dirty="0"/>
          </a:p>
          <a:p>
            <a:pPr marL="1394460" lvl="3" indent="-571500">
              <a:lnSpc>
                <a:spcPct val="80000"/>
              </a:lnSpc>
              <a:buNone/>
            </a:pPr>
            <a:r>
              <a:rPr lang="tr-TR" altLang="tr-TR" sz="2000" dirty="0"/>
              <a:t> </a:t>
            </a:r>
            <a:r>
              <a:rPr lang="tr-TR" altLang="tr-TR" sz="2000" i="1" dirty="0"/>
              <a:t>uzun(r, n)</a:t>
            </a:r>
          </a:p>
          <a:p>
            <a:pPr marL="1394460" lvl="3" indent="-571500">
              <a:lnSpc>
                <a:spcPct val="80000"/>
              </a:lnSpc>
              <a:buNone/>
            </a:pPr>
            <a:r>
              <a:rPr lang="tr-TR" altLang="tr-TR" sz="2000" i="1" dirty="0"/>
              <a:t> </a:t>
            </a:r>
            <a:r>
              <a:rPr lang="en-US" altLang="tr-TR" sz="2000" i="1" dirty="0"/>
              <a:t>-------</a:t>
            </a:r>
            <a:r>
              <a:rPr lang="tr-TR" altLang="tr-TR" sz="2000" i="1" dirty="0"/>
              <a:t>---</a:t>
            </a:r>
          </a:p>
          <a:p>
            <a:pPr marL="1394460" lvl="3" indent="-571500">
              <a:lnSpc>
                <a:spcPct val="80000"/>
              </a:lnSpc>
              <a:buNone/>
            </a:pPr>
            <a:r>
              <a:rPr lang="tr-TR" altLang="tr-TR" sz="2000" i="1" dirty="0"/>
              <a:t> uzun(m, n)</a:t>
            </a:r>
            <a:r>
              <a:rPr lang="tr-TR" altLang="tr-TR" sz="2000" dirty="0"/>
              <a:t> </a:t>
            </a:r>
          </a:p>
          <a:p>
            <a:pPr algn="just">
              <a:lnSpc>
                <a:spcPct val="80000"/>
              </a:lnSpc>
            </a:pPr>
            <a:r>
              <a:rPr lang="tr-TR" altLang="tr-TR" sz="2400" b="1" dirty="0">
                <a:latin typeface="Gabriola" panose="04040605051002020D02" pitchFamily="82" charset="0"/>
              </a:rPr>
              <a:t>Artık, önermelerin içine girip, yüklemlere ve bu yüklemleri taşıyan bireylere erişebiliriz.</a:t>
            </a:r>
          </a:p>
          <a:p>
            <a:pPr algn="just">
              <a:lnSpc>
                <a:spcPct val="80000"/>
              </a:lnSpc>
            </a:pPr>
            <a:r>
              <a:rPr lang="tr-TR" sz="2400" b="1" dirty="0">
                <a:latin typeface="Gabriola" panose="04040605051002020D02" pitchFamily="82" charset="0"/>
              </a:rPr>
              <a:t>Bir yüklemin öğeleri birbirinden farklı olmak zorunda değildir ama her biri ayrı bir rol üstlenir.</a:t>
            </a:r>
          </a:p>
          <a:p>
            <a:pPr algn="just">
              <a:lnSpc>
                <a:spcPct val="80000"/>
              </a:lnSpc>
            </a:pPr>
            <a:r>
              <a:rPr lang="tr-TR" sz="2400" b="1" dirty="0">
                <a:latin typeface="Gabriola" panose="04040605051002020D02" pitchFamily="82" charset="0"/>
              </a:rPr>
              <a:t>Birçok dilde öğelerin sıralaması rollerini belirler. Tanımlayacağımız formel dillerde de böyle olacaktır.</a:t>
            </a:r>
            <a:r>
              <a:rPr lang="tr-TR" sz="2400" dirty="0"/>
              <a:t> </a:t>
            </a:r>
            <a:endParaRPr lang="en-US" sz="2400" dirty="0"/>
          </a:p>
          <a:p>
            <a:pPr algn="just">
              <a:lnSpc>
                <a:spcPct val="80000"/>
              </a:lnSpc>
            </a:pPr>
            <a:r>
              <a:rPr lang="tr-TR" altLang="tr-TR" sz="2400" b="1" dirty="0">
                <a:latin typeface="Gabriola" panose="04040605051002020D02" pitchFamily="82" charset="0"/>
              </a:rPr>
              <a:t>Şimdi, adını L</a:t>
            </a:r>
            <a:r>
              <a:rPr lang="tr-TR" altLang="tr-TR" sz="2400" b="1" baseline="-25000" dirty="0">
                <a:latin typeface="Gabriola" panose="04040605051002020D02" pitchFamily="82" charset="0"/>
              </a:rPr>
              <a:t>2</a:t>
            </a:r>
            <a:r>
              <a:rPr lang="tr-TR" altLang="tr-TR" sz="2400" b="1" dirty="0">
                <a:latin typeface="Gabriola" panose="04040605051002020D02" pitchFamily="82" charset="0"/>
              </a:rPr>
              <a:t> koyacağımız yüklemli bir formel dil oluşturalım.</a:t>
            </a:r>
          </a:p>
        </p:txBody>
      </p:sp>
      <p:sp>
        <p:nvSpPr>
          <p:cNvPr id="4" name="Slide Number Placeholder 3"/>
          <p:cNvSpPr>
            <a:spLocks noGrp="1"/>
          </p:cNvSpPr>
          <p:nvPr>
            <p:ph type="sldNum" sz="quarter" idx="12"/>
          </p:nvPr>
        </p:nvSpPr>
        <p:spPr/>
        <p:txBody>
          <a:bodyPr/>
          <a:lstStyle/>
          <a:p>
            <a:fld id="{4FAB73BC-B049-4115-A692-8D63A059BFB8}" type="slidenum">
              <a:rPr lang="en-US" smtClean="0"/>
              <a:t>6</a:t>
            </a:fld>
            <a:endParaRPr lang="en-US" dirty="0"/>
          </a:p>
        </p:txBody>
      </p:sp>
      <p:sp>
        <p:nvSpPr>
          <p:cNvPr id="8" name="Title 1">
            <a:extLst>
              <a:ext uri="{FF2B5EF4-FFF2-40B4-BE49-F238E27FC236}">
                <a16:creationId xmlns:a16="http://schemas.microsoft.com/office/drawing/2014/main" id="{F724CA48-9411-071B-17D3-2055193B1FE7}"/>
              </a:ext>
            </a:extLst>
          </p:cNvPr>
          <p:cNvSpPr>
            <a:spLocks noGrp="1"/>
          </p:cNvSpPr>
          <p:nvPr>
            <p:ph type="title"/>
          </p:nvPr>
        </p:nvSpPr>
        <p:spPr>
          <a:xfrm>
            <a:off x="1202441" y="-56147"/>
            <a:ext cx="9333590" cy="654055"/>
          </a:xfrm>
        </p:spPr>
        <p:txBody>
          <a:bodyPr>
            <a:noAutofit/>
          </a:bodyPr>
          <a:lstStyle/>
          <a:p>
            <a:pPr algn="ctr"/>
            <a:r>
              <a:rPr lang="tr-TR" sz="4800" b="1" dirty="0">
                <a:solidFill>
                  <a:srgbClr val="003300"/>
                </a:solidFill>
                <a:latin typeface="Gabriola" panose="04040605051002020D02" pitchFamily="82" charset="0"/>
              </a:rPr>
              <a:t>y</a:t>
            </a:r>
            <a:r>
              <a:rPr lang="tr-TR" sz="4000" b="1" dirty="0">
                <a:solidFill>
                  <a:srgbClr val="003300"/>
                </a:solidFill>
                <a:latin typeface="Gabriola" panose="04040605051002020D02" pitchFamily="82" charset="0"/>
              </a:rPr>
              <a:t>eni bir </a:t>
            </a:r>
            <a:r>
              <a:rPr lang="tr-TR" sz="4800" b="1" dirty="0">
                <a:solidFill>
                  <a:srgbClr val="003300"/>
                </a:solidFill>
                <a:latin typeface="Gabriola" panose="04040605051002020D02" pitchFamily="82" charset="0"/>
              </a:rPr>
              <a:t>d</a:t>
            </a:r>
            <a:r>
              <a:rPr lang="tr-TR" sz="4000" b="1" dirty="0">
                <a:solidFill>
                  <a:srgbClr val="003300"/>
                </a:solidFill>
                <a:latin typeface="Gabriola" panose="04040605051002020D02" pitchFamily="82" charset="0"/>
              </a:rPr>
              <a:t>ile </a:t>
            </a:r>
            <a:r>
              <a:rPr lang="tr-TR" sz="4800" b="1" dirty="0">
                <a:solidFill>
                  <a:srgbClr val="003300"/>
                </a:solidFill>
                <a:latin typeface="Gabriola" panose="04040605051002020D02" pitchFamily="82" charset="0"/>
              </a:rPr>
              <a:t>d</a:t>
            </a:r>
            <a:r>
              <a:rPr lang="tr-TR" sz="4000" b="1" dirty="0">
                <a:solidFill>
                  <a:srgbClr val="003300"/>
                </a:solidFill>
                <a:latin typeface="Gabriola" panose="04040605051002020D02" pitchFamily="82" charset="0"/>
              </a:rPr>
              <a:t>oğru …</a:t>
            </a:r>
            <a:endParaRPr lang="en-US" sz="4000" b="1" cap="none" dirty="0">
              <a:solidFill>
                <a:srgbClr val="003300"/>
              </a:solidFill>
              <a:latin typeface="Gabriola" panose="04040605051002020D02" pitchFamily="82" charset="0"/>
            </a:endParaRPr>
          </a:p>
        </p:txBody>
      </p:sp>
    </p:spTree>
    <p:extLst>
      <p:ext uri="{BB962C8B-B14F-4D97-AF65-F5344CB8AC3E}">
        <p14:creationId xmlns:p14="http://schemas.microsoft.com/office/powerpoint/2010/main" val="3775124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17793" y="-130618"/>
            <a:ext cx="11641698" cy="710322"/>
          </a:xfrm>
        </p:spPr>
        <p:txBody>
          <a:bodyPr>
            <a:normAutofit fontScale="90000"/>
          </a:bodyPr>
          <a:lstStyle/>
          <a:p>
            <a:pPr algn="ctr"/>
            <a:r>
              <a:rPr lang="tr-TR" sz="5300" b="1" dirty="0">
                <a:solidFill>
                  <a:srgbClr val="003300"/>
                </a:solidFill>
                <a:latin typeface="Gabriola" panose="04040605051002020D02" pitchFamily="82" charset="0"/>
              </a:rPr>
              <a:t>L</a:t>
            </a:r>
            <a:r>
              <a:rPr lang="tr-TR" sz="5300" b="1" baseline="-25000" dirty="0">
                <a:solidFill>
                  <a:srgbClr val="003300"/>
                </a:solidFill>
                <a:latin typeface="Gabriola" panose="04040605051002020D02" pitchFamily="82" charset="0"/>
              </a:rPr>
              <a:t>2</a:t>
            </a:r>
            <a:r>
              <a:rPr lang="tr-TR" sz="5300" b="1" dirty="0">
                <a:solidFill>
                  <a:srgbClr val="003300"/>
                </a:solidFill>
                <a:latin typeface="Gabriola" panose="04040605051002020D02" pitchFamily="82" charset="0"/>
              </a:rPr>
              <a:t> - s</a:t>
            </a:r>
            <a:r>
              <a:rPr lang="tr-TR" sz="4400" b="1" dirty="0">
                <a:solidFill>
                  <a:srgbClr val="003300"/>
                </a:solidFill>
                <a:latin typeface="Gabriola" panose="04040605051002020D02" pitchFamily="82" charset="0"/>
              </a:rPr>
              <a:t>özdizim</a:t>
            </a:r>
            <a:r>
              <a:rPr lang="tr-TR" sz="5300" b="1" dirty="0">
                <a:solidFill>
                  <a:srgbClr val="003300"/>
                </a:solidFill>
                <a:latin typeface="Gabriola" panose="04040605051002020D02" pitchFamily="82" charset="0"/>
              </a:rPr>
              <a:t> </a:t>
            </a:r>
          </a:p>
        </p:txBody>
      </p:sp>
      <p:sp>
        <p:nvSpPr>
          <p:cNvPr id="3" name="İçerik Yer Tutucusu 2"/>
          <p:cNvSpPr>
            <a:spLocks noGrp="1"/>
          </p:cNvSpPr>
          <p:nvPr>
            <p:ph idx="1"/>
          </p:nvPr>
        </p:nvSpPr>
        <p:spPr>
          <a:xfrm>
            <a:off x="240792" y="861028"/>
            <a:ext cx="11341470" cy="5548380"/>
          </a:xfrm>
        </p:spPr>
        <p:txBody>
          <a:bodyPr>
            <a:noAutofit/>
          </a:bodyPr>
          <a:lstStyle/>
          <a:p>
            <a:pPr marL="0" indent="0">
              <a:lnSpc>
                <a:spcPct val="70000"/>
              </a:lnSpc>
              <a:spcAft>
                <a:spcPts val="600"/>
              </a:spcAft>
              <a:buNone/>
            </a:pPr>
            <a:r>
              <a:rPr lang="en-US" sz="2800" b="1" dirty="0">
                <a:latin typeface="Gabriola" panose="04040605051002020D02" pitchFamily="82" charset="0"/>
              </a:rPr>
              <a:t> A. </a:t>
            </a:r>
            <a:r>
              <a:rPr lang="tr-TR" sz="2800" b="1" dirty="0">
                <a:latin typeface="Gabriola" panose="04040605051002020D02" pitchFamily="82" charset="0"/>
              </a:rPr>
              <a:t>Temel ifadeler </a:t>
            </a:r>
          </a:p>
          <a:p>
            <a:pPr marL="0" indent="0">
              <a:lnSpc>
                <a:spcPct val="80000"/>
              </a:lnSpc>
              <a:spcBef>
                <a:spcPts val="0"/>
              </a:spcBef>
              <a:buNone/>
            </a:pPr>
            <a:r>
              <a:rPr lang="en-US" sz="2800" b="1" dirty="0">
                <a:latin typeface="Gabriola" panose="04040605051002020D02" pitchFamily="82" charset="0"/>
              </a:rPr>
              <a:t>	</a:t>
            </a:r>
            <a:r>
              <a:rPr lang="tr-TR" sz="2800" b="1" dirty="0">
                <a:latin typeface="Gabriola" panose="04040605051002020D02" pitchFamily="82" charset="0"/>
              </a:rPr>
              <a:t>1. </a:t>
            </a:r>
            <a:r>
              <a:rPr lang="tr-TR" sz="2800" dirty="0">
                <a:latin typeface="Gabriola" panose="04040605051002020D02" pitchFamily="82" charset="0"/>
              </a:rPr>
              <a:t>Birey isimleri: </a:t>
            </a:r>
            <a:r>
              <a:rPr lang="tr-TR" sz="2800" i="1" dirty="0">
                <a:latin typeface="Gabriola" panose="04040605051002020D02" pitchFamily="82" charset="0"/>
              </a:rPr>
              <a:t>m</a:t>
            </a:r>
            <a:r>
              <a:rPr lang="en-US" sz="2800" dirty="0">
                <a:latin typeface="Gabriola" panose="04040605051002020D02" pitchFamily="82" charset="0"/>
              </a:rPr>
              <a:t>, </a:t>
            </a:r>
            <a:r>
              <a:rPr lang="en-US" sz="2800" i="1" dirty="0">
                <a:latin typeface="Gabriola" panose="04040605051002020D02" pitchFamily="82" charset="0"/>
              </a:rPr>
              <a:t>n</a:t>
            </a:r>
            <a:r>
              <a:rPr lang="en-US" sz="2800" dirty="0">
                <a:latin typeface="Gabriola" panose="04040605051002020D02" pitchFamily="82" charset="0"/>
              </a:rPr>
              <a:t>, </a:t>
            </a:r>
            <a:r>
              <a:rPr lang="tr-TR" sz="2800" i="1" dirty="0">
                <a:latin typeface="Gabriola" panose="04040605051002020D02" pitchFamily="82" charset="0"/>
              </a:rPr>
              <a:t>r, …, ali, </a:t>
            </a:r>
            <a:r>
              <a:rPr lang="tr-TR" sz="2800" i="1" dirty="0" err="1">
                <a:latin typeface="Gabriola" panose="04040605051002020D02" pitchFamily="82" charset="0"/>
              </a:rPr>
              <a:t>ayşe</a:t>
            </a:r>
            <a:r>
              <a:rPr lang="tr-TR" sz="2800" i="1" dirty="0">
                <a:latin typeface="Gabriola" panose="04040605051002020D02" pitchFamily="82" charset="0"/>
              </a:rPr>
              <a:t>, murat, </a:t>
            </a:r>
            <a:r>
              <a:rPr lang="tr-TR" sz="2800" i="1" dirty="0" err="1">
                <a:latin typeface="Gabriola" panose="04040605051002020D02" pitchFamily="82" charset="0"/>
              </a:rPr>
              <a:t>fido</a:t>
            </a:r>
            <a:r>
              <a:rPr lang="tr-TR" sz="2800" i="1" dirty="0">
                <a:latin typeface="Gabriola" panose="04040605051002020D02" pitchFamily="82" charset="0"/>
              </a:rPr>
              <a:t> …  </a:t>
            </a:r>
            <a:endParaRPr lang="tr-TR" sz="2800" dirty="0">
              <a:latin typeface="Gabriola" panose="04040605051002020D02" pitchFamily="82" charset="0"/>
            </a:endParaRPr>
          </a:p>
          <a:p>
            <a:pPr marL="0" indent="0">
              <a:lnSpc>
                <a:spcPct val="80000"/>
              </a:lnSpc>
              <a:spcBef>
                <a:spcPts val="0"/>
              </a:spcBef>
              <a:buNone/>
            </a:pPr>
            <a:r>
              <a:rPr lang="en-US" sz="2800" dirty="0">
                <a:latin typeface="Gabriola" panose="04040605051002020D02" pitchFamily="82" charset="0"/>
              </a:rPr>
              <a:t>	</a:t>
            </a:r>
            <a:r>
              <a:rPr lang="tr-TR" sz="2800" dirty="0">
                <a:latin typeface="Gabriola" panose="04040605051002020D02" pitchFamily="82" charset="0"/>
              </a:rPr>
              <a:t>2. Tek</a:t>
            </a:r>
            <a:r>
              <a:rPr lang="en-US" sz="2800" dirty="0">
                <a:latin typeface="Gabriola" panose="04040605051002020D02" pitchFamily="82" charset="0"/>
              </a:rPr>
              <a:t>-</a:t>
            </a:r>
            <a:r>
              <a:rPr lang="tr-TR" sz="2800" dirty="0">
                <a:latin typeface="Gabriola" panose="04040605051002020D02" pitchFamily="82" charset="0"/>
              </a:rPr>
              <a:t>öğeli yüklem isimleri: </a:t>
            </a:r>
            <a:r>
              <a:rPr lang="tr-TR" sz="2800" i="1" dirty="0">
                <a:latin typeface="Gabriola" panose="04040605051002020D02" pitchFamily="82" charset="0"/>
              </a:rPr>
              <a:t>b, h, …, </a:t>
            </a:r>
            <a:r>
              <a:rPr lang="tr-TR" sz="2800" dirty="0">
                <a:latin typeface="Gabriola" panose="04040605051002020D02" pitchFamily="82" charset="0"/>
              </a:rPr>
              <a:t>akıllı</a:t>
            </a:r>
            <a:r>
              <a:rPr lang="en-US" sz="2800" i="1" dirty="0">
                <a:latin typeface="Gabriola" panose="04040605051002020D02" pitchFamily="82" charset="0"/>
              </a:rPr>
              <a:t>, </a:t>
            </a:r>
            <a:r>
              <a:rPr lang="tr-TR" sz="2800" i="1" dirty="0">
                <a:latin typeface="Gabriola" panose="04040605051002020D02" pitchFamily="82" charset="0"/>
              </a:rPr>
              <a:t>uyuyor, …</a:t>
            </a:r>
            <a:endParaRPr lang="tr-TR" sz="2800" dirty="0">
              <a:latin typeface="Gabriola" panose="04040605051002020D02" pitchFamily="82" charset="0"/>
            </a:endParaRPr>
          </a:p>
          <a:p>
            <a:pPr marL="0" indent="0">
              <a:lnSpc>
                <a:spcPct val="80000"/>
              </a:lnSpc>
              <a:spcBef>
                <a:spcPts val="0"/>
              </a:spcBef>
              <a:buNone/>
            </a:pPr>
            <a:r>
              <a:rPr lang="en-US" sz="2800" i="1" dirty="0">
                <a:latin typeface="Gabriola" panose="04040605051002020D02" pitchFamily="82" charset="0"/>
              </a:rPr>
              <a:t>	</a:t>
            </a:r>
            <a:r>
              <a:rPr lang="tr-TR" sz="2800" i="1" dirty="0">
                <a:latin typeface="Gabriola" panose="04040605051002020D02" pitchFamily="82" charset="0"/>
              </a:rPr>
              <a:t>3. </a:t>
            </a:r>
            <a:r>
              <a:rPr lang="tr-TR" sz="2800" dirty="0">
                <a:latin typeface="Gabriola" panose="04040605051002020D02" pitchFamily="82" charset="0"/>
              </a:rPr>
              <a:t>İki</a:t>
            </a:r>
            <a:r>
              <a:rPr lang="en-US" sz="2800" dirty="0">
                <a:latin typeface="Gabriola" panose="04040605051002020D02" pitchFamily="82" charset="0"/>
              </a:rPr>
              <a:t>-</a:t>
            </a:r>
            <a:r>
              <a:rPr lang="tr-TR" sz="2800" dirty="0">
                <a:latin typeface="Gabriola" panose="04040605051002020D02" pitchFamily="82" charset="0"/>
              </a:rPr>
              <a:t>öğeli</a:t>
            </a:r>
            <a:r>
              <a:rPr lang="en-US" sz="2800" dirty="0">
                <a:latin typeface="Gabriola" panose="04040605051002020D02" pitchFamily="82" charset="0"/>
              </a:rPr>
              <a:t> </a:t>
            </a:r>
            <a:r>
              <a:rPr lang="tr-TR" sz="2800" dirty="0">
                <a:latin typeface="Gabriola" panose="04040605051002020D02" pitchFamily="82" charset="0"/>
              </a:rPr>
              <a:t>yüklem isimleri: </a:t>
            </a:r>
            <a:r>
              <a:rPr lang="tr-TR" sz="2800" i="1" dirty="0">
                <a:latin typeface="Gabriola" panose="04040605051002020D02" pitchFamily="82" charset="0"/>
              </a:rPr>
              <a:t>k, t, …, uzun</a:t>
            </a:r>
            <a:r>
              <a:rPr lang="en-US" sz="2800" i="1" dirty="0">
                <a:latin typeface="Gabriola" panose="04040605051002020D02" pitchFamily="82" charset="0"/>
              </a:rPr>
              <a:t>, </a:t>
            </a:r>
            <a:r>
              <a:rPr lang="tr-TR" sz="2800" i="1" dirty="0">
                <a:latin typeface="Gabriola" panose="04040605051002020D02" pitchFamily="82" charset="0"/>
              </a:rPr>
              <a:t>sever, …</a:t>
            </a:r>
            <a:endParaRPr lang="tr-TR" sz="2800" dirty="0">
              <a:latin typeface="Gabriola" panose="04040605051002020D02" pitchFamily="82" charset="0"/>
            </a:endParaRPr>
          </a:p>
          <a:p>
            <a:pPr marL="0" indent="0">
              <a:lnSpc>
                <a:spcPct val="70000"/>
              </a:lnSpc>
              <a:spcAft>
                <a:spcPts val="600"/>
              </a:spcAft>
              <a:buNone/>
            </a:pPr>
            <a:r>
              <a:rPr lang="en-US" sz="2800" b="1" dirty="0">
                <a:latin typeface="Gabriola" panose="04040605051002020D02" pitchFamily="82" charset="0"/>
              </a:rPr>
              <a:t> B. </a:t>
            </a:r>
            <a:r>
              <a:rPr lang="tr-TR" sz="2800" b="1" dirty="0">
                <a:latin typeface="Gabriola" panose="04040605051002020D02" pitchFamily="82" charset="0"/>
              </a:rPr>
              <a:t>Sözdizim Kuralları</a:t>
            </a:r>
            <a:r>
              <a:rPr lang="en-US" sz="2800" b="1" dirty="0">
                <a:latin typeface="Gabriola" panose="04040605051002020D02" pitchFamily="82" charset="0"/>
              </a:rPr>
              <a:t>:</a:t>
            </a:r>
            <a:endParaRPr lang="tr-TR" sz="2800" b="1" dirty="0">
              <a:latin typeface="Gabriola" panose="04040605051002020D02" pitchFamily="82" charset="0"/>
            </a:endParaRPr>
          </a:p>
          <a:p>
            <a:pPr marL="0" indent="0">
              <a:lnSpc>
                <a:spcPct val="80000"/>
              </a:lnSpc>
              <a:spcBef>
                <a:spcPts val="0"/>
              </a:spcBef>
              <a:buNone/>
            </a:pPr>
            <a:r>
              <a:rPr lang="en-US" sz="2800" b="1" dirty="0">
                <a:latin typeface="Gabriola" panose="04040605051002020D02" pitchFamily="82" charset="0"/>
              </a:rPr>
              <a:t>	</a:t>
            </a:r>
            <a:r>
              <a:rPr lang="tr-TR" sz="2800" dirty="0">
                <a:latin typeface="Gabriola" panose="04040605051002020D02" pitchFamily="82" charset="0"/>
              </a:rPr>
              <a:t>1. Eğer </a:t>
            </a:r>
            <a:r>
              <a:rPr lang="el-GR" sz="2800" i="1" dirty="0">
                <a:latin typeface="Gabriola" panose="04040605051002020D02" pitchFamily="82" charset="0"/>
              </a:rPr>
              <a:t>δ</a:t>
            </a:r>
            <a:r>
              <a:rPr lang="el-GR" sz="2800" dirty="0">
                <a:latin typeface="Gabriola" panose="04040605051002020D02" pitchFamily="82" charset="0"/>
              </a:rPr>
              <a:t> </a:t>
            </a:r>
            <a:r>
              <a:rPr lang="tr-TR" sz="2800" dirty="0">
                <a:latin typeface="Gabriola" panose="04040605051002020D02" pitchFamily="82" charset="0"/>
              </a:rPr>
              <a:t> tek öğeli bir yüklem ismi ve </a:t>
            </a:r>
            <a:r>
              <a:rPr lang="el-GR" sz="2800" i="1" dirty="0">
                <a:latin typeface="Gabriola" panose="04040605051002020D02" pitchFamily="82" charset="0"/>
              </a:rPr>
              <a:t>α</a:t>
            </a:r>
            <a:r>
              <a:rPr lang="el-GR" sz="2800" dirty="0">
                <a:latin typeface="Gabriola" panose="04040605051002020D02" pitchFamily="82" charset="0"/>
              </a:rPr>
              <a:t> </a:t>
            </a:r>
            <a:r>
              <a:rPr lang="tr-TR" sz="2800" dirty="0">
                <a:latin typeface="Gabriola" panose="04040605051002020D02" pitchFamily="82" charset="0"/>
              </a:rPr>
              <a:t>bir birey ismi ise, </a:t>
            </a:r>
            <a:r>
              <a:rPr lang="el-GR" sz="2800" i="1" dirty="0">
                <a:latin typeface="Gabriola" panose="04040605051002020D02" pitchFamily="82" charset="0"/>
              </a:rPr>
              <a:t>δ(α)</a:t>
            </a:r>
            <a:r>
              <a:rPr lang="el-GR" sz="2800" dirty="0">
                <a:latin typeface="Gabriola" panose="04040605051002020D02" pitchFamily="82" charset="0"/>
              </a:rPr>
              <a:t> </a:t>
            </a:r>
            <a:r>
              <a:rPr lang="tr-TR" sz="2800" dirty="0">
                <a:latin typeface="Gabriola" panose="04040605051002020D02" pitchFamily="82" charset="0"/>
              </a:rPr>
              <a:t>bir cümledir</a:t>
            </a:r>
            <a:r>
              <a:rPr lang="en-US" sz="2800" dirty="0">
                <a:latin typeface="Gabriola" panose="04040605051002020D02" pitchFamily="82" charset="0"/>
              </a:rPr>
              <a:t>.</a:t>
            </a:r>
            <a:endParaRPr lang="tr-TR" sz="2800" dirty="0">
              <a:latin typeface="Gabriola" panose="04040605051002020D02" pitchFamily="82" charset="0"/>
            </a:endParaRPr>
          </a:p>
          <a:p>
            <a:pPr marL="0" indent="0">
              <a:lnSpc>
                <a:spcPct val="80000"/>
              </a:lnSpc>
              <a:spcBef>
                <a:spcPts val="0"/>
              </a:spcBef>
              <a:buNone/>
            </a:pPr>
            <a:r>
              <a:rPr lang="tr-TR" sz="2800" dirty="0">
                <a:latin typeface="Gabriola" panose="04040605051002020D02" pitchFamily="82" charset="0"/>
              </a:rPr>
              <a:t>               2. Eğer </a:t>
            </a:r>
            <a:r>
              <a:rPr lang="en-US" sz="2800" i="1" dirty="0">
                <a:latin typeface="Gabriola" panose="04040605051002020D02" pitchFamily="82" charset="0"/>
              </a:rPr>
              <a:t>γ</a:t>
            </a:r>
            <a:r>
              <a:rPr lang="el-GR" sz="2800" dirty="0">
                <a:latin typeface="Gabriola" panose="04040605051002020D02" pitchFamily="82" charset="0"/>
              </a:rPr>
              <a:t> </a:t>
            </a:r>
            <a:r>
              <a:rPr lang="tr-TR" sz="2800" dirty="0">
                <a:latin typeface="Gabriola" panose="04040605051002020D02" pitchFamily="82" charset="0"/>
              </a:rPr>
              <a:t>iki öğeli bir yüklem ismi ve </a:t>
            </a:r>
            <a:r>
              <a:rPr lang="el-GR" sz="2800" i="1" dirty="0">
                <a:latin typeface="Gabriola" panose="04040605051002020D02" pitchFamily="82" charset="0"/>
              </a:rPr>
              <a:t>α</a:t>
            </a:r>
            <a:r>
              <a:rPr lang="el-GR" sz="2800" dirty="0">
                <a:latin typeface="Gabriola" panose="04040605051002020D02" pitchFamily="82" charset="0"/>
              </a:rPr>
              <a:t> </a:t>
            </a:r>
            <a:r>
              <a:rPr lang="tr-TR" sz="2800" dirty="0">
                <a:latin typeface="Gabriola" panose="04040605051002020D02" pitchFamily="82" charset="0"/>
              </a:rPr>
              <a:t>ve</a:t>
            </a:r>
            <a:r>
              <a:rPr lang="en-US" sz="2800" dirty="0">
                <a:latin typeface="Gabriola" panose="04040605051002020D02" pitchFamily="82" charset="0"/>
              </a:rPr>
              <a:t> </a:t>
            </a:r>
            <a:r>
              <a:rPr lang="en-US" sz="2800" i="1" dirty="0">
                <a:latin typeface="Gabriola" panose="04040605051002020D02" pitchFamily="82" charset="0"/>
              </a:rPr>
              <a:t>β</a:t>
            </a:r>
            <a:r>
              <a:rPr lang="en-US" sz="2800" dirty="0">
                <a:latin typeface="Gabriola" panose="04040605051002020D02" pitchFamily="82" charset="0"/>
              </a:rPr>
              <a:t> </a:t>
            </a:r>
            <a:r>
              <a:rPr lang="tr-TR" sz="2800" dirty="0">
                <a:latin typeface="Gabriola" panose="04040605051002020D02" pitchFamily="82" charset="0"/>
              </a:rPr>
              <a:t>birer birey ismi ise, </a:t>
            </a:r>
            <a:r>
              <a:rPr lang="en-US" sz="2800" i="1" dirty="0">
                <a:latin typeface="Gabriola" panose="04040605051002020D02" pitchFamily="82" charset="0"/>
              </a:rPr>
              <a:t>γ(α, β)</a:t>
            </a:r>
            <a:r>
              <a:rPr lang="en-US" sz="2800" dirty="0">
                <a:latin typeface="Gabriola" panose="04040605051002020D02" pitchFamily="82" charset="0"/>
              </a:rPr>
              <a:t> </a:t>
            </a:r>
            <a:r>
              <a:rPr lang="el-GR" sz="2800" dirty="0">
                <a:latin typeface="Gabriola" panose="04040605051002020D02" pitchFamily="82" charset="0"/>
              </a:rPr>
              <a:t> </a:t>
            </a:r>
            <a:r>
              <a:rPr lang="tr-TR" sz="2800" dirty="0">
                <a:latin typeface="Gabriola" panose="04040605051002020D02" pitchFamily="82" charset="0"/>
              </a:rPr>
              <a:t>bir cümledir.</a:t>
            </a:r>
          </a:p>
          <a:p>
            <a:pPr marL="0" indent="0">
              <a:lnSpc>
                <a:spcPct val="80000"/>
              </a:lnSpc>
              <a:spcBef>
                <a:spcPts val="0"/>
              </a:spcBef>
              <a:spcAft>
                <a:spcPts val="600"/>
              </a:spcAft>
              <a:buNone/>
            </a:pPr>
            <a:r>
              <a:rPr lang="en-US" sz="2800" dirty="0">
                <a:latin typeface="Gabriola" panose="04040605051002020D02" pitchFamily="82" charset="0"/>
              </a:rPr>
              <a:t>	3. </a:t>
            </a:r>
            <a:r>
              <a:rPr lang="tr-TR" sz="2800" dirty="0">
                <a:latin typeface="Gabriola" panose="04040605051002020D02" pitchFamily="82" charset="0"/>
              </a:rPr>
              <a:t>Eğer</a:t>
            </a:r>
            <a:r>
              <a:rPr lang="en-US" sz="2800" dirty="0">
                <a:latin typeface="Gabriola" panose="04040605051002020D02" pitchFamily="82" charset="0"/>
              </a:rPr>
              <a:t> </a:t>
            </a:r>
            <a:r>
              <a:rPr lang="en-US" sz="2800" i="1" dirty="0">
                <a:latin typeface="Gabriola" panose="04040605051002020D02" pitchFamily="82" charset="0"/>
              </a:rPr>
              <a:t>φ</a:t>
            </a:r>
            <a:r>
              <a:rPr lang="en-US" sz="2800" dirty="0">
                <a:latin typeface="Gabriola" panose="04040605051002020D02" pitchFamily="82" charset="0"/>
              </a:rPr>
              <a:t> L</a:t>
            </a:r>
            <a:r>
              <a:rPr lang="tr-TR" sz="2800" baseline="-25000" dirty="0">
                <a:latin typeface="Gabriola" panose="04040605051002020D02" pitchFamily="82" charset="0"/>
              </a:rPr>
              <a:t>2</a:t>
            </a:r>
            <a:r>
              <a:rPr lang="tr-TR" sz="2800" dirty="0">
                <a:latin typeface="Gabriola" panose="04040605051002020D02" pitchFamily="82" charset="0"/>
              </a:rPr>
              <a:t>’nin bir cümlesi ise,</a:t>
            </a:r>
            <a:r>
              <a:rPr lang="en-US" sz="2800" dirty="0">
                <a:latin typeface="Gabriola" panose="04040605051002020D02" pitchFamily="82" charset="0"/>
              </a:rPr>
              <a:t> </a:t>
            </a:r>
            <a:r>
              <a:rPr lang="en-US" sz="2800" i="1" dirty="0">
                <a:latin typeface="Gabriola" panose="04040605051002020D02" pitchFamily="82" charset="0"/>
              </a:rPr>
              <a:t>¬φ</a:t>
            </a:r>
            <a:r>
              <a:rPr lang="tr-TR" sz="2800" dirty="0">
                <a:latin typeface="Gabriola" panose="04040605051002020D02" pitchFamily="82" charset="0"/>
              </a:rPr>
              <a:t> de öyledir</a:t>
            </a:r>
            <a:r>
              <a:rPr lang="en-US" sz="2800" dirty="0">
                <a:latin typeface="Gabriola" panose="04040605051002020D02" pitchFamily="82" charset="0"/>
              </a:rPr>
              <a:t>.</a:t>
            </a:r>
            <a:endParaRPr lang="tr-TR" sz="2800" dirty="0">
              <a:latin typeface="Gabriola" panose="04040605051002020D02" pitchFamily="82" charset="0"/>
            </a:endParaRPr>
          </a:p>
          <a:p>
            <a:pPr marL="0" indent="0">
              <a:lnSpc>
                <a:spcPct val="80000"/>
              </a:lnSpc>
              <a:spcBef>
                <a:spcPts val="0"/>
              </a:spcBef>
              <a:buNone/>
            </a:pPr>
            <a:r>
              <a:rPr lang="tr-TR" sz="2800" dirty="0">
                <a:latin typeface="Gabriola" panose="04040605051002020D02" pitchFamily="82" charset="0"/>
              </a:rPr>
              <a:t>	Eğer </a:t>
            </a:r>
            <a:r>
              <a:rPr lang="en-US" sz="2800" i="1" dirty="0">
                <a:latin typeface="Gabriola" panose="04040605051002020D02" pitchFamily="82" charset="0"/>
              </a:rPr>
              <a:t>φ</a:t>
            </a:r>
            <a:r>
              <a:rPr lang="en-US" sz="2800" dirty="0">
                <a:latin typeface="Gabriola" panose="04040605051002020D02" pitchFamily="82" charset="0"/>
              </a:rPr>
              <a:t> </a:t>
            </a:r>
            <a:r>
              <a:rPr lang="tr-TR" sz="2800" dirty="0">
                <a:latin typeface="Gabriola" panose="04040605051002020D02" pitchFamily="82" charset="0"/>
              </a:rPr>
              <a:t>ve </a:t>
            </a:r>
            <a:r>
              <a:rPr lang="en-US" sz="2800" i="1" dirty="0">
                <a:latin typeface="Gabriola" panose="04040605051002020D02" pitchFamily="82" charset="0"/>
              </a:rPr>
              <a:t>ψ</a:t>
            </a:r>
            <a:r>
              <a:rPr lang="en-US" sz="2800" dirty="0">
                <a:latin typeface="Gabriola" panose="04040605051002020D02" pitchFamily="82" charset="0"/>
              </a:rPr>
              <a:t> L</a:t>
            </a:r>
            <a:r>
              <a:rPr lang="tr-TR" sz="2800" baseline="-25000" dirty="0">
                <a:latin typeface="Gabriola" panose="04040605051002020D02" pitchFamily="82" charset="0"/>
              </a:rPr>
              <a:t>2</a:t>
            </a:r>
            <a:r>
              <a:rPr lang="tr-TR" sz="2800" dirty="0">
                <a:latin typeface="Gabriola" panose="04040605051002020D02" pitchFamily="82" charset="0"/>
              </a:rPr>
              <a:t>’nin birer cümlesi ise,</a:t>
            </a:r>
            <a:r>
              <a:rPr lang="en-US" sz="2800" dirty="0">
                <a:latin typeface="Gabriola" panose="04040605051002020D02" pitchFamily="82" charset="0"/>
              </a:rPr>
              <a:t> </a:t>
            </a:r>
            <a:endParaRPr lang="tr-TR" sz="2800" dirty="0">
              <a:latin typeface="Gabriola" panose="04040605051002020D02" pitchFamily="82" charset="0"/>
            </a:endParaRPr>
          </a:p>
          <a:p>
            <a:pPr marL="0" indent="0">
              <a:lnSpc>
                <a:spcPct val="80000"/>
              </a:lnSpc>
              <a:spcBef>
                <a:spcPts val="0"/>
              </a:spcBef>
              <a:buNone/>
            </a:pPr>
            <a:r>
              <a:rPr lang="tr-TR" sz="2800" dirty="0">
                <a:latin typeface="Gabriola" panose="04040605051002020D02" pitchFamily="82" charset="0"/>
              </a:rPr>
              <a:t>	4. </a:t>
            </a:r>
            <a:r>
              <a:rPr lang="en-US" sz="2800" i="1" dirty="0">
                <a:latin typeface="Gabriola" panose="04040605051002020D02" pitchFamily="82" charset="0"/>
              </a:rPr>
              <a:t>(φ </a:t>
            </a:r>
            <a:r>
              <a:rPr lang="en-US" sz="2800" i="1" dirty="0">
                <a:latin typeface="Gabriola" panose="04040605051002020D02" pitchFamily="82" charset="0"/>
                <a:sym typeface="Symbol"/>
              </a:rPr>
              <a:t></a:t>
            </a:r>
            <a:r>
              <a:rPr lang="en-US" sz="2800" i="1" dirty="0">
                <a:latin typeface="Gabriola" panose="04040605051002020D02" pitchFamily="82" charset="0"/>
              </a:rPr>
              <a:t> ψ)</a:t>
            </a:r>
            <a:r>
              <a:rPr lang="en-US" sz="2800" dirty="0">
                <a:latin typeface="Gabriola" panose="04040605051002020D02" pitchFamily="82" charset="0"/>
              </a:rPr>
              <a:t>, </a:t>
            </a:r>
            <a:endParaRPr lang="tr-TR" sz="2800" dirty="0">
              <a:latin typeface="Gabriola" panose="04040605051002020D02" pitchFamily="82" charset="0"/>
            </a:endParaRPr>
          </a:p>
          <a:p>
            <a:pPr marL="0" indent="0">
              <a:lnSpc>
                <a:spcPct val="80000"/>
              </a:lnSpc>
              <a:spcBef>
                <a:spcPts val="0"/>
              </a:spcBef>
              <a:buNone/>
            </a:pPr>
            <a:r>
              <a:rPr lang="tr-TR" sz="2800" dirty="0">
                <a:latin typeface="Gabriola" panose="04040605051002020D02" pitchFamily="82" charset="0"/>
              </a:rPr>
              <a:t>	5. </a:t>
            </a:r>
            <a:r>
              <a:rPr lang="en-US" sz="2800" i="1" dirty="0">
                <a:latin typeface="Gabriola" panose="04040605051002020D02" pitchFamily="82" charset="0"/>
              </a:rPr>
              <a:t>(φ </a:t>
            </a:r>
            <a:r>
              <a:rPr lang="en-US" sz="2800" i="1" dirty="0">
                <a:latin typeface="Gabriola" panose="04040605051002020D02" pitchFamily="82" charset="0"/>
                <a:sym typeface="Symbol"/>
              </a:rPr>
              <a:t></a:t>
            </a:r>
            <a:r>
              <a:rPr lang="en-US" sz="2800" i="1" dirty="0">
                <a:latin typeface="Gabriola" panose="04040605051002020D02" pitchFamily="82" charset="0"/>
              </a:rPr>
              <a:t> ψ)</a:t>
            </a:r>
            <a:r>
              <a:rPr lang="en-US" sz="2800" dirty="0">
                <a:latin typeface="Gabriola" panose="04040605051002020D02" pitchFamily="82" charset="0"/>
              </a:rPr>
              <a:t>, </a:t>
            </a:r>
            <a:endParaRPr lang="tr-TR" sz="2800" dirty="0">
              <a:latin typeface="Gabriola" panose="04040605051002020D02" pitchFamily="82" charset="0"/>
            </a:endParaRPr>
          </a:p>
          <a:p>
            <a:pPr marL="0" indent="0">
              <a:lnSpc>
                <a:spcPct val="80000"/>
              </a:lnSpc>
              <a:spcBef>
                <a:spcPts val="0"/>
              </a:spcBef>
              <a:buNone/>
            </a:pPr>
            <a:r>
              <a:rPr lang="tr-TR" sz="2800" dirty="0">
                <a:latin typeface="Gabriola" panose="04040605051002020D02" pitchFamily="82" charset="0"/>
              </a:rPr>
              <a:t>	6. </a:t>
            </a:r>
            <a:r>
              <a:rPr lang="en-US" sz="2800" i="1" dirty="0">
                <a:latin typeface="Gabriola" panose="04040605051002020D02" pitchFamily="82" charset="0"/>
              </a:rPr>
              <a:t>(φ </a:t>
            </a:r>
            <a:r>
              <a:rPr lang="en-US" sz="2800" i="1" dirty="0">
                <a:latin typeface="Gabriola" panose="04040605051002020D02" pitchFamily="82" charset="0"/>
                <a:sym typeface="Symbol"/>
              </a:rPr>
              <a:t></a:t>
            </a:r>
            <a:r>
              <a:rPr lang="en-US" sz="2800" i="1" dirty="0">
                <a:latin typeface="Gabriola" panose="04040605051002020D02" pitchFamily="82" charset="0"/>
              </a:rPr>
              <a:t> ψ)</a:t>
            </a:r>
            <a:r>
              <a:rPr lang="en-US" sz="2800" dirty="0">
                <a:latin typeface="Gabriola" panose="04040605051002020D02" pitchFamily="82" charset="0"/>
              </a:rPr>
              <a:t>, </a:t>
            </a:r>
            <a:endParaRPr lang="tr-TR" sz="2800" dirty="0">
              <a:latin typeface="Gabriola" panose="04040605051002020D02" pitchFamily="82" charset="0"/>
            </a:endParaRPr>
          </a:p>
          <a:p>
            <a:pPr marL="0" indent="0">
              <a:lnSpc>
                <a:spcPct val="80000"/>
              </a:lnSpc>
              <a:spcBef>
                <a:spcPts val="0"/>
              </a:spcBef>
              <a:buNone/>
            </a:pPr>
            <a:r>
              <a:rPr lang="tr-TR" sz="2800" dirty="0">
                <a:latin typeface="Gabriola" panose="04040605051002020D02" pitchFamily="82" charset="0"/>
              </a:rPr>
              <a:t>	7. </a:t>
            </a:r>
            <a:r>
              <a:rPr lang="en-US" sz="2800" i="1" dirty="0">
                <a:latin typeface="Gabriola" panose="04040605051002020D02" pitchFamily="82" charset="0"/>
              </a:rPr>
              <a:t>(φ </a:t>
            </a:r>
            <a:r>
              <a:rPr lang="en-US" sz="2800" i="1" dirty="0">
                <a:latin typeface="Gabriola" panose="04040605051002020D02" pitchFamily="82" charset="0"/>
                <a:sym typeface="Symbol"/>
              </a:rPr>
              <a:t></a:t>
            </a:r>
            <a:r>
              <a:rPr lang="en-US" sz="2800" i="1" dirty="0">
                <a:latin typeface="Gabriola" panose="04040605051002020D02" pitchFamily="82" charset="0"/>
              </a:rPr>
              <a:t> ψ)</a:t>
            </a:r>
            <a:r>
              <a:rPr lang="tr-TR" sz="2800" dirty="0">
                <a:latin typeface="Gabriola" panose="04040605051002020D02" pitchFamily="82" charset="0"/>
              </a:rPr>
              <a:t> </a:t>
            </a:r>
          </a:p>
          <a:p>
            <a:pPr marL="0" indent="0">
              <a:lnSpc>
                <a:spcPct val="80000"/>
              </a:lnSpc>
              <a:spcBef>
                <a:spcPts val="0"/>
              </a:spcBef>
              <a:spcAft>
                <a:spcPts val="600"/>
              </a:spcAft>
              <a:buNone/>
            </a:pPr>
            <a:r>
              <a:rPr lang="tr-TR" sz="2800" dirty="0">
                <a:latin typeface="Gabriola" panose="04040605051002020D02" pitchFamily="82" charset="0"/>
              </a:rPr>
              <a:t>	de öyledir.</a:t>
            </a:r>
          </a:p>
          <a:p>
            <a:pPr marL="0" indent="0">
              <a:lnSpc>
                <a:spcPct val="80000"/>
              </a:lnSpc>
              <a:spcBef>
                <a:spcPts val="0"/>
              </a:spcBef>
              <a:buNone/>
            </a:pPr>
            <a:r>
              <a:rPr lang="tr-TR" sz="2800" dirty="0">
                <a:latin typeface="Gabriola" panose="04040605051002020D02" pitchFamily="82" charset="0"/>
              </a:rPr>
              <a:t>    	8</a:t>
            </a:r>
            <a:r>
              <a:rPr lang="en-US" sz="2800" dirty="0">
                <a:latin typeface="Gabriola" panose="04040605051002020D02" pitchFamily="82" charset="0"/>
              </a:rPr>
              <a:t>. L</a:t>
            </a:r>
            <a:r>
              <a:rPr lang="tr-TR" sz="2800" baseline="-25000" dirty="0">
                <a:latin typeface="Gabriola" panose="04040605051002020D02" pitchFamily="82" charset="0"/>
              </a:rPr>
              <a:t>2</a:t>
            </a:r>
            <a:r>
              <a:rPr lang="tr-TR" sz="2800" dirty="0">
                <a:latin typeface="Gabriola" panose="04040605051002020D02" pitchFamily="82" charset="0"/>
              </a:rPr>
              <a:t>’nin başka bir yolla oluşturulabilecek cümlesi yoktur</a:t>
            </a:r>
            <a:r>
              <a:rPr lang="en-US" sz="2800" dirty="0">
                <a:latin typeface="Gabriola" panose="04040605051002020D02" pitchFamily="82" charset="0"/>
              </a:rPr>
              <a:t>.</a:t>
            </a:r>
            <a:endParaRPr lang="tr-TR" sz="2800" dirty="0">
              <a:latin typeface="Gabriola" panose="04040605051002020D02" pitchFamily="82" charset="0"/>
            </a:endParaRPr>
          </a:p>
        </p:txBody>
      </p:sp>
      <p:sp>
        <p:nvSpPr>
          <p:cNvPr id="4" name="Slayt Numarası Yer Tutucusu 3"/>
          <p:cNvSpPr>
            <a:spLocks noGrp="1"/>
          </p:cNvSpPr>
          <p:nvPr>
            <p:ph type="sldNum" sz="quarter" idx="12"/>
          </p:nvPr>
        </p:nvSpPr>
        <p:spPr/>
        <p:txBody>
          <a:bodyPr/>
          <a:lstStyle/>
          <a:p>
            <a:fld id="{4FAB73BC-B049-4115-A692-8D63A059BFB8}" type="slidenum">
              <a:rPr lang="en-US" smtClean="0"/>
              <a:t>7</a:t>
            </a:fld>
            <a:endParaRPr lang="en-US" dirty="0"/>
          </a:p>
        </p:txBody>
      </p:sp>
    </p:spTree>
    <p:extLst>
      <p:ext uri="{BB962C8B-B14F-4D97-AF65-F5344CB8AC3E}">
        <p14:creationId xmlns:p14="http://schemas.microsoft.com/office/powerpoint/2010/main" val="2298575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9486" y="1155249"/>
            <a:ext cx="11571514" cy="4451468"/>
          </a:xfrm>
        </p:spPr>
        <p:txBody>
          <a:bodyPr>
            <a:noAutofit/>
          </a:bodyPr>
          <a:lstStyle/>
          <a:p>
            <a:pPr algn="just"/>
            <a:r>
              <a:rPr lang="tr-TR" sz="2800" b="1" dirty="0">
                <a:latin typeface="Gabriola" panose="04040605051002020D02" pitchFamily="82" charset="0"/>
              </a:rPr>
              <a:t>Cümleleri doğal dillerden yüklemli formel dillere çevirirken, belirlenecek anahtarlarda değişkenler yüklem öğelerinin rollerini belirtmek için kullanılabilir.</a:t>
            </a:r>
            <a:endParaRPr lang="tr-TR" sz="2800" dirty="0">
              <a:latin typeface="Gabriola" panose="04040605051002020D02" pitchFamily="82" charset="0"/>
            </a:endParaRPr>
          </a:p>
          <a:p>
            <a:pPr algn="just"/>
            <a:r>
              <a:rPr lang="tr-TR" sz="2800" b="1" dirty="0">
                <a:latin typeface="Gabriola" panose="04040605051002020D02" pitchFamily="82" charset="0"/>
              </a:rPr>
              <a:t>Örneğin, "Muhammed Ali, Richard Nixon'dan daha uzundur" cümlesini L</a:t>
            </a:r>
            <a:r>
              <a:rPr lang="tr-TR" sz="2800" b="1" baseline="-25000" dirty="0">
                <a:latin typeface="Gabriola" panose="04040605051002020D02" pitchFamily="82" charset="0"/>
              </a:rPr>
              <a:t>2</a:t>
            </a:r>
            <a:r>
              <a:rPr lang="tr-TR" sz="2800" b="1" dirty="0">
                <a:latin typeface="Gabriola" panose="04040605051002020D02" pitchFamily="82" charset="0"/>
              </a:rPr>
              <a:t>'ye çevirmenin anahtarı aşağıdaki gibi olabilir</a:t>
            </a:r>
          </a:p>
          <a:p>
            <a:pPr marL="0" indent="0" algn="just">
              <a:buNone/>
            </a:pPr>
            <a:r>
              <a:rPr lang="tr-TR" sz="2800" b="1" dirty="0">
                <a:latin typeface="Gabriola" panose="04040605051002020D02" pitchFamily="82" charset="0"/>
              </a:rPr>
              <a:t>   	</a:t>
            </a:r>
            <a:r>
              <a:rPr lang="tr-TR" sz="2800" dirty="0">
                <a:latin typeface="Gabriola" panose="04040605051002020D02" pitchFamily="82" charset="0"/>
              </a:rPr>
              <a:t>u(x, y): x, y’den daha uzundur;</a:t>
            </a:r>
          </a:p>
          <a:p>
            <a:pPr marL="0" indent="0" algn="just">
              <a:spcBef>
                <a:spcPts val="600"/>
              </a:spcBef>
              <a:buNone/>
            </a:pPr>
            <a:r>
              <a:rPr lang="tr-TR" sz="2800" dirty="0">
                <a:latin typeface="Gabriola" panose="04040605051002020D02" pitchFamily="82" charset="0"/>
              </a:rPr>
              <a:t>    	m: Muhammed Ali;</a:t>
            </a:r>
          </a:p>
          <a:p>
            <a:pPr marL="0" indent="0" algn="just">
              <a:spcBef>
                <a:spcPts val="600"/>
              </a:spcBef>
              <a:buNone/>
            </a:pPr>
            <a:r>
              <a:rPr lang="tr-TR" sz="2800" dirty="0">
                <a:latin typeface="Gabriola" panose="04040605051002020D02" pitchFamily="82" charset="0"/>
              </a:rPr>
              <a:t>  	n: Richard Nixon.</a:t>
            </a:r>
          </a:p>
          <a:p>
            <a:r>
              <a:rPr lang="tr-TR" sz="2800" b="1" i="1" dirty="0">
                <a:latin typeface="Gabriola" panose="04040605051002020D02" pitchFamily="82" charset="0"/>
              </a:rPr>
              <a:t>Mantık açısından önemli olan (yani çıkarımların geçerliliğini belirlemede  önem taşıyabilecek olan) hiçbir şeyi kaybetmemek için çevirilerin yeterince açık olması gerektiğini bir kez daha yineleyelim.</a:t>
            </a:r>
          </a:p>
          <a:p>
            <a:pPr marL="0" indent="0" algn="just">
              <a:buNone/>
            </a:pPr>
            <a:endParaRPr lang="en-US" sz="2800" b="1" i="1" dirty="0">
              <a:latin typeface="Gabriola" panose="04040605051002020D02" pitchFamily="82" charset="0"/>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t>8</a:t>
            </a:fld>
            <a:endParaRPr lang="en-US" dirty="0"/>
          </a:p>
        </p:txBody>
      </p:sp>
      <p:sp>
        <p:nvSpPr>
          <p:cNvPr id="5" name="Title 1">
            <a:extLst>
              <a:ext uri="{FF2B5EF4-FFF2-40B4-BE49-F238E27FC236}">
                <a16:creationId xmlns:a16="http://schemas.microsoft.com/office/drawing/2014/main" id="{0566F2A9-B764-ADC0-C4EB-999E4169497E}"/>
              </a:ext>
            </a:extLst>
          </p:cNvPr>
          <p:cNvSpPr txBox="1">
            <a:spLocks/>
          </p:cNvSpPr>
          <p:nvPr/>
        </p:nvSpPr>
        <p:spPr>
          <a:xfrm>
            <a:off x="1467853" y="0"/>
            <a:ext cx="10058400" cy="604336"/>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tr-TR" sz="4400" b="1" dirty="0">
                <a:solidFill>
                  <a:srgbClr val="006600"/>
                </a:solidFill>
                <a:latin typeface="Gabriola" panose="04040605051002020D02" pitchFamily="82" charset="0"/>
              </a:rPr>
              <a:t>d</a:t>
            </a:r>
            <a:r>
              <a:rPr lang="tr-TR" sz="4000" b="1" dirty="0">
                <a:solidFill>
                  <a:srgbClr val="006600"/>
                </a:solidFill>
                <a:latin typeface="Gabriola" panose="04040605051002020D02" pitchFamily="82" charset="0"/>
              </a:rPr>
              <a:t>oğal </a:t>
            </a:r>
            <a:r>
              <a:rPr lang="tr-TR" sz="4900" b="1" dirty="0" err="1">
                <a:solidFill>
                  <a:srgbClr val="006600"/>
                </a:solidFill>
                <a:latin typeface="Gabriola" panose="04040605051002020D02" pitchFamily="82" charset="0"/>
              </a:rPr>
              <a:t>d</a:t>
            </a:r>
            <a:r>
              <a:rPr lang="tr-TR" sz="4000" b="1" dirty="0" err="1">
                <a:solidFill>
                  <a:srgbClr val="006600"/>
                </a:solidFill>
                <a:latin typeface="Gabriola" panose="04040605051002020D02" pitchFamily="82" charset="0"/>
              </a:rPr>
              <a:t>ilLERden</a:t>
            </a:r>
            <a:r>
              <a:rPr lang="tr-TR" sz="4000" b="1" dirty="0">
                <a:solidFill>
                  <a:srgbClr val="006600"/>
                </a:solidFill>
                <a:latin typeface="Gabriola" panose="04040605051002020D02" pitchFamily="82" charset="0"/>
              </a:rPr>
              <a:t> </a:t>
            </a:r>
            <a:r>
              <a:rPr lang="tr-TR" sz="4900" b="1" dirty="0">
                <a:solidFill>
                  <a:srgbClr val="006600"/>
                </a:solidFill>
                <a:latin typeface="Gabriola" panose="04040605051002020D02" pitchFamily="82" charset="0"/>
              </a:rPr>
              <a:t>Y</a:t>
            </a:r>
            <a:r>
              <a:rPr lang="tr-TR" sz="4000" b="1" dirty="0">
                <a:solidFill>
                  <a:srgbClr val="006600"/>
                </a:solidFill>
                <a:latin typeface="Gabriola" panose="04040605051002020D02" pitchFamily="82" charset="0"/>
              </a:rPr>
              <a:t>ÜKLEMLİ </a:t>
            </a:r>
            <a:r>
              <a:rPr lang="tr-TR" sz="4900" b="1" dirty="0">
                <a:solidFill>
                  <a:srgbClr val="006600"/>
                </a:solidFill>
                <a:latin typeface="Gabriola" panose="04040605051002020D02" pitchFamily="82" charset="0"/>
              </a:rPr>
              <a:t>F</a:t>
            </a:r>
            <a:r>
              <a:rPr lang="tr-TR" sz="4000" b="1" dirty="0">
                <a:solidFill>
                  <a:srgbClr val="006600"/>
                </a:solidFill>
                <a:latin typeface="Gabriola" panose="04040605051002020D02" pitchFamily="82" charset="0"/>
              </a:rPr>
              <a:t>ORMEL </a:t>
            </a:r>
            <a:r>
              <a:rPr lang="tr-TR" sz="4900" b="1" dirty="0">
                <a:solidFill>
                  <a:srgbClr val="006600"/>
                </a:solidFill>
                <a:latin typeface="Gabriola" panose="04040605051002020D02" pitchFamily="82" charset="0"/>
              </a:rPr>
              <a:t>D</a:t>
            </a:r>
            <a:r>
              <a:rPr lang="tr-TR" sz="4000" b="1" dirty="0">
                <a:solidFill>
                  <a:srgbClr val="006600"/>
                </a:solidFill>
                <a:latin typeface="Gabriola" panose="04040605051002020D02" pitchFamily="82" charset="0"/>
              </a:rPr>
              <a:t>İLLERE </a:t>
            </a:r>
            <a:r>
              <a:rPr lang="tr-TR" sz="4900" b="1" dirty="0">
                <a:solidFill>
                  <a:srgbClr val="006600"/>
                </a:solidFill>
                <a:latin typeface="Gabriola" panose="04040605051002020D02" pitchFamily="82" charset="0"/>
              </a:rPr>
              <a:t>ç</a:t>
            </a:r>
            <a:r>
              <a:rPr lang="tr-TR" sz="4000" b="1" dirty="0">
                <a:solidFill>
                  <a:srgbClr val="006600"/>
                </a:solidFill>
                <a:latin typeface="Gabriola" panose="04040605051002020D02" pitchFamily="82" charset="0"/>
              </a:rPr>
              <a:t>eviri</a:t>
            </a:r>
          </a:p>
        </p:txBody>
      </p:sp>
    </p:spTree>
    <p:extLst>
      <p:ext uri="{BB962C8B-B14F-4D97-AF65-F5344CB8AC3E}">
        <p14:creationId xmlns:p14="http://schemas.microsoft.com/office/powerpoint/2010/main" val="2250453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104" y="31064"/>
            <a:ext cx="11932602" cy="576417"/>
          </a:xfrm>
        </p:spPr>
        <p:txBody>
          <a:bodyPr>
            <a:noAutofit/>
          </a:bodyPr>
          <a:lstStyle/>
          <a:p>
            <a:pPr algn="ctr"/>
            <a:r>
              <a:rPr lang="tr-TR" sz="4400" b="1" dirty="0">
                <a:solidFill>
                  <a:srgbClr val="003300"/>
                </a:solidFill>
                <a:latin typeface="Gabriola" panose="04040605051002020D02" pitchFamily="82" charset="0"/>
              </a:rPr>
              <a:t>L</a:t>
            </a:r>
            <a:r>
              <a:rPr lang="tr-TR" sz="4400" b="1" baseline="-25000" dirty="0">
                <a:solidFill>
                  <a:srgbClr val="003300"/>
                </a:solidFill>
                <a:latin typeface="Gabriola" panose="04040605051002020D02" pitchFamily="82" charset="0"/>
              </a:rPr>
              <a:t>2</a:t>
            </a:r>
            <a:r>
              <a:rPr lang="tr-TR" sz="4400" b="1" dirty="0">
                <a:solidFill>
                  <a:srgbClr val="003300"/>
                </a:solidFill>
                <a:latin typeface="Gabriola" panose="04040605051002020D02" pitchFamily="82" charset="0"/>
              </a:rPr>
              <a:t>’</a:t>
            </a:r>
            <a:r>
              <a:rPr lang="tr-TR" sz="3600" b="1" dirty="0">
                <a:solidFill>
                  <a:srgbClr val="003300"/>
                </a:solidFill>
                <a:latin typeface="Gabriola" panose="04040605051002020D02" pitchFamily="82" charset="0"/>
              </a:rPr>
              <a:t>nin</a:t>
            </a:r>
            <a:r>
              <a:rPr lang="tr-TR" sz="4400" b="1" dirty="0">
                <a:solidFill>
                  <a:srgbClr val="003300"/>
                </a:solidFill>
                <a:latin typeface="Gabriola" panose="04040605051002020D02" pitchFamily="82" charset="0"/>
              </a:rPr>
              <a:t> 1. ç</a:t>
            </a:r>
            <a:r>
              <a:rPr lang="tr-TR" sz="3600" b="1" dirty="0">
                <a:solidFill>
                  <a:srgbClr val="003300"/>
                </a:solidFill>
                <a:latin typeface="Gabriola" panose="04040605051002020D02" pitchFamily="82" charset="0"/>
              </a:rPr>
              <a:t>ıkarımın</a:t>
            </a:r>
            <a:r>
              <a:rPr lang="tr-TR" sz="4400" b="1" dirty="0">
                <a:solidFill>
                  <a:srgbClr val="003300"/>
                </a:solidFill>
                <a:latin typeface="Gabriola" panose="04040605051002020D02" pitchFamily="82" charset="0"/>
              </a:rPr>
              <a:t> g</a:t>
            </a:r>
            <a:r>
              <a:rPr lang="tr-TR" sz="3600" b="1" dirty="0">
                <a:solidFill>
                  <a:srgbClr val="003300"/>
                </a:solidFill>
                <a:latin typeface="Gabriola" panose="04040605051002020D02" pitchFamily="82" charset="0"/>
              </a:rPr>
              <a:t>eçerliliğini</a:t>
            </a:r>
            <a:r>
              <a:rPr lang="tr-TR" sz="4400" b="1" dirty="0">
                <a:solidFill>
                  <a:srgbClr val="003300"/>
                </a:solidFill>
                <a:latin typeface="Gabriola" panose="04040605051002020D02" pitchFamily="82" charset="0"/>
              </a:rPr>
              <a:t> g</a:t>
            </a:r>
            <a:r>
              <a:rPr lang="tr-TR" sz="3600" b="1" dirty="0">
                <a:solidFill>
                  <a:srgbClr val="003300"/>
                </a:solidFill>
                <a:latin typeface="Gabriola" panose="04040605051002020D02" pitchFamily="82" charset="0"/>
              </a:rPr>
              <a:t>östermedeki</a:t>
            </a:r>
            <a:r>
              <a:rPr lang="tr-TR" sz="4400" b="1" dirty="0">
                <a:solidFill>
                  <a:srgbClr val="003300"/>
                </a:solidFill>
                <a:latin typeface="Gabriola" panose="04040605051002020D02" pitchFamily="82" charset="0"/>
              </a:rPr>
              <a:t> y</a:t>
            </a:r>
            <a:r>
              <a:rPr lang="tr-TR" sz="3600" b="1" dirty="0">
                <a:solidFill>
                  <a:srgbClr val="003300"/>
                </a:solidFill>
                <a:latin typeface="Gabriola" panose="04040605051002020D02" pitchFamily="82" charset="0"/>
              </a:rPr>
              <a:t>etersizliği</a:t>
            </a:r>
            <a:r>
              <a:rPr lang="tr-TR" sz="3600" b="1" dirty="0">
                <a:solidFill>
                  <a:srgbClr val="003300"/>
                </a:solidFill>
                <a:latin typeface="+mn-lt"/>
              </a:rPr>
              <a:t> </a:t>
            </a:r>
            <a:r>
              <a:rPr lang="tr-TR" sz="4000" b="1" dirty="0">
                <a:solidFill>
                  <a:srgbClr val="003300"/>
                </a:solidFill>
                <a:latin typeface="Gabriola" panose="04040605051002020D02" pitchFamily="82" charset="0"/>
              </a:rPr>
              <a:t> </a:t>
            </a:r>
            <a:endParaRPr lang="en-US" sz="4000" b="1" dirty="0">
              <a:solidFill>
                <a:srgbClr val="003300"/>
              </a:solidFill>
              <a:latin typeface="+mn-lt"/>
            </a:endParaRPr>
          </a:p>
        </p:txBody>
      </p:sp>
      <p:sp>
        <p:nvSpPr>
          <p:cNvPr id="3" name="Content Placeholder 2"/>
          <p:cNvSpPr>
            <a:spLocks noGrp="1"/>
          </p:cNvSpPr>
          <p:nvPr>
            <p:ph idx="1"/>
          </p:nvPr>
        </p:nvSpPr>
        <p:spPr>
          <a:xfrm>
            <a:off x="267419" y="792088"/>
            <a:ext cx="11783682" cy="554798"/>
          </a:xfrm>
        </p:spPr>
        <p:txBody>
          <a:bodyPr>
            <a:noAutofit/>
          </a:bodyPr>
          <a:lstStyle/>
          <a:p>
            <a:pPr algn="just"/>
            <a:r>
              <a:rPr lang="tr-TR" sz="2800" b="1" dirty="0">
                <a:latin typeface="Gabriola" panose="04040605051002020D02" pitchFamily="82" charset="0"/>
              </a:rPr>
              <a:t>Ne yazık ki, L1 gibi  L2 de, 1. çıkarımın  geçerliliğini gösterebilecek ifade gücüne sahip değildir: </a:t>
            </a:r>
          </a:p>
          <a:p>
            <a:pPr algn="just"/>
            <a:endParaRPr lang="tr-TR" sz="2400" dirty="0"/>
          </a:p>
        </p:txBody>
      </p:sp>
      <p:sp>
        <p:nvSpPr>
          <p:cNvPr id="4" name="Slide Number Placeholder 3"/>
          <p:cNvSpPr>
            <a:spLocks noGrp="1"/>
          </p:cNvSpPr>
          <p:nvPr>
            <p:ph type="sldNum" sz="quarter" idx="12"/>
          </p:nvPr>
        </p:nvSpPr>
        <p:spPr>
          <a:xfrm>
            <a:off x="11311128" y="6409264"/>
            <a:ext cx="640080" cy="365125"/>
          </a:xfrm>
        </p:spPr>
        <p:txBody>
          <a:bodyPr/>
          <a:lstStyle/>
          <a:p>
            <a:fld id="{4FAB73BC-B049-4115-A692-8D63A059BFB8}" type="slidenum">
              <a:rPr lang="en-US" smtClean="0"/>
              <a:t>9</a:t>
            </a:fld>
            <a:endParaRPr lang="en-US" dirty="0"/>
          </a:p>
        </p:txBody>
      </p:sp>
      <p:grpSp>
        <p:nvGrpSpPr>
          <p:cNvPr id="40" name="Grup 39"/>
          <p:cNvGrpSpPr/>
          <p:nvPr/>
        </p:nvGrpSpPr>
        <p:grpSpPr>
          <a:xfrm>
            <a:off x="1564594" y="2044988"/>
            <a:ext cx="5041178" cy="1490662"/>
            <a:chOff x="688666" y="2307647"/>
            <a:chExt cx="5041178" cy="1490662"/>
          </a:xfrm>
        </p:grpSpPr>
        <p:sp>
          <p:nvSpPr>
            <p:cNvPr id="5" name="Yuvarlatılmış Dikdörtgen 4"/>
            <p:cNvSpPr/>
            <p:nvPr/>
          </p:nvSpPr>
          <p:spPr>
            <a:xfrm>
              <a:off x="688666" y="2307647"/>
              <a:ext cx="5041178" cy="1490662"/>
            </a:xfrm>
            <a:prstGeom prst="roundRect">
              <a:avLst/>
            </a:prstGeom>
            <a:noFill/>
            <a:ln w="38100">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7" name="Düz Bağlayıcı 6"/>
            <p:cNvCxnSpPr/>
            <p:nvPr/>
          </p:nvCxnSpPr>
          <p:spPr>
            <a:xfrm>
              <a:off x="1052349" y="3259859"/>
              <a:ext cx="4313968" cy="2576"/>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8" name="Content Placeholder 2"/>
            <p:cNvSpPr txBox="1">
              <a:spLocks/>
            </p:cNvSpPr>
            <p:nvPr/>
          </p:nvSpPr>
          <p:spPr>
            <a:xfrm>
              <a:off x="762989" y="2423680"/>
              <a:ext cx="4825538" cy="1250805"/>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274320" lvl="1" indent="0" algn="just">
                <a:spcBef>
                  <a:spcPts val="600"/>
                </a:spcBef>
                <a:buFont typeface="Wingdings" pitchFamily="2" charset="2"/>
                <a:buNone/>
              </a:pPr>
              <a:r>
                <a:rPr lang="en-US" sz="2400" b="1" dirty="0">
                  <a:latin typeface="Gabriola" panose="04040605051002020D02" pitchFamily="82" charset="0"/>
                </a:rPr>
                <a:t>Muhammad Ali</a:t>
              </a:r>
              <a:r>
                <a:rPr lang="tr-TR" sz="2400" b="1" dirty="0">
                  <a:latin typeface="Gabriola" panose="04040605051002020D02" pitchFamily="82" charset="0"/>
                </a:rPr>
                <a:t>,</a:t>
              </a:r>
              <a:r>
                <a:rPr lang="en-US" sz="2400" b="1" dirty="0">
                  <a:latin typeface="Gabriola" panose="04040605051002020D02" pitchFamily="82" charset="0"/>
                </a:rPr>
                <a:t> Richard Nixon</a:t>
              </a:r>
              <a:r>
                <a:rPr lang="tr-TR" sz="2400" b="1" dirty="0">
                  <a:latin typeface="Gabriola" panose="04040605051002020D02" pitchFamily="82" charset="0"/>
                </a:rPr>
                <a:t>’dan uzundur</a:t>
              </a:r>
              <a:r>
                <a:rPr lang="en-US" sz="2400" b="1" dirty="0">
                  <a:latin typeface="Gabriola" panose="04040605051002020D02" pitchFamily="82" charset="0"/>
                </a:rPr>
                <a:t>.</a:t>
              </a:r>
              <a:endParaRPr lang="tr-TR" sz="2400" b="1" dirty="0">
                <a:latin typeface="Gabriola" panose="04040605051002020D02" pitchFamily="82" charset="0"/>
              </a:endParaRPr>
            </a:p>
            <a:p>
              <a:pPr marL="274320" lvl="1" indent="0" algn="just">
                <a:buFont typeface="Wingdings" pitchFamily="2" charset="2"/>
                <a:buNone/>
              </a:pPr>
              <a:r>
                <a:rPr lang="en-US" sz="2400" b="1" dirty="0">
                  <a:latin typeface="Gabriola" panose="04040605051002020D02" pitchFamily="82" charset="0"/>
                </a:rPr>
                <a:t>Richard Nixon</a:t>
              </a:r>
              <a:r>
                <a:rPr lang="tr-TR" sz="2400" b="1" dirty="0">
                  <a:latin typeface="Gabriola" panose="04040605051002020D02" pitchFamily="82" charset="0"/>
                </a:rPr>
                <a:t>,</a:t>
              </a:r>
              <a:r>
                <a:rPr lang="en-US" sz="2400" b="1" dirty="0">
                  <a:latin typeface="Gabriola" panose="04040605051002020D02" pitchFamily="82" charset="0"/>
                </a:rPr>
                <a:t> Noam Chomsky</a:t>
              </a:r>
              <a:r>
                <a:rPr lang="tr-TR" sz="2400" b="1" dirty="0">
                  <a:latin typeface="Gabriola" panose="04040605051002020D02" pitchFamily="82" charset="0"/>
                </a:rPr>
                <a:t>’den uzundur</a:t>
              </a:r>
              <a:r>
                <a:rPr lang="en-US" sz="2400" b="1" dirty="0">
                  <a:latin typeface="Gabriola" panose="04040605051002020D02" pitchFamily="82" charset="0"/>
                </a:rPr>
                <a:t>.</a:t>
              </a:r>
              <a:endParaRPr lang="tr-TR" sz="2400" b="1" dirty="0">
                <a:latin typeface="Gabriola" panose="04040605051002020D02" pitchFamily="82" charset="0"/>
              </a:endParaRPr>
            </a:p>
            <a:p>
              <a:pPr marL="274320" lvl="1" indent="0" algn="just">
                <a:lnSpc>
                  <a:spcPct val="50000"/>
                </a:lnSpc>
                <a:spcBef>
                  <a:spcPts val="0"/>
                </a:spcBef>
                <a:spcAft>
                  <a:spcPts val="0"/>
                </a:spcAft>
                <a:buFont typeface="Wingdings" pitchFamily="2" charset="2"/>
                <a:buNone/>
              </a:pPr>
              <a:r>
                <a:rPr lang="en-US" sz="2400" b="1" dirty="0">
                  <a:latin typeface="Gabriola" panose="04040605051002020D02" pitchFamily="82" charset="0"/>
                </a:rPr>
                <a:t>	</a:t>
              </a:r>
              <a:endParaRPr lang="tr-TR" sz="2400" b="1" dirty="0">
                <a:latin typeface="Gabriola" panose="04040605051002020D02" pitchFamily="82" charset="0"/>
              </a:endParaRPr>
            </a:p>
            <a:p>
              <a:pPr marL="274320" lvl="1" indent="0" algn="just">
                <a:lnSpc>
                  <a:spcPct val="50000"/>
                </a:lnSpc>
                <a:spcBef>
                  <a:spcPts val="0"/>
                </a:spcBef>
                <a:spcAft>
                  <a:spcPts val="0"/>
                </a:spcAft>
                <a:buFont typeface="Wingdings" pitchFamily="2" charset="2"/>
                <a:buNone/>
              </a:pPr>
              <a:r>
                <a:rPr lang="en-US" sz="2400" b="1" dirty="0">
                  <a:latin typeface="Gabriola" panose="04040605051002020D02" pitchFamily="82" charset="0"/>
                </a:rPr>
                <a:t>Muhammad Ali</a:t>
              </a:r>
              <a:r>
                <a:rPr lang="tr-TR" sz="2400" b="1" dirty="0">
                  <a:latin typeface="Gabriola" panose="04040605051002020D02" pitchFamily="82" charset="0"/>
                </a:rPr>
                <a:t>,</a:t>
              </a:r>
              <a:r>
                <a:rPr lang="en-US" sz="2400" b="1" dirty="0">
                  <a:latin typeface="Gabriola" panose="04040605051002020D02" pitchFamily="82" charset="0"/>
                </a:rPr>
                <a:t> Noam Chomsky</a:t>
              </a:r>
              <a:r>
                <a:rPr lang="tr-TR" sz="2400" b="1" dirty="0">
                  <a:latin typeface="Gabriola" panose="04040605051002020D02" pitchFamily="82" charset="0"/>
                </a:rPr>
                <a:t>’den uzundur</a:t>
              </a:r>
              <a:r>
                <a:rPr lang="en-US" sz="2400" b="1" dirty="0">
                  <a:latin typeface="Gabriola" panose="04040605051002020D02" pitchFamily="82" charset="0"/>
                </a:rPr>
                <a:t>.</a:t>
              </a:r>
              <a:endParaRPr lang="tr-TR" altLang="tr-TR" sz="2400" dirty="0">
                <a:latin typeface="Gabriola" panose="04040605051002020D02" pitchFamily="82" charset="0"/>
              </a:endParaRPr>
            </a:p>
            <a:p>
              <a:pPr marL="274320" lvl="1" indent="0" algn="just">
                <a:spcBef>
                  <a:spcPts val="600"/>
                </a:spcBef>
                <a:buFont typeface="Wingdings" pitchFamily="2" charset="2"/>
                <a:buNone/>
              </a:pPr>
              <a:endParaRPr lang="tr-TR" altLang="tr-TR" sz="2400" dirty="0">
                <a:latin typeface="Gabriola" panose="04040605051002020D02" pitchFamily="82" charset="0"/>
              </a:endParaRPr>
            </a:p>
          </p:txBody>
        </p:sp>
      </p:grpSp>
      <p:sp>
        <p:nvSpPr>
          <p:cNvPr id="13" name="Yuvarlatılmış Dikdörtgen 12"/>
          <p:cNvSpPr/>
          <p:nvPr/>
        </p:nvSpPr>
        <p:spPr>
          <a:xfrm>
            <a:off x="8014499" y="1882979"/>
            <a:ext cx="2258186" cy="1490662"/>
          </a:xfrm>
          <a:prstGeom prst="roundRect">
            <a:avLst/>
          </a:prstGeom>
          <a:noFill/>
          <a:ln w="38100">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Metin kutusu 37"/>
          <p:cNvSpPr txBox="1">
            <a:spLocks noChangeArrowheads="1"/>
          </p:cNvSpPr>
          <p:nvPr/>
        </p:nvSpPr>
        <p:spPr bwMode="auto">
          <a:xfrm>
            <a:off x="8160668" y="1357468"/>
            <a:ext cx="1358064" cy="52322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tr-TR" sz="2800" b="1" dirty="0">
                <a:solidFill>
                  <a:srgbClr val="800000"/>
                </a:solidFill>
                <a:latin typeface="Gabriola" panose="04040605051002020D02" pitchFamily="82" charset="0"/>
              </a:rPr>
              <a:t>L</a:t>
            </a:r>
            <a:r>
              <a:rPr lang="tr-TR" sz="2800" b="1" baseline="-25000" dirty="0">
                <a:solidFill>
                  <a:srgbClr val="800000"/>
                </a:solidFill>
                <a:latin typeface="Gabriola" panose="04040605051002020D02" pitchFamily="82" charset="0"/>
              </a:rPr>
              <a:t>1</a:t>
            </a:r>
            <a:r>
              <a:rPr lang="tr-TR" sz="2800" b="1" dirty="0">
                <a:solidFill>
                  <a:srgbClr val="800000"/>
                </a:solidFill>
                <a:latin typeface="Gabriola" panose="04040605051002020D02" pitchFamily="82" charset="0"/>
              </a:rPr>
              <a:t>’e Çeviri:</a:t>
            </a:r>
            <a:r>
              <a:rPr lang="tr-TR" altLang="tr-TR" sz="2800" b="1" dirty="0">
                <a:solidFill>
                  <a:schemeClr val="accent2"/>
                </a:solidFill>
                <a:latin typeface="Gabriola" panose="04040605051002020D02" pitchFamily="82" charset="0"/>
              </a:rPr>
              <a:t> </a:t>
            </a:r>
            <a:endParaRPr lang="en-US" altLang="tr-TR" sz="2800" dirty="0">
              <a:solidFill>
                <a:schemeClr val="accent2"/>
              </a:solidFill>
              <a:latin typeface="Gabriola" panose="04040605051002020D02" pitchFamily="82" charset="0"/>
              <a:cs typeface="Browallia New" panose="020B0604020202020204" pitchFamily="34" charset="-34"/>
            </a:endParaRPr>
          </a:p>
        </p:txBody>
      </p:sp>
      <p:grpSp>
        <p:nvGrpSpPr>
          <p:cNvPr id="22" name="Grup 21"/>
          <p:cNvGrpSpPr/>
          <p:nvPr/>
        </p:nvGrpSpPr>
        <p:grpSpPr>
          <a:xfrm>
            <a:off x="8216379" y="1965061"/>
            <a:ext cx="999765" cy="1250805"/>
            <a:chOff x="5938859" y="2394455"/>
            <a:chExt cx="999765" cy="1250805"/>
          </a:xfrm>
        </p:grpSpPr>
        <p:cxnSp>
          <p:nvCxnSpPr>
            <p:cNvPr id="15" name="Düz Bağlayıcı 14"/>
            <p:cNvCxnSpPr/>
            <p:nvPr/>
          </p:nvCxnSpPr>
          <p:spPr>
            <a:xfrm flipV="1">
              <a:off x="6127304" y="3230635"/>
              <a:ext cx="811320" cy="1"/>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16" name="Content Placeholder 2"/>
            <p:cNvSpPr txBox="1">
              <a:spLocks/>
            </p:cNvSpPr>
            <p:nvPr/>
          </p:nvSpPr>
          <p:spPr>
            <a:xfrm>
              <a:off x="5938859" y="2394455"/>
              <a:ext cx="568819" cy="1250805"/>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274320" lvl="1" indent="0" algn="just">
                <a:spcBef>
                  <a:spcPts val="600"/>
                </a:spcBef>
                <a:buFont typeface="Wingdings" pitchFamily="2" charset="2"/>
                <a:buNone/>
              </a:pPr>
              <a:r>
                <a:rPr lang="tr-TR" sz="2000" b="1" dirty="0"/>
                <a:t>p</a:t>
              </a:r>
            </a:p>
            <a:p>
              <a:pPr marL="274320" lvl="1" indent="0" algn="just">
                <a:buFont typeface="Wingdings" pitchFamily="2" charset="2"/>
                <a:buNone/>
              </a:pPr>
              <a:r>
                <a:rPr lang="tr-TR" sz="2000" b="1" dirty="0"/>
                <a:t>q</a:t>
              </a:r>
            </a:p>
            <a:p>
              <a:pPr marL="274320" lvl="1" indent="0" algn="just">
                <a:lnSpc>
                  <a:spcPct val="50000"/>
                </a:lnSpc>
                <a:spcBef>
                  <a:spcPts val="0"/>
                </a:spcBef>
                <a:spcAft>
                  <a:spcPts val="0"/>
                </a:spcAft>
                <a:buFont typeface="Wingdings" pitchFamily="2" charset="2"/>
                <a:buNone/>
              </a:pPr>
              <a:r>
                <a:rPr lang="en-US" sz="2000" b="1" dirty="0"/>
                <a:t>	</a:t>
              </a:r>
              <a:endParaRPr lang="tr-TR" sz="2000" b="1" dirty="0"/>
            </a:p>
            <a:p>
              <a:pPr marL="274320" lvl="1" indent="0" algn="just">
                <a:lnSpc>
                  <a:spcPct val="50000"/>
                </a:lnSpc>
                <a:spcBef>
                  <a:spcPts val="0"/>
                </a:spcBef>
                <a:spcAft>
                  <a:spcPts val="0"/>
                </a:spcAft>
                <a:buFont typeface="Wingdings" pitchFamily="2" charset="2"/>
                <a:buNone/>
              </a:pPr>
              <a:endParaRPr lang="tr-TR" sz="2000" b="1" dirty="0"/>
            </a:p>
            <a:p>
              <a:pPr marL="274320" lvl="1" indent="0" algn="just">
                <a:lnSpc>
                  <a:spcPct val="50000"/>
                </a:lnSpc>
                <a:spcBef>
                  <a:spcPts val="0"/>
                </a:spcBef>
                <a:spcAft>
                  <a:spcPts val="0"/>
                </a:spcAft>
                <a:buFont typeface="Wingdings" pitchFamily="2" charset="2"/>
                <a:buNone/>
              </a:pPr>
              <a:r>
                <a:rPr lang="tr-TR" sz="2000" b="1" dirty="0"/>
                <a:t>r</a:t>
              </a:r>
              <a:endParaRPr lang="tr-TR" altLang="tr-TR" sz="2000" dirty="0"/>
            </a:p>
            <a:p>
              <a:pPr marL="274320" lvl="1" indent="0" algn="just">
                <a:spcBef>
                  <a:spcPts val="600"/>
                </a:spcBef>
                <a:buFont typeface="Wingdings" pitchFamily="2" charset="2"/>
                <a:buNone/>
              </a:pPr>
              <a:endParaRPr lang="tr-TR" altLang="tr-TR" sz="2400" dirty="0">
                <a:latin typeface="Gabriola" panose="04040605051002020D02" pitchFamily="82" charset="0"/>
              </a:endParaRPr>
            </a:p>
          </p:txBody>
        </p:sp>
      </p:grpSp>
      <p:sp>
        <p:nvSpPr>
          <p:cNvPr id="9" name="Metin kutusu 37">
            <a:extLst>
              <a:ext uri="{FF2B5EF4-FFF2-40B4-BE49-F238E27FC236}">
                <a16:creationId xmlns:a16="http://schemas.microsoft.com/office/drawing/2014/main" id="{0A931C94-135A-9992-BDED-94FC4B97C133}"/>
              </a:ext>
            </a:extLst>
          </p:cNvPr>
          <p:cNvSpPr txBox="1">
            <a:spLocks noChangeArrowheads="1"/>
          </p:cNvSpPr>
          <p:nvPr/>
        </p:nvSpPr>
        <p:spPr bwMode="auto">
          <a:xfrm>
            <a:off x="8314077" y="3568273"/>
            <a:ext cx="1497526" cy="52322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tr-TR" sz="2800" b="1" dirty="0">
                <a:solidFill>
                  <a:srgbClr val="800000"/>
                </a:solidFill>
                <a:latin typeface="Gabriola" panose="04040605051002020D02" pitchFamily="82" charset="0"/>
              </a:rPr>
              <a:t>L</a:t>
            </a:r>
            <a:r>
              <a:rPr lang="tr-TR" sz="2800" b="1" baseline="-25000" dirty="0">
                <a:solidFill>
                  <a:srgbClr val="800000"/>
                </a:solidFill>
                <a:latin typeface="Gabriola" panose="04040605051002020D02" pitchFamily="82" charset="0"/>
              </a:rPr>
              <a:t>2</a:t>
            </a:r>
            <a:r>
              <a:rPr lang="tr-TR" sz="2800" b="1" dirty="0">
                <a:solidFill>
                  <a:srgbClr val="800000"/>
                </a:solidFill>
                <a:latin typeface="Gabriola" panose="04040605051002020D02" pitchFamily="82" charset="0"/>
              </a:rPr>
              <a:t>’ye Çeviri:</a:t>
            </a:r>
            <a:r>
              <a:rPr lang="tr-TR" altLang="tr-TR" sz="2800" b="1" dirty="0">
                <a:solidFill>
                  <a:schemeClr val="accent2"/>
                </a:solidFill>
                <a:latin typeface="Gabriola" panose="04040605051002020D02" pitchFamily="82" charset="0"/>
              </a:rPr>
              <a:t> </a:t>
            </a:r>
            <a:endParaRPr lang="en-US" altLang="tr-TR" sz="2800" dirty="0">
              <a:solidFill>
                <a:schemeClr val="accent2"/>
              </a:solidFill>
              <a:latin typeface="Gabriola" panose="04040605051002020D02" pitchFamily="82" charset="0"/>
              <a:cs typeface="Browallia New" panose="020B0604020202020204" pitchFamily="34" charset="-34"/>
            </a:endParaRPr>
          </a:p>
        </p:txBody>
      </p:sp>
      <p:grpSp>
        <p:nvGrpSpPr>
          <p:cNvPr id="39" name="Grup 38"/>
          <p:cNvGrpSpPr/>
          <p:nvPr/>
        </p:nvGrpSpPr>
        <p:grpSpPr>
          <a:xfrm>
            <a:off x="8086233" y="4100904"/>
            <a:ext cx="2258186" cy="1490662"/>
            <a:chOff x="9518165" y="2333663"/>
            <a:chExt cx="2258186" cy="1490662"/>
          </a:xfrm>
        </p:grpSpPr>
        <p:sp>
          <p:nvSpPr>
            <p:cNvPr id="26" name="Yuvarlatılmış Dikdörtgen 25"/>
            <p:cNvSpPr/>
            <p:nvPr/>
          </p:nvSpPr>
          <p:spPr>
            <a:xfrm>
              <a:off x="9518165" y="2333663"/>
              <a:ext cx="2258186" cy="1490662"/>
            </a:xfrm>
            <a:prstGeom prst="roundRect">
              <a:avLst/>
            </a:prstGeom>
            <a:noFill/>
            <a:ln w="38100">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9" name="Düz Bağlayıcı 28"/>
            <p:cNvCxnSpPr/>
            <p:nvPr/>
          </p:nvCxnSpPr>
          <p:spPr>
            <a:xfrm>
              <a:off x="9857347" y="3277586"/>
              <a:ext cx="1457217" cy="804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7" name="Content Placeholder 2"/>
            <p:cNvSpPr txBox="1">
              <a:spLocks/>
            </p:cNvSpPr>
            <p:nvPr/>
          </p:nvSpPr>
          <p:spPr>
            <a:xfrm>
              <a:off x="9624692" y="2453591"/>
              <a:ext cx="1293880" cy="1250805"/>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274320" lvl="1" indent="0" algn="just">
                <a:spcBef>
                  <a:spcPts val="600"/>
                </a:spcBef>
                <a:buFont typeface="Wingdings" pitchFamily="2" charset="2"/>
                <a:buNone/>
              </a:pPr>
              <a:r>
                <a:rPr lang="tr-TR" sz="2000" b="1" dirty="0"/>
                <a:t>u(m, r)</a:t>
              </a:r>
            </a:p>
            <a:p>
              <a:pPr marL="274320" lvl="1" indent="0" algn="just">
                <a:buFont typeface="Wingdings" pitchFamily="2" charset="2"/>
                <a:buNone/>
              </a:pPr>
              <a:r>
                <a:rPr lang="tr-TR" sz="2000" b="1" dirty="0"/>
                <a:t>u(r, n)</a:t>
              </a:r>
            </a:p>
            <a:p>
              <a:pPr marL="274320" lvl="1" indent="0" algn="just">
                <a:lnSpc>
                  <a:spcPct val="50000"/>
                </a:lnSpc>
                <a:spcBef>
                  <a:spcPts val="0"/>
                </a:spcBef>
                <a:spcAft>
                  <a:spcPts val="0"/>
                </a:spcAft>
                <a:buFont typeface="Wingdings" pitchFamily="2" charset="2"/>
                <a:buNone/>
              </a:pPr>
              <a:r>
                <a:rPr lang="en-US" sz="2000" b="1" dirty="0"/>
                <a:t>	</a:t>
              </a:r>
              <a:endParaRPr lang="tr-TR" sz="2000" b="1" dirty="0"/>
            </a:p>
            <a:p>
              <a:pPr marL="274320" lvl="1" indent="0" algn="just">
                <a:lnSpc>
                  <a:spcPct val="50000"/>
                </a:lnSpc>
                <a:spcBef>
                  <a:spcPts val="0"/>
                </a:spcBef>
                <a:spcAft>
                  <a:spcPts val="0"/>
                </a:spcAft>
                <a:buFont typeface="Wingdings" pitchFamily="2" charset="2"/>
                <a:buNone/>
              </a:pPr>
              <a:endParaRPr lang="tr-TR" sz="2000" b="1" dirty="0"/>
            </a:p>
            <a:p>
              <a:pPr marL="274320" lvl="1" indent="0" algn="just">
                <a:lnSpc>
                  <a:spcPct val="50000"/>
                </a:lnSpc>
                <a:spcBef>
                  <a:spcPts val="0"/>
                </a:spcBef>
                <a:spcAft>
                  <a:spcPts val="0"/>
                </a:spcAft>
                <a:buFont typeface="Wingdings" pitchFamily="2" charset="2"/>
                <a:buNone/>
              </a:pPr>
              <a:r>
                <a:rPr lang="tr-TR" altLang="tr-TR" sz="2000" b="1" dirty="0"/>
                <a:t>u(m, n)</a:t>
              </a:r>
              <a:endParaRPr lang="tr-TR" altLang="tr-TR" sz="2000" dirty="0"/>
            </a:p>
            <a:p>
              <a:pPr marL="274320" lvl="1" indent="0" algn="just">
                <a:spcBef>
                  <a:spcPts val="600"/>
                </a:spcBef>
                <a:buFont typeface="Wingdings" pitchFamily="2" charset="2"/>
                <a:buNone/>
              </a:pPr>
              <a:endParaRPr lang="tr-TR" altLang="tr-TR" sz="2400" dirty="0">
                <a:latin typeface="Gabriola" panose="04040605051002020D02" pitchFamily="82" charset="0"/>
              </a:endParaRPr>
            </a:p>
          </p:txBody>
        </p:sp>
      </p:grpSp>
      <p:pic>
        <p:nvPicPr>
          <p:cNvPr id="41" name="Resim 40"/>
          <p:cNvPicPr>
            <a:picLocks noChangeAspect="1"/>
          </p:cNvPicPr>
          <p:nvPr/>
        </p:nvPicPr>
        <p:blipFill>
          <a:blip r:embed="rId3"/>
          <a:stretch>
            <a:fillRect/>
          </a:stretch>
        </p:blipFill>
        <p:spPr>
          <a:xfrm rot="19936735">
            <a:off x="6663354" y="2233823"/>
            <a:ext cx="1607585" cy="634039"/>
          </a:xfrm>
          <a:prstGeom prst="rect">
            <a:avLst/>
          </a:prstGeom>
        </p:spPr>
      </p:pic>
      <p:pic>
        <p:nvPicPr>
          <p:cNvPr id="43" name="Resim 42"/>
          <p:cNvPicPr>
            <a:picLocks noChangeAspect="1"/>
          </p:cNvPicPr>
          <p:nvPr/>
        </p:nvPicPr>
        <p:blipFill>
          <a:blip r:embed="rId3"/>
          <a:stretch>
            <a:fillRect/>
          </a:stretch>
        </p:blipFill>
        <p:spPr>
          <a:xfrm rot="2186639">
            <a:off x="6659681" y="3411128"/>
            <a:ext cx="1738291" cy="634039"/>
          </a:xfrm>
          <a:prstGeom prst="rect">
            <a:avLst/>
          </a:prstGeom>
        </p:spPr>
      </p:pic>
      <p:grpSp>
        <p:nvGrpSpPr>
          <p:cNvPr id="23" name="Grup 22"/>
          <p:cNvGrpSpPr/>
          <p:nvPr/>
        </p:nvGrpSpPr>
        <p:grpSpPr>
          <a:xfrm>
            <a:off x="1672660" y="3979705"/>
            <a:ext cx="5041178" cy="1490662"/>
            <a:chOff x="688666" y="2307647"/>
            <a:chExt cx="5041178" cy="1490662"/>
          </a:xfrm>
        </p:grpSpPr>
        <p:sp>
          <p:nvSpPr>
            <p:cNvPr id="24" name="Yuvarlatılmış Dikdörtgen 23"/>
            <p:cNvSpPr/>
            <p:nvPr/>
          </p:nvSpPr>
          <p:spPr>
            <a:xfrm>
              <a:off x="688666" y="2307647"/>
              <a:ext cx="5041178" cy="1490662"/>
            </a:xfrm>
            <a:prstGeom prst="roundRect">
              <a:avLst/>
            </a:prstGeom>
            <a:noFill/>
            <a:ln w="38100">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8" name="Düz Bağlayıcı 27"/>
            <p:cNvCxnSpPr/>
            <p:nvPr/>
          </p:nvCxnSpPr>
          <p:spPr>
            <a:xfrm>
              <a:off x="1052349" y="3259859"/>
              <a:ext cx="4313968" cy="2576"/>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0" name="Content Placeholder 2"/>
            <p:cNvSpPr txBox="1">
              <a:spLocks/>
            </p:cNvSpPr>
            <p:nvPr/>
          </p:nvSpPr>
          <p:spPr>
            <a:xfrm>
              <a:off x="762989" y="2423680"/>
              <a:ext cx="4717472" cy="1250805"/>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274320" lvl="1" indent="0" algn="just">
                <a:spcBef>
                  <a:spcPts val="600"/>
                </a:spcBef>
                <a:buFont typeface="Wingdings" pitchFamily="2" charset="2"/>
                <a:buNone/>
              </a:pPr>
              <a:r>
                <a:rPr lang="en-US" sz="2400" b="1" dirty="0">
                  <a:latin typeface="Gabriola" panose="04040605051002020D02" pitchFamily="82" charset="0"/>
                </a:rPr>
                <a:t>Muhammad Ali</a:t>
              </a:r>
              <a:r>
                <a:rPr lang="tr-TR" sz="2400" b="1" dirty="0">
                  <a:latin typeface="Gabriola" panose="04040605051002020D02" pitchFamily="82" charset="0"/>
                </a:rPr>
                <a:t>,</a:t>
              </a:r>
              <a:r>
                <a:rPr lang="en-US" sz="2400" b="1" dirty="0">
                  <a:latin typeface="Gabriola" panose="04040605051002020D02" pitchFamily="82" charset="0"/>
                </a:rPr>
                <a:t> Richard Nixon</a:t>
              </a:r>
              <a:r>
                <a:rPr lang="tr-TR" sz="2400" b="1" dirty="0">
                  <a:latin typeface="Gabriola" panose="04040605051002020D02" pitchFamily="82" charset="0"/>
                </a:rPr>
                <a:t>’ı sever</a:t>
              </a:r>
              <a:r>
                <a:rPr lang="en-US" sz="2400" b="1" dirty="0">
                  <a:latin typeface="Gabriola" panose="04040605051002020D02" pitchFamily="82" charset="0"/>
                </a:rPr>
                <a:t>.</a:t>
              </a:r>
              <a:endParaRPr lang="tr-TR" sz="2400" b="1" dirty="0">
                <a:latin typeface="Gabriola" panose="04040605051002020D02" pitchFamily="82" charset="0"/>
              </a:endParaRPr>
            </a:p>
            <a:p>
              <a:pPr marL="274320" lvl="1" indent="0" algn="just">
                <a:buFont typeface="Wingdings" pitchFamily="2" charset="2"/>
                <a:buNone/>
              </a:pPr>
              <a:r>
                <a:rPr lang="en-US" sz="2400" b="1" dirty="0">
                  <a:latin typeface="Gabriola" panose="04040605051002020D02" pitchFamily="82" charset="0"/>
                </a:rPr>
                <a:t>Richard Nixon</a:t>
              </a:r>
              <a:r>
                <a:rPr lang="tr-TR" sz="2400" b="1" dirty="0">
                  <a:latin typeface="Gabriola" panose="04040605051002020D02" pitchFamily="82" charset="0"/>
                </a:rPr>
                <a:t>,</a:t>
              </a:r>
              <a:r>
                <a:rPr lang="en-US" sz="2400" b="1" dirty="0">
                  <a:latin typeface="Gabriola" panose="04040605051002020D02" pitchFamily="82" charset="0"/>
                </a:rPr>
                <a:t> Noam Chomsky</a:t>
              </a:r>
              <a:r>
                <a:rPr lang="tr-TR" sz="2400" b="1" dirty="0">
                  <a:latin typeface="Gabriola" panose="04040605051002020D02" pitchFamily="82" charset="0"/>
                </a:rPr>
                <a:t>’</a:t>
              </a:r>
              <a:r>
                <a:rPr lang="tr-TR" sz="2400" b="1" dirty="0" err="1">
                  <a:latin typeface="Gabriola" panose="04040605051002020D02" pitchFamily="82" charset="0"/>
                </a:rPr>
                <a:t>yi</a:t>
              </a:r>
              <a:r>
                <a:rPr lang="tr-TR" sz="2400" b="1" dirty="0">
                  <a:latin typeface="Gabriola" panose="04040605051002020D02" pitchFamily="82" charset="0"/>
                </a:rPr>
                <a:t> sever</a:t>
              </a:r>
              <a:r>
                <a:rPr lang="en-US" sz="2400" b="1" dirty="0">
                  <a:latin typeface="Gabriola" panose="04040605051002020D02" pitchFamily="82" charset="0"/>
                </a:rPr>
                <a:t>.</a:t>
              </a:r>
              <a:endParaRPr lang="tr-TR" sz="2400" b="1" dirty="0">
                <a:latin typeface="Gabriola" panose="04040605051002020D02" pitchFamily="82" charset="0"/>
              </a:endParaRPr>
            </a:p>
            <a:p>
              <a:pPr marL="274320" lvl="1" indent="0" algn="just">
                <a:lnSpc>
                  <a:spcPct val="50000"/>
                </a:lnSpc>
                <a:spcBef>
                  <a:spcPts val="0"/>
                </a:spcBef>
                <a:spcAft>
                  <a:spcPts val="0"/>
                </a:spcAft>
                <a:buFont typeface="Wingdings" pitchFamily="2" charset="2"/>
                <a:buNone/>
              </a:pPr>
              <a:r>
                <a:rPr lang="en-US" sz="2400" b="1" dirty="0">
                  <a:latin typeface="Gabriola" panose="04040605051002020D02" pitchFamily="82" charset="0"/>
                </a:rPr>
                <a:t>	</a:t>
              </a:r>
              <a:endParaRPr lang="tr-TR" sz="2400" b="1" dirty="0">
                <a:latin typeface="Gabriola" panose="04040605051002020D02" pitchFamily="82" charset="0"/>
              </a:endParaRPr>
            </a:p>
            <a:p>
              <a:pPr marL="274320" lvl="1" indent="0" algn="just">
                <a:lnSpc>
                  <a:spcPct val="50000"/>
                </a:lnSpc>
                <a:spcBef>
                  <a:spcPts val="0"/>
                </a:spcBef>
                <a:spcAft>
                  <a:spcPts val="0"/>
                </a:spcAft>
                <a:buFont typeface="Wingdings" pitchFamily="2" charset="2"/>
                <a:buNone/>
              </a:pPr>
              <a:r>
                <a:rPr lang="en-US" sz="2400" b="1" dirty="0">
                  <a:latin typeface="Gabriola" panose="04040605051002020D02" pitchFamily="82" charset="0"/>
                </a:rPr>
                <a:t>Muhammad Ali</a:t>
              </a:r>
              <a:r>
                <a:rPr lang="tr-TR" sz="2400" b="1" dirty="0">
                  <a:latin typeface="Gabriola" panose="04040605051002020D02" pitchFamily="82" charset="0"/>
                </a:rPr>
                <a:t>,</a:t>
              </a:r>
              <a:r>
                <a:rPr lang="en-US" sz="2400" b="1" dirty="0">
                  <a:latin typeface="Gabriola" panose="04040605051002020D02" pitchFamily="82" charset="0"/>
                </a:rPr>
                <a:t> Noam Chomsky</a:t>
              </a:r>
              <a:r>
                <a:rPr lang="tr-TR" sz="2400" b="1" dirty="0">
                  <a:latin typeface="Gabriola" panose="04040605051002020D02" pitchFamily="82" charset="0"/>
                </a:rPr>
                <a:t>’</a:t>
              </a:r>
              <a:r>
                <a:rPr lang="tr-TR" sz="2400" b="1" dirty="0" err="1">
                  <a:latin typeface="Gabriola" panose="04040605051002020D02" pitchFamily="82" charset="0"/>
                </a:rPr>
                <a:t>yi</a:t>
              </a:r>
              <a:r>
                <a:rPr lang="tr-TR" sz="2400" b="1" dirty="0">
                  <a:latin typeface="Gabriola" panose="04040605051002020D02" pitchFamily="82" charset="0"/>
                </a:rPr>
                <a:t> sever</a:t>
              </a:r>
              <a:r>
                <a:rPr lang="en-US" sz="2400" b="1" dirty="0">
                  <a:latin typeface="Gabriola" panose="04040605051002020D02" pitchFamily="82" charset="0"/>
                </a:rPr>
                <a:t>.</a:t>
              </a:r>
              <a:endParaRPr lang="tr-TR" altLang="tr-TR" sz="2400" dirty="0">
                <a:latin typeface="Gabriola" panose="04040605051002020D02" pitchFamily="82" charset="0"/>
              </a:endParaRPr>
            </a:p>
            <a:p>
              <a:pPr marL="274320" lvl="1" indent="0" algn="just">
                <a:spcBef>
                  <a:spcPts val="600"/>
                </a:spcBef>
                <a:buFont typeface="Wingdings" pitchFamily="2" charset="2"/>
                <a:buNone/>
              </a:pPr>
              <a:endParaRPr lang="tr-TR" altLang="tr-TR" sz="2400" dirty="0">
                <a:latin typeface="Gabriola" panose="04040605051002020D02" pitchFamily="82" charset="0"/>
              </a:endParaRPr>
            </a:p>
          </p:txBody>
        </p:sp>
      </p:grpSp>
      <p:pic>
        <p:nvPicPr>
          <p:cNvPr id="31" name="Resim 30"/>
          <p:cNvPicPr>
            <a:picLocks noChangeAspect="1"/>
          </p:cNvPicPr>
          <p:nvPr/>
        </p:nvPicPr>
        <p:blipFill>
          <a:blip r:embed="rId3"/>
          <a:stretch>
            <a:fillRect/>
          </a:stretch>
        </p:blipFill>
        <p:spPr>
          <a:xfrm rot="10800000">
            <a:off x="6408471" y="4408534"/>
            <a:ext cx="1621631" cy="634039"/>
          </a:xfrm>
          <a:prstGeom prst="rect">
            <a:avLst/>
          </a:prstGeom>
        </p:spPr>
      </p:pic>
    </p:spTree>
    <p:extLst>
      <p:ext uri="{BB962C8B-B14F-4D97-AF65-F5344CB8AC3E}">
        <p14:creationId xmlns:p14="http://schemas.microsoft.com/office/powerpoint/2010/main" val="3840056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3" grpId="0" animBg="1"/>
      <p:bldP spid="14" grpId="0"/>
      <p:bldP spid="9"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Belge" ma:contentTypeID="0x0101008823842D759C9E449A32AB522A910043" ma:contentTypeVersion="10" ma:contentTypeDescription="Yeni belge oluşturun." ma:contentTypeScope="" ma:versionID="d833fa0363b9e3f7b76c9c02aa9943c6">
  <xsd:schema xmlns:xsd="http://www.w3.org/2001/XMLSchema" xmlns:xs="http://www.w3.org/2001/XMLSchema" xmlns:p="http://schemas.microsoft.com/office/2006/metadata/properties" xmlns:ns2="848fb4e4-d694-466d-9c20-89c7728fbbbf" xmlns:ns3="033fb895-ccb7-49cb-b328-917c7623290e" targetNamespace="http://schemas.microsoft.com/office/2006/metadata/properties" ma:root="true" ma:fieldsID="7e9ecd83fd5898544e3f4834760e0629" ns2:_="" ns3:_="">
    <xsd:import namespace="848fb4e4-d694-466d-9c20-89c7728fbbbf"/>
    <xsd:import namespace="033fb895-ccb7-49cb-b328-917c7623290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48fb4e4-d694-466d-9c20-89c7728fbbb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33fb895-ccb7-49cb-b328-917c7623290e" elementFormDefault="qualified">
    <xsd:import namespace="http://schemas.microsoft.com/office/2006/documentManagement/types"/>
    <xsd:import namespace="http://schemas.microsoft.com/office/infopath/2007/PartnerControls"/>
    <xsd:element name="SharedWithUsers" ma:index="16" nillable="true" ma:displayName="Paylaşılanla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Ayrıntıları ile Paylaşıld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D5A80E5-1FA8-4233-8D4A-99E79949BAD4}"/>
</file>

<file path=customXml/itemProps2.xml><?xml version="1.0" encoding="utf-8"?>
<ds:datastoreItem xmlns:ds="http://schemas.openxmlformats.org/officeDocument/2006/customXml" ds:itemID="{1C1B0322-A325-41A4-B22B-027105E63DE3}"/>
</file>

<file path=customXml/itemProps3.xml><?xml version="1.0" encoding="utf-8"?>
<ds:datastoreItem xmlns:ds="http://schemas.openxmlformats.org/officeDocument/2006/customXml" ds:itemID="{14956C26-234F-49CB-A621-82E1F318F8B3}"/>
</file>

<file path=docProps/app.xml><?xml version="1.0" encoding="utf-8"?>
<Properties xmlns="http://schemas.openxmlformats.org/officeDocument/2006/extended-properties" xmlns:vt="http://schemas.openxmlformats.org/officeDocument/2006/docPropsVTypes">
  <Template>TC103090434[[fn=Wood Type]]</Template>
  <TotalTime>6511</TotalTime>
  <Words>3076</Words>
  <Application>Microsoft Office PowerPoint</Application>
  <PresentationFormat>Geniş ekran</PresentationFormat>
  <Paragraphs>369</Paragraphs>
  <Slides>27</Slides>
  <Notes>6</Notes>
  <HiddenSlides>0</HiddenSlides>
  <MMClips>0</MMClips>
  <ScaleCrop>false</ScaleCrop>
  <HeadingPairs>
    <vt:vector size="6" baseType="variant">
      <vt:variant>
        <vt:lpstr>Kullanılan Yazı Tipleri</vt:lpstr>
      </vt:variant>
      <vt:variant>
        <vt:i4>9</vt:i4>
      </vt:variant>
      <vt:variant>
        <vt:lpstr>Tema</vt:lpstr>
      </vt:variant>
      <vt:variant>
        <vt:i4>1</vt:i4>
      </vt:variant>
      <vt:variant>
        <vt:lpstr>Slayt Başlıkları</vt:lpstr>
      </vt:variant>
      <vt:variant>
        <vt:i4>27</vt:i4>
      </vt:variant>
    </vt:vector>
  </HeadingPairs>
  <TitlesOfParts>
    <vt:vector size="37" baseType="lpstr">
      <vt:lpstr>Arial</vt:lpstr>
      <vt:lpstr>Browallia New</vt:lpstr>
      <vt:lpstr>Calibri</vt:lpstr>
      <vt:lpstr>Gabriola</vt:lpstr>
      <vt:lpstr>Garamond</vt:lpstr>
      <vt:lpstr>Impact</vt:lpstr>
      <vt:lpstr>Symbol</vt:lpstr>
      <vt:lpstr>Times New Roman</vt:lpstr>
      <vt:lpstr>Wingdings</vt:lpstr>
      <vt:lpstr>Wood Type</vt:lpstr>
      <vt:lpstr>Birinci dereceden yüklem mantığı</vt:lpstr>
      <vt:lpstr>sunum planı</vt:lpstr>
      <vt:lpstr>WIttgensteIn’IN dil görüşü</vt:lpstr>
      <vt:lpstr>l1 ile kaybolan geçerlilik</vt:lpstr>
      <vt:lpstr>L1’ deki problem</vt:lpstr>
      <vt:lpstr>yeni bir dile doğru …</vt:lpstr>
      <vt:lpstr>L2 - sözdizim </vt:lpstr>
      <vt:lpstr>PowerPoint Sunusu</vt:lpstr>
      <vt:lpstr>L2’nin 1. çıkarımın geçerliliğini göstermedeki yetersizliği  </vt:lpstr>
      <vt:lpstr>L2 - semantik</vt:lpstr>
      <vt:lpstr>L2’nin 1. çıkarımın geçerliliğini göstermedeki yetersizliği  </vt:lpstr>
      <vt:lpstr>PowerPoint Sunusu</vt:lpstr>
      <vt:lpstr>PowerPoint Sunusu</vt:lpstr>
      <vt:lpstr>PowerPoint Sunusu</vt:lpstr>
      <vt:lpstr>birinci dereceden yüklem mantığı için bir dil (1) </vt:lpstr>
      <vt:lpstr>L3 - sözdizim </vt:lpstr>
      <vt:lpstr>PowerPoint Sunusu</vt:lpstr>
      <vt:lpstr>ÖRNEK (1)</vt:lpstr>
      <vt:lpstr>PowerPoint Sunusu</vt:lpstr>
      <vt:lpstr>PowerPoint Sunusu</vt:lpstr>
      <vt:lpstr>PowerPoint Sunusu</vt:lpstr>
      <vt:lpstr>PowerPoint Sunusu</vt:lpstr>
      <vt:lpstr>PowerPoint Sunusu</vt:lpstr>
      <vt:lpstr>PowerPoint Sunusu</vt:lpstr>
      <vt:lpstr>PowerPoint Sunusu</vt:lpstr>
      <vt:lpstr>PowerPoint Sunusu</vt:lpstr>
      <vt:lpstr>kaynaklar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lattıce of thematıc roles</dc:title>
  <dc:creator>yilmazkilicaslan</dc:creator>
  <cp:lastModifiedBy>YILMAZ KILIÇASLAN</cp:lastModifiedBy>
  <cp:revision>868</cp:revision>
  <cp:lastPrinted>2017-02-13T14:21:54Z</cp:lastPrinted>
  <dcterms:created xsi:type="dcterms:W3CDTF">2014-05-19T08:47:35Z</dcterms:created>
  <dcterms:modified xsi:type="dcterms:W3CDTF">2024-03-21T11:55:35Z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0x0101008823842D759C9E449A32AB522A910043</vt:lpwstr>
  </property>
</Properties>
</file>