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97" r:id="rId4"/>
    <p:sldId id="296" r:id="rId5"/>
    <p:sldId id="279" r:id="rId6"/>
    <p:sldId id="287" r:id="rId7"/>
    <p:sldId id="288" r:id="rId8"/>
    <p:sldId id="289" r:id="rId9"/>
    <p:sldId id="290" r:id="rId10"/>
    <p:sldId id="292" r:id="rId11"/>
    <p:sldId id="291" r:id="rId12"/>
    <p:sldId id="293" r:id="rId13"/>
    <p:sldId id="298" r:id="rId14"/>
    <p:sldId id="299" r:id="rId15"/>
    <p:sldId id="300" r:id="rId16"/>
    <p:sldId id="301" r:id="rId17"/>
    <p:sldId id="295" r:id="rId18"/>
    <p:sldId id="278" r:id="rId19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99FF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 autoAdjust="0"/>
  </p:normalViewPr>
  <p:slideViewPr>
    <p:cSldViewPr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FFCFAA0-31A7-5FC4-3D68-67BF9FE6E1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127F710-7D0B-7F6D-36F0-68971BD712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76B37EC4-3005-465F-69B3-F36E048CC5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D3E1E709-2FD5-2E3C-6189-9FD96B40BE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8AE439A-B1DB-4471-A042-DA8357379B0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89867C8-8E6D-FBA2-36A2-CB343E7A43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2653572-9A74-2C8F-BC07-0DB015E0A5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7AA33FC-2F3D-1F82-A09A-6377665A081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6A08A8B9-A31A-B167-8E20-FF1F7E2303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Asıl metin stillerini düzenlemek için tıklatın</a:t>
            </a:r>
          </a:p>
          <a:p>
            <a:pPr lvl="1"/>
            <a:r>
              <a:rPr lang="en-US" noProof="0"/>
              <a:t>İkinci düzey</a:t>
            </a:r>
          </a:p>
          <a:p>
            <a:pPr lvl="2"/>
            <a:r>
              <a:rPr lang="en-US" noProof="0"/>
              <a:t>Üçüncü düzey</a:t>
            </a:r>
          </a:p>
          <a:p>
            <a:pPr lvl="3"/>
            <a:r>
              <a:rPr lang="en-US" noProof="0"/>
              <a:t>Dördüncü düzey</a:t>
            </a:r>
          </a:p>
          <a:p>
            <a:pPr lvl="4"/>
            <a:r>
              <a:rPr lang="en-US" noProof="0"/>
              <a:t>Beşinci düzey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BF38E848-C8B7-8708-1D35-6FD569A4A4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41C8E30E-632E-E9AF-86D1-A9EAB157C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0E83A77-C9CC-43A2-A688-36A8A2431DF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74225F1-C9AE-CFD4-C06B-CDB8435CA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588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1788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8988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6188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3388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0588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7788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95F919-7601-4931-B929-FA2A29F31976}" type="slidenum">
              <a:rPr lang="en-US" altLang="tr-TR"/>
              <a:pPr>
                <a:spcBef>
                  <a:spcPct val="0"/>
                </a:spcBef>
              </a:pPr>
              <a:t>1</a:t>
            </a:fld>
            <a:endParaRPr lang="en-US" altLang="tr-T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CDC3074-2831-9537-95A9-1C22786485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B8BF408-1A1B-BF86-43D8-74C789257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E83A77-C9CC-43A2-A688-36A8A2431DF7}" type="slidenum">
              <a:rPr lang="en-US" altLang="tr-TR" smtClean="0"/>
              <a:pPr>
                <a:defRPr/>
              </a:pPr>
              <a:t>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2175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E83A77-C9CC-43A2-A688-36A8A2431DF7}" type="slidenum">
              <a:rPr lang="en-US" altLang="tr-TR" smtClean="0"/>
              <a:pPr>
                <a:defRPr/>
              </a:pPr>
              <a:t>16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634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1FCC3202-77BF-EA47-E5B6-39CC1931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B86CE247-01EE-D273-CC54-06E0BB417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tr-TR" altLang="en-US"/>
              <a:t>Asıl başlık stili için tıklatın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tr-TR" altLang="en-US"/>
              <a:t>Asıl alt başlık stilini düzenlemek için tıklatın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782B64-4130-D5F7-588F-EA37687DF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062A17-DDF2-F941-74F3-291AF51E4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B8EC1B-81BC-8784-38A9-77C0AF25FB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3827D-820E-4789-9AD8-E4CABF13DEA5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2745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961353-D555-D01E-7CFC-ABF1CA42E8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222FE7-5077-0702-122E-A868717DB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E944D4-7224-76C9-8BB5-8333105894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7815-A622-43FA-B3F1-AD9E0A93DACC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8298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4489B6-F717-9452-A9A4-63B03F48A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526E64-8F56-098B-4241-B90EB9E8C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BCE50A-9230-32C3-CB39-78E20DAAD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4602-39A1-4972-A7B3-7951ABD3B77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073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0C80EA-E7A8-5616-6B4A-246053ECF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C3D7FE-9531-C873-B4F2-BC93F3B42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FAD1A5-9AA8-FA98-02C9-0F18A8941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E7218-8039-4ED3-BCA5-F38CA7AFCBDF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9057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1C5A8F-D460-7F71-935B-D275AF4F2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992C62-1046-25C0-2728-95AD584A33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200889-FE82-CAE9-646B-A6B136D7E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C580C-B4D3-475A-B491-AB30391961E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980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AB2E7-6488-19BD-8D37-573CB6440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CB98E-4FB6-14C2-16DE-7FDC36FAA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6F6EA-DFA1-92E3-3297-37DD556BC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3B7F2-052A-4274-B626-CD938CBE1F2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36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9375BD-8F46-D83E-0035-BFFBBA75E8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1853506-1A33-484B-12C2-EFC822FC5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C34382-C54B-E1DE-9F7B-D6D48153CE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7DAD-D10D-4412-8CED-EC101C3D301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8011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0C8B4A8-11F0-E787-8E3C-8C3A78EA3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A112B-DF06-643E-F597-C5E79593A2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C54B05-CA83-7C74-0862-7A96B2882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0586A-CBA6-4D2A-A076-6ED2F35C360A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2798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8C6A3C-4403-0AB7-21D8-3E1258EF5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07A6A3-B4BB-7D7D-6018-94B062DC6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4BBB0A-B5E5-1C68-3DA4-E56EFA54D8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AFE92-A81E-496C-A067-3C838D43636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4344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9B1BA-624F-D027-BACE-10F74AD8EA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915B3-D37A-21E6-2EAE-1832726E6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1E487-CC8D-0A43-763D-2D0F15F15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F7F70-84B1-4CBB-8C51-6DDF499CEB1E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5988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9B8A6-8847-D91E-ECB9-2749256479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0FBFF-FD6B-7AF4-059F-735B12B8A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FDD91-52D8-B294-A01C-8EDD303F0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D7571-3613-46B9-BE52-524AF0F83481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213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FC635CA-2149-E096-A3F1-CF9A55DC9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başlık stili için tıklatın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7AED828-5FD3-7B83-38D8-1E141C82E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metin stillerini düzenlemek için tıklatın</a:t>
            </a:r>
          </a:p>
          <a:p>
            <a:pPr lvl="1"/>
            <a:r>
              <a:rPr lang="tr-TR" altLang="en-US"/>
              <a:t>İkinci düzey</a:t>
            </a:r>
          </a:p>
          <a:p>
            <a:pPr lvl="2"/>
            <a:r>
              <a:rPr lang="tr-TR" altLang="en-US"/>
              <a:t>Üçüncü düzey</a:t>
            </a:r>
          </a:p>
          <a:p>
            <a:pPr lvl="3"/>
            <a:r>
              <a:rPr lang="tr-TR" altLang="en-US"/>
              <a:t>Dördüncü düzey</a:t>
            </a:r>
          </a:p>
          <a:p>
            <a:pPr lvl="4"/>
            <a:r>
              <a:rPr lang="tr-TR" altLang="en-US"/>
              <a:t>Beşinci düzey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AA5AE38C-C87E-3305-1742-AE0C68558A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CE0EF803-81D2-18BA-3F50-8C0A890026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37C5367D-43CC-F381-E474-59235E4641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3C37034-CA6D-4C32-967A-32FBABFAAF9A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A1545465-F3E7-18ED-1555-56FBF4B0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3689E79A-A175-88E4-F566-310910CC2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6EC41E03-D6C8-2BEB-E387-69840F8EC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7810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5400" b="1" dirty="0">
                <a:latin typeface="Gabriola" panose="04040605051002020D02" pitchFamily="82" charset="0"/>
              </a:rPr>
              <a:t>M</a:t>
            </a:r>
            <a:r>
              <a:rPr lang="tr-TR" altLang="tr-TR" sz="4400" b="1" dirty="0">
                <a:latin typeface="Gabriola" panose="04040605051002020D02" pitchFamily="82" charset="0"/>
              </a:rPr>
              <a:t>ANTIK</a:t>
            </a:r>
            <a:r>
              <a:rPr lang="tr-TR" altLang="tr-TR" sz="5400" b="1" dirty="0">
                <a:latin typeface="Gabriola" panose="04040605051002020D02" pitchFamily="82" charset="0"/>
              </a:rPr>
              <a:t> P</a:t>
            </a:r>
            <a:r>
              <a:rPr lang="tr-TR" altLang="tr-TR" sz="4400" b="1" dirty="0">
                <a:latin typeface="Gabriola" panose="04040605051002020D02" pitchFamily="82" charset="0"/>
              </a:rPr>
              <a:t>ROGLAMA</a:t>
            </a:r>
            <a:r>
              <a:rPr lang="tr-TR" altLang="tr-TR" sz="5400" b="1" dirty="0">
                <a:latin typeface="Gabriola" panose="04040605051002020D02" pitchFamily="82" charset="0"/>
              </a:rPr>
              <a:t> /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5400" b="1" dirty="0">
                <a:latin typeface="Gabriola" panose="04040605051002020D02" pitchFamily="82" charset="0"/>
              </a:rPr>
              <a:t>Y</a:t>
            </a:r>
            <a:r>
              <a:rPr lang="tr-TR" altLang="tr-TR" sz="4400" b="1" dirty="0">
                <a:latin typeface="Gabriola" panose="04040605051002020D02" pitchFamily="82" charset="0"/>
              </a:rPr>
              <a:t>ÜKLEM </a:t>
            </a:r>
            <a:r>
              <a:rPr lang="tr-TR" altLang="tr-TR" sz="5400" b="1" dirty="0">
                <a:latin typeface="Gabriola" panose="04040605051002020D02" pitchFamily="82" charset="0"/>
              </a:rPr>
              <a:t>M</a:t>
            </a:r>
            <a:r>
              <a:rPr lang="tr-TR" altLang="tr-TR" sz="4400" b="1" dirty="0">
                <a:latin typeface="Gabriola" panose="04040605051002020D02" pitchFamily="82" charset="0"/>
              </a:rPr>
              <a:t>ANTIĞI İLE </a:t>
            </a:r>
            <a:r>
              <a:rPr lang="tr-TR" altLang="tr-TR" sz="5400" b="1" dirty="0">
                <a:latin typeface="Gabriola" panose="04040605051002020D02" pitchFamily="82" charset="0"/>
              </a:rPr>
              <a:t>P</a:t>
            </a:r>
            <a:r>
              <a:rPr lang="tr-TR" altLang="tr-TR" sz="4400" b="1" dirty="0">
                <a:latin typeface="Gabriola" panose="04040605051002020D02" pitchFamily="82" charset="0"/>
              </a:rPr>
              <a:t>ROLOG</a:t>
            </a:r>
            <a:endParaRPr lang="en-US" altLang="tr-TR" sz="5400" b="1" dirty="0">
              <a:latin typeface="Gabriola" panose="04040605051002020D02" pitchFamily="82" charset="0"/>
            </a:endParaRPr>
          </a:p>
        </p:txBody>
      </p:sp>
      <p:sp>
        <p:nvSpPr>
          <p:cNvPr id="5123" name="Text Box 9">
            <a:extLst>
              <a:ext uri="{FF2B5EF4-FFF2-40B4-BE49-F238E27FC236}">
                <a16:creationId xmlns:a16="http://schemas.microsoft.com/office/drawing/2014/main" id="{9FE782B6-2FEE-A389-A830-554D1131E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035675"/>
            <a:ext cx="496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400">
                <a:latin typeface="Bookman" pitchFamily="18" charset="0"/>
              </a:rPr>
              <a:t>		</a:t>
            </a:r>
            <a:r>
              <a:rPr lang="tr-TR" altLang="tr-TR" sz="2400" b="1">
                <a:latin typeface="Gabriola" panose="04040605051002020D02" pitchFamily="82" charset="0"/>
              </a:rPr>
              <a:t>Yılmaz KILIÇASLAN</a:t>
            </a:r>
            <a:endParaRPr lang="en-US" altLang="tr-TR" sz="2400" b="1">
              <a:latin typeface="Gabriola" panose="04040605051002020D02" pitchFamily="8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524979-DFF7-C2DB-1857-587D486BE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712200" cy="736600"/>
          </a:xfrm>
        </p:spPr>
        <p:txBody>
          <a:bodyPr/>
          <a:lstStyle/>
          <a:p>
            <a:pPr algn="ctr" eaLnBrk="1" hangingPunct="1"/>
            <a:r>
              <a:rPr lang="tr-TR" altLang="tr-TR" sz="4000" b="1" dirty="0">
                <a:latin typeface="Gabriola" panose="04040605051002020D02" pitchFamily="82" charset="0"/>
              </a:rPr>
              <a:t>B</a:t>
            </a:r>
            <a:r>
              <a:rPr lang="tr-TR" altLang="tr-TR" sz="3200" b="1" dirty="0">
                <a:latin typeface="Gabriola" panose="04040605051002020D02" pitchFamily="82" charset="0"/>
              </a:rPr>
              <a:t>İR </a:t>
            </a:r>
            <a:r>
              <a:rPr lang="tr-TR" altLang="tr-TR" sz="4000" b="1" dirty="0">
                <a:latin typeface="Gabriola" panose="04040605051002020D02" pitchFamily="82" charset="0"/>
              </a:rPr>
              <a:t>Ç</a:t>
            </a:r>
            <a:r>
              <a:rPr lang="tr-TR" altLang="tr-TR" sz="3200" b="1" dirty="0">
                <a:latin typeface="Gabriola" panose="04040605051002020D02" pitchFamily="82" charset="0"/>
              </a:rPr>
              <a:t>IKARIM </a:t>
            </a:r>
            <a:r>
              <a:rPr lang="tr-TR" altLang="tr-TR" sz="4000" b="1" dirty="0">
                <a:latin typeface="Gabriola" panose="04040605051002020D02" pitchFamily="82" charset="0"/>
              </a:rPr>
              <a:t>K</a:t>
            </a:r>
            <a:r>
              <a:rPr lang="tr-TR" altLang="tr-TR" sz="3200" b="1" dirty="0">
                <a:latin typeface="Gabriola" panose="04040605051002020D02" pitchFamily="82" charset="0"/>
              </a:rPr>
              <a:t>URALI DAHA …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grpSp>
        <p:nvGrpSpPr>
          <p:cNvPr id="13315" name="Group 1">
            <a:extLst>
              <a:ext uri="{FF2B5EF4-FFF2-40B4-BE49-F238E27FC236}">
                <a16:creationId xmlns:a16="http://schemas.microsoft.com/office/drawing/2014/main" id="{DC2D6C7D-E43A-33C2-619D-92EC064C9DC8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284288"/>
            <a:ext cx="1871662" cy="1697037"/>
            <a:chOff x="755650" y="1371600"/>
            <a:chExt cx="1871663" cy="1697038"/>
          </a:xfrm>
        </p:grpSpPr>
        <p:grpSp>
          <p:nvGrpSpPr>
            <p:cNvPr id="15374" name="Group 3">
              <a:extLst>
                <a:ext uri="{FF2B5EF4-FFF2-40B4-BE49-F238E27FC236}">
                  <a16:creationId xmlns:a16="http://schemas.microsoft.com/office/drawing/2014/main" id="{257307F0-D7B3-1276-846D-64D27A72F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650" y="1371600"/>
              <a:ext cx="1871663" cy="1697038"/>
              <a:chOff x="755650" y="1371600"/>
              <a:chExt cx="1872134" cy="1697360"/>
            </a:xfrm>
          </p:grpSpPr>
          <p:grpSp>
            <p:nvGrpSpPr>
              <p:cNvPr id="15376" name="Group 1">
                <a:extLst>
                  <a:ext uri="{FF2B5EF4-FFF2-40B4-BE49-F238E27FC236}">
                    <a16:creationId xmlns:a16="http://schemas.microsoft.com/office/drawing/2014/main" id="{320EA52D-3098-F3B2-515A-8C0405190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0924" y="1860643"/>
                <a:ext cx="1776860" cy="1208317"/>
                <a:chOff x="827442" y="1773427"/>
                <a:chExt cx="1608431" cy="1208317"/>
              </a:xfrm>
            </p:grpSpPr>
            <p:sp>
              <p:nvSpPr>
                <p:cNvPr id="18" name="Yuvarlatılmış Dikdörtgen 20">
                  <a:extLst>
                    <a:ext uri="{FF2B5EF4-FFF2-40B4-BE49-F238E27FC236}">
                      <a16:creationId xmlns:a16="http://schemas.microsoft.com/office/drawing/2014/main" id="{F3D1D966-F7CA-05DD-0A94-AE08FDB5A09B}"/>
                    </a:ext>
                  </a:extLst>
                </p:cNvPr>
                <p:cNvSpPr/>
                <p:nvPr/>
              </p:nvSpPr>
              <p:spPr>
                <a:xfrm>
                  <a:off x="827442" y="1773427"/>
                  <a:ext cx="1608431" cy="1208317"/>
                </a:xfrm>
                <a:prstGeom prst="roundRect">
                  <a:avLst>
                    <a:gd name="adj" fmla="val 4700"/>
                  </a:avLst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79" name="TextBox 1">
                  <a:extLst>
                    <a:ext uri="{FF2B5EF4-FFF2-40B4-BE49-F238E27FC236}">
                      <a16:creationId xmlns:a16="http://schemas.microsoft.com/office/drawing/2014/main" id="{97157D70-2BD7-294B-AC4D-9A8127CD46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0113" y="2490657"/>
                  <a:ext cx="916135" cy="400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tr-TR" altLang="tr-TR" sz="2000" i="1"/>
                    <a:t>?- α(a).</a:t>
                  </a:r>
                  <a:endParaRPr lang="en-US" altLang="tr-TR" sz="2000"/>
                </a:p>
              </p:txBody>
            </p:sp>
            <p:sp>
              <p:nvSpPr>
                <p:cNvPr id="15380" name="TextBox 1">
                  <a:extLst>
                    <a:ext uri="{FF2B5EF4-FFF2-40B4-BE49-F238E27FC236}">
                      <a16:creationId xmlns:a16="http://schemas.microsoft.com/office/drawing/2014/main" id="{4A778C57-7938-2CBE-D6AB-1269ED313B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5964" y="1865426"/>
                  <a:ext cx="672297" cy="400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tr-TR" altLang="tr-TR" sz="2000" i="1"/>
                    <a:t>α(X).</a:t>
                  </a:r>
                  <a:endParaRPr lang="en-US" altLang="tr-TR" sz="2000"/>
                </a:p>
              </p:txBody>
            </p:sp>
          </p:grpSp>
          <p:sp>
            <p:nvSpPr>
              <p:cNvPr id="15377" name="Metin kutusu 30">
                <a:extLst>
                  <a:ext uri="{FF2B5EF4-FFF2-40B4-BE49-F238E27FC236}">
                    <a16:creationId xmlns:a16="http://schemas.microsoft.com/office/drawing/2014/main" id="{6F8CB650-578B-84C1-1CDB-776FD9728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371600"/>
                <a:ext cx="1258995" cy="461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sz="2400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Örnekleme:</a:t>
                </a:r>
                <a:endParaRPr lang="en-US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cxnSp>
          <p:nvCxnSpPr>
            <p:cNvPr id="24" name="Düz Bağlayıcı 23">
              <a:extLst>
                <a:ext uri="{FF2B5EF4-FFF2-40B4-BE49-F238E27FC236}">
                  <a16:creationId xmlns:a16="http://schemas.microsoft.com/office/drawing/2014/main" id="{90894C00-E2B3-C5A2-91C9-D9D84C02F179}"/>
                </a:ext>
              </a:extLst>
            </p:cNvPr>
            <p:cNvCxnSpPr/>
            <p:nvPr/>
          </p:nvCxnSpPr>
          <p:spPr bwMode="auto">
            <a:xfrm>
              <a:off x="1001712" y="2492376"/>
              <a:ext cx="762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1C7FCCE5-DB09-7742-9C6D-D6D8ABD1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4243388"/>
            <a:ext cx="9572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8E18E899-CA65-498E-A3D8-18DF5272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3470275"/>
            <a:ext cx="2326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?- bilir(ali,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  <p:sp>
        <p:nvSpPr>
          <p:cNvPr id="19" name="Yuvarlatılmış Dikdörtgen 20">
            <a:extLst>
              <a:ext uri="{FF2B5EF4-FFF2-40B4-BE49-F238E27FC236}">
                <a16:creationId xmlns:a16="http://schemas.microsoft.com/office/drawing/2014/main" id="{0CC680C9-2F3D-88BD-B5A8-77D10549DB99}"/>
              </a:ext>
            </a:extLst>
          </p:cNvPr>
          <p:cNvSpPr/>
          <p:nvPr/>
        </p:nvSpPr>
        <p:spPr bwMode="auto">
          <a:xfrm>
            <a:off x="4754563" y="3429000"/>
            <a:ext cx="2929006" cy="468313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E6DE3ACB-3ABC-103B-DAAF-542E2850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4030663"/>
            <a:ext cx="2929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?- bilir(</a:t>
            </a:r>
            <a:r>
              <a:rPr lang="tr-TR" altLang="tr-TR" i="1" dirty="0" err="1"/>
              <a:t>mehmet</a:t>
            </a:r>
            <a:r>
              <a:rPr lang="tr-TR" altLang="tr-TR" i="1" dirty="0"/>
              <a:t>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  <p:sp>
        <p:nvSpPr>
          <p:cNvPr id="21" name="Yuvarlatılmış Dikdörtgen 20">
            <a:extLst>
              <a:ext uri="{FF2B5EF4-FFF2-40B4-BE49-F238E27FC236}">
                <a16:creationId xmlns:a16="http://schemas.microsoft.com/office/drawing/2014/main" id="{0D8CD43F-1779-4A0C-AA37-BB60366F74D9}"/>
              </a:ext>
            </a:extLst>
          </p:cNvPr>
          <p:cNvSpPr/>
          <p:nvPr/>
        </p:nvSpPr>
        <p:spPr bwMode="auto">
          <a:xfrm>
            <a:off x="4754563" y="3989388"/>
            <a:ext cx="2929006" cy="468312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13EDE626-B403-D806-E445-19B8A2065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591050"/>
            <a:ext cx="2467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?- bilir(oya,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  <p:sp>
        <p:nvSpPr>
          <p:cNvPr id="23" name="Yuvarlatılmış Dikdörtgen 22">
            <a:extLst>
              <a:ext uri="{FF2B5EF4-FFF2-40B4-BE49-F238E27FC236}">
                <a16:creationId xmlns:a16="http://schemas.microsoft.com/office/drawing/2014/main" id="{D1481745-3D31-3CD0-6916-108EB5464019}"/>
              </a:ext>
            </a:extLst>
          </p:cNvPr>
          <p:cNvSpPr/>
          <p:nvPr/>
        </p:nvSpPr>
        <p:spPr bwMode="auto">
          <a:xfrm>
            <a:off x="4787900" y="4549775"/>
            <a:ext cx="2929006" cy="468313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C7070007-2F53-031D-2C07-B34AA74C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5151438"/>
            <a:ext cx="2595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?- bilir(suna,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  <p:sp>
        <p:nvSpPr>
          <p:cNvPr id="26" name="Yuvarlatılmış Dikdörtgen 25">
            <a:extLst>
              <a:ext uri="{FF2B5EF4-FFF2-40B4-BE49-F238E27FC236}">
                <a16:creationId xmlns:a16="http://schemas.microsoft.com/office/drawing/2014/main" id="{ED167CD7-D79E-5750-E705-F82C7D86C2F2}"/>
              </a:ext>
            </a:extLst>
          </p:cNvPr>
          <p:cNvSpPr/>
          <p:nvPr/>
        </p:nvSpPr>
        <p:spPr bwMode="auto">
          <a:xfrm>
            <a:off x="4794250" y="5110163"/>
            <a:ext cx="2929006" cy="468312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Yuvarlatılmış Dikdörtgen 20">
            <a:extLst>
              <a:ext uri="{FF2B5EF4-FFF2-40B4-BE49-F238E27FC236}">
                <a16:creationId xmlns:a16="http://schemas.microsoft.com/office/drawing/2014/main" id="{4CA7191E-434B-3284-BC16-64EC65FCA5C1}"/>
              </a:ext>
            </a:extLst>
          </p:cNvPr>
          <p:cNvSpPr/>
          <p:nvPr/>
        </p:nvSpPr>
        <p:spPr bwMode="auto">
          <a:xfrm>
            <a:off x="1354138" y="4225925"/>
            <a:ext cx="1993900" cy="647700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07C8F9-4609-97DF-9DAF-F681841B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564" y="4365109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bilir(X, </a:t>
            </a:r>
            <a:r>
              <a:rPr lang="tr-TR" altLang="tr-TR" i="1" dirty="0" err="1"/>
              <a:t>french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5" grpId="0"/>
      <p:bldP spid="25" grpId="1"/>
      <p:bldP spid="26" grpId="0" animBg="1"/>
      <p:bldP spid="26" grpId="1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8">
            <a:extLst>
              <a:ext uri="{FF2B5EF4-FFF2-40B4-BE49-F238E27FC236}">
                <a16:creationId xmlns:a16="http://schemas.microsoft.com/office/drawing/2014/main" id="{661061D4-0EAC-35D5-FF35-9F4118436797}"/>
              </a:ext>
            </a:extLst>
          </p:cNvPr>
          <p:cNvGrpSpPr>
            <a:grpSpLocks/>
          </p:cNvGrpSpPr>
          <p:nvPr/>
        </p:nvGrpSpPr>
        <p:grpSpPr bwMode="auto">
          <a:xfrm>
            <a:off x="957284" y="1707183"/>
            <a:ext cx="2447925" cy="1109662"/>
            <a:chOff x="755650" y="1310506"/>
            <a:chExt cx="3307316" cy="1110120"/>
          </a:xfrm>
        </p:grpSpPr>
        <p:sp>
          <p:nvSpPr>
            <p:cNvPr id="11" name="Yuvarlatılmış Dikdörtgen 20">
              <a:extLst>
                <a:ext uri="{FF2B5EF4-FFF2-40B4-BE49-F238E27FC236}">
                  <a16:creationId xmlns:a16="http://schemas.microsoft.com/office/drawing/2014/main" id="{FAB67F64-286F-B891-3106-5B3704998517}"/>
                </a:ext>
              </a:extLst>
            </p:cNvPr>
            <p:cNvSpPr/>
            <p:nvPr/>
          </p:nvSpPr>
          <p:spPr>
            <a:xfrm>
              <a:off x="826428" y="1772659"/>
              <a:ext cx="3236538" cy="647967"/>
            </a:xfrm>
            <a:prstGeom prst="roundRect">
              <a:avLst>
                <a:gd name="adj" fmla="val 4700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02" name="Metin kutusu 30">
              <a:extLst>
                <a:ext uri="{FF2B5EF4-FFF2-40B4-BE49-F238E27FC236}">
                  <a16:creationId xmlns:a16="http://schemas.microsoft.com/office/drawing/2014/main" id="{F4D6BEC9-D1D0-8A96-098F-69A7A483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1310506"/>
              <a:ext cx="1479653" cy="46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Bir sorgu:</a:t>
              </a:r>
              <a:endParaRPr lang="en-US" altLang="tr-TR" sz="2400" b="1" dirty="0">
                <a:solidFill>
                  <a:schemeClr val="accent2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28DCAF-6E39-82CE-D009-E6A27579FEDD}"/>
              </a:ext>
            </a:extLst>
          </p:cNvPr>
          <p:cNvGrpSpPr>
            <a:grpSpLocks/>
          </p:cNvGrpSpPr>
          <p:nvPr/>
        </p:nvGrpSpPr>
        <p:grpSpPr bwMode="auto">
          <a:xfrm>
            <a:off x="3498871" y="1886570"/>
            <a:ext cx="1531852" cy="954088"/>
            <a:chOff x="5787680" y="1671191"/>
            <a:chExt cx="1531103" cy="953913"/>
          </a:xfrm>
        </p:grpSpPr>
        <p:sp>
          <p:nvSpPr>
            <p:cNvPr id="16399" name="Metin kutusu 30">
              <a:extLst>
                <a:ext uri="{FF2B5EF4-FFF2-40B4-BE49-F238E27FC236}">
                  <a16:creationId xmlns:a16="http://schemas.microsoft.com/office/drawing/2014/main" id="{F5B64B11-7F38-9E5C-3B90-D2D0ED70B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4533" y="1671191"/>
              <a:ext cx="1104250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L</a:t>
              </a:r>
              <a:r>
                <a:rPr lang="tr-TR" altLang="tr-TR" sz="2400" b="1" baseline="-25000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3</a:t>
              </a:r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’e çeviri:</a:t>
              </a:r>
              <a:endParaRPr lang="en-US" altLang="tr-TR" sz="2400" b="1" dirty="0">
                <a:solidFill>
                  <a:schemeClr val="accent2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6400" name="TextBox 29">
              <a:extLst>
                <a:ext uri="{FF2B5EF4-FFF2-40B4-BE49-F238E27FC236}">
                  <a16:creationId xmlns:a16="http://schemas.microsoft.com/office/drawing/2014/main" id="{FF21A0B3-2731-45A5-8672-6C21EA80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7680" y="1978773"/>
              <a:ext cx="4379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tr-TR" sz="3600"/>
                <a:t>≈</a:t>
              </a:r>
            </a:p>
          </p:txBody>
        </p:sp>
      </p:grpSp>
      <p:grpSp>
        <p:nvGrpSpPr>
          <p:cNvPr id="14341" name="Group 68">
            <a:extLst>
              <a:ext uri="{FF2B5EF4-FFF2-40B4-BE49-F238E27FC236}">
                <a16:creationId xmlns:a16="http://schemas.microsoft.com/office/drawing/2014/main" id="{00B8FDA6-5182-5B16-B1F5-7FCEABCFD96E}"/>
              </a:ext>
            </a:extLst>
          </p:cNvPr>
          <p:cNvGrpSpPr>
            <a:grpSpLocks/>
          </p:cNvGrpSpPr>
          <p:nvPr/>
        </p:nvGrpSpPr>
        <p:grpSpPr bwMode="auto">
          <a:xfrm>
            <a:off x="957284" y="3399458"/>
            <a:ext cx="3313112" cy="1109662"/>
            <a:chOff x="755650" y="1310506"/>
            <a:chExt cx="3307316" cy="1110120"/>
          </a:xfrm>
        </p:grpSpPr>
        <p:sp>
          <p:nvSpPr>
            <p:cNvPr id="51" name="Yuvarlatılmış Dikdörtgen 20">
              <a:extLst>
                <a:ext uri="{FF2B5EF4-FFF2-40B4-BE49-F238E27FC236}">
                  <a16:creationId xmlns:a16="http://schemas.microsoft.com/office/drawing/2014/main" id="{66D5A24F-9406-0E16-E706-A1985DA6E881}"/>
                </a:ext>
              </a:extLst>
            </p:cNvPr>
            <p:cNvSpPr/>
            <p:nvPr/>
          </p:nvSpPr>
          <p:spPr>
            <a:xfrm>
              <a:off x="826962" y="1772659"/>
              <a:ext cx="3236004" cy="647967"/>
            </a:xfrm>
            <a:prstGeom prst="roundRect">
              <a:avLst>
                <a:gd name="adj" fmla="val 4700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98" name="Metin kutusu 30">
              <a:extLst>
                <a:ext uri="{FF2B5EF4-FFF2-40B4-BE49-F238E27FC236}">
                  <a16:creationId xmlns:a16="http://schemas.microsoft.com/office/drawing/2014/main" id="{6EE2FAD7-599B-C0DA-FCFE-2C4B3003A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1310506"/>
              <a:ext cx="2147787" cy="46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sz="2400" b="1" dirty="0" err="1">
                  <a:solidFill>
                    <a:schemeClr val="accent2"/>
                  </a:solidFill>
                  <a:latin typeface="Gabriola" panose="04040605051002020D02" pitchFamily="82" charset="0"/>
                </a:rPr>
                <a:t>Nicelenmiş</a:t>
              </a:r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 bir sorgu:</a:t>
              </a:r>
              <a:endParaRPr lang="en-US" altLang="tr-TR" sz="2400" b="1" dirty="0">
                <a:solidFill>
                  <a:schemeClr val="accent2"/>
                </a:solidFill>
                <a:latin typeface="Gabriola" panose="04040605051002020D02" pitchFamily="82" charset="0"/>
              </a:endParaRPr>
            </a:p>
          </p:txBody>
        </p:sp>
      </p:grpSp>
      <p:sp>
        <p:nvSpPr>
          <p:cNvPr id="14342" name="Rectangle 1">
            <a:extLst>
              <a:ext uri="{FF2B5EF4-FFF2-40B4-BE49-F238E27FC236}">
                <a16:creationId xmlns:a16="http://schemas.microsoft.com/office/drawing/2014/main" id="{646C46A6-39E1-B736-8F83-06E7C47D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96" y="2326308"/>
            <a:ext cx="2313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?- bilir(X,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r>
              <a:rPr lang="tr-TR" altLang="tr-TR" dirty="0"/>
              <a:t> </a:t>
            </a:r>
            <a:endParaRPr lang="en-US" altLang="tr-TR" dirty="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20C0F3FB-B96F-D8AE-0BD5-AE8169DAD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71" y="3985245"/>
            <a:ext cx="2303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?- yüklem(T</a:t>
            </a:r>
            <a:r>
              <a:rPr lang="tr-TR" altLang="tr-TR" i="1" baseline="-25000" dirty="0"/>
              <a:t>1</a:t>
            </a:r>
            <a:r>
              <a:rPr lang="tr-TR" altLang="tr-TR" i="1" dirty="0"/>
              <a:t>, ..., </a:t>
            </a:r>
            <a:r>
              <a:rPr lang="tr-TR" altLang="tr-TR" i="1" dirty="0" err="1"/>
              <a:t>T</a:t>
            </a:r>
            <a:r>
              <a:rPr lang="tr-TR" altLang="tr-TR" i="1" baseline="-25000" dirty="0" err="1"/>
              <a:t>n</a:t>
            </a:r>
            <a:r>
              <a:rPr lang="tr-TR" altLang="tr-TR" i="1" dirty="0"/>
              <a:t>)</a:t>
            </a:r>
            <a:r>
              <a:rPr lang="tr-TR" altLang="tr-TR" dirty="0"/>
              <a:t> </a:t>
            </a:r>
            <a:endParaRPr lang="en-US" altLang="tr-TR" dirty="0"/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534C71FF-FD55-FDE4-4D70-77A3014F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71" y="2346945"/>
            <a:ext cx="2247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b="1" i="1" dirty="0">
                <a:sym typeface="Symbol" panose="05050102010706020507" pitchFamily="18" charset="2"/>
              </a:rPr>
              <a:t></a:t>
            </a:r>
            <a:r>
              <a:rPr lang="tr-TR" altLang="tr-TR" i="1" dirty="0"/>
              <a:t>x bilir(x,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tr-TR" altLang="tr-T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77CBCA-1ED0-16A5-DA95-568731D99330}"/>
              </a:ext>
            </a:extLst>
          </p:cNvPr>
          <p:cNvGrpSpPr>
            <a:grpSpLocks/>
          </p:cNvGrpSpPr>
          <p:nvPr/>
        </p:nvGrpSpPr>
        <p:grpSpPr bwMode="auto">
          <a:xfrm>
            <a:off x="4343421" y="3501058"/>
            <a:ext cx="3612955" cy="968375"/>
            <a:chOff x="3780885" y="3242518"/>
            <a:chExt cx="3613424" cy="969790"/>
          </a:xfrm>
        </p:grpSpPr>
        <p:sp>
          <p:nvSpPr>
            <p:cNvPr id="16394" name="Metin kutusu 30">
              <a:extLst>
                <a:ext uri="{FF2B5EF4-FFF2-40B4-BE49-F238E27FC236}">
                  <a16:creationId xmlns:a16="http://schemas.microsoft.com/office/drawing/2014/main" id="{E85646AC-B63E-F69E-D82D-C975C3444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925" y="3242518"/>
              <a:ext cx="1104933" cy="46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L</a:t>
              </a:r>
              <a:r>
                <a:rPr lang="tr-TR" altLang="tr-TR" sz="2400" b="1" baseline="-25000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3</a:t>
              </a:r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’e çeviri:</a:t>
              </a:r>
              <a:endParaRPr lang="en-US" altLang="tr-TR" sz="2400" b="1" dirty="0">
                <a:solidFill>
                  <a:schemeClr val="accent2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6395" name="TextBox 61">
              <a:extLst>
                <a:ext uri="{FF2B5EF4-FFF2-40B4-BE49-F238E27FC236}">
                  <a16:creationId xmlns:a16="http://schemas.microsoft.com/office/drawing/2014/main" id="{0A22A02E-3411-4C90-522F-010555F4F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885" y="3565977"/>
              <a:ext cx="4379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tr-TR" sz="3600"/>
                <a:t>≈</a:t>
              </a:r>
            </a:p>
          </p:txBody>
        </p:sp>
        <p:sp>
          <p:nvSpPr>
            <p:cNvPr id="16396" name="Rectangle 12">
              <a:extLst>
                <a:ext uri="{FF2B5EF4-FFF2-40B4-BE49-F238E27FC236}">
                  <a16:creationId xmlns:a16="http://schemas.microsoft.com/office/drawing/2014/main" id="{BCE12E06-EDC2-3AB5-09CD-F522C245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234" y="3727414"/>
              <a:ext cx="3173075" cy="36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b="1" i="1" dirty="0">
                  <a:sym typeface="Symbol" panose="05050102010706020507" pitchFamily="18" charset="2"/>
                </a:rPr>
                <a:t></a:t>
              </a:r>
              <a:r>
                <a:rPr lang="tr-TR" altLang="tr-TR" i="1" dirty="0"/>
                <a:t>x</a:t>
              </a:r>
              <a:r>
                <a:rPr lang="tr-TR" altLang="tr-TR" i="1" baseline="-25000" dirty="0"/>
                <a:t>1</a:t>
              </a:r>
              <a:r>
                <a:rPr lang="tr-TR" altLang="tr-TR" i="1" dirty="0"/>
                <a:t>, ..., </a:t>
              </a:r>
              <a:r>
                <a:rPr lang="tr-TR" altLang="tr-TR" b="1" i="1" dirty="0">
                  <a:sym typeface="Symbol" panose="05050102010706020507" pitchFamily="18" charset="2"/>
                </a:rPr>
                <a:t></a:t>
              </a:r>
              <a:r>
                <a:rPr lang="tr-TR" altLang="tr-TR" i="1" dirty="0" err="1"/>
                <a:t>x</a:t>
              </a:r>
              <a:r>
                <a:rPr lang="tr-TR" altLang="tr-TR" i="1" baseline="-25000" dirty="0" err="1"/>
                <a:t>k</a:t>
              </a:r>
              <a:r>
                <a:rPr lang="tr-TR" altLang="tr-TR" i="1" baseline="-25000" dirty="0"/>
                <a:t> </a:t>
              </a:r>
              <a:r>
                <a:rPr lang="tr-TR" altLang="tr-TR" i="1" dirty="0"/>
                <a:t>yüklem(T</a:t>
              </a:r>
              <a:r>
                <a:rPr lang="tr-TR" altLang="tr-TR" i="1" baseline="-25000" dirty="0"/>
                <a:t>1</a:t>
              </a:r>
              <a:r>
                <a:rPr lang="tr-TR" altLang="tr-TR" i="1" dirty="0"/>
                <a:t>, ..., </a:t>
              </a:r>
              <a:r>
                <a:rPr lang="tr-TR" altLang="tr-TR" i="1" dirty="0" err="1"/>
                <a:t>T</a:t>
              </a:r>
              <a:r>
                <a:rPr lang="tr-TR" altLang="tr-TR" i="1" baseline="-25000" dirty="0" err="1"/>
                <a:t>n</a:t>
              </a:r>
              <a:r>
                <a:rPr lang="tr-TR" altLang="tr-TR" i="1" dirty="0"/>
                <a:t>)</a:t>
              </a:r>
              <a:r>
                <a:rPr lang="tr-TR" altLang="tr-TR" dirty="0"/>
                <a:t>.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5E75BD6-E967-40FE-3A19-06D78A39D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4" y="49900"/>
            <a:ext cx="8229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tr-TR" altLang="tr-TR" sz="4400" b="1" kern="0" dirty="0">
                <a:latin typeface="Gabriola" panose="04040605051002020D02" pitchFamily="82" charset="0"/>
              </a:rPr>
              <a:t>P</a:t>
            </a:r>
            <a:r>
              <a:rPr lang="tr-TR" altLang="tr-TR" sz="3200" b="1" kern="0" dirty="0">
                <a:latin typeface="Gabriola" panose="04040605051002020D02" pitchFamily="82" charset="0"/>
              </a:rPr>
              <a:t>ROLOG </a:t>
            </a:r>
            <a:r>
              <a:rPr lang="tr-TR" altLang="tr-TR" sz="4400" b="1" kern="0" dirty="0">
                <a:latin typeface="Gabriola" panose="04040605051002020D02" pitchFamily="82" charset="0"/>
              </a:rPr>
              <a:t>S</a:t>
            </a:r>
            <a:r>
              <a:rPr lang="tr-TR" altLang="tr-TR" sz="3200" b="1" kern="0" dirty="0">
                <a:latin typeface="Gabriola" panose="04040605051002020D02" pitchFamily="82" charset="0"/>
              </a:rPr>
              <a:t>ORGULARINDA </a:t>
            </a:r>
            <a:r>
              <a:rPr lang="tr-TR" altLang="tr-TR" sz="4400" b="1" kern="0" dirty="0">
                <a:latin typeface="Gabriola" panose="04040605051002020D02" pitchFamily="82" charset="0"/>
              </a:rPr>
              <a:t>N</a:t>
            </a:r>
            <a:r>
              <a:rPr lang="tr-TR" altLang="tr-TR" sz="3200" b="1" kern="0" dirty="0">
                <a:latin typeface="Gabriola" panose="04040605051002020D02" pitchFamily="82" charset="0"/>
              </a:rPr>
              <a:t>İCELEYİCİLER</a:t>
            </a:r>
            <a:endParaRPr lang="en-US" altLang="tr-TR" sz="3200" b="1" kern="0" dirty="0"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3" grpId="0"/>
      <p:bldP spid="143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B366E23-05E7-DA49-087E-712DC0490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712200" cy="736600"/>
          </a:xfrm>
        </p:spPr>
        <p:txBody>
          <a:bodyPr/>
          <a:lstStyle/>
          <a:p>
            <a:pPr algn="ctr" eaLnBrk="1" hangingPunct="1"/>
            <a:r>
              <a:rPr lang="tr-TR" altLang="tr-TR" sz="4000" b="1" dirty="0">
                <a:latin typeface="Gabriola" panose="04040605051002020D02" pitchFamily="82" charset="0"/>
              </a:rPr>
              <a:t>S</a:t>
            </a:r>
            <a:r>
              <a:rPr lang="tr-TR" altLang="tr-TR" sz="3200" b="1" dirty="0">
                <a:latin typeface="Gabriola" panose="04040605051002020D02" pitchFamily="82" charset="0"/>
              </a:rPr>
              <a:t>ON </a:t>
            </a:r>
            <a:r>
              <a:rPr lang="tr-TR" altLang="tr-TR" sz="4000" b="1" dirty="0">
                <a:latin typeface="Gabriola" panose="04040605051002020D02" pitchFamily="82" charset="0"/>
              </a:rPr>
              <a:t>Ç</a:t>
            </a:r>
            <a:r>
              <a:rPr lang="tr-TR" altLang="tr-TR" sz="3200" b="1" dirty="0">
                <a:latin typeface="Gabriola" panose="04040605051002020D02" pitchFamily="82" charset="0"/>
              </a:rPr>
              <a:t>IKARIM </a:t>
            </a:r>
            <a:r>
              <a:rPr lang="tr-TR" altLang="tr-TR" sz="4000" b="1" dirty="0">
                <a:latin typeface="Gabriola" panose="04040605051002020D02" pitchFamily="82" charset="0"/>
              </a:rPr>
              <a:t>K</a:t>
            </a:r>
            <a:r>
              <a:rPr lang="tr-TR" altLang="tr-TR" sz="3200" b="1" dirty="0">
                <a:latin typeface="Gabriola" panose="04040605051002020D02" pitchFamily="82" charset="0"/>
              </a:rPr>
              <a:t>URALI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grpSp>
        <p:nvGrpSpPr>
          <p:cNvPr id="15363" name="Group 1">
            <a:extLst>
              <a:ext uri="{FF2B5EF4-FFF2-40B4-BE49-F238E27FC236}">
                <a16:creationId xmlns:a16="http://schemas.microsoft.com/office/drawing/2014/main" id="{C1FEAC4C-D5E8-C59B-C761-BD4D73CA1DD3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287463"/>
            <a:ext cx="1871662" cy="1997075"/>
            <a:chOff x="755650" y="1371600"/>
            <a:chExt cx="1871663" cy="1996884"/>
          </a:xfrm>
        </p:grpSpPr>
        <p:grpSp>
          <p:nvGrpSpPr>
            <p:cNvPr id="17424" name="Group 3">
              <a:extLst>
                <a:ext uri="{FF2B5EF4-FFF2-40B4-BE49-F238E27FC236}">
                  <a16:creationId xmlns:a16="http://schemas.microsoft.com/office/drawing/2014/main" id="{0584D2A9-47CB-6204-3610-6AD644AE5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650" y="1371600"/>
              <a:ext cx="1871663" cy="1996884"/>
              <a:chOff x="755650" y="1371600"/>
              <a:chExt cx="1872134" cy="1997263"/>
            </a:xfrm>
          </p:grpSpPr>
          <p:grpSp>
            <p:nvGrpSpPr>
              <p:cNvPr id="17426" name="Group 1">
                <a:extLst>
                  <a:ext uri="{FF2B5EF4-FFF2-40B4-BE49-F238E27FC236}">
                    <a16:creationId xmlns:a16="http://schemas.microsoft.com/office/drawing/2014/main" id="{CF977636-7AB2-5B49-81E7-225B398036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0924" y="1860642"/>
                <a:ext cx="1776860" cy="1508221"/>
                <a:chOff x="827442" y="1773426"/>
                <a:chExt cx="1608431" cy="1508221"/>
              </a:xfrm>
            </p:grpSpPr>
            <p:sp>
              <p:nvSpPr>
                <p:cNvPr id="18" name="Yuvarlatılmış Dikdörtgen 20">
                  <a:extLst>
                    <a:ext uri="{FF2B5EF4-FFF2-40B4-BE49-F238E27FC236}">
                      <a16:creationId xmlns:a16="http://schemas.microsoft.com/office/drawing/2014/main" id="{1C183709-B80D-E952-C09B-C5A3FD4FCFC2}"/>
                    </a:ext>
                  </a:extLst>
                </p:cNvPr>
                <p:cNvSpPr/>
                <p:nvPr/>
              </p:nvSpPr>
              <p:spPr>
                <a:xfrm>
                  <a:off x="827442" y="1773380"/>
                  <a:ext cx="1608431" cy="1508267"/>
                </a:xfrm>
                <a:prstGeom prst="roundRect">
                  <a:avLst>
                    <a:gd name="adj" fmla="val 4700"/>
                  </a:avLst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429" name="TextBox 1">
                  <a:extLst>
                    <a:ext uri="{FF2B5EF4-FFF2-40B4-BE49-F238E27FC236}">
                      <a16:creationId xmlns:a16="http://schemas.microsoft.com/office/drawing/2014/main" id="{B9596D3F-C0CD-CDAA-EC72-F2C6E37A2C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0113" y="2490657"/>
                  <a:ext cx="969839" cy="7080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tr-TR" altLang="tr-TR" sz="2000" i="1"/>
                    <a:t>?- α(X).</a:t>
                  </a:r>
                </a:p>
                <a:p>
                  <a:r>
                    <a:rPr lang="tr-TR" altLang="tr-TR" sz="2000" i="1"/>
                    <a:t>    X = a</a:t>
                  </a:r>
                  <a:endParaRPr lang="en-US" altLang="tr-TR" sz="2000"/>
                </a:p>
              </p:txBody>
            </p:sp>
            <p:sp>
              <p:nvSpPr>
                <p:cNvPr id="17430" name="TextBox 1">
                  <a:extLst>
                    <a:ext uri="{FF2B5EF4-FFF2-40B4-BE49-F238E27FC236}">
                      <a16:creationId xmlns:a16="http://schemas.microsoft.com/office/drawing/2014/main" id="{1FB1BB54-F1CB-A846-B566-C392DA7A81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5964" y="1865426"/>
                  <a:ext cx="646172" cy="400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tr-TR" altLang="tr-TR" sz="2000" i="1"/>
                    <a:t>α(a).</a:t>
                  </a:r>
                  <a:endParaRPr lang="en-US" altLang="tr-TR" sz="2000"/>
                </a:p>
              </p:txBody>
            </p:sp>
          </p:grpSp>
          <p:sp>
            <p:nvSpPr>
              <p:cNvPr id="17427" name="Metin kutusu 30">
                <a:extLst>
                  <a:ext uri="{FF2B5EF4-FFF2-40B4-BE49-F238E27FC236}">
                    <a16:creationId xmlns:a16="http://schemas.microsoft.com/office/drawing/2014/main" id="{8A64C1A4-FB88-4428-BEF4-787253989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371600"/>
                <a:ext cx="1193256" cy="461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sz="2400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Genelleme:</a:t>
                </a:r>
                <a:endParaRPr lang="en-US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cxnSp>
          <p:nvCxnSpPr>
            <p:cNvPr id="24" name="Düz Bağlayıcı 23">
              <a:extLst>
                <a:ext uri="{FF2B5EF4-FFF2-40B4-BE49-F238E27FC236}">
                  <a16:creationId xmlns:a16="http://schemas.microsoft.com/office/drawing/2014/main" id="{D2F89A17-3C17-6B73-2381-A958C5BE6C85}"/>
                </a:ext>
              </a:extLst>
            </p:cNvPr>
            <p:cNvCxnSpPr/>
            <p:nvPr/>
          </p:nvCxnSpPr>
          <p:spPr bwMode="auto">
            <a:xfrm>
              <a:off x="1001712" y="2492268"/>
              <a:ext cx="1193801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Resim 14">
            <a:extLst>
              <a:ext uri="{FF2B5EF4-FFF2-40B4-BE49-F238E27FC236}">
                <a16:creationId xmlns:a16="http://schemas.microsoft.com/office/drawing/2014/main" id="{C1942950-8D19-E7E4-B3BA-B41E2099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02" y="4491038"/>
            <a:ext cx="9572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506CEF7F-B5C2-BCBA-2044-24F0FF36C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686175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bilir(ali,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  <p:sp>
        <p:nvSpPr>
          <p:cNvPr id="17" name="Yuvarlatılmış Dikdörtgen 20">
            <a:extLst>
              <a:ext uri="{FF2B5EF4-FFF2-40B4-BE49-F238E27FC236}">
                <a16:creationId xmlns:a16="http://schemas.microsoft.com/office/drawing/2014/main" id="{80AC4207-11CB-3B8C-BDB8-1CD5DB6036CD}"/>
              </a:ext>
            </a:extLst>
          </p:cNvPr>
          <p:cNvSpPr/>
          <p:nvPr/>
        </p:nvSpPr>
        <p:spPr bwMode="auto">
          <a:xfrm>
            <a:off x="1116013" y="3644900"/>
            <a:ext cx="2839239" cy="468313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9E7B5427-DBAC-74DB-D57D-966888A6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246563"/>
            <a:ext cx="2659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bilir(</a:t>
            </a:r>
            <a:r>
              <a:rPr lang="tr-TR" altLang="tr-TR" i="1" dirty="0" err="1"/>
              <a:t>mehmet</a:t>
            </a:r>
            <a:r>
              <a:rPr lang="tr-TR" altLang="tr-TR" i="1" dirty="0"/>
              <a:t>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  <p:sp>
        <p:nvSpPr>
          <p:cNvPr id="20" name="Yuvarlatılmış Dikdörtgen 19">
            <a:extLst>
              <a:ext uri="{FF2B5EF4-FFF2-40B4-BE49-F238E27FC236}">
                <a16:creationId xmlns:a16="http://schemas.microsoft.com/office/drawing/2014/main" id="{625832D5-5825-4081-12D4-2A8946C1115F}"/>
              </a:ext>
            </a:extLst>
          </p:cNvPr>
          <p:cNvSpPr/>
          <p:nvPr/>
        </p:nvSpPr>
        <p:spPr bwMode="auto">
          <a:xfrm>
            <a:off x="1116013" y="4205288"/>
            <a:ext cx="2839239" cy="468312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6E73BE8A-49BD-632E-8CE4-19965077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4806950"/>
            <a:ext cx="2198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bilir(oya,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  <p:sp>
        <p:nvSpPr>
          <p:cNvPr id="22" name="Yuvarlatılmış Dikdörtgen 21">
            <a:extLst>
              <a:ext uri="{FF2B5EF4-FFF2-40B4-BE49-F238E27FC236}">
                <a16:creationId xmlns:a16="http://schemas.microsoft.com/office/drawing/2014/main" id="{A42540D6-D7B4-D920-30F8-A32F5C806798}"/>
              </a:ext>
            </a:extLst>
          </p:cNvPr>
          <p:cNvSpPr/>
          <p:nvPr/>
        </p:nvSpPr>
        <p:spPr bwMode="auto">
          <a:xfrm>
            <a:off x="1147763" y="4765675"/>
            <a:ext cx="2839239" cy="468313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9553F30D-3D6B-66B7-F671-3FBB6E61D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5367338"/>
            <a:ext cx="2326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bilir(suna,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  <p:sp>
        <p:nvSpPr>
          <p:cNvPr id="25" name="Yuvarlatılmış Dikdörtgen 24">
            <a:extLst>
              <a:ext uri="{FF2B5EF4-FFF2-40B4-BE49-F238E27FC236}">
                <a16:creationId xmlns:a16="http://schemas.microsoft.com/office/drawing/2014/main" id="{E9F1CFC5-EED1-2FEE-4360-770EA2DEE4B5}"/>
              </a:ext>
            </a:extLst>
          </p:cNvPr>
          <p:cNvSpPr/>
          <p:nvPr/>
        </p:nvSpPr>
        <p:spPr bwMode="auto">
          <a:xfrm>
            <a:off x="1155700" y="5326063"/>
            <a:ext cx="2839239" cy="468312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D470E916-137B-CD7B-6B23-65DB0B20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090" y="4532313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i="1" dirty="0"/>
              <a:t>?- bilir(X, </a:t>
            </a:r>
            <a:r>
              <a:rPr lang="tr-TR" altLang="tr-TR" i="1" dirty="0" err="1"/>
              <a:t>fransızca</a:t>
            </a:r>
            <a:r>
              <a:rPr lang="tr-TR" altLang="tr-TR" i="1" dirty="0"/>
              <a:t>).</a:t>
            </a:r>
            <a:endParaRPr lang="en-US" altLang="tr-TR" dirty="0"/>
          </a:p>
        </p:txBody>
      </p:sp>
      <p:sp>
        <p:nvSpPr>
          <p:cNvPr id="27" name="Yuvarlatılmış Dikdörtgen 20">
            <a:extLst>
              <a:ext uri="{FF2B5EF4-FFF2-40B4-BE49-F238E27FC236}">
                <a16:creationId xmlns:a16="http://schemas.microsoft.com/office/drawing/2014/main" id="{DFA94BF8-DB7E-DD1F-7FD0-18F87F2FCA5D}"/>
              </a:ext>
            </a:extLst>
          </p:cNvPr>
          <p:cNvSpPr/>
          <p:nvPr/>
        </p:nvSpPr>
        <p:spPr bwMode="auto">
          <a:xfrm>
            <a:off x="5005090" y="4491038"/>
            <a:ext cx="2735262" cy="468312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/>
      <p:bldP spid="20" grpId="0" animBg="1"/>
      <p:bldP spid="21" grpId="0"/>
      <p:bldP spid="22" grpId="0" animBg="1"/>
      <p:bldP spid="23" grpId="0"/>
      <p:bldP spid="25" grpId="0" animBg="1"/>
      <p:bldP spid="26" grpId="0"/>
      <p:bldP spid="26" grpId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Yuvarlatılmış Dikdörtgen 20">
            <a:extLst>
              <a:ext uri="{FF2B5EF4-FFF2-40B4-BE49-F238E27FC236}">
                <a16:creationId xmlns:a16="http://schemas.microsoft.com/office/drawing/2014/main" id="{88CA1606-7F30-1370-B374-7BBE153D4A71}"/>
              </a:ext>
            </a:extLst>
          </p:cNvPr>
          <p:cNvSpPr/>
          <p:nvPr/>
        </p:nvSpPr>
        <p:spPr bwMode="auto">
          <a:xfrm>
            <a:off x="179388" y="1689646"/>
            <a:ext cx="5184775" cy="3611562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828E1518-A405-EB5F-4368-4BDD9887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56509"/>
            <a:ext cx="5184775" cy="327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ts val="2338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Gabriola" panose="04040605051002020D02" pitchFamily="82" charset="0"/>
              </a:rPr>
              <a:t>Önermeler </a:t>
            </a:r>
            <a:r>
              <a:rPr lang="tr-TR" sz="2400" b="1" dirty="0">
                <a:latin typeface="Gabriola" panose="04040605051002020D02" pitchFamily="82" charset="0"/>
              </a:rPr>
              <a:t>zihinsel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b="1" dirty="0">
                <a:latin typeface="Gabriola" panose="04040605051002020D02" pitchFamily="82" charset="0"/>
              </a:rPr>
              <a:t>durumların</a:t>
            </a:r>
            <a:r>
              <a:rPr lang="tr-TR" sz="2400" dirty="0">
                <a:latin typeface="Gabriola" panose="04040605051002020D02" pitchFamily="82" charset="0"/>
              </a:rPr>
              <a:t> içerikleridir.</a:t>
            </a:r>
            <a:endParaRPr lang="tr-TR" altLang="tr-TR" sz="2400" dirty="0">
              <a:latin typeface="Gabriola" panose="04040605051002020D02" pitchFamily="82" charset="0"/>
            </a:endParaRPr>
          </a:p>
          <a:p>
            <a:pPr algn="just">
              <a:lnSpc>
                <a:spcPts val="2338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Gabriola" panose="04040605051002020D02" pitchFamily="82" charset="0"/>
              </a:rPr>
              <a:t>Ait oldukları mantık sistemine bağlı olarak, önermeler, zihinsel durumlara farklı </a:t>
            </a:r>
            <a:r>
              <a:rPr lang="tr-TR" sz="2400" b="1" dirty="0" err="1">
                <a:latin typeface="Gabriola" panose="04040605051002020D02" pitchFamily="82" charset="0"/>
              </a:rPr>
              <a:t>epistomolojik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b="1" dirty="0">
                <a:latin typeface="Gabriola" panose="04040605051002020D02" pitchFamily="82" charset="0"/>
              </a:rPr>
              <a:t>düzeylerde</a:t>
            </a:r>
            <a:r>
              <a:rPr lang="tr-TR" sz="2400" dirty="0">
                <a:latin typeface="Gabriola" panose="04040605051002020D02" pitchFamily="82" charset="0"/>
              </a:rPr>
              <a:t> içerik sağlarlar.</a:t>
            </a:r>
          </a:p>
          <a:p>
            <a:pPr algn="just">
              <a:lnSpc>
                <a:spcPts val="2338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Gabriola" panose="04040605051002020D02" pitchFamily="82" charset="0"/>
              </a:rPr>
              <a:t>Önermeler mantığının önermeleri, </a:t>
            </a:r>
            <a:r>
              <a:rPr lang="tr-TR" sz="2400" b="1" dirty="0">
                <a:latin typeface="Gabriola" panose="04040605051002020D02" pitchFamily="82" charset="0"/>
              </a:rPr>
              <a:t>sıfırıncı</a:t>
            </a:r>
            <a:r>
              <a:rPr lang="tr-TR" sz="2400" dirty="0">
                <a:latin typeface="Gabriola" panose="04040605051002020D02" pitchFamily="82" charset="0"/>
              </a:rPr>
              <a:t> epistemolojik düzeyde yer alırlar: bir durumun varlığını belirtirler. </a:t>
            </a:r>
            <a:endParaRPr lang="tr-TR" altLang="tr-TR" sz="2400" dirty="0">
              <a:latin typeface="Gabriola" panose="04040605051002020D02" pitchFamily="82" charset="0"/>
            </a:endParaRPr>
          </a:p>
          <a:p>
            <a:pPr algn="just">
              <a:lnSpc>
                <a:spcPts val="2338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Gabriola" panose="04040605051002020D02" pitchFamily="82" charset="0"/>
              </a:rPr>
              <a:t>Yüklem mantığının önermeler, </a:t>
            </a:r>
            <a:r>
              <a:rPr lang="tr-TR" sz="2400" b="1" dirty="0">
                <a:latin typeface="Gabriola" panose="04040605051002020D02" pitchFamily="82" charset="0"/>
              </a:rPr>
              <a:t>birinci</a:t>
            </a:r>
            <a:r>
              <a:rPr lang="tr-TR" sz="2400" dirty="0">
                <a:latin typeface="Gabriola" panose="04040605051002020D02" pitchFamily="82" charset="0"/>
              </a:rPr>
              <a:t> epistemolojik düzeyde ortaya çıkar: bir durumun bileşenlerine özellikler atfetmeye yararlar.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E502DBB-A7A9-8468-8906-FCCF5660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270671"/>
            <a:ext cx="351155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Dikdörtgen 2">
            <a:extLst>
              <a:ext uri="{FF2B5EF4-FFF2-40B4-BE49-F238E27FC236}">
                <a16:creationId xmlns:a16="http://schemas.microsoft.com/office/drawing/2014/main" id="{D3F89F43-EED7-C2FA-EE6F-4DF58C03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189663"/>
            <a:ext cx="8497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2000" dirty="0">
                <a:latin typeface="Gabriola" panose="04040605051002020D02" pitchFamily="82" charset="0"/>
                <a:cs typeface="Calibri" panose="020F0502020204030204" pitchFamily="34" charset="0"/>
              </a:rPr>
              <a:t>Cf. https://in.pinterest.com/pin/snakes-see-the-world-like-this--837880705656191268/</a:t>
            </a:r>
            <a:endParaRPr lang="en-US" altLang="tr-TR" sz="2000" dirty="0">
              <a:latin typeface="Gabriola" panose="04040605051002020D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42272-1CD6-31F4-3E50-E521917E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9773"/>
            <a:ext cx="8712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eaLnBrk="1" hangingPunct="1">
              <a:lnSpc>
                <a:spcPts val="3080"/>
              </a:lnSpc>
            </a:pPr>
            <a:r>
              <a:rPr lang="tr-TR" altLang="tr-TR" sz="4000" b="1" kern="0" dirty="0">
                <a:latin typeface="Gabriola" panose="04040605051002020D02" pitchFamily="82" charset="0"/>
              </a:rPr>
              <a:t>Ö</a:t>
            </a:r>
            <a:r>
              <a:rPr lang="tr-TR" altLang="tr-TR" sz="3200" b="1" kern="0" dirty="0">
                <a:latin typeface="Gabriola" panose="04040605051002020D02" pitchFamily="82" charset="0"/>
              </a:rPr>
              <a:t>NERMELER </a:t>
            </a:r>
            <a:r>
              <a:rPr lang="tr-TR" altLang="tr-TR" sz="4400" b="1" kern="0" dirty="0">
                <a:latin typeface="Gabriola" panose="04040605051002020D02" pitchFamily="82" charset="0"/>
              </a:rPr>
              <a:t>M</a:t>
            </a:r>
            <a:r>
              <a:rPr lang="tr-TR" altLang="tr-TR" sz="3200" b="1" kern="0" dirty="0">
                <a:latin typeface="Gabriola" panose="04040605051002020D02" pitchFamily="82" charset="0"/>
              </a:rPr>
              <a:t>ANTIĞININ VE </a:t>
            </a:r>
            <a:r>
              <a:rPr lang="tr-TR" altLang="tr-TR" sz="4400" b="1" kern="0" dirty="0">
                <a:latin typeface="Gabriola" panose="04040605051002020D02" pitchFamily="82" charset="0"/>
              </a:rPr>
              <a:t>Y</a:t>
            </a:r>
            <a:r>
              <a:rPr lang="tr-TR" altLang="tr-TR" sz="3200" b="1" kern="0" dirty="0">
                <a:latin typeface="Gabriola" panose="04040605051002020D02" pitchFamily="82" charset="0"/>
              </a:rPr>
              <a:t>ÜKLEM </a:t>
            </a:r>
            <a:r>
              <a:rPr lang="tr-TR" altLang="tr-TR" sz="4400" b="1" kern="0" dirty="0">
                <a:latin typeface="Gabriola" panose="04040605051002020D02" pitchFamily="82" charset="0"/>
              </a:rPr>
              <a:t>M</a:t>
            </a:r>
            <a:r>
              <a:rPr lang="tr-TR" altLang="tr-TR" sz="3200" b="1" kern="0" dirty="0">
                <a:latin typeface="Gabriola" panose="04040605051002020D02" pitchFamily="82" charset="0"/>
              </a:rPr>
              <a:t>ANTIĞININ </a:t>
            </a:r>
            <a:r>
              <a:rPr lang="tr-TR" altLang="tr-TR" sz="4000" b="1" kern="0" dirty="0">
                <a:latin typeface="Gabriola" panose="04040605051002020D02" pitchFamily="82" charset="0"/>
              </a:rPr>
              <a:t>E</a:t>
            </a:r>
            <a:r>
              <a:rPr lang="tr-TR" altLang="tr-TR" sz="3200" b="1" kern="0" dirty="0">
                <a:latin typeface="Gabriola" panose="04040605051002020D02" pitchFamily="82" charset="0"/>
              </a:rPr>
              <a:t>PISTEMOLOJİK </a:t>
            </a:r>
            <a:r>
              <a:rPr lang="tr-TR" altLang="tr-TR" sz="4000" b="1" kern="0" dirty="0">
                <a:latin typeface="Gabriola" panose="04040605051002020D02" pitchFamily="82" charset="0"/>
              </a:rPr>
              <a:t>K</a:t>
            </a:r>
            <a:r>
              <a:rPr lang="tr-TR" altLang="tr-TR" sz="3200" b="1" kern="0" dirty="0">
                <a:latin typeface="Gabriola" panose="04040605051002020D02" pitchFamily="82" charset="0"/>
              </a:rPr>
              <a:t>ARŞILAŞTIRMASI</a:t>
            </a:r>
            <a:endParaRPr lang="en-US" altLang="tr-TR" sz="4000" b="1" kern="0" dirty="0"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4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42272-1CD6-31F4-3E50-E521917E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9773"/>
            <a:ext cx="8712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eaLnBrk="1" hangingPunct="1">
              <a:lnSpc>
                <a:spcPts val="3080"/>
              </a:lnSpc>
            </a:pPr>
            <a:r>
              <a:rPr lang="tr-TR" altLang="tr-TR" sz="4000" b="1" kern="0" dirty="0">
                <a:latin typeface="Gabriola" panose="04040605051002020D02" pitchFamily="82" charset="0"/>
              </a:rPr>
              <a:t>U</a:t>
            </a:r>
            <a:r>
              <a:rPr lang="tr-TR" altLang="tr-TR" sz="3200" b="1" kern="0" dirty="0">
                <a:latin typeface="Gabriola" panose="04040605051002020D02" pitchFamily="82" charset="0"/>
              </a:rPr>
              <a:t>YGULAMA </a:t>
            </a:r>
            <a:r>
              <a:rPr lang="tr-TR" altLang="tr-TR" sz="4400" b="1" kern="0" dirty="0">
                <a:latin typeface="Gabriola" panose="04040605051002020D02" pitchFamily="82" charset="0"/>
              </a:rPr>
              <a:t>(A</a:t>
            </a:r>
            <a:r>
              <a:rPr lang="tr-TR" altLang="tr-TR" sz="3200" b="1" kern="0" dirty="0">
                <a:latin typeface="Gabriola" panose="04040605051002020D02" pitchFamily="82" charset="0"/>
              </a:rPr>
              <a:t>İLE </a:t>
            </a:r>
            <a:r>
              <a:rPr lang="tr-TR" altLang="tr-TR" sz="4400" b="1" kern="0" dirty="0">
                <a:latin typeface="Gabriola" panose="04040605051002020D02" pitchFamily="82" charset="0"/>
              </a:rPr>
              <a:t>İ</a:t>
            </a:r>
            <a:r>
              <a:rPr lang="tr-TR" altLang="tr-TR" sz="3200" b="1" kern="0" dirty="0">
                <a:latin typeface="Gabriola" panose="04040605051002020D02" pitchFamily="82" charset="0"/>
              </a:rPr>
              <a:t>LİŞKİLERİ</a:t>
            </a:r>
            <a:r>
              <a:rPr lang="tr-TR" altLang="tr-TR" sz="4400" b="1" kern="0" dirty="0">
                <a:latin typeface="Gabriola" panose="04040605051002020D02" pitchFamily="82" charset="0"/>
              </a:rPr>
              <a:t>)</a:t>
            </a:r>
            <a:endParaRPr lang="en-US" altLang="tr-TR" sz="4000" b="1" kern="0" dirty="0">
              <a:latin typeface="Gabriola" panose="04040605051002020D02" pitchFamily="82" charset="0"/>
            </a:endParaRPr>
          </a:p>
        </p:txBody>
      </p:sp>
      <p:sp>
        <p:nvSpPr>
          <p:cNvPr id="5" name="Yuvarlatılmış Dikdörtgen 20">
            <a:extLst>
              <a:ext uri="{FF2B5EF4-FFF2-40B4-BE49-F238E27FC236}">
                <a16:creationId xmlns:a16="http://schemas.microsoft.com/office/drawing/2014/main" id="{ED31FA3F-5847-EDAF-1494-6F04697D028D}"/>
              </a:ext>
            </a:extLst>
          </p:cNvPr>
          <p:cNvSpPr/>
          <p:nvPr/>
        </p:nvSpPr>
        <p:spPr bwMode="auto">
          <a:xfrm>
            <a:off x="543747" y="851510"/>
            <a:ext cx="2657125" cy="5256584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51F4C5-ADC8-6C40-B91A-A87D8F24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87514"/>
            <a:ext cx="2518196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1400" noProof="1"/>
              <a:t>% OLGULAR</a:t>
            </a:r>
          </a:p>
          <a:p>
            <a:endParaRPr lang="tr-TR" altLang="tr-TR" sz="600" noProof="1"/>
          </a:p>
          <a:p>
            <a:r>
              <a:rPr lang="tr-TR" altLang="tr-TR" sz="1400" noProof="1"/>
              <a:t>kadın(fatma).</a:t>
            </a:r>
          </a:p>
          <a:p>
            <a:r>
              <a:rPr lang="tr-TR" altLang="tr-TR" sz="1400" noProof="1"/>
              <a:t>kadın(ayşe).</a:t>
            </a:r>
          </a:p>
          <a:p>
            <a:r>
              <a:rPr lang="tr-TR" altLang="tr-TR" sz="1400" noProof="1"/>
              <a:t>kadın(suna).</a:t>
            </a:r>
          </a:p>
          <a:p>
            <a:r>
              <a:rPr lang="tr-TR" altLang="tr-TR" sz="1400" noProof="1"/>
              <a:t>kadın(oya).</a:t>
            </a:r>
          </a:p>
          <a:p>
            <a:endParaRPr lang="tr-TR" altLang="tr-TR" sz="1400" noProof="1"/>
          </a:p>
          <a:p>
            <a:r>
              <a:rPr lang="tr-TR" altLang="tr-TR" sz="1400" noProof="1"/>
              <a:t>erkek(mehmet).</a:t>
            </a:r>
          </a:p>
          <a:p>
            <a:r>
              <a:rPr lang="tr-TR" altLang="tr-TR" sz="1400" noProof="1"/>
              <a:t>erkek(ahmet).</a:t>
            </a:r>
          </a:p>
          <a:p>
            <a:r>
              <a:rPr lang="tr-TR" altLang="tr-TR" sz="1400" noProof="1"/>
              <a:t>erkek(can).</a:t>
            </a:r>
          </a:p>
          <a:p>
            <a:r>
              <a:rPr lang="tr-TR" altLang="tr-TR" sz="1400" noProof="1"/>
              <a:t>erkek(ege).</a:t>
            </a:r>
          </a:p>
          <a:p>
            <a:r>
              <a:rPr lang="tr-TR" altLang="tr-TR" sz="1400" noProof="1"/>
              <a:t>erkek(kaya).</a:t>
            </a:r>
          </a:p>
          <a:p>
            <a:endParaRPr lang="tr-TR" altLang="tr-TR" sz="1400" noProof="1"/>
          </a:p>
          <a:p>
            <a:r>
              <a:rPr lang="tr-TR" altLang="tr-TR" sz="1400" noProof="1"/>
              <a:t>anne(fatma, oya)</a:t>
            </a:r>
          </a:p>
          <a:p>
            <a:r>
              <a:rPr lang="tr-TR" altLang="tr-TR" sz="1400" noProof="1"/>
              <a:t>anne(ayşe, kaya).</a:t>
            </a:r>
          </a:p>
          <a:p>
            <a:r>
              <a:rPr lang="tr-TR" altLang="tr-TR" sz="1400" noProof="1"/>
              <a:t>anne(oya, can).</a:t>
            </a:r>
          </a:p>
          <a:p>
            <a:r>
              <a:rPr lang="tr-TR" altLang="tr-TR" sz="1400" noProof="1"/>
              <a:t>anne(oya, ege).</a:t>
            </a:r>
          </a:p>
          <a:p>
            <a:endParaRPr lang="tr-TR" altLang="tr-TR" sz="1400" noProof="1"/>
          </a:p>
          <a:p>
            <a:r>
              <a:rPr lang="tr-TR" altLang="tr-TR" sz="1400" noProof="1"/>
              <a:t>baba(ahmet, oya).</a:t>
            </a:r>
          </a:p>
          <a:p>
            <a:r>
              <a:rPr lang="tr-TR" altLang="tr-TR" sz="1400" noProof="1"/>
              <a:t>baba(ahmet, suna).</a:t>
            </a:r>
          </a:p>
          <a:p>
            <a:r>
              <a:rPr lang="tr-TR" altLang="tr-TR" sz="1400" noProof="1"/>
              <a:t>baba(mehmet, kaya).</a:t>
            </a:r>
          </a:p>
          <a:p>
            <a:r>
              <a:rPr lang="tr-TR" altLang="tr-TR" sz="1400" noProof="1"/>
              <a:t>baba(kaya, can).</a:t>
            </a:r>
          </a:p>
          <a:p>
            <a:r>
              <a:rPr lang="tr-TR" altLang="tr-TR" sz="1400" noProof="1"/>
              <a:t>baba(kaya, ege).</a:t>
            </a:r>
          </a:p>
        </p:txBody>
      </p:sp>
      <p:sp>
        <p:nvSpPr>
          <p:cNvPr id="8" name="Yuvarlatılmış Dikdörtgen 20">
            <a:extLst>
              <a:ext uri="{FF2B5EF4-FFF2-40B4-BE49-F238E27FC236}">
                <a16:creationId xmlns:a16="http://schemas.microsoft.com/office/drawing/2014/main" id="{4874926E-ABA9-FC83-6D13-5E803CA8EFA6}"/>
              </a:ext>
            </a:extLst>
          </p:cNvPr>
          <p:cNvSpPr/>
          <p:nvPr/>
        </p:nvSpPr>
        <p:spPr bwMode="auto">
          <a:xfrm>
            <a:off x="3394394" y="836712"/>
            <a:ext cx="2657125" cy="5256584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BEEC7A3-A744-6244-082F-F8520C99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06" y="872716"/>
            <a:ext cx="2632474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1400" noProof="1"/>
              <a:t>% KURALLAR</a:t>
            </a:r>
          </a:p>
          <a:p>
            <a:endParaRPr lang="tr-TR" altLang="tr-TR" sz="600" noProof="1"/>
          </a:p>
          <a:p>
            <a:r>
              <a:rPr lang="tr-TR" altLang="tr-TR" sz="1400" noProof="1"/>
              <a:t>insan(X):- kadın(X).</a:t>
            </a:r>
          </a:p>
          <a:p>
            <a:r>
              <a:rPr lang="tr-TR" altLang="tr-TR" sz="1400" noProof="1"/>
              <a:t>insan(X):- erkek(X).</a:t>
            </a:r>
          </a:p>
          <a:p>
            <a:endParaRPr lang="tr-TR" altLang="tr-TR" sz="1400" noProof="1"/>
          </a:p>
          <a:p>
            <a:r>
              <a:rPr lang="tr-TR" altLang="tr-TR" sz="1400" noProof="1"/>
              <a:t>ebeveyn(X,Y):- anne(X,Y).</a:t>
            </a:r>
          </a:p>
          <a:p>
            <a:r>
              <a:rPr lang="tr-TR" altLang="tr-TR" sz="1400" noProof="1"/>
              <a:t>ebeveyn(X,Y):- baba(X,Y).</a:t>
            </a:r>
          </a:p>
          <a:p>
            <a:endParaRPr lang="tr-TR" altLang="tr-TR" sz="1400" noProof="1"/>
          </a:p>
          <a:p>
            <a:r>
              <a:rPr lang="tr-TR" altLang="tr-TR" sz="1400" noProof="1"/>
              <a:t>kardeş(X,Y):- ebeveyn(Z,X),</a:t>
            </a:r>
          </a:p>
          <a:p>
            <a:r>
              <a:rPr lang="tr-TR" altLang="tr-TR" sz="1400" noProof="1"/>
              <a:t>                      ebeveyn(Z,Y).</a:t>
            </a:r>
          </a:p>
          <a:p>
            <a:endParaRPr lang="tr-TR" altLang="tr-TR" sz="1400" noProof="1"/>
          </a:p>
          <a:p>
            <a:r>
              <a:rPr lang="tr-TR" altLang="tr-TR" sz="1400" noProof="1"/>
              <a:t>teyze(X,Y):- kadın(X),</a:t>
            </a:r>
          </a:p>
          <a:p>
            <a:r>
              <a:rPr lang="tr-TR" altLang="tr-TR" sz="1400" noProof="1"/>
              <a:t>                    kadın(Z),</a:t>
            </a:r>
          </a:p>
          <a:p>
            <a:r>
              <a:rPr lang="tr-TR" altLang="tr-TR" sz="1400" noProof="1"/>
              <a:t>                    kardeş(Z,X),</a:t>
            </a:r>
          </a:p>
          <a:p>
            <a:r>
              <a:rPr lang="tr-TR" altLang="tr-TR" sz="1400" noProof="1"/>
              <a:t>                    anne(Z,Y). </a:t>
            </a:r>
          </a:p>
          <a:p>
            <a:endParaRPr lang="tr-TR" altLang="tr-TR" sz="1400" noProof="1"/>
          </a:p>
          <a:p>
            <a:r>
              <a:rPr lang="pl-PL" altLang="tr-TR" sz="1400" noProof="1"/>
              <a:t>babaanne(X,Y):- anne(X,Z),</a:t>
            </a:r>
          </a:p>
          <a:p>
            <a:r>
              <a:rPr lang="pl-PL" altLang="tr-TR" sz="1400" noProof="1"/>
              <a:t>                </a:t>
            </a:r>
            <a:r>
              <a:rPr lang="tr-TR" altLang="tr-TR" sz="1400" noProof="1"/>
              <a:t>            </a:t>
            </a:r>
            <a:r>
              <a:rPr lang="pl-PL" altLang="tr-TR" sz="1400" noProof="1"/>
              <a:t>baba(Z,Y).</a:t>
            </a:r>
            <a:endParaRPr lang="tr-TR" altLang="tr-TR" sz="1400" noProof="1"/>
          </a:p>
          <a:p>
            <a:endParaRPr lang="tr-TR" altLang="tr-TR" sz="1400" noProof="1"/>
          </a:p>
          <a:p>
            <a:r>
              <a:rPr lang="tr-TR" altLang="tr-TR" sz="1400" noProof="1"/>
              <a:t>anne</a:t>
            </a:r>
            <a:r>
              <a:rPr lang="pl-PL" altLang="tr-TR" sz="1400" noProof="1"/>
              <a:t>anne(X,Y):- anne(X,Z),</a:t>
            </a:r>
          </a:p>
          <a:p>
            <a:r>
              <a:rPr lang="pl-PL" altLang="tr-TR" sz="1400" noProof="1"/>
              <a:t>                </a:t>
            </a:r>
            <a:r>
              <a:rPr lang="tr-TR" altLang="tr-TR" sz="1400" noProof="1"/>
              <a:t>            anne</a:t>
            </a:r>
            <a:r>
              <a:rPr lang="pl-PL" altLang="tr-TR" sz="1400" noProof="1"/>
              <a:t>(Z,Y).</a:t>
            </a:r>
            <a:endParaRPr lang="tr-TR" altLang="tr-TR" sz="1400" noProof="1"/>
          </a:p>
          <a:p>
            <a:endParaRPr lang="tr-TR" altLang="tr-TR" sz="1400" noProof="1"/>
          </a:p>
          <a:p>
            <a:r>
              <a:rPr lang="tr-TR" altLang="tr-TR" sz="1400" noProof="1"/>
              <a:t>büyükbaba(X,Y):- baba(X,Z),</a:t>
            </a:r>
          </a:p>
          <a:p>
            <a:r>
              <a:rPr lang="tr-TR" altLang="tr-TR" sz="1400" noProof="1"/>
              <a:t>                        ebeveyn(Z,Y).</a:t>
            </a:r>
          </a:p>
        </p:txBody>
      </p:sp>
      <p:sp>
        <p:nvSpPr>
          <p:cNvPr id="10" name="Yuvarlatılmış Dikdörtgen 20">
            <a:extLst>
              <a:ext uri="{FF2B5EF4-FFF2-40B4-BE49-F238E27FC236}">
                <a16:creationId xmlns:a16="http://schemas.microsoft.com/office/drawing/2014/main" id="{82D432FF-B830-7266-21CB-1ADE4424B252}"/>
              </a:ext>
            </a:extLst>
          </p:cNvPr>
          <p:cNvSpPr/>
          <p:nvPr/>
        </p:nvSpPr>
        <p:spPr bwMode="auto">
          <a:xfrm>
            <a:off x="6234463" y="851510"/>
            <a:ext cx="2657125" cy="5256584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240086C-726F-470A-5A97-66241542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276" y="887514"/>
            <a:ext cx="2518196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1400" noProof="1"/>
              <a:t>% SORGULAR</a:t>
            </a:r>
          </a:p>
          <a:p>
            <a:endParaRPr lang="tr-TR" altLang="tr-TR" sz="600" noProof="1"/>
          </a:p>
          <a:p>
            <a:r>
              <a:rPr lang="it-IT" altLang="tr-TR" sz="1400" noProof="1"/>
              <a:t>?- insan(can).</a:t>
            </a:r>
          </a:p>
          <a:p>
            <a:endParaRPr lang="it-IT" altLang="tr-TR" sz="300" noProof="1"/>
          </a:p>
          <a:p>
            <a:r>
              <a:rPr lang="it-IT" altLang="tr-TR" sz="1400" noProof="1"/>
              <a:t>?- insan(fido).</a:t>
            </a:r>
          </a:p>
          <a:p>
            <a:r>
              <a:rPr lang="it-IT" altLang="tr-TR" sz="1400" noProof="1"/>
              <a:t>false.</a:t>
            </a:r>
            <a:endParaRPr lang="tr-TR" altLang="tr-TR" sz="1400" noProof="1"/>
          </a:p>
          <a:p>
            <a:endParaRPr lang="tr-TR" altLang="tr-TR" sz="600" noProof="1"/>
          </a:p>
          <a:p>
            <a:r>
              <a:rPr lang="tr-TR" altLang="tr-TR" sz="1400" noProof="1"/>
              <a:t>?- ebeveyn(X, oya).</a:t>
            </a:r>
          </a:p>
          <a:p>
            <a:r>
              <a:rPr lang="tr-TR" altLang="tr-TR" sz="1400" noProof="1"/>
              <a:t>X = fatma ;</a:t>
            </a:r>
          </a:p>
          <a:p>
            <a:r>
              <a:rPr lang="tr-TR" altLang="tr-TR" sz="1400" noProof="1"/>
              <a:t>X = ahmet ;</a:t>
            </a:r>
          </a:p>
          <a:p>
            <a:r>
              <a:rPr lang="tr-TR" altLang="tr-TR" sz="1400" noProof="1"/>
              <a:t>false.</a:t>
            </a:r>
          </a:p>
          <a:p>
            <a:endParaRPr lang="tr-TR" altLang="tr-TR" sz="600" noProof="1"/>
          </a:p>
          <a:p>
            <a:r>
              <a:rPr lang="sv-SE" altLang="tr-TR" sz="1400" noProof="1"/>
              <a:t>?- kardeş(oya, X).</a:t>
            </a:r>
          </a:p>
          <a:p>
            <a:r>
              <a:rPr lang="sv-SE" altLang="tr-TR" sz="1400" noProof="1"/>
              <a:t>X = suna ;</a:t>
            </a:r>
          </a:p>
          <a:p>
            <a:r>
              <a:rPr lang="sv-SE" altLang="tr-TR" sz="1400" noProof="1"/>
              <a:t>false.</a:t>
            </a:r>
            <a:endParaRPr lang="tr-TR" altLang="tr-TR" sz="1400" noProof="1"/>
          </a:p>
          <a:p>
            <a:endParaRPr lang="tr-TR" altLang="tr-TR" sz="600" noProof="1"/>
          </a:p>
          <a:p>
            <a:r>
              <a:rPr lang="es-ES" altLang="tr-TR" sz="1400" noProof="1"/>
              <a:t>?- babaanne(X,Y).</a:t>
            </a:r>
          </a:p>
          <a:p>
            <a:r>
              <a:rPr lang="es-ES" altLang="tr-TR" sz="1400" noProof="1"/>
              <a:t>X = ayşe,</a:t>
            </a:r>
          </a:p>
          <a:p>
            <a:r>
              <a:rPr lang="es-ES" altLang="tr-TR" sz="1400" noProof="1"/>
              <a:t>Y = can ;</a:t>
            </a:r>
          </a:p>
          <a:p>
            <a:r>
              <a:rPr lang="es-ES" altLang="tr-TR" sz="1400" noProof="1"/>
              <a:t>X = ayşe,</a:t>
            </a:r>
          </a:p>
          <a:p>
            <a:r>
              <a:rPr lang="es-ES" altLang="tr-TR" sz="1400" noProof="1"/>
              <a:t>Y = ege ;</a:t>
            </a:r>
          </a:p>
          <a:p>
            <a:r>
              <a:rPr lang="es-ES" altLang="tr-TR" sz="1400" noProof="1"/>
              <a:t>false.</a:t>
            </a:r>
            <a:endParaRPr lang="tr-TR" altLang="tr-TR" sz="1400" noProof="1"/>
          </a:p>
          <a:p>
            <a:endParaRPr lang="tr-TR" altLang="tr-TR" sz="600" noProof="1"/>
          </a:p>
          <a:p>
            <a:r>
              <a:rPr lang="nb-NO" altLang="tr-TR" sz="1400" noProof="1"/>
              <a:t>?- anneanne(X,ege).</a:t>
            </a:r>
          </a:p>
          <a:p>
            <a:r>
              <a:rPr lang="nb-NO" altLang="tr-TR" sz="1400" noProof="1"/>
              <a:t>X = fatma ;</a:t>
            </a:r>
          </a:p>
          <a:p>
            <a:r>
              <a:rPr lang="nb-NO" altLang="tr-TR" sz="1400" noProof="1"/>
              <a:t>false.</a:t>
            </a:r>
            <a:endParaRPr lang="tr-TR" altLang="tr-TR" sz="1400" noProof="1"/>
          </a:p>
          <a:p>
            <a:endParaRPr lang="tr-TR" altLang="tr-TR" sz="600" noProof="1"/>
          </a:p>
          <a:p>
            <a:r>
              <a:rPr lang="tr-TR" altLang="tr-TR" sz="1400" noProof="1"/>
              <a:t>?- büyükbaba(mehmet,ege).</a:t>
            </a:r>
          </a:p>
        </p:txBody>
      </p:sp>
    </p:spTree>
    <p:extLst>
      <p:ext uri="{BB962C8B-B14F-4D97-AF65-F5344CB8AC3E}">
        <p14:creationId xmlns:p14="http://schemas.microsoft.com/office/powerpoint/2010/main" val="32396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42272-1CD6-31F4-3E50-E521917E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9773"/>
            <a:ext cx="8712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eaLnBrk="1" hangingPunct="1">
              <a:lnSpc>
                <a:spcPts val="3080"/>
              </a:lnSpc>
            </a:pPr>
            <a:r>
              <a:rPr lang="tr-TR" altLang="tr-TR" sz="4000" b="1" kern="0" dirty="0">
                <a:latin typeface="Gabriola" panose="04040605051002020D02" pitchFamily="82" charset="0"/>
              </a:rPr>
              <a:t>U</a:t>
            </a:r>
            <a:r>
              <a:rPr lang="tr-TR" altLang="tr-TR" sz="3200" b="1" kern="0" dirty="0">
                <a:latin typeface="Gabriola" panose="04040605051002020D02" pitchFamily="82" charset="0"/>
              </a:rPr>
              <a:t>YGULAMA </a:t>
            </a:r>
            <a:r>
              <a:rPr lang="tr-TR" altLang="tr-TR" sz="4400" b="1" kern="0" dirty="0">
                <a:latin typeface="Gabriola" panose="04040605051002020D02" pitchFamily="82" charset="0"/>
              </a:rPr>
              <a:t>(İ</a:t>
            </a:r>
            <a:r>
              <a:rPr lang="tr-TR" altLang="tr-TR" sz="3200" b="1" kern="0" dirty="0">
                <a:latin typeface="Gabriola" panose="04040605051002020D02" pitchFamily="82" charset="0"/>
              </a:rPr>
              <a:t>NGİLİZCEDEN</a:t>
            </a:r>
            <a:r>
              <a:rPr lang="tr-TR" altLang="tr-TR" sz="4400" b="1" kern="0" dirty="0">
                <a:latin typeface="Gabriola" panose="04040605051002020D02" pitchFamily="82" charset="0"/>
              </a:rPr>
              <a:t> L1’</a:t>
            </a:r>
            <a:r>
              <a:rPr lang="tr-TR" altLang="tr-TR" sz="3200" b="1" kern="0" dirty="0">
                <a:latin typeface="Gabriola" panose="04040605051002020D02" pitchFamily="82" charset="0"/>
              </a:rPr>
              <a:t>E </a:t>
            </a:r>
            <a:r>
              <a:rPr lang="tr-TR" altLang="tr-TR" sz="4400" b="1" kern="0" dirty="0">
                <a:latin typeface="Gabriola" panose="04040605051002020D02" pitchFamily="82" charset="0"/>
              </a:rPr>
              <a:t>Ç</a:t>
            </a:r>
            <a:r>
              <a:rPr lang="tr-TR" altLang="tr-TR" sz="3200" b="1" kern="0" dirty="0">
                <a:latin typeface="Gabriola" panose="04040605051002020D02" pitchFamily="82" charset="0"/>
              </a:rPr>
              <a:t>EVİRİ</a:t>
            </a:r>
            <a:r>
              <a:rPr lang="tr-TR" altLang="tr-TR" sz="4400" b="1" kern="0" dirty="0">
                <a:latin typeface="Gabriola" panose="04040605051002020D02" pitchFamily="82" charset="0"/>
              </a:rPr>
              <a:t>)</a:t>
            </a:r>
            <a:endParaRPr lang="en-US" altLang="tr-TR" sz="4000" b="1" kern="0" dirty="0">
              <a:latin typeface="Gabriola" panose="04040605051002020D02" pitchFamily="82" charset="0"/>
            </a:endParaRPr>
          </a:p>
        </p:txBody>
      </p:sp>
      <p:sp>
        <p:nvSpPr>
          <p:cNvPr id="5" name="Yuvarlatılmış Dikdörtgen 20">
            <a:extLst>
              <a:ext uri="{FF2B5EF4-FFF2-40B4-BE49-F238E27FC236}">
                <a16:creationId xmlns:a16="http://schemas.microsoft.com/office/drawing/2014/main" id="{ED31FA3F-5847-EDAF-1494-6F04697D028D}"/>
              </a:ext>
            </a:extLst>
          </p:cNvPr>
          <p:cNvSpPr/>
          <p:nvPr/>
        </p:nvSpPr>
        <p:spPr bwMode="auto">
          <a:xfrm>
            <a:off x="467543" y="847743"/>
            <a:ext cx="2304257" cy="3663208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51F4C5-ADC8-6C40-B91A-A87D8F24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59" y="887514"/>
            <a:ext cx="216024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1400" noProof="1"/>
              <a:t>:- op(500, xfx, v).</a:t>
            </a:r>
          </a:p>
          <a:p>
            <a:r>
              <a:rPr lang="en-US" altLang="tr-TR" sz="1400" noProof="1"/>
              <a:t>:- op(500, xfx, &amp;).</a:t>
            </a:r>
          </a:p>
          <a:p>
            <a:r>
              <a:rPr lang="en-US" altLang="tr-TR" sz="1400" noProof="1"/>
              <a:t>:- op(500, xfx, --&gt;).</a:t>
            </a:r>
          </a:p>
          <a:p>
            <a:r>
              <a:rPr lang="en-US" altLang="tr-TR" sz="1400" noProof="1"/>
              <a:t>:- op(500, xfx, &lt;--&gt;).</a:t>
            </a:r>
          </a:p>
          <a:p>
            <a:r>
              <a:rPr lang="en-US" altLang="tr-TR" sz="1400" noProof="1"/>
              <a:t>:- op(500, fx, -).</a:t>
            </a:r>
          </a:p>
          <a:p>
            <a:endParaRPr lang="tr-TR" altLang="tr-TR" sz="600" noProof="1"/>
          </a:p>
          <a:p>
            <a:endParaRPr lang="en-US" altLang="tr-TR" sz="600" noProof="1"/>
          </a:p>
          <a:p>
            <a:r>
              <a:rPr lang="en-US" altLang="tr-TR" sz="1400" noProof="1"/>
              <a:t>s('a dog is running', p).</a:t>
            </a:r>
          </a:p>
          <a:p>
            <a:r>
              <a:rPr lang="en-US" altLang="tr-TR" sz="1400" noProof="1"/>
              <a:t>s('a cat is walking', q).</a:t>
            </a:r>
          </a:p>
          <a:p>
            <a:r>
              <a:rPr lang="en-US" altLang="tr-TR" sz="1400" noProof="1"/>
              <a:t>s('a mouse is hiding', r).</a:t>
            </a:r>
          </a:p>
          <a:p>
            <a:r>
              <a:rPr lang="en-US" altLang="tr-TR" sz="1400" noProof="1"/>
              <a:t>s('a bird is singing', p20).</a:t>
            </a:r>
          </a:p>
          <a:p>
            <a:r>
              <a:rPr lang="en-US" altLang="tr-TR" sz="1400" noProof="1"/>
              <a:t>s('a dog runs', p).</a:t>
            </a:r>
          </a:p>
          <a:p>
            <a:r>
              <a:rPr lang="en-US" altLang="tr-TR" sz="1400" noProof="1"/>
              <a:t>s('a cat walks', q).</a:t>
            </a:r>
          </a:p>
          <a:p>
            <a:r>
              <a:rPr lang="en-US" altLang="tr-TR" sz="1400" noProof="1"/>
              <a:t>s('a mouse hides', r).</a:t>
            </a:r>
          </a:p>
        </p:txBody>
      </p:sp>
      <p:sp>
        <p:nvSpPr>
          <p:cNvPr id="10" name="Yuvarlatılmış Dikdörtgen 20">
            <a:extLst>
              <a:ext uri="{FF2B5EF4-FFF2-40B4-BE49-F238E27FC236}">
                <a16:creationId xmlns:a16="http://schemas.microsoft.com/office/drawing/2014/main" id="{82D432FF-B830-7266-21CB-1ADE4424B252}"/>
              </a:ext>
            </a:extLst>
          </p:cNvPr>
          <p:cNvSpPr/>
          <p:nvPr/>
        </p:nvSpPr>
        <p:spPr bwMode="auto">
          <a:xfrm>
            <a:off x="2915816" y="832691"/>
            <a:ext cx="6119787" cy="3676429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240086C-726F-470A-5A97-66241542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955" y="832691"/>
            <a:ext cx="5904657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1400" noProof="1"/>
              <a:t>s(String, -For):-</a:t>
            </a:r>
            <a:r>
              <a:rPr lang="tr-TR" altLang="tr-TR" sz="1400" noProof="1"/>
              <a:t> </a:t>
            </a:r>
          </a:p>
          <a:p>
            <a:r>
              <a:rPr lang="tr-TR" altLang="tr-TR" sz="1400" noProof="1"/>
              <a:t>     </a:t>
            </a:r>
            <a:r>
              <a:rPr lang="en-US" altLang="tr-TR" sz="1400" noProof="1"/>
              <a:t>concat('it is not the case that ', String1, String),</a:t>
            </a:r>
            <a:r>
              <a:rPr lang="tr-TR" altLang="tr-TR" sz="1400" noProof="1"/>
              <a:t> </a:t>
            </a:r>
            <a:r>
              <a:rPr lang="en-US" altLang="tr-TR" sz="1400" noProof="1"/>
              <a:t>s(String1, For).</a:t>
            </a:r>
          </a:p>
          <a:p>
            <a:endParaRPr lang="en-US" altLang="tr-TR" sz="600" noProof="1"/>
          </a:p>
          <a:p>
            <a:r>
              <a:rPr lang="en-US" altLang="tr-TR" sz="1400" noProof="1"/>
              <a:t>s(String, For1 v For2):-</a:t>
            </a:r>
            <a:r>
              <a:rPr lang="tr-TR" altLang="tr-TR" sz="1400" noProof="1"/>
              <a:t> </a:t>
            </a:r>
            <a:endParaRPr lang="en-US" altLang="tr-TR" sz="1400" noProof="1"/>
          </a:p>
          <a:p>
            <a:r>
              <a:rPr lang="en-US" altLang="tr-TR" sz="1400" noProof="1"/>
              <a:t>      concat(String1, String2, String),</a:t>
            </a:r>
            <a:r>
              <a:rPr lang="tr-TR" altLang="tr-TR" sz="1400" noProof="1"/>
              <a:t> </a:t>
            </a:r>
            <a:r>
              <a:rPr lang="en-US" altLang="tr-TR" sz="1400" noProof="1"/>
              <a:t> concat(' or ', String22, String2),</a:t>
            </a:r>
          </a:p>
          <a:p>
            <a:r>
              <a:rPr lang="en-US" altLang="tr-TR" sz="1400" noProof="1"/>
              <a:t>      s(String1, For1),</a:t>
            </a:r>
            <a:r>
              <a:rPr lang="tr-TR" altLang="tr-TR" sz="1400" noProof="1"/>
              <a:t> </a:t>
            </a:r>
            <a:r>
              <a:rPr lang="en-US" altLang="tr-TR" sz="1400" noProof="1"/>
              <a:t>s(String22, For2).</a:t>
            </a:r>
          </a:p>
          <a:p>
            <a:r>
              <a:rPr lang="en-US" altLang="tr-TR" sz="600" noProof="1"/>
              <a:t>       </a:t>
            </a:r>
          </a:p>
          <a:p>
            <a:r>
              <a:rPr lang="en-US" altLang="tr-TR" sz="1400" noProof="1"/>
              <a:t>s(String, For1 &amp; For2):-</a:t>
            </a:r>
            <a:r>
              <a:rPr lang="tr-TR" altLang="tr-TR" sz="1400" noProof="1"/>
              <a:t> </a:t>
            </a:r>
          </a:p>
          <a:p>
            <a:r>
              <a:rPr lang="tr-TR" altLang="tr-TR" sz="1400" noProof="1"/>
              <a:t>     </a:t>
            </a:r>
            <a:r>
              <a:rPr lang="en-US" altLang="tr-TR" sz="1400" noProof="1"/>
              <a:t> concat(String1, String2, String),</a:t>
            </a:r>
            <a:r>
              <a:rPr lang="tr-TR" altLang="tr-TR" sz="1400" noProof="1"/>
              <a:t> </a:t>
            </a:r>
            <a:r>
              <a:rPr lang="en-US" altLang="tr-TR" sz="1400" noProof="1"/>
              <a:t>concat(' and ', String22, String2),</a:t>
            </a:r>
          </a:p>
          <a:p>
            <a:r>
              <a:rPr lang="en-US" altLang="tr-TR" sz="1400" noProof="1"/>
              <a:t>      s(String1, For1),</a:t>
            </a:r>
            <a:r>
              <a:rPr lang="tr-TR" altLang="tr-TR" sz="1400" noProof="1"/>
              <a:t> </a:t>
            </a:r>
            <a:r>
              <a:rPr lang="en-US" altLang="tr-TR" sz="1400" noProof="1"/>
              <a:t>s(String22, For2).</a:t>
            </a:r>
          </a:p>
          <a:p>
            <a:r>
              <a:rPr lang="en-US" altLang="tr-TR" sz="600" noProof="1"/>
              <a:t>        </a:t>
            </a:r>
          </a:p>
          <a:p>
            <a:r>
              <a:rPr lang="en-US" altLang="tr-TR" sz="1400" noProof="1"/>
              <a:t>s(String, For1 --&gt; For2):-</a:t>
            </a:r>
          </a:p>
          <a:p>
            <a:r>
              <a:rPr lang="en-US" altLang="tr-TR" sz="1400" noProof="1"/>
              <a:t>     concat('if ', String1, String),</a:t>
            </a:r>
            <a:r>
              <a:rPr lang="tr-TR" altLang="tr-TR" sz="1400" noProof="1"/>
              <a:t> </a:t>
            </a:r>
            <a:r>
              <a:rPr lang="en-US" altLang="tr-TR" sz="1400" noProof="1"/>
              <a:t>concat(String11, String12, String1),</a:t>
            </a:r>
          </a:p>
          <a:p>
            <a:r>
              <a:rPr lang="en-US" altLang="tr-TR" sz="1400" noProof="1"/>
              <a:t>     s(String11, For1),</a:t>
            </a:r>
            <a:r>
              <a:rPr lang="tr-TR" altLang="tr-TR" sz="1400" noProof="1"/>
              <a:t> </a:t>
            </a:r>
            <a:r>
              <a:rPr lang="en-US" altLang="tr-TR" sz="1400" noProof="1"/>
              <a:t>concat(' ', String121, String12),</a:t>
            </a:r>
            <a:r>
              <a:rPr lang="tr-TR" altLang="tr-TR" sz="1400" noProof="1"/>
              <a:t> </a:t>
            </a:r>
            <a:r>
              <a:rPr lang="en-US" altLang="tr-TR" sz="1400" noProof="1"/>
              <a:t>s(String121, For2).</a:t>
            </a:r>
          </a:p>
          <a:p>
            <a:r>
              <a:rPr lang="en-US" altLang="tr-TR" sz="600" noProof="1"/>
              <a:t>        </a:t>
            </a:r>
          </a:p>
          <a:p>
            <a:r>
              <a:rPr lang="en-US" altLang="tr-TR" sz="1400" noProof="1"/>
              <a:t>s(String, For1 &lt;--&gt; For2):-</a:t>
            </a:r>
          </a:p>
          <a:p>
            <a:r>
              <a:rPr lang="en-US" altLang="tr-TR" sz="1400" noProof="1"/>
              <a:t>     (concat('if and only if ', String1, String);</a:t>
            </a:r>
            <a:r>
              <a:rPr lang="tr-TR" altLang="tr-TR" sz="1400" noProof="1"/>
              <a:t> </a:t>
            </a:r>
            <a:r>
              <a:rPr lang="en-US" altLang="tr-TR" sz="1400" noProof="1"/>
              <a:t> concat('iff ', String1, String)),</a:t>
            </a:r>
          </a:p>
          <a:p>
            <a:r>
              <a:rPr lang="en-US" altLang="tr-TR" sz="1400" noProof="1"/>
              <a:t>     concat(String11, String12, String1),</a:t>
            </a:r>
            <a:r>
              <a:rPr lang="tr-TR" altLang="tr-TR" sz="1400" noProof="1"/>
              <a:t> </a:t>
            </a:r>
            <a:r>
              <a:rPr lang="en-US" altLang="tr-TR" sz="1400" noProof="1"/>
              <a:t>s(String11, For1),</a:t>
            </a:r>
          </a:p>
          <a:p>
            <a:r>
              <a:rPr lang="en-US" altLang="tr-TR" sz="1400" noProof="1"/>
              <a:t>     concat(' ', String121, String12),</a:t>
            </a:r>
            <a:r>
              <a:rPr lang="tr-TR" altLang="tr-TR" sz="1400" noProof="1"/>
              <a:t> </a:t>
            </a:r>
            <a:r>
              <a:rPr lang="en-US" altLang="tr-TR" sz="1400" noProof="1"/>
              <a:t>s(String121, For2).</a:t>
            </a:r>
            <a:endParaRPr lang="tr-TR" altLang="tr-TR" sz="1400" noProof="1"/>
          </a:p>
        </p:txBody>
      </p:sp>
      <p:sp>
        <p:nvSpPr>
          <p:cNvPr id="2" name="Yuvarlatılmış Dikdörtgen 20">
            <a:extLst>
              <a:ext uri="{FF2B5EF4-FFF2-40B4-BE49-F238E27FC236}">
                <a16:creationId xmlns:a16="http://schemas.microsoft.com/office/drawing/2014/main" id="{9EDA7AF1-48D2-6800-1828-9F0AA41E2D8B}"/>
              </a:ext>
            </a:extLst>
          </p:cNvPr>
          <p:cNvSpPr/>
          <p:nvPr/>
        </p:nvSpPr>
        <p:spPr bwMode="auto">
          <a:xfrm>
            <a:off x="467544" y="4544542"/>
            <a:ext cx="8520068" cy="1585342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37671A-9584-DFF6-61D2-3DEFC748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93" y="4437112"/>
            <a:ext cx="7987564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 sz="600" noProof="1"/>
          </a:p>
          <a:p>
            <a:r>
              <a:rPr lang="en-US" altLang="tr-TR" sz="1400" noProof="1"/>
              <a:t>?- s('if a cat walks a dog runs and a mouse hides iff it is not the case that a lion roars', S).</a:t>
            </a:r>
          </a:p>
          <a:p>
            <a:r>
              <a:rPr lang="en-US" altLang="tr-TR" sz="1400" noProof="1"/>
              <a:t>S = (q2--&gt;p1)&amp;(r1&lt;--&gt;(-r2)) ;</a:t>
            </a:r>
          </a:p>
          <a:p>
            <a:r>
              <a:rPr lang="en-US" altLang="tr-TR" sz="1400" noProof="1"/>
              <a:t>S = q2--&gt;(p1&amp;(r1&lt;--&gt;(-r2))) ;</a:t>
            </a:r>
          </a:p>
          <a:p>
            <a:r>
              <a:rPr lang="en-US" altLang="tr-TR" sz="1400" noProof="1"/>
              <a:t>S = q2--&gt;((p1&amp;r1)&lt;--&gt;(-r2)) ;</a:t>
            </a:r>
          </a:p>
          <a:p>
            <a:r>
              <a:rPr lang="en-US" altLang="tr-TR" sz="1400" noProof="1"/>
              <a:t>S = ((q2--&gt;p1)&amp;r1)&lt;--&gt;(-r2) ;</a:t>
            </a:r>
          </a:p>
          <a:p>
            <a:r>
              <a:rPr lang="en-US" altLang="tr-TR" sz="1400" noProof="1"/>
              <a:t>S = (q2--&gt;(p1&amp;r1))&lt;--&gt;(-r2) ;</a:t>
            </a:r>
          </a:p>
          <a:p>
            <a:r>
              <a:rPr lang="en-US" altLang="tr-TR" sz="1400" noProof="1"/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401755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42272-1CD6-31F4-3E50-E521917E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9773"/>
            <a:ext cx="8712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eaLnBrk="1" hangingPunct="1">
              <a:lnSpc>
                <a:spcPts val="3080"/>
              </a:lnSpc>
            </a:pPr>
            <a:r>
              <a:rPr lang="tr-TR" altLang="tr-TR" sz="4000" b="1" kern="0" dirty="0">
                <a:latin typeface="Gabriola" panose="04040605051002020D02" pitchFamily="82" charset="0"/>
              </a:rPr>
              <a:t>U</a:t>
            </a:r>
            <a:r>
              <a:rPr lang="tr-TR" altLang="tr-TR" sz="3200" b="1" kern="0" dirty="0">
                <a:latin typeface="Gabriola" panose="04040605051002020D02" pitchFamily="82" charset="0"/>
              </a:rPr>
              <a:t>YGULAMA </a:t>
            </a:r>
            <a:r>
              <a:rPr lang="tr-TR" altLang="tr-TR" sz="4400" b="1" kern="0" dirty="0">
                <a:latin typeface="Gabriola" panose="04040605051002020D02" pitchFamily="82" charset="0"/>
              </a:rPr>
              <a:t>(İ</a:t>
            </a:r>
            <a:r>
              <a:rPr lang="tr-TR" altLang="tr-TR" sz="3200" b="1" kern="0" dirty="0">
                <a:latin typeface="Gabriola" panose="04040605051002020D02" pitchFamily="82" charset="0"/>
              </a:rPr>
              <a:t>STEM</a:t>
            </a:r>
            <a:r>
              <a:rPr lang="tr-TR" altLang="tr-TR" sz="4400" b="1" kern="0" dirty="0">
                <a:latin typeface="Gabriola" panose="04040605051002020D02" pitchFamily="82" charset="0"/>
              </a:rPr>
              <a:t> M</a:t>
            </a:r>
            <a:r>
              <a:rPr lang="tr-TR" altLang="tr-TR" sz="3200" b="1" kern="0" dirty="0">
                <a:latin typeface="Gabriola" panose="04040605051002020D02" pitchFamily="82" charset="0"/>
              </a:rPr>
              <a:t>ÜHENDİSLİĞİ</a:t>
            </a:r>
            <a:r>
              <a:rPr lang="tr-TR" altLang="tr-TR" sz="4400" b="1" kern="0" dirty="0">
                <a:latin typeface="Gabriola" panose="04040605051002020D02" pitchFamily="82" charset="0"/>
              </a:rPr>
              <a:t>)</a:t>
            </a:r>
            <a:endParaRPr lang="en-US" altLang="tr-TR" sz="4000" b="1" kern="0" dirty="0">
              <a:latin typeface="Gabriola" panose="04040605051002020D02" pitchFamily="82" charset="0"/>
            </a:endParaRPr>
          </a:p>
        </p:txBody>
      </p:sp>
      <p:sp>
        <p:nvSpPr>
          <p:cNvPr id="10" name="Yuvarlatılmış Dikdörtgen 20">
            <a:extLst>
              <a:ext uri="{FF2B5EF4-FFF2-40B4-BE49-F238E27FC236}">
                <a16:creationId xmlns:a16="http://schemas.microsoft.com/office/drawing/2014/main" id="{82D432FF-B830-7266-21CB-1ADE4424B252}"/>
              </a:ext>
            </a:extLst>
          </p:cNvPr>
          <p:cNvSpPr/>
          <p:nvPr/>
        </p:nvSpPr>
        <p:spPr bwMode="auto">
          <a:xfrm>
            <a:off x="515536" y="807291"/>
            <a:ext cx="8160920" cy="2569933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240086C-726F-470A-5A97-66241542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93" y="807290"/>
            <a:ext cx="7926871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1400" noProof="1"/>
              <a:t>s(atom, 'a dog is running', 'a dog is running').</a:t>
            </a:r>
          </a:p>
          <a:p>
            <a:r>
              <a:rPr lang="en-US" altLang="tr-TR" sz="1400" noProof="1"/>
              <a:t>s(atom, 'a cat is walking', 'a cat is walking').</a:t>
            </a:r>
          </a:p>
          <a:p>
            <a:r>
              <a:rPr lang="en-US" altLang="tr-TR" sz="1400" noProof="1"/>
              <a:t>s(atom, 'a mouse is hiding', 'a mouse is hiding').</a:t>
            </a:r>
          </a:p>
          <a:p>
            <a:r>
              <a:rPr lang="en-US" altLang="tr-TR" sz="1400" noProof="1"/>
              <a:t>s(atom, 'a bird is singing', 'a bird singing').</a:t>
            </a:r>
          </a:p>
          <a:p>
            <a:endParaRPr lang="en-US" altLang="tr-TR" sz="600" noProof="1"/>
          </a:p>
          <a:p>
            <a:r>
              <a:rPr lang="en-US" altLang="tr-TR" sz="1400" noProof="1"/>
              <a:t>s(disj, String, Prompt):-</a:t>
            </a:r>
          </a:p>
          <a:p>
            <a:r>
              <a:rPr lang="en-US" altLang="tr-TR" sz="1400" noProof="1"/>
              <a:t>        concat(String1, String2, String),</a:t>
            </a:r>
          </a:p>
          <a:p>
            <a:r>
              <a:rPr lang="en-US" altLang="tr-TR" sz="1400" noProof="1"/>
              <a:t>        concat(' or ', String22, String2),</a:t>
            </a:r>
          </a:p>
          <a:p>
            <a:r>
              <a:rPr lang="en-US" altLang="tr-TR" sz="1400" noProof="1"/>
              <a:t>        s(atom, String1, Prompt1),</a:t>
            </a:r>
          </a:p>
          <a:p>
            <a:r>
              <a:rPr lang="en-US" altLang="tr-TR" sz="1400" noProof="1"/>
              <a:t>        ((Prompt = Prompt1; (s(_, String22, Prompt2), Prompt = Prompt2));</a:t>
            </a:r>
          </a:p>
          <a:p>
            <a:r>
              <a:rPr lang="en-US" altLang="tr-TR" sz="1400" noProof="1"/>
              <a:t>         (s(_, String22, Prompt2),</a:t>
            </a:r>
          </a:p>
          <a:p>
            <a:r>
              <a:rPr lang="en-US" altLang="tr-TR" sz="1400" noProof="1"/>
              <a:t>          concat(Prompt1, ' and ', Prompt11), concat(Prompt11, Prompt2, Prompt))).</a:t>
            </a:r>
          </a:p>
        </p:txBody>
      </p:sp>
      <p:sp>
        <p:nvSpPr>
          <p:cNvPr id="2" name="Yuvarlatılmış Dikdörtgen 20">
            <a:extLst>
              <a:ext uri="{FF2B5EF4-FFF2-40B4-BE49-F238E27FC236}">
                <a16:creationId xmlns:a16="http://schemas.microsoft.com/office/drawing/2014/main" id="{9EDA7AF1-48D2-6800-1828-9F0AA41E2D8B}"/>
              </a:ext>
            </a:extLst>
          </p:cNvPr>
          <p:cNvSpPr/>
          <p:nvPr/>
        </p:nvSpPr>
        <p:spPr bwMode="auto">
          <a:xfrm>
            <a:off x="515536" y="3439020"/>
            <a:ext cx="8160920" cy="2700883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37671A-9584-DFF6-61D2-3DEFC748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85" y="3331591"/>
            <a:ext cx="787887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 sz="600" noProof="1"/>
          </a:p>
          <a:p>
            <a:r>
              <a:rPr lang="en-US" altLang="tr-TR" sz="1400" noProof="1"/>
              <a:t>?- s(</a:t>
            </a:r>
            <a:r>
              <a:rPr lang="tr-TR" altLang="tr-TR" sz="1400" noProof="1"/>
              <a:t>_</a:t>
            </a:r>
            <a:r>
              <a:rPr lang="en-US" altLang="tr-TR" sz="1400" noProof="1"/>
              <a:t>, 'a dog is running', Prompt).</a:t>
            </a:r>
          </a:p>
          <a:p>
            <a:r>
              <a:rPr lang="en-US" altLang="tr-TR" sz="1400" noProof="1"/>
              <a:t>Prompt = 'a dog is running' ;</a:t>
            </a:r>
          </a:p>
          <a:p>
            <a:r>
              <a:rPr lang="en-US" altLang="tr-TR" sz="1400" noProof="1"/>
              <a:t>false.</a:t>
            </a:r>
            <a:endParaRPr lang="tr-TR" altLang="tr-TR" sz="1400" noProof="1"/>
          </a:p>
          <a:p>
            <a:endParaRPr lang="tr-TR" altLang="tr-TR" sz="600" noProof="1"/>
          </a:p>
          <a:p>
            <a:r>
              <a:rPr lang="en-US" altLang="tr-TR" sz="1400" noProof="1"/>
              <a:t>?- s(_, 'a dog is running or a cat is walking or a mouse is hiding', Prompt).</a:t>
            </a:r>
            <a:endParaRPr lang="tr-TR" altLang="tr-TR" sz="1400" noProof="1"/>
          </a:p>
          <a:p>
            <a:r>
              <a:rPr lang="en-US" altLang="tr-TR" sz="1400" noProof="1"/>
              <a:t>Prompt = 'a dog is running' ;</a:t>
            </a:r>
          </a:p>
          <a:p>
            <a:r>
              <a:rPr lang="en-US" altLang="tr-TR" sz="1400" noProof="1"/>
              <a:t>Prompt = 'a cat is walking' ;</a:t>
            </a:r>
          </a:p>
          <a:p>
            <a:r>
              <a:rPr lang="en-US" altLang="tr-TR" sz="1400" noProof="1"/>
              <a:t>Prompt = 'a mouse is hiding' ;</a:t>
            </a:r>
          </a:p>
          <a:p>
            <a:r>
              <a:rPr lang="en-US" altLang="tr-TR" sz="1400" noProof="1"/>
              <a:t>Prompt = 'a cat is walking and a mouse is hiding' ;</a:t>
            </a:r>
          </a:p>
          <a:p>
            <a:r>
              <a:rPr lang="en-US" altLang="tr-TR" sz="1400" noProof="1"/>
              <a:t>Prompt = 'a dog is running and a cat is walking' ;</a:t>
            </a:r>
          </a:p>
          <a:p>
            <a:r>
              <a:rPr lang="en-US" altLang="tr-TR" sz="1400" noProof="1"/>
              <a:t>Prompt = 'a dog is running and a mouse is hiding' ;</a:t>
            </a:r>
          </a:p>
          <a:p>
            <a:r>
              <a:rPr lang="en-US" altLang="tr-TR" sz="1400" noProof="1"/>
              <a:t>Prompt = 'a dog is running and a cat is walking and a mouse is hiding' ;</a:t>
            </a:r>
          </a:p>
          <a:p>
            <a:r>
              <a:rPr lang="en-US" altLang="tr-TR" sz="1400" noProof="1"/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23313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7FBD8C9-75D8-6438-84C9-7CDD81607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712200" cy="736600"/>
          </a:xfrm>
        </p:spPr>
        <p:txBody>
          <a:bodyPr/>
          <a:lstStyle/>
          <a:p>
            <a:pPr algn="ctr" eaLnBrk="1" hangingPunct="1"/>
            <a:r>
              <a:rPr lang="tr-TR" altLang="tr-TR" sz="4800" b="1" dirty="0">
                <a:latin typeface="Gabriola" panose="04040605051002020D02" pitchFamily="82" charset="0"/>
              </a:rPr>
              <a:t>A</a:t>
            </a:r>
            <a:r>
              <a:rPr lang="tr-TR" altLang="tr-TR" sz="4000" b="1" dirty="0">
                <a:latin typeface="Gabriola" panose="04040605051002020D02" pitchFamily="82" charset="0"/>
              </a:rPr>
              <a:t>LIŞTIRMALAR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sp>
        <p:nvSpPr>
          <p:cNvPr id="20483" name="Dikdörtgen 2">
            <a:extLst>
              <a:ext uri="{FF2B5EF4-FFF2-40B4-BE49-F238E27FC236}">
                <a16:creationId xmlns:a16="http://schemas.microsoft.com/office/drawing/2014/main" id="{D91185B7-D8DF-9C11-CAA5-CC77D459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084985"/>
            <a:ext cx="8064500" cy="599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ts val="2563"/>
              </a:lnSpc>
              <a:spcAft>
                <a:spcPts val="600"/>
              </a:spcAft>
              <a:buFont typeface="Garamond" panose="02020404030301010803" pitchFamily="18" charset="0"/>
              <a:buAutoNum type="alphaUcPeriod"/>
            </a:pP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Bir yüklemin öğe sayısı 0 (sıfır) olursa ne olur</a:t>
            </a:r>
            <a:r>
              <a:rPr lang="en-US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? </a:t>
            </a:r>
            <a:endParaRPr lang="tr-TR" altLang="tr-TR" sz="2800" dirty="0">
              <a:solidFill>
                <a:srgbClr val="000000"/>
              </a:solidFill>
              <a:latin typeface="Gabriola" panose="04040605051002020D02" pitchFamily="82" charset="0"/>
              <a:cs typeface="Calibri" panose="020F0502020204030204" pitchFamily="34" charset="0"/>
            </a:endParaRPr>
          </a:p>
          <a:p>
            <a:pPr algn="just">
              <a:lnSpc>
                <a:spcPts val="2563"/>
              </a:lnSpc>
              <a:spcAft>
                <a:spcPts val="600"/>
              </a:spcAft>
              <a:buFontTx/>
              <a:buAutoNum type="alphaUcPeriod" startAt="2"/>
            </a:pP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Bir ilişkinin öğe sayısı 1 (bir) olursa ne olur</a:t>
            </a:r>
            <a:r>
              <a:rPr lang="en-US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?</a:t>
            </a:r>
            <a:endParaRPr lang="tr-TR" altLang="tr-TR" sz="2800" b="1" dirty="0">
              <a:solidFill>
                <a:srgbClr val="000000"/>
              </a:solidFill>
              <a:latin typeface="Gabriola" panose="04040605051002020D02" pitchFamily="82" charset="0"/>
              <a:cs typeface="Calibri" panose="020F0502020204030204" pitchFamily="34" charset="0"/>
            </a:endParaRPr>
          </a:p>
          <a:p>
            <a:pPr algn="just">
              <a:lnSpc>
                <a:spcPts val="2563"/>
              </a:lnSpc>
              <a:spcAft>
                <a:spcPts val="600"/>
              </a:spcAft>
              <a:buFontTx/>
              <a:buAutoNum type="alphaUcPeriod" startAt="2"/>
            </a:pP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Bileşik terimler neden sözdizimsel olarak öz yinelemelidirler</a:t>
            </a:r>
            <a:r>
              <a:rPr lang="en-US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?</a:t>
            </a:r>
            <a:endParaRPr lang="tr-TR" altLang="tr-TR" sz="2800" b="1" dirty="0">
              <a:solidFill>
                <a:srgbClr val="000000"/>
              </a:solidFill>
              <a:latin typeface="Gabriola" panose="04040605051002020D02" pitchFamily="82" charset="0"/>
              <a:cs typeface="Calibri" panose="020F0502020204030204" pitchFamily="34" charset="0"/>
            </a:endParaRPr>
          </a:p>
          <a:p>
            <a:pPr algn="just">
              <a:lnSpc>
                <a:spcPts val="2563"/>
              </a:lnSpc>
              <a:spcAft>
                <a:spcPts val="600"/>
              </a:spcAft>
              <a:buFontTx/>
              <a:buAutoNum type="alphaUcPeriod" startAt="2"/>
            </a:pP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Neden </a:t>
            </a:r>
            <a:r>
              <a:rPr lang="tr-TR" altLang="tr-TR" sz="2800" b="1" dirty="0" err="1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Prolog’da</a:t>
            </a: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 yüklem isimleri değişken olamaz</a:t>
            </a:r>
            <a:r>
              <a:rPr lang="en-US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? </a:t>
            </a:r>
            <a:endParaRPr lang="tr-TR" altLang="tr-TR" sz="2800" b="1" dirty="0">
              <a:solidFill>
                <a:srgbClr val="000000"/>
              </a:solidFill>
              <a:latin typeface="Gabriola" panose="04040605051002020D02" pitchFamily="82" charset="0"/>
              <a:cs typeface="Calibri" panose="020F0502020204030204" pitchFamily="34" charset="0"/>
            </a:endParaRPr>
          </a:p>
          <a:p>
            <a:pPr algn="just">
              <a:lnSpc>
                <a:spcPts val="2563"/>
              </a:lnSpc>
              <a:spcAft>
                <a:spcPts val="600"/>
              </a:spcAft>
              <a:buFontTx/>
              <a:buAutoNum type="alphaUcPeriod" startAt="2"/>
            </a:pP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Aile İlişkileri uygulamasını hala/2, dayı/2 ve amca/2 prosedürlerini tanımlayarak genişletin.</a:t>
            </a:r>
          </a:p>
          <a:p>
            <a:pPr algn="just">
              <a:lnSpc>
                <a:spcPts val="2563"/>
              </a:lnSpc>
              <a:spcAft>
                <a:spcPts val="600"/>
              </a:spcAft>
              <a:buFontTx/>
              <a:buAutoNum type="alphaUcPeriod" startAt="2"/>
            </a:pP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İngilizceden L1’e Çeviri uygulamasının benzeri olarak, bir Türkçeden L1’e çeviri programı yazın.</a:t>
            </a:r>
          </a:p>
          <a:p>
            <a:pPr algn="just">
              <a:lnSpc>
                <a:spcPts val="2563"/>
              </a:lnSpc>
              <a:spcAft>
                <a:spcPts val="600"/>
              </a:spcAft>
              <a:buFontTx/>
              <a:buAutoNum type="alphaUcPeriod" startAt="2"/>
            </a:pP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İstem Mühendisliği uygulamasını, Türkçe girdi kabul eder hale getirin.</a:t>
            </a:r>
          </a:p>
          <a:p>
            <a:pPr algn="just">
              <a:lnSpc>
                <a:spcPts val="2563"/>
              </a:lnSpc>
              <a:spcAft>
                <a:spcPts val="600"/>
              </a:spcAft>
              <a:buFontTx/>
              <a:buAutoNum type="alphaUcPeriod" startAt="2"/>
            </a:pP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İstem Mühendisliği uygulamasını, ayırma operatörü  ile birleştiren isim öbeklerini içeren cümleleri  de (</a:t>
            </a:r>
            <a:r>
              <a:rPr lang="tr-TR" altLang="tr-TR" sz="2800" b="1" dirty="0" err="1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örn</a:t>
            </a: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. "a </a:t>
            </a:r>
            <a:r>
              <a:rPr lang="tr-TR" altLang="tr-TR" sz="2800" b="1" dirty="0" err="1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dog</a:t>
            </a: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 </a:t>
            </a:r>
            <a:r>
              <a:rPr lang="tr-TR" altLang="tr-TR" sz="2800" b="1" dirty="0" err="1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or</a:t>
            </a: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 a </a:t>
            </a:r>
            <a:r>
              <a:rPr lang="tr-TR" altLang="tr-TR" sz="2800" b="1" dirty="0" err="1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cat</a:t>
            </a: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 is </a:t>
            </a:r>
            <a:r>
              <a:rPr lang="tr-TR" altLang="tr-TR" sz="2800" b="1" dirty="0" err="1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running</a:t>
            </a:r>
            <a:r>
              <a:rPr lang="tr-TR" altLang="tr-TR" sz="2800" b="1" dirty="0">
                <a:solidFill>
                  <a:srgbClr val="00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« cümlesini) işler hale  getirmeye çalışın.</a:t>
            </a:r>
          </a:p>
          <a:p>
            <a:pPr algn="just">
              <a:lnSpc>
                <a:spcPts val="3863"/>
              </a:lnSpc>
              <a:buFontTx/>
              <a:buAutoNum type="alphaUcPeriod" startAt="2"/>
            </a:pPr>
            <a:endParaRPr lang="tr-TR" altLang="tr-TR" sz="2800" b="1" dirty="0">
              <a:solidFill>
                <a:srgbClr val="000000"/>
              </a:solidFill>
              <a:latin typeface="Gabriola" panose="04040605051002020D02" pitchFamily="82" charset="0"/>
              <a:cs typeface="Calibri" panose="020F0502020204030204" pitchFamily="34" charset="0"/>
            </a:endParaRPr>
          </a:p>
          <a:p>
            <a:pPr algn="just">
              <a:lnSpc>
                <a:spcPts val="3863"/>
              </a:lnSpc>
              <a:buFontTx/>
              <a:buAutoNum type="alphaUcPeriod" startAt="2"/>
            </a:pPr>
            <a:endParaRPr lang="tr-TR" altLang="tr-TR" sz="2800" dirty="0">
              <a:solidFill>
                <a:srgbClr val="000000"/>
              </a:solidFill>
              <a:latin typeface="Gabriola" panose="04040605051002020D02" pitchFamily="8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etin kutusu 2">
            <a:extLst>
              <a:ext uri="{FF2B5EF4-FFF2-40B4-BE49-F238E27FC236}">
                <a16:creationId xmlns:a16="http://schemas.microsoft.com/office/drawing/2014/main" id="{5E1BC5B3-E97A-F135-DE91-7A24A865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2764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21507" name="Metin kutusu 37">
            <a:extLst>
              <a:ext uri="{FF2B5EF4-FFF2-40B4-BE49-F238E27FC236}">
                <a16:creationId xmlns:a16="http://schemas.microsoft.com/office/drawing/2014/main" id="{48E813C7-75BE-5718-D02C-0E05CE876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2473582"/>
            <a:ext cx="31726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6600" b="1" dirty="0">
                <a:solidFill>
                  <a:schemeClr val="accent2"/>
                </a:solidFill>
                <a:latin typeface="Gabriola" panose="04040605051002020D02" pitchFamily="82" charset="0"/>
              </a:rPr>
              <a:t>T</a:t>
            </a:r>
            <a:r>
              <a:rPr lang="tr-TR" altLang="tr-TR" sz="4400" b="1" dirty="0">
                <a:solidFill>
                  <a:schemeClr val="accent2"/>
                </a:solidFill>
                <a:latin typeface="Gabriola" panose="04040605051002020D02" pitchFamily="82" charset="0"/>
              </a:rPr>
              <a:t>EŞEKKÜRLER</a:t>
            </a:r>
            <a:r>
              <a:rPr lang="tr-TR" altLang="tr-TR" sz="6600" b="1" dirty="0">
                <a:solidFill>
                  <a:schemeClr val="accent2"/>
                </a:solidFill>
                <a:latin typeface="Gabriola" panose="04040605051002020D02" pitchFamily="82" charset="0"/>
              </a:rPr>
              <a:t>!</a:t>
            </a:r>
            <a:endParaRPr lang="en-US" altLang="tr-TR" sz="4400" dirty="0">
              <a:solidFill>
                <a:schemeClr val="accent2"/>
              </a:solidFill>
              <a:latin typeface="Gabriola" panose="04040605051002020D02" pitchFamily="82" charset="0"/>
              <a:cs typeface="Browallia New" panose="020B0604020202020204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5219E3-7D5D-1EDA-EC82-CD2F64335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36600"/>
          </a:xfrm>
        </p:spPr>
        <p:txBody>
          <a:bodyPr/>
          <a:lstStyle/>
          <a:p>
            <a:pPr algn="ctr" eaLnBrk="1" hangingPunct="1"/>
            <a:r>
              <a:rPr lang="tr-TR" altLang="tr-TR" sz="4400" b="1" dirty="0">
                <a:latin typeface="Gabriola" panose="04040605051002020D02" pitchFamily="82" charset="0"/>
              </a:rPr>
              <a:t>G</a:t>
            </a:r>
            <a:r>
              <a:rPr lang="tr-TR" altLang="tr-TR" sz="3200" b="1" dirty="0">
                <a:latin typeface="Gabriola" panose="04040605051002020D02" pitchFamily="82" charset="0"/>
              </a:rPr>
              <a:t>ENEL</a:t>
            </a:r>
            <a:r>
              <a:rPr lang="tr-TR" altLang="tr-TR" sz="4400" b="1" dirty="0">
                <a:latin typeface="Gabriola" panose="04040605051002020D02" pitchFamily="82" charset="0"/>
              </a:rPr>
              <a:t> O</a:t>
            </a:r>
            <a:r>
              <a:rPr lang="tr-TR" altLang="tr-TR" sz="3200" b="1" dirty="0">
                <a:latin typeface="Gabriola" panose="04040605051002020D02" pitchFamily="82" charset="0"/>
              </a:rPr>
              <a:t>LARAK</a:t>
            </a:r>
            <a:r>
              <a:rPr lang="tr-TR" altLang="tr-TR" sz="4400" b="1" dirty="0">
                <a:latin typeface="Gabriola" panose="04040605051002020D02" pitchFamily="82" charset="0"/>
              </a:rPr>
              <a:t> P</a:t>
            </a:r>
            <a:r>
              <a:rPr lang="tr-TR" altLang="tr-TR" sz="3200" b="1" dirty="0">
                <a:latin typeface="Gabriola" panose="04040605051002020D02" pitchFamily="82" charset="0"/>
              </a:rPr>
              <a:t>ROGRAMLAMA </a:t>
            </a:r>
            <a:r>
              <a:rPr lang="tr-TR" altLang="tr-TR" sz="4400" b="1" dirty="0">
                <a:latin typeface="Gabriola" panose="04040605051002020D02" pitchFamily="82" charset="0"/>
              </a:rPr>
              <a:t>D</a:t>
            </a:r>
            <a:r>
              <a:rPr lang="tr-TR" altLang="tr-TR" sz="3200" b="1" dirty="0">
                <a:latin typeface="Gabriola" panose="04040605051002020D02" pitchFamily="82" charset="0"/>
              </a:rPr>
              <a:t>İLLERİ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sp>
        <p:nvSpPr>
          <p:cNvPr id="4101" name="Text Box 2">
            <a:extLst>
              <a:ext uri="{FF2B5EF4-FFF2-40B4-BE49-F238E27FC236}">
                <a16:creationId xmlns:a16="http://schemas.microsoft.com/office/drawing/2014/main" id="{3E30C7AF-FD3A-767B-857D-B056218F4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299" y="2237285"/>
            <a:ext cx="1520825" cy="544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ERİ </a:t>
            </a: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APILARI</a:t>
            </a:r>
          </a:p>
        </p:txBody>
      </p:sp>
      <p:sp>
        <p:nvSpPr>
          <p:cNvPr id="39" name="Yuvarlatılmış Dikdörtgen 20">
            <a:extLst>
              <a:ext uri="{FF2B5EF4-FFF2-40B4-BE49-F238E27FC236}">
                <a16:creationId xmlns:a16="http://schemas.microsoft.com/office/drawing/2014/main" id="{E4409747-6BD7-AA26-CD86-99DB26A63C37}"/>
              </a:ext>
            </a:extLst>
          </p:cNvPr>
          <p:cNvSpPr/>
          <p:nvPr/>
        </p:nvSpPr>
        <p:spPr bwMode="auto">
          <a:xfrm>
            <a:off x="3635896" y="1701328"/>
            <a:ext cx="2088232" cy="3671888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E8B49119-8620-9D02-36E0-1132413CAAE9}"/>
              </a:ext>
            </a:extLst>
          </p:cNvPr>
          <p:cNvCxnSpPr>
            <a:cxnSpLocks/>
            <a:stCxn id="39" idx="1"/>
            <a:endCxn id="39" idx="3"/>
          </p:cNvCxnSpPr>
          <p:nvPr/>
        </p:nvCxnSpPr>
        <p:spPr>
          <a:xfrm>
            <a:off x="3635896" y="3537272"/>
            <a:ext cx="208823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">
            <a:extLst>
              <a:ext uri="{FF2B5EF4-FFF2-40B4-BE49-F238E27FC236}">
                <a16:creationId xmlns:a16="http://schemas.microsoft.com/office/drawing/2014/main" id="{2673A97D-9383-66C1-15BF-EE923CC2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366" y="4009553"/>
            <a:ext cx="1961753" cy="544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ONTROL </a:t>
            </a: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APILARI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E5600E7D-F608-8A31-CAEE-6E23709DA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821" y="3191770"/>
            <a:ext cx="473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3600" dirty="0"/>
              <a:t>≈</a:t>
            </a: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16D5E785-592D-BDA0-9304-AC026D421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03" y="3149600"/>
            <a:ext cx="2412579" cy="6086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32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tr-TR" altLang="tr-TR" sz="24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ROGRAMLAMA </a:t>
            </a:r>
            <a:r>
              <a:rPr lang="tr-TR" altLang="tr-TR" sz="32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tr-TR" altLang="tr-TR" sz="24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İLİ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C5AE4F6-4FAD-EEFC-C2F0-D4D16729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39963"/>
            <a:ext cx="769541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Resim 49">
            <a:extLst>
              <a:ext uri="{FF2B5EF4-FFF2-40B4-BE49-F238E27FC236}">
                <a16:creationId xmlns:a16="http://schemas.microsoft.com/office/drawing/2014/main" id="{EC555670-2E78-EE9D-09B9-2E6FE4B1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92563"/>
            <a:ext cx="769541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2">
            <a:extLst>
              <a:ext uri="{FF2B5EF4-FFF2-40B4-BE49-F238E27FC236}">
                <a16:creationId xmlns:a16="http://schemas.microsoft.com/office/drawing/2014/main" id="{1694B124-F1A1-2E76-5AE3-9CC649650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2212975"/>
            <a:ext cx="2295889" cy="4796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400" b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bilgiyi düzenler.</a:t>
            </a:r>
          </a:p>
        </p:txBody>
      </p:sp>
      <p:sp>
        <p:nvSpPr>
          <p:cNvPr id="53" name="Text Box 2">
            <a:extLst>
              <a:ext uri="{FF2B5EF4-FFF2-40B4-BE49-F238E27FC236}">
                <a16:creationId xmlns:a16="http://schemas.microsoft.com/office/drawing/2014/main" id="{1E1A73C3-3A58-606A-8E7C-84E448E4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062" y="3937000"/>
            <a:ext cx="2294402" cy="4796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400" b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algoritmayı düzenler.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39" grpId="0" animBg="1"/>
      <p:bldP spid="43" grpId="0" animBg="1"/>
      <p:bldP spid="46" grpId="0"/>
      <p:bldP spid="49" grpId="0" animBg="1"/>
      <p:bldP spid="51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8F2165D-C51B-7B55-5D25-A2B1CDC40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36600"/>
          </a:xfrm>
        </p:spPr>
        <p:txBody>
          <a:bodyPr/>
          <a:lstStyle/>
          <a:p>
            <a:pPr algn="ctr" eaLnBrk="1" hangingPunct="1"/>
            <a:r>
              <a:rPr lang="tr-TR" altLang="tr-TR" sz="4400" b="1" dirty="0">
                <a:latin typeface="Gabriola" panose="04040605051002020D02" pitchFamily="82" charset="0"/>
              </a:rPr>
              <a:t>M</a:t>
            </a:r>
            <a:r>
              <a:rPr lang="tr-TR" altLang="tr-TR" sz="3200" b="1" dirty="0">
                <a:latin typeface="Gabriola" panose="04040605051002020D02" pitchFamily="82" charset="0"/>
              </a:rPr>
              <a:t>ANTIK-</a:t>
            </a:r>
            <a:r>
              <a:rPr lang="tr-TR" altLang="tr-TR" sz="4400" b="1" dirty="0">
                <a:latin typeface="Gabriola" panose="04040605051002020D02" pitchFamily="82" charset="0"/>
              </a:rPr>
              <a:t>P</a:t>
            </a:r>
            <a:r>
              <a:rPr lang="tr-TR" altLang="tr-TR" sz="3200" b="1" dirty="0">
                <a:latin typeface="Gabriola" panose="04040605051002020D02" pitchFamily="82" charset="0"/>
              </a:rPr>
              <a:t>ROGRAMLAMA </a:t>
            </a:r>
            <a:r>
              <a:rPr lang="tr-TR" altLang="tr-TR" sz="4400" b="1" dirty="0">
                <a:latin typeface="Gabriola" panose="04040605051002020D02" pitchFamily="82" charset="0"/>
              </a:rPr>
              <a:t>D</a:t>
            </a:r>
            <a:r>
              <a:rPr lang="tr-TR" altLang="tr-TR" sz="3200" b="1" dirty="0">
                <a:latin typeface="Gabriola" panose="04040605051002020D02" pitchFamily="82" charset="0"/>
              </a:rPr>
              <a:t>İLLERİ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sp>
        <p:nvSpPr>
          <p:cNvPr id="4101" name="Text Box 2">
            <a:extLst>
              <a:ext uri="{FF2B5EF4-FFF2-40B4-BE49-F238E27FC236}">
                <a16:creationId xmlns:a16="http://schemas.microsoft.com/office/drawing/2014/main" id="{46023DCC-D828-523F-0CBF-1873503C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2286000"/>
            <a:ext cx="1655762" cy="544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ANTIK </a:t>
            </a: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ERİMİ</a:t>
            </a:r>
          </a:p>
        </p:txBody>
      </p:sp>
      <p:sp>
        <p:nvSpPr>
          <p:cNvPr id="39" name="Yuvarlatılmış Dikdörtgen 20">
            <a:extLst>
              <a:ext uri="{FF2B5EF4-FFF2-40B4-BE49-F238E27FC236}">
                <a16:creationId xmlns:a16="http://schemas.microsoft.com/office/drawing/2014/main" id="{222DFF83-2E38-A373-5DD3-C9BFA439D292}"/>
              </a:ext>
            </a:extLst>
          </p:cNvPr>
          <p:cNvSpPr/>
          <p:nvPr/>
        </p:nvSpPr>
        <p:spPr bwMode="auto">
          <a:xfrm>
            <a:off x="4806950" y="1628775"/>
            <a:ext cx="2428875" cy="3671888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CAF8D88A-380A-A3B7-7C92-45E625EF8A55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4806950" y="3465513"/>
            <a:ext cx="242887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">
            <a:extLst>
              <a:ext uri="{FF2B5EF4-FFF2-40B4-BE49-F238E27FC236}">
                <a16:creationId xmlns:a16="http://schemas.microsoft.com/office/drawing/2014/main" id="{14F262F5-5528-705A-95E0-666289274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3829452"/>
            <a:ext cx="2079625" cy="10397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ANTIKSAL </a:t>
            </a:r>
            <a:r>
              <a:rPr lang="tr-TR" altLang="tr-TR" sz="24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KIL </a:t>
            </a: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ÜRÜTME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7817CF45-DE9D-1F8A-7183-EAE602197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3141663"/>
            <a:ext cx="473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3600"/>
              <a:t>≈</a:t>
            </a: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EB2B56EC-0722-E98C-70CD-428FA408C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20" y="3171825"/>
            <a:ext cx="3456632" cy="6086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32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altLang="tr-TR" sz="24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ANTIK</a:t>
            </a: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altLang="tr-TR" sz="32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tr-TR" altLang="tr-TR" sz="24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ROGRAMLAMA </a:t>
            </a:r>
            <a:r>
              <a:rPr lang="tr-TR" altLang="tr-TR" sz="32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tr-TR" altLang="tr-TR" sz="24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İLİ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39" grpId="0" animBg="1"/>
      <p:bldP spid="43" grpId="0" animBg="1"/>
      <p:bldP spid="46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60AAC75-BF20-D43C-D91C-92B870C78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36600"/>
          </a:xfrm>
        </p:spPr>
        <p:txBody>
          <a:bodyPr/>
          <a:lstStyle/>
          <a:p>
            <a:pPr algn="ctr" eaLnBrk="1" hangingPunct="1"/>
            <a:r>
              <a:rPr lang="tr-TR" altLang="tr-TR" sz="4400" b="1" dirty="0">
                <a:latin typeface="Gabriola" panose="04040605051002020D02" pitchFamily="82" charset="0"/>
              </a:rPr>
              <a:t>P</a:t>
            </a:r>
            <a:r>
              <a:rPr lang="tr-TR" altLang="tr-TR" sz="3200" b="1" dirty="0">
                <a:latin typeface="Gabriola" panose="04040605051002020D02" pitchFamily="82" charset="0"/>
              </a:rPr>
              <a:t>ROLOG </a:t>
            </a:r>
            <a:r>
              <a:rPr lang="tr-TR" altLang="tr-TR" sz="4400" b="1" dirty="0">
                <a:latin typeface="Gabriola" panose="04040605051002020D02" pitchFamily="82" charset="0"/>
              </a:rPr>
              <a:t>T</a:t>
            </a:r>
            <a:r>
              <a:rPr lang="tr-TR" altLang="tr-TR" sz="3200" b="1" dirty="0">
                <a:latin typeface="Gabriola" panose="04040605051002020D02" pitchFamily="82" charset="0"/>
              </a:rPr>
              <a:t>ERİMLERİ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A4B09B-AE82-AE7B-BD73-1AABD83DF400}"/>
              </a:ext>
            </a:extLst>
          </p:cNvPr>
          <p:cNvCxnSpPr/>
          <p:nvPr/>
        </p:nvCxnSpPr>
        <p:spPr>
          <a:xfrm flipH="1">
            <a:off x="2149475" y="1651000"/>
            <a:ext cx="2225675" cy="4254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535966-FE03-A5EB-4C2A-A666A2AECF53}"/>
              </a:ext>
            </a:extLst>
          </p:cNvPr>
          <p:cNvCxnSpPr/>
          <p:nvPr/>
        </p:nvCxnSpPr>
        <p:spPr>
          <a:xfrm>
            <a:off x="4360863" y="1651000"/>
            <a:ext cx="2516187" cy="5540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 Box 2">
            <a:extLst>
              <a:ext uri="{FF2B5EF4-FFF2-40B4-BE49-F238E27FC236}">
                <a16:creationId xmlns:a16="http://schemas.microsoft.com/office/drawing/2014/main" id="{E2F1C894-9FFE-41F4-45C4-093B608C6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1052513"/>
            <a:ext cx="3043238" cy="6086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32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tr-TR" altLang="tr-TR" sz="24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ROLOG</a:t>
            </a: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sz="32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tr-TR" altLang="tr-TR" sz="24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ERİM </a:t>
            </a:r>
            <a:r>
              <a:rPr lang="tr-TR" altLang="tr-TR" sz="28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tr-TR" altLang="tr-TR" sz="24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İPLERİ</a:t>
            </a:r>
          </a:p>
        </p:txBody>
      </p:sp>
      <p:sp>
        <p:nvSpPr>
          <p:cNvPr id="4102" name="Text Box 2">
            <a:extLst>
              <a:ext uri="{FF2B5EF4-FFF2-40B4-BE49-F238E27FC236}">
                <a16:creationId xmlns:a16="http://schemas.microsoft.com/office/drawing/2014/main" id="{59BD7303-26FC-6CBB-0D68-AF7A6248A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2147929"/>
            <a:ext cx="981075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İLEŞİK</a:t>
            </a:r>
            <a:r>
              <a:rPr lang="tr-TR" altLang="tr-TR" sz="1100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103" name="Text Box 2">
            <a:extLst>
              <a:ext uri="{FF2B5EF4-FFF2-40B4-BE49-F238E27FC236}">
                <a16:creationId xmlns:a16="http://schemas.microsoft.com/office/drawing/2014/main" id="{ECDEF084-94A0-8DA8-6D9E-039CF363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2212975"/>
            <a:ext cx="1533525" cy="4151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İLEŞİK 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LMAYAN</a:t>
            </a:r>
            <a:endParaRPr lang="tr-TR" altLang="tr-TR" sz="1600" dirty="0">
              <a:solidFill>
                <a:schemeClr val="tx2"/>
              </a:solidFill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10" name="Text Box 2">
            <a:extLst>
              <a:ext uri="{FF2B5EF4-FFF2-40B4-BE49-F238E27FC236}">
                <a16:creationId xmlns:a16="http://schemas.microsoft.com/office/drawing/2014/main" id="{2982831E-5B4E-779D-D77D-CEA002A2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828" y="4149725"/>
            <a:ext cx="1634447" cy="757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TOMLAR</a:t>
            </a:r>
          </a:p>
          <a:p>
            <a:pPr>
              <a:lnSpc>
                <a:spcPct val="115000"/>
              </a:lnSpc>
            </a:pP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altLang="tr-TR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Örn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.: 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b, can, </a:t>
            </a:r>
            <a:r>
              <a:rPr lang="tr-TR" altLang="tr-TR" i="1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zLER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tr-TR" altLang="tr-TR" sz="1600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113" name="Text Box 2">
            <a:extLst>
              <a:ext uri="{FF2B5EF4-FFF2-40B4-BE49-F238E27FC236}">
                <a16:creationId xmlns:a16="http://schemas.microsoft.com/office/drawing/2014/main" id="{4723243F-6219-5CC6-AC7B-B86D5C0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2" y="4149725"/>
            <a:ext cx="1131887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AMSAYILAR</a:t>
            </a:r>
          </a:p>
          <a:p>
            <a:pPr>
              <a:lnSpc>
                <a:spcPct val="115000"/>
              </a:lnSpc>
            </a:pP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altLang="tr-TR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Örn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.: 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5, 16 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tr-TR" altLang="tr-TR" sz="1100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114" name="Text Box 2">
            <a:extLst>
              <a:ext uri="{FF2B5EF4-FFF2-40B4-BE49-F238E27FC236}">
                <a16:creationId xmlns:a16="http://schemas.microsoft.com/office/drawing/2014/main" id="{D6598AAE-AE1F-4373-8D8C-20D5C7CD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4175125"/>
            <a:ext cx="1670050" cy="1031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AYAN </a:t>
            </a: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OKTALI</a:t>
            </a:r>
          </a:p>
          <a:p>
            <a:pPr algn="ctr">
              <a:lnSpc>
                <a:spcPct val="70000"/>
              </a:lnSpc>
            </a:pP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AYILAR</a:t>
            </a:r>
            <a:endParaRPr lang="tr-TR" altLang="tr-TR" sz="1100" b="1" dirty="0">
              <a:solidFill>
                <a:schemeClr val="tx2"/>
              </a:solidFill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altLang="tr-TR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Örn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.: 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0.5, 1.6 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15000"/>
              </a:lnSpc>
            </a:pPr>
            <a:r>
              <a:rPr lang="tr-TR" altLang="tr-TR" sz="1100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115" name="Text Box 2">
            <a:extLst>
              <a:ext uri="{FF2B5EF4-FFF2-40B4-BE49-F238E27FC236}">
                <a16:creationId xmlns:a16="http://schemas.microsoft.com/office/drawing/2014/main" id="{50CFACA7-FB80-A1FB-3C3E-925284CF7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4165600"/>
            <a:ext cx="633412" cy="3827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9ED58B-0277-9648-A8E3-066CBD167072}"/>
              </a:ext>
            </a:extLst>
          </p:cNvPr>
          <p:cNvCxnSpPr/>
          <p:nvPr/>
        </p:nvCxnSpPr>
        <p:spPr>
          <a:xfrm flipH="1">
            <a:off x="5245100" y="2590800"/>
            <a:ext cx="1600200" cy="6937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C606C2-05D6-3280-5E4E-E298E08CECDC}"/>
              </a:ext>
            </a:extLst>
          </p:cNvPr>
          <p:cNvCxnSpPr/>
          <p:nvPr/>
        </p:nvCxnSpPr>
        <p:spPr>
          <a:xfrm flipH="1" flipV="1">
            <a:off x="6829425" y="2590800"/>
            <a:ext cx="1568450" cy="793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F4BFFDF9-0EFC-67DB-2AE4-D9426FEBD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3311525"/>
            <a:ext cx="904875" cy="4151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ABİTLER</a:t>
            </a:r>
            <a:endParaRPr lang="tr-TR" altLang="tr-TR" sz="1600" dirty="0">
              <a:solidFill>
                <a:schemeClr val="tx2"/>
              </a:solidFill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636E2AE9-A3B1-0869-1D58-45A757FA6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217" y="3384550"/>
            <a:ext cx="1903288" cy="7367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tr-TR" altLang="tr-TR" sz="20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</a:t>
            </a:r>
            <a:r>
              <a:rPr lang="tr-TR" altLang="tr-TR" sz="1600" b="1" dirty="0">
                <a:solidFill>
                  <a:schemeClr val="tx2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EĞİŞKENLER</a:t>
            </a:r>
          </a:p>
          <a:p>
            <a:pPr>
              <a:lnSpc>
                <a:spcPct val="115000"/>
              </a:lnSpc>
            </a:pP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tr-TR" altLang="tr-TR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Örn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B, Man, </a:t>
            </a:r>
            <a:r>
              <a:rPr lang="tr-TR" altLang="tr-TR" i="1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Zs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 _, _X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1A59E9-0A60-4F61-B7E1-803C51986691}"/>
              </a:ext>
            </a:extLst>
          </p:cNvPr>
          <p:cNvCxnSpPr/>
          <p:nvPr/>
        </p:nvCxnSpPr>
        <p:spPr>
          <a:xfrm flipH="1">
            <a:off x="2987675" y="3671888"/>
            <a:ext cx="1984375" cy="4937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72AE75-AC66-8D27-6264-4F41AFBCE660}"/>
              </a:ext>
            </a:extLst>
          </p:cNvPr>
          <p:cNvCxnSpPr/>
          <p:nvPr/>
        </p:nvCxnSpPr>
        <p:spPr>
          <a:xfrm flipH="1">
            <a:off x="4237038" y="3671888"/>
            <a:ext cx="735012" cy="4937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5EE9-5ED1-8C98-9C37-6557E84B8BF2}"/>
              </a:ext>
            </a:extLst>
          </p:cNvPr>
          <p:cNvCxnSpPr/>
          <p:nvPr/>
        </p:nvCxnSpPr>
        <p:spPr>
          <a:xfrm>
            <a:off x="4972050" y="3671888"/>
            <a:ext cx="849313" cy="5032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415B26-F9B4-C322-AF1F-BCDFD43B71D7}"/>
              </a:ext>
            </a:extLst>
          </p:cNvPr>
          <p:cNvCxnSpPr/>
          <p:nvPr/>
        </p:nvCxnSpPr>
        <p:spPr>
          <a:xfrm>
            <a:off x="4987925" y="3671888"/>
            <a:ext cx="2189163" cy="5492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2">
            <a:extLst>
              <a:ext uri="{FF2B5EF4-FFF2-40B4-BE49-F238E27FC236}">
                <a16:creationId xmlns:a16="http://schemas.microsoft.com/office/drawing/2014/main" id="{28BC850C-3D57-86B0-F1FD-1C3C3BA72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" y="2501837"/>
            <a:ext cx="4308475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altLang="tr-TR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Örn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.: 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baba(X, can)</a:t>
            </a:r>
            <a:r>
              <a:rPr lang="tr-TR" altLang="tr-TR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s(</a:t>
            </a:r>
            <a:r>
              <a:rPr lang="tr-TR" altLang="tr-TR" i="1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(d(</a:t>
            </a:r>
            <a:r>
              <a:rPr lang="tr-TR" altLang="tr-TR" i="1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), n(</a:t>
            </a:r>
            <a:r>
              <a:rPr lang="tr-TR" altLang="tr-TR" i="1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dog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)), </a:t>
            </a:r>
            <a:r>
              <a:rPr lang="tr-TR" altLang="tr-TR" i="1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vp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(v(</a:t>
            </a:r>
            <a:r>
              <a:rPr lang="tr-TR" altLang="tr-TR" i="1" dirty="0" err="1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barks</a:t>
            </a:r>
            <a:r>
              <a:rPr lang="tr-TR" altLang="tr-TR" i="1" dirty="0"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tr-TR" altLang="tr-TR" dirty="0"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C820ED-0375-2391-BA03-A57D96E536C7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2782888"/>
            <a:ext cx="2351090" cy="1004887"/>
            <a:chOff x="1207660" y="1944549"/>
            <a:chExt cx="2352619" cy="1003484"/>
          </a:xfrm>
        </p:grpSpPr>
        <p:grpSp>
          <p:nvGrpSpPr>
            <p:cNvPr id="9248" name="Group 4">
              <a:extLst>
                <a:ext uri="{FF2B5EF4-FFF2-40B4-BE49-F238E27FC236}">
                  <a16:creationId xmlns:a16="http://schemas.microsoft.com/office/drawing/2014/main" id="{664CCC8A-B386-742C-BFC3-3AFF4A23F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660" y="1944549"/>
              <a:ext cx="2352619" cy="1003484"/>
              <a:chOff x="771673" y="1367840"/>
              <a:chExt cx="1881448" cy="1003484"/>
            </a:xfrm>
          </p:grpSpPr>
          <p:sp>
            <p:nvSpPr>
              <p:cNvPr id="28" name="Yuvarlatılmış Dikdörtgen 20">
                <a:extLst>
                  <a:ext uri="{FF2B5EF4-FFF2-40B4-BE49-F238E27FC236}">
                    <a16:creationId xmlns:a16="http://schemas.microsoft.com/office/drawing/2014/main" id="{64859899-CF02-CA50-4840-8E8D31F02711}"/>
                  </a:ext>
                </a:extLst>
              </p:cNvPr>
              <p:cNvSpPr/>
              <p:nvPr/>
            </p:nvSpPr>
            <p:spPr>
              <a:xfrm>
                <a:off x="827572" y="1762575"/>
                <a:ext cx="1825549" cy="608749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51" name="Metin kutusu 30">
                <a:extLst>
                  <a:ext uri="{FF2B5EF4-FFF2-40B4-BE49-F238E27FC236}">
                    <a16:creationId xmlns:a16="http://schemas.microsoft.com/office/drawing/2014/main" id="{A81606AC-5639-7C48-10EA-9EBAF4805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673" y="1367840"/>
                <a:ext cx="1737161" cy="368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Bileşik Terimlerin Sözdizimi:</a:t>
                </a:r>
                <a:endParaRPr lang="en-US" altLang="tr-TR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9249" name="Rectangle 1">
              <a:extLst>
                <a:ext uri="{FF2B5EF4-FFF2-40B4-BE49-F238E27FC236}">
                  <a16:creationId xmlns:a16="http://schemas.microsoft.com/office/drawing/2014/main" id="{07C16974-F35A-9F50-6DD6-5886616D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698" y="2302009"/>
              <a:ext cx="2114454" cy="64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i="1" dirty="0">
                  <a:latin typeface="Gabriola" panose="04040605051002020D02" pitchFamily="82" charset="0"/>
                </a:rPr>
                <a:t>yüklem(öğe</a:t>
              </a:r>
              <a:r>
                <a:rPr lang="tr-TR" altLang="tr-TR" i="1" baseline="-25000" dirty="0">
                  <a:latin typeface="Gabriola" panose="04040605051002020D02" pitchFamily="82" charset="0"/>
                </a:rPr>
                <a:t>1</a:t>
              </a:r>
              <a:r>
                <a:rPr lang="tr-TR" altLang="tr-TR" i="1" dirty="0">
                  <a:latin typeface="Gabriola" panose="04040605051002020D02" pitchFamily="82" charset="0"/>
                </a:rPr>
                <a:t>, öğe</a:t>
              </a:r>
              <a:r>
                <a:rPr lang="tr-TR" altLang="tr-TR" i="1" baseline="-25000" dirty="0">
                  <a:latin typeface="Gabriola" panose="04040605051002020D02" pitchFamily="82" charset="0"/>
                </a:rPr>
                <a:t>2</a:t>
              </a:r>
              <a:r>
                <a:rPr lang="tr-TR" altLang="tr-TR" i="1" dirty="0">
                  <a:latin typeface="Gabriola" panose="04040605051002020D02" pitchFamily="82" charset="0"/>
                </a:rPr>
                <a:t>, …, öğe</a:t>
              </a:r>
              <a:r>
                <a:rPr lang="tr-TR" altLang="tr-TR" i="1" baseline="-25000" dirty="0">
                  <a:latin typeface="Gabriola" panose="04040605051002020D02" pitchFamily="82" charset="0"/>
                </a:rPr>
                <a:t>n</a:t>
              </a:r>
              <a:r>
                <a:rPr lang="tr-TR" altLang="tr-TR" i="1" dirty="0">
                  <a:latin typeface="Gabriola" panose="04040605051002020D02" pitchFamily="82" charset="0"/>
                </a:rPr>
                <a:t>)</a:t>
              </a:r>
            </a:p>
            <a:p>
              <a:r>
                <a:rPr lang="tr-TR" altLang="tr-TR" i="1" dirty="0">
                  <a:latin typeface="Gabriola" panose="04040605051002020D02" pitchFamily="82" charset="0"/>
                </a:rPr>
                <a:t>    n &gt; 0 ve </a:t>
              </a:r>
              <a:r>
                <a:rPr lang="tr-TR" altLang="tr-TR" i="1" dirty="0" err="1">
                  <a:latin typeface="Gabriola" panose="04040605051002020D02" pitchFamily="82" charset="0"/>
                </a:rPr>
                <a:t>öğe</a:t>
              </a:r>
              <a:r>
                <a:rPr lang="tr-TR" altLang="tr-TR" i="1" baseline="-25000" dirty="0" err="1">
                  <a:latin typeface="Gabriola" panose="04040605051002020D02" pitchFamily="82" charset="0"/>
                </a:rPr>
                <a:t>i</a:t>
              </a:r>
              <a:r>
                <a:rPr lang="tr-TR" altLang="tr-TR" i="1" dirty="0">
                  <a:latin typeface="Gabriola" panose="04040605051002020D02" pitchFamily="82" charset="0"/>
                </a:rPr>
                <a:t> bir terimdir.</a:t>
              </a:r>
              <a:endParaRPr lang="tr-TR" altLang="tr-TR" dirty="0">
                <a:latin typeface="Gabriola" panose="04040605051002020D02" pitchFamily="8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139AF7-4EA0-6E60-A05B-FDF3BCAB0984}"/>
              </a:ext>
            </a:extLst>
          </p:cNvPr>
          <p:cNvGrpSpPr>
            <a:grpSpLocks/>
          </p:cNvGrpSpPr>
          <p:nvPr/>
        </p:nvGrpSpPr>
        <p:grpSpPr bwMode="auto">
          <a:xfrm>
            <a:off x="7478713" y="4008439"/>
            <a:ext cx="1716345" cy="1724818"/>
            <a:chOff x="1207660" y="1944549"/>
            <a:chExt cx="3147510" cy="1905777"/>
          </a:xfrm>
        </p:grpSpPr>
        <p:grpSp>
          <p:nvGrpSpPr>
            <p:cNvPr id="9244" name="Group 4">
              <a:extLst>
                <a:ext uri="{FF2B5EF4-FFF2-40B4-BE49-F238E27FC236}">
                  <a16:creationId xmlns:a16="http://schemas.microsoft.com/office/drawing/2014/main" id="{6F46A0CD-E589-209A-C2CB-09E06A6B6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660" y="1944549"/>
              <a:ext cx="3028430" cy="1905777"/>
              <a:chOff x="771673" y="1367840"/>
              <a:chExt cx="2421911" cy="1905777"/>
            </a:xfrm>
          </p:grpSpPr>
          <p:sp>
            <p:nvSpPr>
              <p:cNvPr id="41" name="Yuvarlatılmış Dikdörtgen 20">
                <a:extLst>
                  <a:ext uri="{FF2B5EF4-FFF2-40B4-BE49-F238E27FC236}">
                    <a16:creationId xmlns:a16="http://schemas.microsoft.com/office/drawing/2014/main" id="{76507F5F-679F-CD4F-4CED-300D016A0501}"/>
                  </a:ext>
                </a:extLst>
              </p:cNvPr>
              <p:cNvSpPr/>
              <p:nvPr/>
            </p:nvSpPr>
            <p:spPr>
              <a:xfrm>
                <a:off x="827549" y="1762630"/>
                <a:ext cx="2304895" cy="1510987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47" name="Metin kutusu 30">
                <a:extLst>
                  <a:ext uri="{FF2B5EF4-FFF2-40B4-BE49-F238E27FC236}">
                    <a16:creationId xmlns:a16="http://schemas.microsoft.com/office/drawing/2014/main" id="{2ABF8365-5BC6-9BC6-4526-65B8444AF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673" y="1367840"/>
                <a:ext cx="2421911" cy="368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Değişkenlerin Yapısı:</a:t>
                </a:r>
                <a:endParaRPr lang="en-US" altLang="tr-TR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9245" name="Rectangle 1">
              <a:extLst>
                <a:ext uri="{FF2B5EF4-FFF2-40B4-BE49-F238E27FC236}">
                  <a16:creationId xmlns:a16="http://schemas.microsoft.com/office/drawing/2014/main" id="{4B143747-2B67-1083-1BC9-C159A8338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660" y="2302009"/>
              <a:ext cx="3147510" cy="152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i="1" dirty="0">
                  <a:latin typeface="Gabriola" panose="04040605051002020D02" pitchFamily="82" charset="0"/>
                </a:rPr>
                <a:t>- büyük harfler</a:t>
              </a:r>
            </a:p>
            <a:p>
              <a:r>
                <a:rPr lang="tr-TR" altLang="tr-TR" i="1" dirty="0">
                  <a:latin typeface="Gabriola" panose="04040605051002020D02" pitchFamily="82" charset="0"/>
                </a:rPr>
                <a:t>- alt çizgi</a:t>
              </a:r>
            </a:p>
            <a:p>
              <a:pPr>
                <a:lnSpc>
                  <a:spcPts val="1860"/>
                </a:lnSpc>
              </a:pPr>
              <a:r>
                <a:rPr lang="tr-TR" altLang="tr-TR" i="1" dirty="0">
                  <a:latin typeface="Gabriola" panose="04040605051002020D02" pitchFamily="82" charset="0"/>
                </a:rPr>
                <a:t>- büyük harfle ya da </a:t>
              </a:r>
            </a:p>
            <a:p>
              <a:pPr>
                <a:lnSpc>
                  <a:spcPts val="1860"/>
                </a:lnSpc>
              </a:pPr>
              <a:r>
                <a:rPr lang="tr-TR" altLang="tr-TR" i="1" dirty="0">
                  <a:latin typeface="Gabriola" panose="04040605051002020D02" pitchFamily="82" charset="0"/>
                </a:rPr>
                <a:t>  alt çizgiyle başlayan</a:t>
              </a:r>
            </a:p>
            <a:p>
              <a:pPr>
                <a:lnSpc>
                  <a:spcPts val="1860"/>
                </a:lnSpc>
              </a:pPr>
              <a:r>
                <a:rPr lang="tr-TR" altLang="tr-TR" i="1" dirty="0">
                  <a:latin typeface="Gabriola" panose="04040605051002020D02" pitchFamily="82" charset="0"/>
                </a:rPr>
                <a:t>  dizgeler</a:t>
              </a:r>
              <a:endParaRPr lang="tr-TR" altLang="tr-TR" dirty="0">
                <a:latin typeface="Gabriola" panose="04040605051002020D02" pitchFamily="8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BE8261-FDF3-708A-EDDE-59C33A5D116C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4761381"/>
            <a:ext cx="1891066" cy="1281113"/>
            <a:chOff x="1207660" y="1944549"/>
            <a:chExt cx="3468428" cy="1279501"/>
          </a:xfrm>
        </p:grpSpPr>
        <p:grpSp>
          <p:nvGrpSpPr>
            <p:cNvPr id="9240" name="Group 4">
              <a:extLst>
                <a:ext uri="{FF2B5EF4-FFF2-40B4-BE49-F238E27FC236}">
                  <a16:creationId xmlns:a16="http://schemas.microsoft.com/office/drawing/2014/main" id="{AB09BCCA-25E0-DA8D-5301-A844AEBCA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660" y="1944549"/>
              <a:ext cx="3440116" cy="1279501"/>
              <a:chOff x="771673" y="1367840"/>
              <a:chExt cx="2751146" cy="1279501"/>
            </a:xfrm>
          </p:grpSpPr>
          <p:sp>
            <p:nvSpPr>
              <p:cNvPr id="48" name="Yuvarlatılmış Dikdörtgen 20">
                <a:extLst>
                  <a:ext uri="{FF2B5EF4-FFF2-40B4-BE49-F238E27FC236}">
                    <a16:creationId xmlns:a16="http://schemas.microsoft.com/office/drawing/2014/main" id="{6DBB3069-DB50-EFBD-8102-58374AF61D65}"/>
                  </a:ext>
                </a:extLst>
              </p:cNvPr>
              <p:cNvSpPr/>
              <p:nvPr/>
            </p:nvSpPr>
            <p:spPr>
              <a:xfrm>
                <a:off x="827556" y="1762631"/>
                <a:ext cx="2695263" cy="884710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43" name="Metin kutusu 30">
                <a:extLst>
                  <a:ext uri="{FF2B5EF4-FFF2-40B4-BE49-F238E27FC236}">
                    <a16:creationId xmlns:a16="http://schemas.microsoft.com/office/drawing/2014/main" id="{8FD15687-6136-72C1-13C4-6FDAA38AA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673" y="1367840"/>
                <a:ext cx="2034312" cy="368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Atomların yapısı:</a:t>
                </a:r>
                <a:endParaRPr lang="en-US" altLang="tr-TR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9241" name="Rectangle 1">
              <a:extLst>
                <a:ext uri="{FF2B5EF4-FFF2-40B4-BE49-F238E27FC236}">
                  <a16:creationId xmlns:a16="http://schemas.microsoft.com/office/drawing/2014/main" id="{9E6DD79C-9897-34D7-3DA5-139C82E3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698" y="2302009"/>
              <a:ext cx="3396390" cy="855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i="1" dirty="0">
                  <a:latin typeface="Gabriola" panose="04040605051002020D02" pitchFamily="82" charset="0"/>
                </a:rPr>
                <a:t>- küçük harfler</a:t>
              </a:r>
            </a:p>
            <a:p>
              <a:pPr>
                <a:lnSpc>
                  <a:spcPts val="1860"/>
                </a:lnSpc>
              </a:pPr>
              <a:r>
                <a:rPr lang="tr-TR" altLang="tr-TR" i="1" dirty="0">
                  <a:latin typeface="Gabriola" panose="04040605051002020D02" pitchFamily="82" charset="0"/>
                </a:rPr>
                <a:t>- küçük harfle başlayan</a:t>
              </a:r>
            </a:p>
            <a:p>
              <a:pPr>
                <a:lnSpc>
                  <a:spcPts val="1860"/>
                </a:lnSpc>
              </a:pPr>
              <a:r>
                <a:rPr lang="tr-TR" altLang="tr-TR" i="1" dirty="0">
                  <a:latin typeface="Gabriola" panose="04040605051002020D02" pitchFamily="82" charset="0"/>
                </a:rPr>
                <a:t>  dizgeler</a:t>
              </a:r>
              <a:endParaRPr lang="tr-TR" altLang="tr-TR" dirty="0">
                <a:latin typeface="Gabriola" panose="04040605051002020D02" pitchFamily="82" charset="0"/>
              </a:endParaRPr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F08DC8A1-8EE1-58B7-7493-CAD28181EA70}"/>
              </a:ext>
            </a:extLst>
          </p:cNvPr>
          <p:cNvSpPr txBox="1"/>
          <p:nvPr/>
        </p:nvSpPr>
        <p:spPr>
          <a:xfrm>
            <a:off x="364719" y="6216839"/>
            <a:ext cx="832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altLang="tr-TR" b="1" dirty="0">
                <a:latin typeface="Gabriola" panose="04040605051002020D02" pitchFamily="82" charset="0"/>
              </a:rPr>
              <a:t>NOT:</a:t>
            </a:r>
            <a:r>
              <a:rPr lang="tr-TR" altLang="tr-TR" dirty="0">
                <a:latin typeface="Gabriola" panose="04040605051002020D02" pitchFamily="82" charset="0"/>
              </a:rPr>
              <a:t> Prolog değişkenleri, geleneksel programlama dillerinde olduğu gibi fiziksel bellekte bir konumu temsil etmezler; belirsiz bireyleri simgelerler.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  <p:bldP spid="4110" grpId="0" animBg="1"/>
      <p:bldP spid="4113" grpId="0" animBg="1"/>
      <p:bldP spid="4114" grpId="0" animBg="1"/>
      <p:bldP spid="4115" grpId="0" animBg="1"/>
      <p:bldP spid="31" grpId="0" animBg="1"/>
      <p:bldP spid="33" grpId="0" animBg="1"/>
      <p:bldP spid="63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B910A21-BECE-D24A-2F07-64EC3B011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116" y="115888"/>
            <a:ext cx="8871396" cy="736600"/>
          </a:xfrm>
        </p:spPr>
        <p:txBody>
          <a:bodyPr/>
          <a:lstStyle/>
          <a:p>
            <a:pPr algn="ctr" eaLnBrk="1" hangingPunct="1"/>
            <a:r>
              <a:rPr lang="tr-TR" altLang="tr-TR" sz="4400" b="1" dirty="0">
                <a:latin typeface="Gabriola" panose="04040605051002020D02" pitchFamily="82" charset="0"/>
              </a:rPr>
              <a:t>T</a:t>
            </a:r>
            <a:r>
              <a:rPr lang="tr-TR" altLang="tr-TR" sz="3200" b="1" dirty="0">
                <a:latin typeface="Gabriola" panose="04040605051002020D02" pitchFamily="82" charset="0"/>
              </a:rPr>
              <a:t>ERİMLER</a:t>
            </a:r>
            <a:r>
              <a:rPr lang="tr-TR" altLang="tr-TR" sz="4400" b="1" dirty="0">
                <a:latin typeface="Gabriola" panose="04040605051002020D02" pitchFamily="82" charset="0"/>
              </a:rPr>
              <a:t> </a:t>
            </a:r>
            <a:r>
              <a:rPr lang="tr-TR" altLang="tr-TR" sz="3200" b="1" dirty="0">
                <a:latin typeface="Gabriola" panose="04040605051002020D02" pitchFamily="82" charset="0"/>
              </a:rPr>
              <a:t>İÇİN</a:t>
            </a:r>
            <a:r>
              <a:rPr lang="tr-TR" altLang="tr-TR" sz="4400" b="1" dirty="0">
                <a:latin typeface="Gabriola" panose="04040605051002020D02" pitchFamily="82" charset="0"/>
              </a:rPr>
              <a:t> (K</a:t>
            </a:r>
            <a:r>
              <a:rPr lang="tr-TR" altLang="tr-TR" sz="3200" b="1" dirty="0">
                <a:latin typeface="Gabriola" panose="04040605051002020D02" pitchFamily="82" charset="0"/>
              </a:rPr>
              <a:t>ISMEN</a:t>
            </a:r>
            <a:r>
              <a:rPr lang="tr-TR" altLang="tr-TR" sz="4400" b="1" dirty="0">
                <a:latin typeface="Gabriola" panose="04040605051002020D02" pitchFamily="82" charset="0"/>
              </a:rPr>
              <a:t> B</a:t>
            </a:r>
            <a:r>
              <a:rPr lang="tr-TR" altLang="tr-TR" sz="3200" b="1" dirty="0">
                <a:latin typeface="Gabriola" panose="04040605051002020D02" pitchFamily="82" charset="0"/>
              </a:rPr>
              <a:t>ELİRLENMİŞ</a:t>
            </a:r>
            <a:r>
              <a:rPr lang="tr-TR" altLang="tr-TR" sz="4400" b="1" dirty="0">
                <a:latin typeface="Gabriola" panose="04040605051002020D02" pitchFamily="82" charset="0"/>
              </a:rPr>
              <a:t>) </a:t>
            </a:r>
            <a:r>
              <a:rPr lang="tr-TR" altLang="tr-TR" sz="3200" b="1" dirty="0">
                <a:latin typeface="Gabriola" panose="04040605051002020D02" pitchFamily="82" charset="0"/>
              </a:rPr>
              <a:t>BİR</a:t>
            </a:r>
            <a:r>
              <a:rPr lang="tr-TR" altLang="tr-TR" sz="4400" b="1" dirty="0">
                <a:latin typeface="Gabriola" panose="04040605051002020D02" pitchFamily="82" charset="0"/>
              </a:rPr>
              <a:t> BNF</a:t>
            </a:r>
            <a:r>
              <a:rPr lang="tr-TR" altLang="tr-TR" b="1" dirty="0">
                <a:latin typeface="Gabriola" panose="04040605051002020D02" pitchFamily="82" charset="0"/>
              </a:rPr>
              <a:t> </a:t>
            </a:r>
            <a:r>
              <a:rPr lang="tr-TR" altLang="tr-TR" sz="4400" b="1" dirty="0">
                <a:latin typeface="Gabriola" panose="04040605051002020D02" pitchFamily="82" charset="0"/>
              </a:rPr>
              <a:t>G</a:t>
            </a:r>
            <a:r>
              <a:rPr lang="tr-TR" altLang="tr-TR" sz="3200" b="1" dirty="0">
                <a:latin typeface="Gabriola" panose="04040605051002020D02" pitchFamily="82" charset="0"/>
              </a:rPr>
              <a:t>RAMERİ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cxnSp>
        <p:nvCxnSpPr>
          <p:cNvPr id="22" name="Düz Ok Bağlayıcısı 41">
            <a:extLst>
              <a:ext uri="{FF2B5EF4-FFF2-40B4-BE49-F238E27FC236}">
                <a16:creationId xmlns:a16="http://schemas.microsoft.com/office/drawing/2014/main" id="{B9F85D1D-38D1-5651-6A45-AEED3D3882F3}"/>
              </a:ext>
            </a:extLst>
          </p:cNvPr>
          <p:cNvCxnSpPr/>
          <p:nvPr/>
        </p:nvCxnSpPr>
        <p:spPr bwMode="auto">
          <a:xfrm>
            <a:off x="2173288" y="1425575"/>
            <a:ext cx="508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26">
            <a:extLst>
              <a:ext uri="{FF2B5EF4-FFF2-40B4-BE49-F238E27FC236}">
                <a16:creationId xmlns:a16="http://schemas.microsoft.com/office/drawing/2014/main" id="{A6F11060-4111-B94A-60D7-133CF1F50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725" y="1225550"/>
            <a:ext cx="13933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 err="1">
                <a:latin typeface="Gabriola" panose="04040605051002020D02" pitchFamily="82" charset="0"/>
              </a:rPr>
              <a:t>BileşikOlmayan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46" name="TextBox 26">
            <a:extLst>
              <a:ext uri="{FF2B5EF4-FFF2-40B4-BE49-F238E27FC236}">
                <a16:creationId xmlns:a16="http://schemas.microsoft.com/office/drawing/2014/main" id="{7E86B929-90CD-DAE4-2A3D-7B605B75E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1171575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Terim</a:t>
            </a:r>
            <a:endParaRPr lang="en-US" altLang="tr-TR" sz="2000" dirty="0">
              <a:latin typeface="Gabriola" panose="04040605051002020D02" pitchFamily="82" charset="0"/>
            </a:endParaRPr>
          </a:p>
        </p:txBody>
      </p:sp>
      <p:cxnSp>
        <p:nvCxnSpPr>
          <p:cNvPr id="27" name="Düz Ok Bağlayıcısı 41">
            <a:extLst>
              <a:ext uri="{FF2B5EF4-FFF2-40B4-BE49-F238E27FC236}">
                <a16:creationId xmlns:a16="http://schemas.microsoft.com/office/drawing/2014/main" id="{0EA4E14F-092E-5F1E-F12A-31C33D5B9BFD}"/>
              </a:ext>
            </a:extLst>
          </p:cNvPr>
          <p:cNvCxnSpPr/>
          <p:nvPr/>
        </p:nvCxnSpPr>
        <p:spPr bwMode="auto">
          <a:xfrm>
            <a:off x="2173288" y="2225675"/>
            <a:ext cx="508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Box 26">
            <a:extLst>
              <a:ext uri="{FF2B5EF4-FFF2-40B4-BE49-F238E27FC236}">
                <a16:creationId xmlns:a16="http://schemas.microsoft.com/office/drawing/2014/main" id="{EA203D35-35AC-8ABD-FFA3-DF37D1BAA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2025650"/>
            <a:ext cx="894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Değişken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49" name="TextBox 26">
            <a:extLst>
              <a:ext uri="{FF2B5EF4-FFF2-40B4-BE49-F238E27FC236}">
                <a16:creationId xmlns:a16="http://schemas.microsoft.com/office/drawing/2014/main" id="{5B25AC7F-ECB0-2262-03CF-DF09F36B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984375"/>
            <a:ext cx="1420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 err="1">
                <a:latin typeface="Gabriola" panose="04040605051002020D02" pitchFamily="82" charset="0"/>
              </a:rPr>
              <a:t>BileşikOlmayan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cxnSp>
        <p:nvCxnSpPr>
          <p:cNvPr id="32" name="Düz Ok Bağlayıcısı 41">
            <a:extLst>
              <a:ext uri="{FF2B5EF4-FFF2-40B4-BE49-F238E27FC236}">
                <a16:creationId xmlns:a16="http://schemas.microsoft.com/office/drawing/2014/main" id="{962658DD-E67C-A5D0-1C32-C4A94FB90551}"/>
              </a:ext>
            </a:extLst>
          </p:cNvPr>
          <p:cNvCxnSpPr/>
          <p:nvPr/>
        </p:nvCxnSpPr>
        <p:spPr bwMode="auto">
          <a:xfrm>
            <a:off x="2168525" y="1809750"/>
            <a:ext cx="508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1" name="TextBox 26">
            <a:extLst>
              <a:ext uri="{FF2B5EF4-FFF2-40B4-BE49-F238E27FC236}">
                <a16:creationId xmlns:a16="http://schemas.microsoft.com/office/drawing/2014/main" id="{F5385D6D-BADF-87CB-5B11-E8707E9D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63" y="1609725"/>
            <a:ext cx="68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Bileşik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52" name="TextBox 26">
            <a:extLst>
              <a:ext uri="{FF2B5EF4-FFF2-40B4-BE49-F238E27FC236}">
                <a16:creationId xmlns:a16="http://schemas.microsoft.com/office/drawing/2014/main" id="{79D31D31-1560-CE9A-AD59-7F4B3C247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546225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Terim</a:t>
            </a:r>
            <a:endParaRPr lang="en-US" altLang="tr-TR" sz="2000" dirty="0">
              <a:latin typeface="Gabriola" panose="04040605051002020D02" pitchFamily="82" charset="0"/>
            </a:endParaRPr>
          </a:p>
        </p:txBody>
      </p:sp>
      <p:cxnSp>
        <p:nvCxnSpPr>
          <p:cNvPr id="36" name="Düz Ok Bağlayıcısı 41">
            <a:extLst>
              <a:ext uri="{FF2B5EF4-FFF2-40B4-BE49-F238E27FC236}">
                <a16:creationId xmlns:a16="http://schemas.microsoft.com/office/drawing/2014/main" id="{BBB6F60A-7DAC-B380-29CC-6D7E71504A7B}"/>
              </a:ext>
            </a:extLst>
          </p:cNvPr>
          <p:cNvCxnSpPr/>
          <p:nvPr/>
        </p:nvCxnSpPr>
        <p:spPr bwMode="auto">
          <a:xfrm>
            <a:off x="2187575" y="2989263"/>
            <a:ext cx="50958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6">
            <a:extLst>
              <a:ext uri="{FF2B5EF4-FFF2-40B4-BE49-F238E27FC236}">
                <a16:creationId xmlns:a16="http://schemas.microsoft.com/office/drawing/2014/main" id="{DCFA68EF-0F0E-D22B-51A5-CBD9925CC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3" y="2789238"/>
            <a:ext cx="37061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+mn-lt"/>
              </a:rPr>
              <a:t>A</a:t>
            </a:r>
            <a:endParaRPr lang="en-US" altLang="tr-TR" sz="2000" b="1" dirty="0">
              <a:latin typeface="+mn-lt"/>
            </a:endParaRPr>
          </a:p>
        </p:txBody>
      </p:sp>
      <p:sp>
        <p:nvSpPr>
          <p:cNvPr id="10255" name="TextBox 26">
            <a:extLst>
              <a:ext uri="{FF2B5EF4-FFF2-40B4-BE49-F238E27FC236}">
                <a16:creationId xmlns:a16="http://schemas.microsoft.com/office/drawing/2014/main" id="{2722C99B-1342-BD6D-92F7-D0A0DC689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784475"/>
            <a:ext cx="894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Değişken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cxnSp>
        <p:nvCxnSpPr>
          <p:cNvPr id="40" name="Düz Ok Bağlayıcısı 41">
            <a:extLst>
              <a:ext uri="{FF2B5EF4-FFF2-40B4-BE49-F238E27FC236}">
                <a16:creationId xmlns:a16="http://schemas.microsoft.com/office/drawing/2014/main" id="{D188BD06-B50D-FF52-3C65-FF007179FB98}"/>
              </a:ext>
            </a:extLst>
          </p:cNvPr>
          <p:cNvCxnSpPr/>
          <p:nvPr/>
        </p:nvCxnSpPr>
        <p:spPr bwMode="auto">
          <a:xfrm>
            <a:off x="2171700" y="3394075"/>
            <a:ext cx="508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6">
            <a:extLst>
              <a:ext uri="{FF2B5EF4-FFF2-40B4-BE49-F238E27FC236}">
                <a16:creationId xmlns:a16="http://schemas.microsoft.com/office/drawing/2014/main" id="{346D70D3-7CFA-EC96-CF4D-FB26A7CBE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3194050"/>
            <a:ext cx="59824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+mn-lt"/>
              </a:rPr>
              <a:t>Par</a:t>
            </a:r>
            <a:endParaRPr lang="en-US" altLang="tr-TR" sz="2000" b="1" dirty="0">
              <a:latin typeface="+mn-lt"/>
            </a:endParaRPr>
          </a:p>
        </p:txBody>
      </p:sp>
      <p:sp>
        <p:nvSpPr>
          <p:cNvPr id="10258" name="TextBox 26">
            <a:extLst>
              <a:ext uri="{FF2B5EF4-FFF2-40B4-BE49-F238E27FC236}">
                <a16:creationId xmlns:a16="http://schemas.microsoft.com/office/drawing/2014/main" id="{7F022931-BBB9-549B-03C4-5A5B0484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3189288"/>
            <a:ext cx="894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Değişken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59" name="Metin kutusu 24">
            <a:extLst>
              <a:ext uri="{FF2B5EF4-FFF2-40B4-BE49-F238E27FC236}">
                <a16:creationId xmlns:a16="http://schemas.microsoft.com/office/drawing/2014/main" id="{070D0B04-D141-BC3F-D6B5-85801CCE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3594100"/>
            <a:ext cx="3540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</p:txBody>
      </p:sp>
      <p:cxnSp>
        <p:nvCxnSpPr>
          <p:cNvPr id="46" name="Düz Ok Bağlayıcısı 41">
            <a:extLst>
              <a:ext uri="{FF2B5EF4-FFF2-40B4-BE49-F238E27FC236}">
                <a16:creationId xmlns:a16="http://schemas.microsoft.com/office/drawing/2014/main" id="{801D2E4F-98A4-6E8E-9644-D3CD922A950E}"/>
              </a:ext>
            </a:extLst>
          </p:cNvPr>
          <p:cNvCxnSpPr/>
          <p:nvPr/>
        </p:nvCxnSpPr>
        <p:spPr bwMode="auto">
          <a:xfrm>
            <a:off x="2120900" y="4538663"/>
            <a:ext cx="50958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TextBox 26">
            <a:extLst>
              <a:ext uri="{FF2B5EF4-FFF2-40B4-BE49-F238E27FC236}">
                <a16:creationId xmlns:a16="http://schemas.microsoft.com/office/drawing/2014/main" id="{C23A2CE9-9C4F-7C95-F81D-A4629CFE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4340225"/>
            <a:ext cx="61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>
                <a:latin typeface="Gabriola" panose="04040605051002020D02" pitchFamily="82" charset="0"/>
              </a:rPr>
              <a:t>Atom</a:t>
            </a:r>
            <a:endParaRPr lang="en-US" altLang="tr-TR" sz="2000" b="1">
              <a:latin typeface="Gabriola" panose="04040605051002020D02" pitchFamily="82" charset="0"/>
            </a:endParaRPr>
          </a:p>
        </p:txBody>
      </p:sp>
      <p:sp>
        <p:nvSpPr>
          <p:cNvPr id="10262" name="TextBox 26">
            <a:extLst>
              <a:ext uri="{FF2B5EF4-FFF2-40B4-BE49-F238E27FC236}">
                <a16:creationId xmlns:a16="http://schemas.microsoft.com/office/drawing/2014/main" id="{DE62A349-D9C2-CFDA-6B88-5FBEA144B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119" y="4298950"/>
            <a:ext cx="572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Sabit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53" name="Yuvarlatılmış Dikdörtgen 20">
            <a:extLst>
              <a:ext uri="{FF2B5EF4-FFF2-40B4-BE49-F238E27FC236}">
                <a16:creationId xmlns:a16="http://schemas.microsoft.com/office/drawing/2014/main" id="{190E84C9-E4E0-2FB1-3F8F-EF3EAD88BE58}"/>
              </a:ext>
            </a:extLst>
          </p:cNvPr>
          <p:cNvSpPr/>
          <p:nvPr/>
        </p:nvSpPr>
        <p:spPr bwMode="auto">
          <a:xfrm>
            <a:off x="307975" y="1181100"/>
            <a:ext cx="4264025" cy="4911725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Yuvarlatılmış Dikdörtgen 20">
            <a:extLst>
              <a:ext uri="{FF2B5EF4-FFF2-40B4-BE49-F238E27FC236}">
                <a16:creationId xmlns:a16="http://schemas.microsoft.com/office/drawing/2014/main" id="{DB59B823-6641-2D81-5FE7-8774235FDC43}"/>
              </a:ext>
            </a:extLst>
          </p:cNvPr>
          <p:cNvSpPr/>
          <p:nvPr/>
        </p:nvSpPr>
        <p:spPr bwMode="auto">
          <a:xfrm>
            <a:off x="4716463" y="1181100"/>
            <a:ext cx="4262437" cy="4911725"/>
          </a:xfrm>
          <a:prstGeom prst="roundRect">
            <a:avLst>
              <a:gd name="adj" fmla="val 4700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6" name="Düz Ok Bağlayıcısı 41">
            <a:extLst>
              <a:ext uri="{FF2B5EF4-FFF2-40B4-BE49-F238E27FC236}">
                <a16:creationId xmlns:a16="http://schemas.microsoft.com/office/drawing/2014/main" id="{5D6A3C73-A4F5-3963-B8B1-6A458969FEF8}"/>
              </a:ext>
            </a:extLst>
          </p:cNvPr>
          <p:cNvCxnSpPr/>
          <p:nvPr/>
        </p:nvCxnSpPr>
        <p:spPr bwMode="auto">
          <a:xfrm>
            <a:off x="6675234" y="1497013"/>
            <a:ext cx="508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6">
            <a:extLst>
              <a:ext uri="{FF2B5EF4-FFF2-40B4-BE49-F238E27FC236}">
                <a16:creationId xmlns:a16="http://schemas.microsoft.com/office/drawing/2014/main" id="{511433F8-ECF8-B04F-DB50-9615AD696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534" y="1296988"/>
            <a:ext cx="32702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+mn-lt"/>
              </a:rPr>
              <a:t>a</a:t>
            </a:r>
            <a:endParaRPr lang="en-US" altLang="tr-TR" sz="2000" b="1" dirty="0">
              <a:latin typeface="+mn-lt"/>
            </a:endParaRPr>
          </a:p>
        </p:txBody>
      </p:sp>
      <p:sp>
        <p:nvSpPr>
          <p:cNvPr id="10267" name="TextBox 26">
            <a:extLst>
              <a:ext uri="{FF2B5EF4-FFF2-40B4-BE49-F238E27FC236}">
                <a16:creationId xmlns:a16="http://schemas.microsoft.com/office/drawing/2014/main" id="{56A6482B-7CA0-6E59-4577-92B3BB11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342" y="1257300"/>
            <a:ext cx="61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>
                <a:latin typeface="Gabriola" panose="04040605051002020D02" pitchFamily="82" charset="0"/>
              </a:rPr>
              <a:t>Atom</a:t>
            </a:r>
            <a:endParaRPr lang="en-US" altLang="tr-TR" sz="2000" b="1">
              <a:latin typeface="Gabriola" panose="04040605051002020D02" pitchFamily="82" charset="0"/>
            </a:endParaRPr>
          </a:p>
        </p:txBody>
      </p:sp>
      <p:cxnSp>
        <p:nvCxnSpPr>
          <p:cNvPr id="59" name="Düz Ok Bağlayıcısı 41">
            <a:extLst>
              <a:ext uri="{FF2B5EF4-FFF2-40B4-BE49-F238E27FC236}">
                <a16:creationId xmlns:a16="http://schemas.microsoft.com/office/drawing/2014/main" id="{1C76D820-027C-005D-F986-FA384985CC1E}"/>
              </a:ext>
            </a:extLst>
          </p:cNvPr>
          <p:cNvCxnSpPr/>
          <p:nvPr/>
        </p:nvCxnSpPr>
        <p:spPr bwMode="auto">
          <a:xfrm>
            <a:off x="6679997" y="1857375"/>
            <a:ext cx="5095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26">
            <a:extLst>
              <a:ext uri="{FF2B5EF4-FFF2-40B4-BE49-F238E27FC236}">
                <a16:creationId xmlns:a16="http://schemas.microsoft.com/office/drawing/2014/main" id="{7B1D8788-D977-F81D-B18D-8C60AD0DE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884" y="1657350"/>
            <a:ext cx="79692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+mn-lt"/>
              </a:rPr>
              <a:t>atom</a:t>
            </a:r>
            <a:endParaRPr lang="en-US" altLang="tr-TR" sz="2000" b="1" dirty="0">
              <a:latin typeface="+mn-lt"/>
            </a:endParaRPr>
          </a:p>
        </p:txBody>
      </p:sp>
      <p:sp>
        <p:nvSpPr>
          <p:cNvPr id="10270" name="TextBox 26">
            <a:extLst>
              <a:ext uri="{FF2B5EF4-FFF2-40B4-BE49-F238E27FC236}">
                <a16:creationId xmlns:a16="http://schemas.microsoft.com/office/drawing/2014/main" id="{8D128BE3-8007-0B51-B909-15FE80F2B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105" y="1617663"/>
            <a:ext cx="61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>
                <a:latin typeface="Gabriola" panose="04040605051002020D02" pitchFamily="82" charset="0"/>
              </a:rPr>
              <a:t>Atom</a:t>
            </a:r>
            <a:endParaRPr lang="en-US" altLang="tr-TR" sz="2000" b="1">
              <a:latin typeface="Gabriola" panose="04040605051002020D02" pitchFamily="82" charset="0"/>
            </a:endParaRPr>
          </a:p>
        </p:txBody>
      </p:sp>
      <p:cxnSp>
        <p:nvCxnSpPr>
          <p:cNvPr id="62" name="Düz Ok Bağlayıcısı 41">
            <a:extLst>
              <a:ext uri="{FF2B5EF4-FFF2-40B4-BE49-F238E27FC236}">
                <a16:creationId xmlns:a16="http://schemas.microsoft.com/office/drawing/2014/main" id="{78FDD082-B7AB-CE42-153A-2BF979A2EED2}"/>
              </a:ext>
            </a:extLst>
          </p:cNvPr>
          <p:cNvCxnSpPr/>
          <p:nvPr/>
        </p:nvCxnSpPr>
        <p:spPr bwMode="auto">
          <a:xfrm>
            <a:off x="6678409" y="2228850"/>
            <a:ext cx="50958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6">
            <a:extLst>
              <a:ext uri="{FF2B5EF4-FFF2-40B4-BE49-F238E27FC236}">
                <a16:creationId xmlns:a16="http://schemas.microsoft.com/office/drawing/2014/main" id="{38740F87-69B2-E311-81AD-DE6725B10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297" y="2039938"/>
            <a:ext cx="32702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+mn-lt"/>
              </a:rPr>
              <a:t>1</a:t>
            </a:r>
            <a:endParaRPr lang="en-US" altLang="tr-TR" sz="2000" b="1" dirty="0">
              <a:latin typeface="+mn-lt"/>
            </a:endParaRPr>
          </a:p>
        </p:txBody>
      </p:sp>
      <p:sp>
        <p:nvSpPr>
          <p:cNvPr id="10273" name="TextBox 26">
            <a:extLst>
              <a:ext uri="{FF2B5EF4-FFF2-40B4-BE49-F238E27FC236}">
                <a16:creationId xmlns:a16="http://schemas.microsoft.com/office/drawing/2014/main" id="{3E0BB74C-C75A-BA69-54C4-F7C71E0F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417" y="1989138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Tamsayı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cxnSp>
        <p:nvCxnSpPr>
          <p:cNvPr id="65" name="Düz Ok Bağlayıcısı 41">
            <a:extLst>
              <a:ext uri="{FF2B5EF4-FFF2-40B4-BE49-F238E27FC236}">
                <a16:creationId xmlns:a16="http://schemas.microsoft.com/office/drawing/2014/main" id="{202505C6-9535-13C6-8FBB-4D64A7904703}"/>
              </a:ext>
            </a:extLst>
          </p:cNvPr>
          <p:cNvCxnSpPr/>
          <p:nvPr/>
        </p:nvCxnSpPr>
        <p:spPr bwMode="auto">
          <a:xfrm>
            <a:off x="6678409" y="2617788"/>
            <a:ext cx="50958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6">
            <a:extLst>
              <a:ext uri="{FF2B5EF4-FFF2-40B4-BE49-F238E27FC236}">
                <a16:creationId xmlns:a16="http://schemas.microsoft.com/office/drawing/2014/main" id="{9F1B8456-0778-4B43-92F0-FF554A14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297" y="2428875"/>
            <a:ext cx="32702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+mn-lt"/>
              </a:rPr>
              <a:t>2</a:t>
            </a:r>
            <a:endParaRPr lang="en-US" altLang="tr-TR" sz="2000" b="1" dirty="0">
              <a:latin typeface="+mn-lt"/>
            </a:endParaRPr>
          </a:p>
        </p:txBody>
      </p:sp>
      <p:sp>
        <p:nvSpPr>
          <p:cNvPr id="10276" name="TextBox 26">
            <a:extLst>
              <a:ext uri="{FF2B5EF4-FFF2-40B4-BE49-F238E27FC236}">
                <a16:creationId xmlns:a16="http://schemas.microsoft.com/office/drawing/2014/main" id="{5A74F4E7-92EE-543A-3E7E-7AEFB1D1B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417" y="2378075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Tamsayı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77" name="Metin kutusu 24">
            <a:extLst>
              <a:ext uri="{FF2B5EF4-FFF2-40B4-BE49-F238E27FC236}">
                <a16:creationId xmlns:a16="http://schemas.microsoft.com/office/drawing/2014/main" id="{CFA7ECBE-5D69-CAED-8E80-4CF8059D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047" y="4181326"/>
            <a:ext cx="3540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</p:txBody>
      </p:sp>
      <p:cxnSp>
        <p:nvCxnSpPr>
          <p:cNvPr id="72" name="Düz Ok Bağlayıcısı 41">
            <a:extLst>
              <a:ext uri="{FF2B5EF4-FFF2-40B4-BE49-F238E27FC236}">
                <a16:creationId xmlns:a16="http://schemas.microsoft.com/office/drawing/2014/main" id="{549D9FE7-196F-D973-6034-4A6D8C6AE4BA}"/>
              </a:ext>
            </a:extLst>
          </p:cNvPr>
          <p:cNvCxnSpPr/>
          <p:nvPr/>
        </p:nvCxnSpPr>
        <p:spPr bwMode="auto">
          <a:xfrm>
            <a:off x="2171700" y="2608263"/>
            <a:ext cx="508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9" name="TextBox 26">
            <a:extLst>
              <a:ext uri="{FF2B5EF4-FFF2-40B4-BE49-F238E27FC236}">
                <a16:creationId xmlns:a16="http://schemas.microsoft.com/office/drawing/2014/main" id="{6FCD5D03-F3D2-DBDF-F288-888A95DB8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2408238"/>
            <a:ext cx="572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Sabit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80" name="TextBox 26">
            <a:extLst>
              <a:ext uri="{FF2B5EF4-FFF2-40B4-BE49-F238E27FC236}">
                <a16:creationId xmlns:a16="http://schemas.microsoft.com/office/drawing/2014/main" id="{F86E89FB-CEF8-A1BD-E493-6662C9C1E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68550"/>
            <a:ext cx="1420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 err="1">
                <a:latin typeface="Gabriola" panose="04040605051002020D02" pitchFamily="82" charset="0"/>
              </a:rPr>
              <a:t>BileşikOlmayan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cxnSp>
        <p:nvCxnSpPr>
          <p:cNvPr id="75" name="Düz Ok Bağlayıcısı 41">
            <a:extLst>
              <a:ext uri="{FF2B5EF4-FFF2-40B4-BE49-F238E27FC236}">
                <a16:creationId xmlns:a16="http://schemas.microsoft.com/office/drawing/2014/main" id="{E2EB0BE4-F60F-6A84-8663-D03580980285}"/>
              </a:ext>
            </a:extLst>
          </p:cNvPr>
          <p:cNvCxnSpPr/>
          <p:nvPr/>
        </p:nvCxnSpPr>
        <p:spPr bwMode="auto">
          <a:xfrm>
            <a:off x="2117725" y="4916488"/>
            <a:ext cx="50958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2" name="TextBox 26">
            <a:extLst>
              <a:ext uri="{FF2B5EF4-FFF2-40B4-BE49-F238E27FC236}">
                <a16:creationId xmlns:a16="http://schemas.microsoft.com/office/drawing/2014/main" id="{42B3D66E-2340-5833-863D-9CED3DB2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3" y="4729163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Tamsayı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83" name="TextBox 26">
            <a:extLst>
              <a:ext uri="{FF2B5EF4-FFF2-40B4-BE49-F238E27FC236}">
                <a16:creationId xmlns:a16="http://schemas.microsoft.com/office/drawing/2014/main" id="{2064DE30-7F9B-F423-B429-F636C2524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944" y="4676775"/>
            <a:ext cx="572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Sabit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cxnSp>
        <p:nvCxnSpPr>
          <p:cNvPr id="83" name="Düz Ok Bağlayıcısı 41">
            <a:extLst>
              <a:ext uri="{FF2B5EF4-FFF2-40B4-BE49-F238E27FC236}">
                <a16:creationId xmlns:a16="http://schemas.microsoft.com/office/drawing/2014/main" id="{5884C408-57BF-A898-654C-ED1F8B030438}"/>
              </a:ext>
            </a:extLst>
          </p:cNvPr>
          <p:cNvCxnSpPr/>
          <p:nvPr/>
        </p:nvCxnSpPr>
        <p:spPr bwMode="auto">
          <a:xfrm>
            <a:off x="2117725" y="5273675"/>
            <a:ext cx="50958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5" name="TextBox 26">
            <a:extLst>
              <a:ext uri="{FF2B5EF4-FFF2-40B4-BE49-F238E27FC236}">
                <a16:creationId xmlns:a16="http://schemas.microsoft.com/office/drawing/2014/main" id="{A60EB3EC-598A-6FAD-9E73-9EED729DC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3" y="5084763"/>
            <a:ext cx="155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 err="1">
                <a:latin typeface="Gabriola" panose="04040605051002020D02" pitchFamily="82" charset="0"/>
              </a:rPr>
              <a:t>KayanNoktalıSayı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86" name="TextBox 26">
            <a:extLst>
              <a:ext uri="{FF2B5EF4-FFF2-40B4-BE49-F238E27FC236}">
                <a16:creationId xmlns:a16="http://schemas.microsoft.com/office/drawing/2014/main" id="{4996AC6B-5C2A-4BC0-F526-6372A1C37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944" y="5033963"/>
            <a:ext cx="572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Sabit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87" name="Metin kutusu 24">
            <a:extLst>
              <a:ext uri="{FF2B5EF4-FFF2-40B4-BE49-F238E27FC236}">
                <a16:creationId xmlns:a16="http://schemas.microsoft.com/office/drawing/2014/main" id="{6696A859-4F25-496B-2193-0D073DB33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5300663"/>
            <a:ext cx="3540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</p:txBody>
      </p:sp>
      <p:cxnSp>
        <p:nvCxnSpPr>
          <p:cNvPr id="87" name="Düz Ok Bağlayıcısı 41">
            <a:extLst>
              <a:ext uri="{FF2B5EF4-FFF2-40B4-BE49-F238E27FC236}">
                <a16:creationId xmlns:a16="http://schemas.microsoft.com/office/drawing/2014/main" id="{2F132B37-36EF-4908-3F1D-E3546DB9B632}"/>
              </a:ext>
            </a:extLst>
          </p:cNvPr>
          <p:cNvCxnSpPr/>
          <p:nvPr/>
        </p:nvCxnSpPr>
        <p:spPr bwMode="auto">
          <a:xfrm>
            <a:off x="6728341" y="3668713"/>
            <a:ext cx="50958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26">
            <a:extLst>
              <a:ext uri="{FF2B5EF4-FFF2-40B4-BE49-F238E27FC236}">
                <a16:creationId xmlns:a16="http://schemas.microsoft.com/office/drawing/2014/main" id="{E73436DB-626F-C562-85F9-D0337031E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297" y="3479800"/>
            <a:ext cx="541337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+mn-lt"/>
              </a:rPr>
              <a:t>0.1</a:t>
            </a:r>
            <a:endParaRPr lang="en-US" altLang="tr-TR" sz="2000" b="1" dirty="0">
              <a:latin typeface="+mn-lt"/>
            </a:endParaRPr>
          </a:p>
        </p:txBody>
      </p:sp>
      <p:sp>
        <p:nvSpPr>
          <p:cNvPr id="10290" name="TextBox 26">
            <a:extLst>
              <a:ext uri="{FF2B5EF4-FFF2-40B4-BE49-F238E27FC236}">
                <a16:creationId xmlns:a16="http://schemas.microsoft.com/office/drawing/2014/main" id="{4EEDFA29-9BCA-2110-0E4C-3FEB8DE4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342" y="3429000"/>
            <a:ext cx="155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 err="1">
                <a:latin typeface="Gabriola" panose="04040605051002020D02" pitchFamily="82" charset="0"/>
              </a:rPr>
              <a:t>KayanNoktalıSayı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cxnSp>
        <p:nvCxnSpPr>
          <p:cNvPr id="90" name="Düz Ok Bağlayıcısı 41">
            <a:extLst>
              <a:ext uri="{FF2B5EF4-FFF2-40B4-BE49-F238E27FC236}">
                <a16:creationId xmlns:a16="http://schemas.microsoft.com/office/drawing/2014/main" id="{FC53AF55-792B-DB7A-F5EA-E5CD27451409}"/>
              </a:ext>
            </a:extLst>
          </p:cNvPr>
          <p:cNvCxnSpPr/>
          <p:nvPr/>
        </p:nvCxnSpPr>
        <p:spPr bwMode="auto">
          <a:xfrm>
            <a:off x="6728341" y="4057650"/>
            <a:ext cx="50958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26">
            <a:extLst>
              <a:ext uri="{FF2B5EF4-FFF2-40B4-BE49-F238E27FC236}">
                <a16:creationId xmlns:a16="http://schemas.microsoft.com/office/drawing/2014/main" id="{D855154C-6CA6-86FD-2F96-434C01E9E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297" y="3868738"/>
            <a:ext cx="54053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+mn-lt"/>
              </a:rPr>
              <a:t>0.2</a:t>
            </a:r>
            <a:endParaRPr lang="en-US" altLang="tr-TR" sz="2000" b="1" dirty="0">
              <a:latin typeface="+mn-lt"/>
            </a:endParaRPr>
          </a:p>
        </p:txBody>
      </p:sp>
      <p:sp>
        <p:nvSpPr>
          <p:cNvPr id="10293" name="TextBox 26">
            <a:extLst>
              <a:ext uri="{FF2B5EF4-FFF2-40B4-BE49-F238E27FC236}">
                <a16:creationId xmlns:a16="http://schemas.microsoft.com/office/drawing/2014/main" id="{987D4E8B-5D15-75A8-83B0-73F4DE908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342" y="3817938"/>
            <a:ext cx="155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 err="1">
                <a:latin typeface="Gabriola" panose="04040605051002020D02" pitchFamily="82" charset="0"/>
              </a:rPr>
              <a:t>KayanNoktalıSayı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cxnSp>
        <p:nvCxnSpPr>
          <p:cNvPr id="96" name="Düz Ok Bağlayıcısı 41">
            <a:extLst>
              <a:ext uri="{FF2B5EF4-FFF2-40B4-BE49-F238E27FC236}">
                <a16:creationId xmlns:a16="http://schemas.microsoft.com/office/drawing/2014/main" id="{537C1882-609A-5CC7-6216-0628586A81E8}"/>
              </a:ext>
            </a:extLst>
          </p:cNvPr>
          <p:cNvCxnSpPr/>
          <p:nvPr/>
        </p:nvCxnSpPr>
        <p:spPr bwMode="auto">
          <a:xfrm>
            <a:off x="6699047" y="5195888"/>
            <a:ext cx="5095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26">
            <a:extLst>
              <a:ext uri="{FF2B5EF4-FFF2-40B4-BE49-F238E27FC236}">
                <a16:creationId xmlns:a16="http://schemas.microsoft.com/office/drawing/2014/main" id="{AB77A7B3-BCD6-4F53-BA18-605FBABDE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202" y="4995863"/>
            <a:ext cx="158729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Gabriola" panose="04040605051002020D02" pitchFamily="82" charset="0"/>
              </a:rPr>
              <a:t>Atom, </a:t>
            </a:r>
            <a:r>
              <a:rPr lang="tr-TR" altLang="tr-TR" sz="2000" b="1" dirty="0">
                <a:latin typeface="+mn-lt"/>
              </a:rPr>
              <a:t>(</a:t>
            </a:r>
            <a:r>
              <a:rPr lang="tr-TR" altLang="tr-TR" sz="2000" b="1" dirty="0">
                <a:latin typeface="Gabriola" panose="04040605051002020D02" pitchFamily="82" charset="0"/>
              </a:rPr>
              <a:t>, Öğeler, </a:t>
            </a:r>
            <a:r>
              <a:rPr lang="tr-TR" altLang="tr-TR" sz="2000" b="1" dirty="0">
                <a:latin typeface="+mn-lt"/>
              </a:rPr>
              <a:t>)</a:t>
            </a:r>
            <a:r>
              <a:rPr lang="tr-TR" altLang="tr-TR" sz="2000" b="1" dirty="0">
                <a:latin typeface="Gabriola" panose="04040605051002020D02" pitchFamily="82" charset="0"/>
              </a:rPr>
              <a:t> 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96" name="TextBox 26">
            <a:extLst>
              <a:ext uri="{FF2B5EF4-FFF2-40B4-BE49-F238E27FC236}">
                <a16:creationId xmlns:a16="http://schemas.microsoft.com/office/drawing/2014/main" id="{A9F9E047-23C1-C416-CDE2-4A0D28C27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980" y="4949825"/>
            <a:ext cx="68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Bileşik</a:t>
            </a:r>
            <a:endParaRPr lang="en-US" altLang="tr-TR" sz="2000" dirty="0">
              <a:latin typeface="Gabriola" panose="04040605051002020D02" pitchFamily="82" charset="0"/>
            </a:endParaRPr>
          </a:p>
        </p:txBody>
      </p:sp>
      <p:cxnSp>
        <p:nvCxnSpPr>
          <p:cNvPr id="99" name="Düz Ok Bağlayıcısı 41">
            <a:extLst>
              <a:ext uri="{FF2B5EF4-FFF2-40B4-BE49-F238E27FC236}">
                <a16:creationId xmlns:a16="http://schemas.microsoft.com/office/drawing/2014/main" id="{FF9CA166-B9F1-4AC3-2921-E59467111F7A}"/>
              </a:ext>
            </a:extLst>
          </p:cNvPr>
          <p:cNvCxnSpPr/>
          <p:nvPr/>
        </p:nvCxnSpPr>
        <p:spPr bwMode="auto">
          <a:xfrm>
            <a:off x="6686347" y="5576888"/>
            <a:ext cx="5095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8" name="TextBox 26">
            <a:extLst>
              <a:ext uri="{FF2B5EF4-FFF2-40B4-BE49-F238E27FC236}">
                <a16:creationId xmlns:a16="http://schemas.microsoft.com/office/drawing/2014/main" id="{E51E0564-D1C1-E764-F2C4-236813CB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422" y="5376863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Terim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299" name="TextBox 26">
            <a:extLst>
              <a:ext uri="{FF2B5EF4-FFF2-40B4-BE49-F238E27FC236}">
                <a16:creationId xmlns:a16="http://schemas.microsoft.com/office/drawing/2014/main" id="{DFA36B84-65DB-F1D8-4613-91616395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280" y="5330825"/>
            <a:ext cx="6880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Öğeler</a:t>
            </a:r>
            <a:endParaRPr lang="en-US" altLang="tr-TR" sz="2000" dirty="0">
              <a:latin typeface="Gabriola" panose="04040605051002020D02" pitchFamily="82" charset="0"/>
            </a:endParaRPr>
          </a:p>
        </p:txBody>
      </p:sp>
      <p:cxnSp>
        <p:nvCxnSpPr>
          <p:cNvPr id="102" name="Düz Ok Bağlayıcısı 41">
            <a:extLst>
              <a:ext uri="{FF2B5EF4-FFF2-40B4-BE49-F238E27FC236}">
                <a16:creationId xmlns:a16="http://schemas.microsoft.com/office/drawing/2014/main" id="{9CE3626F-42A2-F9DF-0B79-117A92B117D2}"/>
              </a:ext>
            </a:extLst>
          </p:cNvPr>
          <p:cNvCxnSpPr/>
          <p:nvPr/>
        </p:nvCxnSpPr>
        <p:spPr bwMode="auto">
          <a:xfrm>
            <a:off x="6686347" y="5930900"/>
            <a:ext cx="5095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26">
            <a:extLst>
              <a:ext uri="{FF2B5EF4-FFF2-40B4-BE49-F238E27FC236}">
                <a16:creationId xmlns:a16="http://schemas.microsoft.com/office/drawing/2014/main" id="{94CCBDC7-EAAF-145E-F357-C311FB779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759" y="5730875"/>
            <a:ext cx="1258678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tr-TR" altLang="tr-TR" sz="2000" b="1" dirty="0">
                <a:latin typeface="Gabriola" panose="04040605051002020D02" pitchFamily="82" charset="0"/>
              </a:rPr>
              <a:t>Terim</a:t>
            </a:r>
            <a:r>
              <a:rPr lang="tr-TR" altLang="tr-TR" sz="2000" b="1" dirty="0">
                <a:latin typeface="+mn-lt"/>
              </a:rPr>
              <a:t>,</a:t>
            </a:r>
            <a:r>
              <a:rPr lang="tr-TR" altLang="tr-TR" sz="2000" b="1" dirty="0">
                <a:latin typeface="Gabriola" panose="04040605051002020D02" pitchFamily="82" charset="0"/>
              </a:rPr>
              <a:t> Öğeler</a:t>
            </a:r>
            <a:endParaRPr lang="en-US" altLang="tr-TR" sz="2000" b="1" dirty="0">
              <a:latin typeface="Gabriola" panose="04040605051002020D02" pitchFamily="82" charset="0"/>
            </a:endParaRPr>
          </a:p>
        </p:txBody>
      </p:sp>
      <p:sp>
        <p:nvSpPr>
          <p:cNvPr id="10302" name="TextBox 26">
            <a:extLst>
              <a:ext uri="{FF2B5EF4-FFF2-40B4-BE49-F238E27FC236}">
                <a16:creationId xmlns:a16="http://schemas.microsoft.com/office/drawing/2014/main" id="{347B18CE-4D82-ADB8-109A-9B787DCA6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205" y="5684838"/>
            <a:ext cx="6880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latin typeface="Gabriola" panose="04040605051002020D02" pitchFamily="82" charset="0"/>
              </a:rPr>
              <a:t>Öğeler</a:t>
            </a:r>
            <a:endParaRPr lang="en-US" altLang="tr-TR" sz="2000" dirty="0">
              <a:latin typeface="Gabriola" panose="04040605051002020D02" pitchFamily="82" charset="0"/>
            </a:endParaRPr>
          </a:p>
        </p:txBody>
      </p:sp>
      <p:sp>
        <p:nvSpPr>
          <p:cNvPr id="10303" name="Metin kutusu 24">
            <a:extLst>
              <a:ext uri="{FF2B5EF4-FFF2-40B4-BE49-F238E27FC236}">
                <a16:creationId xmlns:a16="http://schemas.microsoft.com/office/drawing/2014/main" id="{14CAE916-B3F7-9913-888F-D2B7E8D1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047" y="2759075"/>
            <a:ext cx="3540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953C7BE-9E21-5C3A-F94E-F9002B224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36600"/>
          </a:xfrm>
        </p:spPr>
        <p:txBody>
          <a:bodyPr/>
          <a:lstStyle/>
          <a:p>
            <a:pPr algn="ctr" eaLnBrk="1" hangingPunct="1"/>
            <a:r>
              <a:rPr lang="tr-TR" altLang="tr-TR" sz="4400" b="1" dirty="0">
                <a:latin typeface="Gabriola" panose="04040605051002020D02" pitchFamily="82" charset="0"/>
              </a:rPr>
              <a:t>T</a:t>
            </a:r>
            <a:r>
              <a:rPr lang="tr-TR" altLang="tr-TR" sz="3200" b="1" dirty="0">
                <a:latin typeface="Gabriola" panose="04040605051002020D02" pitchFamily="82" charset="0"/>
              </a:rPr>
              <a:t>ERİMLERLE </a:t>
            </a:r>
            <a:r>
              <a:rPr lang="tr-TR" altLang="tr-TR" sz="4400" b="1" dirty="0">
                <a:latin typeface="Gabriola" panose="04040605051002020D02" pitchFamily="82" charset="0"/>
              </a:rPr>
              <a:t>O</a:t>
            </a:r>
            <a:r>
              <a:rPr lang="tr-TR" altLang="tr-TR" sz="3200" b="1" dirty="0">
                <a:latin typeface="Gabriola" panose="04040605051002020D02" pitchFamily="82" charset="0"/>
              </a:rPr>
              <a:t>LGU </a:t>
            </a:r>
            <a:r>
              <a:rPr lang="tr-TR" altLang="tr-TR" sz="4400" b="1" dirty="0">
                <a:latin typeface="Gabriola" panose="04040605051002020D02" pitchFamily="82" charset="0"/>
              </a:rPr>
              <a:t>O</a:t>
            </a:r>
            <a:r>
              <a:rPr lang="tr-TR" altLang="tr-TR" sz="3200" b="1" dirty="0">
                <a:latin typeface="Gabriola" panose="04040605051002020D02" pitchFamily="82" charset="0"/>
              </a:rPr>
              <a:t>LUŞTURMA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E4DC64-79B4-04E5-74F9-83D242BB452E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887538"/>
            <a:ext cx="2513133" cy="1109662"/>
            <a:chOff x="755650" y="1310506"/>
            <a:chExt cx="2513553" cy="1110120"/>
          </a:xfrm>
        </p:grpSpPr>
        <p:sp>
          <p:nvSpPr>
            <p:cNvPr id="70" name="Yuvarlatılmış Dikdörtgen 20">
              <a:extLst>
                <a:ext uri="{FF2B5EF4-FFF2-40B4-BE49-F238E27FC236}">
                  <a16:creationId xmlns:a16="http://schemas.microsoft.com/office/drawing/2014/main" id="{66D302B8-5034-76C8-D837-A08A019C2D31}"/>
                </a:ext>
              </a:extLst>
            </p:cNvPr>
            <p:cNvSpPr/>
            <p:nvPr/>
          </p:nvSpPr>
          <p:spPr>
            <a:xfrm>
              <a:off x="827101" y="1772659"/>
              <a:ext cx="2442102" cy="647967"/>
            </a:xfrm>
            <a:prstGeom prst="roundRect">
              <a:avLst>
                <a:gd name="adj" fmla="val 4700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73" name="TextBox 1">
              <a:extLst>
                <a:ext uri="{FF2B5EF4-FFF2-40B4-BE49-F238E27FC236}">
                  <a16:creationId xmlns:a16="http://schemas.microsoft.com/office/drawing/2014/main" id="{6B8BB0A7-5B83-5925-73AB-8B6BDB33E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1879600"/>
              <a:ext cx="1339052" cy="369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dirty="0"/>
                <a:t>kadın(oya).</a:t>
              </a:r>
              <a:endParaRPr lang="en-US" altLang="tr-TR" dirty="0"/>
            </a:p>
          </p:txBody>
        </p:sp>
        <p:sp>
          <p:nvSpPr>
            <p:cNvPr id="11274" name="Metin kutusu 30">
              <a:extLst>
                <a:ext uri="{FF2B5EF4-FFF2-40B4-BE49-F238E27FC236}">
                  <a16:creationId xmlns:a16="http://schemas.microsoft.com/office/drawing/2014/main" id="{DB59E5E6-9E9F-C01E-5641-6AE4F5DC2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1310506"/>
              <a:ext cx="2442102" cy="46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Özellik yüklemli olgular:</a:t>
              </a:r>
              <a:endParaRPr lang="en-US" altLang="tr-TR" sz="2400" b="1" dirty="0">
                <a:solidFill>
                  <a:schemeClr val="accent2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37D4327-4403-E5A7-2B07-C3E9E98C4ED6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916113"/>
            <a:ext cx="2375619" cy="1081087"/>
            <a:chOff x="4356100" y="1340123"/>
            <a:chExt cx="2376225" cy="1080623"/>
          </a:xfrm>
        </p:grpSpPr>
        <p:sp>
          <p:nvSpPr>
            <p:cNvPr id="80" name="Yuvarlatılmış Dikdörtgen 20">
              <a:extLst>
                <a:ext uri="{FF2B5EF4-FFF2-40B4-BE49-F238E27FC236}">
                  <a16:creationId xmlns:a16="http://schemas.microsoft.com/office/drawing/2014/main" id="{978A7E8A-86F1-D2A7-FAEC-32894D2EE5AC}"/>
                </a:ext>
              </a:extLst>
            </p:cNvPr>
            <p:cNvSpPr/>
            <p:nvPr/>
          </p:nvSpPr>
          <p:spPr>
            <a:xfrm>
              <a:off x="4427556" y="1795539"/>
              <a:ext cx="2304769" cy="625207"/>
            </a:xfrm>
            <a:prstGeom prst="roundRect">
              <a:avLst>
                <a:gd name="adj" fmla="val 4700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70" name="Metin kutusu 30">
              <a:extLst>
                <a:ext uri="{FF2B5EF4-FFF2-40B4-BE49-F238E27FC236}">
                  <a16:creationId xmlns:a16="http://schemas.microsoft.com/office/drawing/2014/main" id="{42CFEDC8-C3BB-8F41-A28F-01789A490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100" y="1340123"/>
              <a:ext cx="2241891" cy="461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İlişki yüklemli olgular:</a:t>
              </a:r>
              <a:endParaRPr lang="en-US" altLang="tr-TR" sz="2400" b="1" dirty="0">
                <a:solidFill>
                  <a:schemeClr val="accent2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1271" name="TextBox 23">
              <a:extLst>
                <a:ext uri="{FF2B5EF4-FFF2-40B4-BE49-F238E27FC236}">
                  <a16:creationId xmlns:a16="http://schemas.microsoft.com/office/drawing/2014/main" id="{C9B502F4-3BD9-2465-94E0-A2BC75323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738" y="1924050"/>
              <a:ext cx="1788125" cy="36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dirty="0"/>
                <a:t>anne(oya, can).</a:t>
              </a:r>
              <a:endParaRPr lang="en-US" altLang="tr-TR" dirty="0"/>
            </a:p>
          </p:txBody>
        </p:sp>
      </p:grpSp>
      <p:grpSp>
        <p:nvGrpSpPr>
          <p:cNvPr id="2" name="Group 68">
            <a:extLst>
              <a:ext uri="{FF2B5EF4-FFF2-40B4-BE49-F238E27FC236}">
                <a16:creationId xmlns:a16="http://schemas.microsoft.com/office/drawing/2014/main" id="{ACA5DAED-AF75-D86A-3CC2-E37170B63B0A}"/>
              </a:ext>
            </a:extLst>
          </p:cNvPr>
          <p:cNvGrpSpPr>
            <a:grpSpLocks/>
          </p:cNvGrpSpPr>
          <p:nvPr/>
        </p:nvGrpSpPr>
        <p:grpSpPr bwMode="auto">
          <a:xfrm>
            <a:off x="3315433" y="3645024"/>
            <a:ext cx="2740020" cy="1109662"/>
            <a:chOff x="755650" y="1310506"/>
            <a:chExt cx="2740480" cy="1110120"/>
          </a:xfrm>
        </p:grpSpPr>
        <p:sp>
          <p:nvSpPr>
            <p:cNvPr id="3" name="Yuvarlatılmış Dikdörtgen 20">
              <a:extLst>
                <a:ext uri="{FF2B5EF4-FFF2-40B4-BE49-F238E27FC236}">
                  <a16:creationId xmlns:a16="http://schemas.microsoft.com/office/drawing/2014/main" id="{0BC774C0-B8E7-E02F-440D-562172892A39}"/>
                </a:ext>
              </a:extLst>
            </p:cNvPr>
            <p:cNvSpPr/>
            <p:nvPr/>
          </p:nvSpPr>
          <p:spPr>
            <a:xfrm>
              <a:off x="827100" y="1772659"/>
              <a:ext cx="2669029" cy="647967"/>
            </a:xfrm>
            <a:prstGeom prst="roundRect">
              <a:avLst>
                <a:gd name="adj" fmla="val 4700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TextBox 1">
              <a:extLst>
                <a:ext uri="{FF2B5EF4-FFF2-40B4-BE49-F238E27FC236}">
                  <a16:creationId xmlns:a16="http://schemas.microsoft.com/office/drawing/2014/main" id="{BB991BDA-0306-D43D-B346-22E768059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1879600"/>
              <a:ext cx="2596017" cy="369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dirty="0"/>
                <a:t>istiyor(oya, mutlu(can)).</a:t>
              </a:r>
              <a:endParaRPr lang="en-US" altLang="tr-TR" dirty="0"/>
            </a:p>
          </p:txBody>
        </p:sp>
        <p:sp>
          <p:nvSpPr>
            <p:cNvPr id="5" name="Metin kutusu 30">
              <a:extLst>
                <a:ext uri="{FF2B5EF4-FFF2-40B4-BE49-F238E27FC236}">
                  <a16:creationId xmlns:a16="http://schemas.microsoft.com/office/drawing/2014/main" id="{9A915D48-D372-22BA-9762-D61F4C235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1310506"/>
              <a:ext cx="2430881" cy="46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Bilişsel yüklemli olgular:</a:t>
              </a:r>
              <a:endParaRPr lang="en-US" altLang="tr-TR" sz="2400" b="1" dirty="0">
                <a:solidFill>
                  <a:schemeClr val="accent2"/>
                </a:solidFill>
                <a:latin typeface="Gabriola" panose="04040605051002020D02" pitchFamily="8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1E99FE-B366-D474-65F4-F12661E8ABE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887538"/>
            <a:ext cx="3308350" cy="1109662"/>
            <a:chOff x="611560" y="1887538"/>
            <a:chExt cx="3307316" cy="1109414"/>
          </a:xfrm>
        </p:grpSpPr>
        <p:grpSp>
          <p:nvGrpSpPr>
            <p:cNvPr id="12297" name="Group 68">
              <a:extLst>
                <a:ext uri="{FF2B5EF4-FFF2-40B4-BE49-F238E27FC236}">
                  <a16:creationId xmlns:a16="http://schemas.microsoft.com/office/drawing/2014/main" id="{BE5A0CA5-2FA7-3D82-115A-9CAA63AE0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560" y="1887538"/>
              <a:ext cx="3307316" cy="1109414"/>
              <a:chOff x="755650" y="1310506"/>
              <a:chExt cx="3307316" cy="1110120"/>
            </a:xfrm>
          </p:grpSpPr>
          <p:sp>
            <p:nvSpPr>
              <p:cNvPr id="70" name="Yuvarlatılmış Dikdörtgen 20">
                <a:extLst>
                  <a:ext uri="{FF2B5EF4-FFF2-40B4-BE49-F238E27FC236}">
                    <a16:creationId xmlns:a16="http://schemas.microsoft.com/office/drawing/2014/main" id="{E2E80275-9A6A-AFAD-B46D-2B8CD8481B6C}"/>
                  </a:ext>
                </a:extLst>
              </p:cNvPr>
              <p:cNvSpPr/>
              <p:nvPr/>
            </p:nvSpPr>
            <p:spPr>
              <a:xfrm>
                <a:off x="827065" y="1772659"/>
                <a:ext cx="3235901" cy="647967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00" name="Metin kutusu 30">
                <a:extLst>
                  <a:ext uri="{FF2B5EF4-FFF2-40B4-BE49-F238E27FC236}">
                    <a16:creationId xmlns:a16="http://schemas.microsoft.com/office/drawing/2014/main" id="{815E0DF0-E560-9F38-B013-E6C133BA1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310506"/>
                <a:ext cx="2636436" cy="461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sz="2400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Genelleme olarak kurallar:</a:t>
                </a:r>
                <a:endParaRPr lang="en-US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2298" name="Rectangle 1">
              <a:extLst>
                <a:ext uri="{FF2B5EF4-FFF2-40B4-BE49-F238E27FC236}">
                  <a16:creationId xmlns:a16="http://schemas.microsoft.com/office/drawing/2014/main" id="{5AC7EA3D-22EB-A61A-5311-8B917C022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61" y="2485210"/>
              <a:ext cx="2633231" cy="369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dirty="0"/>
                <a:t>mutlu(oya):- mutlu(can).</a:t>
              </a:r>
              <a:endParaRPr lang="en-US" altLang="tr-TR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7CFE2-BC03-AF08-10E2-867C58370B59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1916113"/>
            <a:ext cx="4537075" cy="1657350"/>
            <a:chOff x="4427984" y="1916113"/>
            <a:chExt cx="4536504" cy="1656903"/>
          </a:xfrm>
        </p:grpSpPr>
        <p:grpSp>
          <p:nvGrpSpPr>
            <p:cNvPr id="12293" name="Group 78">
              <a:extLst>
                <a:ext uri="{FF2B5EF4-FFF2-40B4-BE49-F238E27FC236}">
                  <a16:creationId xmlns:a16="http://schemas.microsoft.com/office/drawing/2014/main" id="{BFC63B3D-BBDF-E2DB-1444-77B9B842E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984" y="1916113"/>
              <a:ext cx="4536504" cy="1656903"/>
              <a:chOff x="4356100" y="1340123"/>
              <a:chExt cx="4536505" cy="1656573"/>
            </a:xfrm>
          </p:grpSpPr>
          <p:sp>
            <p:nvSpPr>
              <p:cNvPr id="80" name="Yuvarlatılmış Dikdörtgen 20">
                <a:extLst>
                  <a:ext uri="{FF2B5EF4-FFF2-40B4-BE49-F238E27FC236}">
                    <a16:creationId xmlns:a16="http://schemas.microsoft.com/office/drawing/2014/main" id="{05721D88-8407-480D-76AF-2FA4DC4F57A1}"/>
                  </a:ext>
                </a:extLst>
              </p:cNvPr>
              <p:cNvSpPr/>
              <p:nvPr/>
            </p:nvSpPr>
            <p:spPr>
              <a:xfrm>
                <a:off x="4427528" y="1795521"/>
                <a:ext cx="4465077" cy="1201175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96" name="Metin kutusu 30">
                <a:extLst>
                  <a:ext uri="{FF2B5EF4-FFF2-40B4-BE49-F238E27FC236}">
                    <a16:creationId xmlns:a16="http://schemas.microsoft.com/office/drawing/2014/main" id="{BD7F21D6-391C-CE34-F1B1-4A1D9EF9F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100" y="1340123"/>
                <a:ext cx="2035879" cy="461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sz="2400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Prolog prosedürleri:</a:t>
                </a:r>
                <a:endParaRPr lang="en-US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2294" name="Rectangle 2">
              <a:extLst>
                <a:ext uri="{FF2B5EF4-FFF2-40B4-BE49-F238E27FC236}">
                  <a16:creationId xmlns:a16="http://schemas.microsoft.com/office/drawing/2014/main" id="{6C99540D-512F-FCBB-04BF-1A294F013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438697"/>
              <a:ext cx="439248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tr-TR" altLang="tr-TR" dirty="0"/>
                <a:t>mutlu(oya):- mutlu(can).</a:t>
              </a:r>
            </a:p>
            <a:p>
              <a:r>
                <a:rPr lang="tr-TR" altLang="tr-TR" dirty="0"/>
                <a:t>mutlu(can):- sever(oya, can ),    </a:t>
              </a:r>
            </a:p>
            <a:p>
              <a:r>
                <a:rPr lang="tr-TR" altLang="tr-TR" dirty="0"/>
                <a:t>                    not(aç(can)).</a:t>
              </a:r>
              <a:endParaRPr lang="en-US" altLang="tr-TR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E29DF37-5F76-9695-9BF1-9CA152EA7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36600"/>
          </a:xfrm>
        </p:spPr>
        <p:txBody>
          <a:bodyPr/>
          <a:lstStyle/>
          <a:p>
            <a:pPr algn="ctr" eaLnBrk="1" hangingPunct="1"/>
            <a:r>
              <a:rPr lang="tr-TR" altLang="tr-TR" sz="4400" b="1" dirty="0">
                <a:latin typeface="Gabriola" panose="04040605051002020D02" pitchFamily="82" charset="0"/>
              </a:rPr>
              <a:t>T</a:t>
            </a:r>
            <a:r>
              <a:rPr lang="tr-TR" altLang="tr-TR" sz="3200" b="1" dirty="0">
                <a:latin typeface="Gabriola" panose="04040605051002020D02" pitchFamily="82" charset="0"/>
              </a:rPr>
              <a:t>ERİMLERLE </a:t>
            </a:r>
            <a:r>
              <a:rPr lang="tr-TR" altLang="tr-TR" sz="4400" b="1" dirty="0">
                <a:latin typeface="Gabriola" panose="04040605051002020D02" pitchFamily="82" charset="0"/>
              </a:rPr>
              <a:t>K</a:t>
            </a:r>
            <a:r>
              <a:rPr lang="tr-TR" altLang="tr-TR" sz="3200" b="1" dirty="0">
                <a:latin typeface="Gabriola" panose="04040605051002020D02" pitchFamily="82" charset="0"/>
              </a:rPr>
              <a:t>URAL </a:t>
            </a:r>
            <a:r>
              <a:rPr lang="tr-TR" altLang="tr-TR" sz="4400" b="1" dirty="0">
                <a:latin typeface="Gabriola" panose="04040605051002020D02" pitchFamily="82" charset="0"/>
              </a:rPr>
              <a:t>O</a:t>
            </a:r>
            <a:r>
              <a:rPr lang="tr-TR" altLang="tr-TR" sz="3200" b="1" dirty="0">
                <a:latin typeface="Gabriola" panose="04040605051002020D02" pitchFamily="82" charset="0"/>
              </a:rPr>
              <a:t>LUŞTURMA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F0B9BB-0B37-391A-0148-0D6AE9EC7C0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119313"/>
            <a:ext cx="2722563" cy="1108075"/>
            <a:chOff x="2771800" y="2118519"/>
            <a:chExt cx="2723716" cy="1109662"/>
          </a:xfrm>
        </p:grpSpPr>
        <p:grpSp>
          <p:nvGrpSpPr>
            <p:cNvPr id="13316" name="Group 68">
              <a:extLst>
                <a:ext uri="{FF2B5EF4-FFF2-40B4-BE49-F238E27FC236}">
                  <a16:creationId xmlns:a16="http://schemas.microsoft.com/office/drawing/2014/main" id="{EC171248-498E-9BF1-E0F8-84B4DCB86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800" y="2118519"/>
              <a:ext cx="2723716" cy="1109662"/>
              <a:chOff x="755650" y="1310506"/>
              <a:chExt cx="2452938" cy="1110120"/>
            </a:xfrm>
          </p:grpSpPr>
          <p:sp>
            <p:nvSpPr>
              <p:cNvPr id="70" name="Yuvarlatılmış Dikdörtgen 20">
                <a:extLst>
                  <a:ext uri="{FF2B5EF4-FFF2-40B4-BE49-F238E27FC236}">
                    <a16:creationId xmlns:a16="http://schemas.microsoft.com/office/drawing/2014/main" id="{24E93931-AD32-DC75-FB0B-603D6BF4C47D}"/>
                  </a:ext>
                </a:extLst>
              </p:cNvPr>
              <p:cNvSpPr/>
              <p:nvPr/>
            </p:nvSpPr>
            <p:spPr>
              <a:xfrm>
                <a:off x="827164" y="1773321"/>
                <a:ext cx="2381424" cy="647305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19" name="Metin kutusu 30">
                <a:extLst>
                  <a:ext uri="{FF2B5EF4-FFF2-40B4-BE49-F238E27FC236}">
                    <a16:creationId xmlns:a16="http://schemas.microsoft.com/office/drawing/2014/main" id="{418C4C09-0CE7-BDC5-8BBE-1ECDFFBBF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310506"/>
                <a:ext cx="1567302" cy="462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sz="2400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Bir sorgu örneği:</a:t>
                </a:r>
                <a:endParaRPr lang="en-US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3317" name="Rectangle 1">
              <a:extLst>
                <a:ext uri="{FF2B5EF4-FFF2-40B4-BE49-F238E27FC236}">
                  <a16:creationId xmlns:a16="http://schemas.microsoft.com/office/drawing/2014/main" id="{61BDED6E-F92A-D152-B0FD-FFF30733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565" y="2719665"/>
              <a:ext cx="2121991" cy="369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i="1" dirty="0"/>
                <a:t>?-  anne(oya, can).</a:t>
              </a:r>
              <a:endParaRPr lang="en-US" altLang="tr-TR" dirty="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14688F77-9B6F-F4A3-E94A-1E332DF3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tr-TR" altLang="tr-TR" sz="4400" b="1" kern="0" dirty="0">
                <a:latin typeface="Gabriola" panose="04040605051002020D02" pitchFamily="82" charset="0"/>
              </a:rPr>
              <a:t>T</a:t>
            </a:r>
            <a:r>
              <a:rPr lang="tr-TR" altLang="tr-TR" sz="3200" b="1" kern="0" dirty="0">
                <a:latin typeface="Gabriola" panose="04040605051002020D02" pitchFamily="82" charset="0"/>
              </a:rPr>
              <a:t>ERİMLERLE </a:t>
            </a:r>
            <a:r>
              <a:rPr lang="tr-TR" altLang="tr-TR" sz="4400" b="1" kern="0" dirty="0">
                <a:latin typeface="Gabriola" panose="04040605051002020D02" pitchFamily="82" charset="0"/>
              </a:rPr>
              <a:t>S</a:t>
            </a:r>
            <a:r>
              <a:rPr lang="tr-TR" altLang="tr-TR" sz="3200" b="1" kern="0" dirty="0">
                <a:latin typeface="Gabriola" panose="04040605051002020D02" pitchFamily="82" charset="0"/>
              </a:rPr>
              <a:t>ORGU </a:t>
            </a:r>
            <a:r>
              <a:rPr lang="tr-TR" altLang="tr-TR" sz="4400" b="1" kern="0" dirty="0">
                <a:latin typeface="Gabriola" panose="04040605051002020D02" pitchFamily="82" charset="0"/>
              </a:rPr>
              <a:t>O</a:t>
            </a:r>
            <a:r>
              <a:rPr lang="tr-TR" altLang="tr-TR" sz="3200" b="1" kern="0" dirty="0">
                <a:latin typeface="Gabriola" panose="04040605051002020D02" pitchFamily="82" charset="0"/>
              </a:rPr>
              <a:t>LUŞTURMA</a:t>
            </a:r>
            <a:endParaRPr lang="en-US" altLang="tr-TR" sz="3200" b="1" kern="0" dirty="0"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65AF9F5-ED3B-46C6-9B91-BC9C24300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36600"/>
          </a:xfrm>
        </p:spPr>
        <p:txBody>
          <a:bodyPr/>
          <a:lstStyle/>
          <a:p>
            <a:pPr algn="ctr" eaLnBrk="1" hangingPunct="1"/>
            <a:r>
              <a:rPr lang="tr-TR" altLang="tr-TR" sz="4400" b="1" dirty="0">
                <a:latin typeface="Gabriola" panose="04040605051002020D02" pitchFamily="82" charset="0"/>
              </a:rPr>
              <a:t>P</a:t>
            </a:r>
            <a:r>
              <a:rPr lang="tr-TR" altLang="tr-TR" sz="3200" b="1" dirty="0">
                <a:latin typeface="Gabriola" panose="04040605051002020D02" pitchFamily="82" charset="0"/>
              </a:rPr>
              <a:t>ROLOG </a:t>
            </a:r>
            <a:r>
              <a:rPr lang="tr-TR" altLang="tr-TR" sz="4400" b="1" dirty="0">
                <a:latin typeface="Gabriola" panose="04040605051002020D02" pitchFamily="82" charset="0"/>
              </a:rPr>
              <a:t>P</a:t>
            </a:r>
            <a:r>
              <a:rPr lang="tr-TR" altLang="tr-TR" sz="3200" b="1" dirty="0">
                <a:latin typeface="Gabriola" panose="04040605051002020D02" pitchFamily="82" charset="0"/>
              </a:rPr>
              <a:t>ROGRAMLARINDA </a:t>
            </a:r>
            <a:r>
              <a:rPr lang="tr-TR" altLang="tr-TR" sz="4400" b="1" dirty="0">
                <a:latin typeface="Gabriola" panose="04040605051002020D02" pitchFamily="82" charset="0"/>
              </a:rPr>
              <a:t>N</a:t>
            </a:r>
            <a:r>
              <a:rPr lang="tr-TR" altLang="tr-TR" sz="3200" b="1" dirty="0">
                <a:latin typeface="Gabriola" panose="04040605051002020D02" pitchFamily="82" charset="0"/>
              </a:rPr>
              <a:t>İCELEYİCİLER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EB41B8-56E6-1791-6DC5-9B4462DA39D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563688"/>
            <a:ext cx="2226892" cy="1109662"/>
            <a:chOff x="438198" y="2673350"/>
            <a:chExt cx="2313448" cy="1109662"/>
          </a:xfrm>
        </p:grpSpPr>
        <p:grpSp>
          <p:nvGrpSpPr>
            <p:cNvPr id="14364" name="Group 68">
              <a:extLst>
                <a:ext uri="{FF2B5EF4-FFF2-40B4-BE49-F238E27FC236}">
                  <a16:creationId xmlns:a16="http://schemas.microsoft.com/office/drawing/2014/main" id="{0EC412AE-6FA7-2729-3EEC-030DD6E3E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98" y="2673350"/>
              <a:ext cx="2313448" cy="1109662"/>
              <a:chOff x="755650" y="1310506"/>
              <a:chExt cx="3613234" cy="1110120"/>
            </a:xfrm>
          </p:grpSpPr>
          <p:sp>
            <p:nvSpPr>
              <p:cNvPr id="11" name="Yuvarlatılmış Dikdörtgen 20">
                <a:extLst>
                  <a:ext uri="{FF2B5EF4-FFF2-40B4-BE49-F238E27FC236}">
                    <a16:creationId xmlns:a16="http://schemas.microsoft.com/office/drawing/2014/main" id="{5A1B6C28-2640-31A6-D1A6-201D2EC957E8}"/>
                  </a:ext>
                </a:extLst>
              </p:cNvPr>
              <p:cNvSpPr/>
              <p:nvPr/>
            </p:nvSpPr>
            <p:spPr>
              <a:xfrm>
                <a:off x="827772" y="1772659"/>
                <a:ext cx="3235194" cy="647967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67" name="Metin kutusu 30">
                <a:extLst>
                  <a:ext uri="{FF2B5EF4-FFF2-40B4-BE49-F238E27FC236}">
                    <a16:creationId xmlns:a16="http://schemas.microsoft.com/office/drawing/2014/main" id="{BD58256C-895D-F9D1-7FED-1704A1CD7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310506"/>
                <a:ext cx="3613234" cy="461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sz="2400" b="1" dirty="0" err="1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Nicelenmiş</a:t>
                </a:r>
                <a:r>
                  <a:rPr lang="tr-TR" altLang="tr-TR" sz="2400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 bir gerçek:</a:t>
                </a:r>
                <a:endParaRPr lang="en-US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4365" name="Rectangle 3">
              <a:extLst>
                <a:ext uri="{FF2B5EF4-FFF2-40B4-BE49-F238E27FC236}">
                  <a16:creationId xmlns:a16="http://schemas.microsoft.com/office/drawing/2014/main" id="{B7A6F709-48D5-CC51-21E1-A1AEB72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3274496"/>
              <a:ext cx="1750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i="1" dirty="0"/>
                <a:t>bilir(X, </a:t>
              </a:r>
              <a:r>
                <a:rPr lang="tr-TR" altLang="tr-TR" i="1" dirty="0" err="1"/>
                <a:t>french</a:t>
              </a:r>
              <a:r>
                <a:rPr lang="tr-TR" altLang="tr-TR" i="1" dirty="0"/>
                <a:t>).</a:t>
              </a:r>
              <a:endParaRPr lang="en-US" altLang="tr-TR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D51E7-18C1-54B2-EB26-C86806932503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1311275"/>
            <a:ext cx="2922595" cy="1681163"/>
            <a:chOff x="4254545" y="2701925"/>
            <a:chExt cx="3590983" cy="1681251"/>
          </a:xfrm>
        </p:grpSpPr>
        <p:grpSp>
          <p:nvGrpSpPr>
            <p:cNvPr id="14360" name="Group 78">
              <a:extLst>
                <a:ext uri="{FF2B5EF4-FFF2-40B4-BE49-F238E27FC236}">
                  <a16:creationId xmlns:a16="http://schemas.microsoft.com/office/drawing/2014/main" id="{8F7E6183-1726-5BE0-C169-2DBA331FA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4545" y="2701925"/>
              <a:ext cx="3590983" cy="1657437"/>
              <a:chOff x="4356100" y="1340123"/>
              <a:chExt cx="3590534" cy="1656660"/>
            </a:xfrm>
          </p:grpSpPr>
          <p:sp>
            <p:nvSpPr>
              <p:cNvPr id="16" name="Yuvarlatılmış Dikdörtgen 20">
                <a:extLst>
                  <a:ext uri="{FF2B5EF4-FFF2-40B4-BE49-F238E27FC236}">
                    <a16:creationId xmlns:a16="http://schemas.microsoft.com/office/drawing/2014/main" id="{5E5A09F0-DB79-CFE9-3875-3690EF233F19}"/>
                  </a:ext>
                </a:extLst>
              </p:cNvPr>
              <p:cNvSpPr/>
              <p:nvPr/>
            </p:nvSpPr>
            <p:spPr>
              <a:xfrm>
                <a:off x="4428262" y="1795546"/>
                <a:ext cx="3485207" cy="1201237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63" name="Metin kutusu 30">
                <a:extLst>
                  <a:ext uri="{FF2B5EF4-FFF2-40B4-BE49-F238E27FC236}">
                    <a16:creationId xmlns:a16="http://schemas.microsoft.com/office/drawing/2014/main" id="{5ABD6C45-E5DC-EF9A-B2D0-B428838BE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100" y="1340123"/>
                <a:ext cx="3590534" cy="461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sz="2400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E = {Ali, Mehmet, Oya, Suna}:</a:t>
                </a:r>
                <a:endParaRPr lang="en-US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4361" name="Rectangle 4">
              <a:extLst>
                <a:ext uri="{FF2B5EF4-FFF2-40B4-BE49-F238E27FC236}">
                  <a16:creationId xmlns:a16="http://schemas.microsoft.com/office/drawing/2014/main" id="{24963EEF-88AF-0FB2-8F7E-DEC0A679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984" y="3182847"/>
              <a:ext cx="3384375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i="1" dirty="0"/>
                <a:t>bilir(ali, </a:t>
              </a:r>
              <a:r>
                <a:rPr lang="tr-TR" altLang="tr-TR" i="1" dirty="0" err="1"/>
                <a:t>fransızca</a:t>
              </a:r>
              <a:r>
                <a:rPr lang="tr-TR" altLang="tr-TR" i="1" dirty="0"/>
                <a:t>).</a:t>
              </a:r>
              <a:endParaRPr lang="tr-TR" altLang="tr-TR" dirty="0"/>
            </a:p>
            <a:p>
              <a:r>
                <a:rPr lang="tr-TR" altLang="tr-TR" i="1" dirty="0"/>
                <a:t>bilir(</a:t>
              </a:r>
              <a:r>
                <a:rPr lang="tr-TR" altLang="tr-TR" i="1" dirty="0" err="1"/>
                <a:t>mehmet</a:t>
              </a:r>
              <a:r>
                <a:rPr lang="tr-TR" altLang="tr-TR" i="1" dirty="0"/>
                <a:t>, </a:t>
              </a:r>
              <a:r>
                <a:rPr lang="tr-TR" altLang="tr-TR" i="1" dirty="0" err="1"/>
                <a:t>fransızca</a:t>
              </a:r>
              <a:r>
                <a:rPr lang="tr-TR" altLang="tr-TR" i="1" dirty="0"/>
                <a:t>).</a:t>
              </a:r>
              <a:endParaRPr lang="tr-TR" altLang="tr-TR" dirty="0"/>
            </a:p>
            <a:p>
              <a:r>
                <a:rPr lang="tr-TR" altLang="tr-TR" i="1" dirty="0"/>
                <a:t>bilir(oya, </a:t>
              </a:r>
              <a:r>
                <a:rPr lang="tr-TR" altLang="tr-TR" i="1" dirty="0" err="1"/>
                <a:t>fransızca</a:t>
              </a:r>
              <a:r>
                <a:rPr lang="tr-TR" altLang="tr-TR" i="1" dirty="0"/>
                <a:t>).</a:t>
              </a:r>
              <a:endParaRPr lang="tr-TR" altLang="tr-TR" dirty="0"/>
            </a:p>
            <a:p>
              <a:r>
                <a:rPr lang="tr-TR" altLang="tr-TR" i="1" dirty="0"/>
                <a:t>bilir(suna, </a:t>
              </a:r>
              <a:r>
                <a:rPr lang="tr-TR" altLang="tr-TR" i="1" dirty="0" err="1"/>
                <a:t>fransızca</a:t>
              </a:r>
              <a:r>
                <a:rPr lang="tr-TR" altLang="tr-TR" i="1" dirty="0"/>
                <a:t>).</a:t>
              </a:r>
              <a:endParaRPr lang="tr-TR" altLang="tr-TR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24BB31F-86CA-BFFB-E409-F640C77E8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2030413"/>
            <a:ext cx="43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3600"/>
              <a:t>≈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1F0D81-CB12-BD37-B142-3D448D01E485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1785937"/>
            <a:ext cx="2251418" cy="814852"/>
            <a:chOff x="7206950" y="2798252"/>
            <a:chExt cx="2252289" cy="815880"/>
          </a:xfrm>
        </p:grpSpPr>
        <p:sp>
          <p:nvSpPr>
            <p:cNvPr id="14358" name="Metin kutusu 30">
              <a:extLst>
                <a:ext uri="{FF2B5EF4-FFF2-40B4-BE49-F238E27FC236}">
                  <a16:creationId xmlns:a16="http://schemas.microsoft.com/office/drawing/2014/main" id="{2815D47F-263B-BC02-1CA4-0CE77D8D4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950" y="2798252"/>
              <a:ext cx="1138893" cy="46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L</a:t>
              </a:r>
              <a:r>
                <a:rPr lang="tr-TR" altLang="tr-TR" sz="2400" b="1" baseline="-25000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3</a:t>
              </a:r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’e çeviri:</a:t>
              </a:r>
              <a:endParaRPr lang="en-US" altLang="tr-TR" sz="2400" b="1" dirty="0">
                <a:solidFill>
                  <a:schemeClr val="accent2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4359" name="Rectangle 18">
              <a:extLst>
                <a:ext uri="{FF2B5EF4-FFF2-40B4-BE49-F238E27FC236}">
                  <a16:creationId xmlns:a16="http://schemas.microsoft.com/office/drawing/2014/main" id="{62BBF7B5-C7B5-21A5-AADF-70772B1B8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3244334"/>
              <a:ext cx="2222943" cy="369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i="1" dirty="0">
                  <a:sym typeface="Symbol" panose="05050102010706020507" pitchFamily="18" charset="2"/>
                </a:rPr>
                <a:t></a:t>
              </a:r>
              <a:r>
                <a:rPr lang="tr-TR" altLang="tr-TR" i="1" dirty="0"/>
                <a:t>x bilir(x, </a:t>
              </a:r>
              <a:r>
                <a:rPr lang="tr-TR" altLang="tr-TR" i="1" dirty="0" err="1"/>
                <a:t>fransızca</a:t>
              </a:r>
              <a:r>
                <a:rPr lang="tr-TR" altLang="tr-TR" i="1" dirty="0"/>
                <a:t>)</a:t>
              </a:r>
              <a:endParaRPr lang="en-US" altLang="tr-TR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5606C4F-6A8F-B1AD-3FF7-94479BAB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092325"/>
            <a:ext cx="43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3600"/>
              <a:t>≈</a:t>
            </a:r>
          </a:p>
        </p:txBody>
      </p:sp>
      <p:grpSp>
        <p:nvGrpSpPr>
          <p:cNvPr id="9224" name="Group 47">
            <a:extLst>
              <a:ext uri="{FF2B5EF4-FFF2-40B4-BE49-F238E27FC236}">
                <a16:creationId xmlns:a16="http://schemas.microsoft.com/office/drawing/2014/main" id="{FFA02E08-F457-B8D1-2495-B69A5FE0DDE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141664"/>
            <a:ext cx="3315625" cy="1109663"/>
            <a:chOff x="438198" y="2673351"/>
            <a:chExt cx="2119461" cy="1109663"/>
          </a:xfrm>
        </p:grpSpPr>
        <p:grpSp>
          <p:nvGrpSpPr>
            <p:cNvPr id="14354" name="Group 68">
              <a:extLst>
                <a:ext uri="{FF2B5EF4-FFF2-40B4-BE49-F238E27FC236}">
                  <a16:creationId xmlns:a16="http://schemas.microsoft.com/office/drawing/2014/main" id="{6FDA0D74-BD7D-B2DD-1B59-F8B8FCBE9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98" y="2673351"/>
              <a:ext cx="2117855" cy="1109663"/>
              <a:chOff x="755650" y="1310506"/>
              <a:chExt cx="3307747" cy="1110120"/>
            </a:xfrm>
          </p:grpSpPr>
          <p:sp>
            <p:nvSpPr>
              <p:cNvPr id="51" name="Yuvarlatılmış Dikdörtgen 20">
                <a:extLst>
                  <a:ext uri="{FF2B5EF4-FFF2-40B4-BE49-F238E27FC236}">
                    <a16:creationId xmlns:a16="http://schemas.microsoft.com/office/drawing/2014/main" id="{CEB8A6C3-FA1C-FABA-D92E-24F6FF42DFA7}"/>
                  </a:ext>
                </a:extLst>
              </p:cNvPr>
              <p:cNvSpPr/>
              <p:nvPr/>
            </p:nvSpPr>
            <p:spPr>
              <a:xfrm>
                <a:off x="826971" y="1772659"/>
                <a:ext cx="3236426" cy="647967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57" name="Metin kutusu 30">
                <a:extLst>
                  <a:ext uri="{FF2B5EF4-FFF2-40B4-BE49-F238E27FC236}">
                    <a16:creationId xmlns:a16="http://schemas.microsoft.com/office/drawing/2014/main" id="{CC3443CE-29BB-4546-FF58-D8046BED3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310506"/>
                <a:ext cx="2120858" cy="461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sz="2400" b="1" dirty="0" err="1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Nicelenmiş</a:t>
                </a:r>
                <a:r>
                  <a:rPr lang="tr-TR" altLang="tr-TR" sz="2400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 bir kural:</a:t>
                </a:r>
                <a:endParaRPr lang="en-US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4355" name="Rectangle 49">
              <a:extLst>
                <a:ext uri="{FF2B5EF4-FFF2-40B4-BE49-F238E27FC236}">
                  <a16:creationId xmlns:a16="http://schemas.microsoft.com/office/drawing/2014/main" id="{F901F556-9703-1772-5973-4636B075D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3274496"/>
              <a:ext cx="194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i="1" dirty="0"/>
                <a:t>bilir(X, </a:t>
              </a:r>
              <a:r>
                <a:rPr lang="tr-TR" altLang="tr-TR" i="1" dirty="0" err="1"/>
                <a:t>fransızca</a:t>
              </a:r>
              <a:r>
                <a:rPr lang="tr-TR" altLang="tr-TR" i="1" dirty="0"/>
                <a:t>):- insan(X).</a:t>
              </a:r>
              <a:endParaRPr lang="en-US" altLang="tr-TR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21B692-BCDF-C012-C45A-EB419E2688B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397375"/>
            <a:ext cx="2943225" cy="1681163"/>
            <a:chOff x="4254545" y="2701925"/>
            <a:chExt cx="3558007" cy="1681251"/>
          </a:xfrm>
        </p:grpSpPr>
        <p:grpSp>
          <p:nvGrpSpPr>
            <p:cNvPr id="14350" name="Group 78">
              <a:extLst>
                <a:ext uri="{FF2B5EF4-FFF2-40B4-BE49-F238E27FC236}">
                  <a16:creationId xmlns:a16="http://schemas.microsoft.com/office/drawing/2014/main" id="{20801EE8-5DBE-ABAD-62DF-B577EB800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4545" y="2701925"/>
              <a:ext cx="3558007" cy="1657437"/>
              <a:chOff x="4356100" y="1340123"/>
              <a:chExt cx="3557562" cy="1656660"/>
            </a:xfrm>
          </p:grpSpPr>
          <p:sp>
            <p:nvSpPr>
              <p:cNvPr id="56" name="Yuvarlatılmış Dikdörtgen 20">
                <a:extLst>
                  <a:ext uri="{FF2B5EF4-FFF2-40B4-BE49-F238E27FC236}">
                    <a16:creationId xmlns:a16="http://schemas.microsoft.com/office/drawing/2014/main" id="{649FADDE-285E-4980-AAEF-83888D781590}"/>
                  </a:ext>
                </a:extLst>
              </p:cNvPr>
              <p:cNvSpPr/>
              <p:nvPr/>
            </p:nvSpPr>
            <p:spPr>
              <a:xfrm>
                <a:off x="4427097" y="1795546"/>
                <a:ext cx="3486565" cy="1201237"/>
              </a:xfrm>
              <a:prstGeom prst="roundRect">
                <a:avLst>
                  <a:gd name="adj" fmla="val 4700"/>
                </a:avLst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53" name="Metin kutusu 30">
                <a:extLst>
                  <a:ext uri="{FF2B5EF4-FFF2-40B4-BE49-F238E27FC236}">
                    <a16:creationId xmlns:a16="http://schemas.microsoft.com/office/drawing/2014/main" id="{0754937A-B48F-13D6-A64E-DFAA4BE93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100" y="1340123"/>
                <a:ext cx="3532626" cy="461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tr-TR" altLang="tr-TR" sz="2400" b="1" dirty="0">
                    <a:solidFill>
                      <a:schemeClr val="accent2"/>
                    </a:solidFill>
                    <a:latin typeface="Gabriola" panose="04040605051002020D02" pitchFamily="82" charset="0"/>
                  </a:rPr>
                  <a:t>E = {Ali, Mehmet, Oya, Suna}:</a:t>
                </a:r>
                <a:endParaRPr lang="en-US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4351" name="Rectangle 54">
              <a:extLst>
                <a:ext uri="{FF2B5EF4-FFF2-40B4-BE49-F238E27FC236}">
                  <a16:creationId xmlns:a16="http://schemas.microsoft.com/office/drawing/2014/main" id="{12947933-5942-6BC7-0AC6-EA29C57D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985" y="3182847"/>
              <a:ext cx="338437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i="1" dirty="0"/>
                <a:t>insan(ali).</a:t>
              </a:r>
              <a:endParaRPr lang="tr-TR" altLang="tr-TR" dirty="0"/>
            </a:p>
            <a:p>
              <a:r>
                <a:rPr lang="tr-TR" altLang="tr-TR" i="1" dirty="0"/>
                <a:t>insan(</a:t>
              </a:r>
              <a:r>
                <a:rPr lang="tr-TR" altLang="tr-TR" i="1" dirty="0" err="1"/>
                <a:t>mehmet</a:t>
              </a:r>
              <a:r>
                <a:rPr lang="tr-TR" altLang="tr-TR" i="1" dirty="0"/>
                <a:t>).</a:t>
              </a:r>
              <a:endParaRPr lang="tr-TR" altLang="tr-TR" dirty="0"/>
            </a:p>
            <a:p>
              <a:r>
                <a:rPr lang="tr-TR" altLang="tr-TR" i="1" dirty="0"/>
                <a:t>insan(oya).</a:t>
              </a:r>
              <a:endParaRPr lang="tr-TR" altLang="tr-TR" dirty="0"/>
            </a:p>
            <a:p>
              <a:r>
                <a:rPr lang="tr-TR" altLang="tr-TR" i="1" dirty="0"/>
                <a:t>insan(suna).</a:t>
              </a:r>
              <a:endParaRPr lang="tr-TR" altLang="tr-TR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1FF38BF-BC18-322C-0071-164B15F20159}"/>
              </a:ext>
            </a:extLst>
          </p:cNvPr>
          <p:cNvGrpSpPr>
            <a:grpSpLocks/>
          </p:cNvGrpSpPr>
          <p:nvPr/>
        </p:nvGrpSpPr>
        <p:grpSpPr bwMode="auto">
          <a:xfrm>
            <a:off x="4140199" y="3243262"/>
            <a:ext cx="3426430" cy="814852"/>
            <a:chOff x="7206950" y="2798252"/>
            <a:chExt cx="3426427" cy="815880"/>
          </a:xfrm>
        </p:grpSpPr>
        <p:sp>
          <p:nvSpPr>
            <p:cNvPr id="14348" name="Metin kutusu 30">
              <a:extLst>
                <a:ext uri="{FF2B5EF4-FFF2-40B4-BE49-F238E27FC236}">
                  <a16:creationId xmlns:a16="http://schemas.microsoft.com/office/drawing/2014/main" id="{A2CFFADF-564F-E887-07F0-54991F913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950" y="2798252"/>
              <a:ext cx="1104789" cy="46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L</a:t>
              </a:r>
              <a:r>
                <a:rPr lang="tr-TR" altLang="tr-TR" sz="2400" b="1" baseline="-25000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3</a:t>
              </a:r>
              <a:r>
                <a:rPr lang="tr-TR" altLang="tr-TR" sz="2400" b="1" dirty="0">
                  <a:solidFill>
                    <a:schemeClr val="accent2"/>
                  </a:solidFill>
                  <a:latin typeface="Gabriola" panose="04040605051002020D02" pitchFamily="82" charset="0"/>
                </a:rPr>
                <a:t>’e çeviri:</a:t>
              </a:r>
              <a:endParaRPr lang="en-US" altLang="tr-TR" sz="2400" b="1" dirty="0">
                <a:solidFill>
                  <a:schemeClr val="accent2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4349" name="Rectangle 60">
              <a:extLst>
                <a:ext uri="{FF2B5EF4-FFF2-40B4-BE49-F238E27FC236}">
                  <a16:creationId xmlns:a16="http://schemas.microsoft.com/office/drawing/2014/main" id="{A881F72D-A2AE-8245-AFBF-9D5920654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3244334"/>
              <a:ext cx="3397081" cy="369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tr-TR" b="1" i="1" dirty="0">
                  <a:sym typeface="Symbol" panose="05050102010706020507" pitchFamily="18" charset="2"/>
                </a:rPr>
                <a:t></a:t>
              </a:r>
              <a:r>
                <a:rPr lang="tr-TR" altLang="tr-TR" i="1" dirty="0"/>
                <a:t>x[insan(x) </a:t>
              </a:r>
              <a:r>
                <a:rPr lang="tr-TR" altLang="tr-TR" i="1" dirty="0">
                  <a:sym typeface="Wingdings" panose="05000000000000000000" pitchFamily="2" charset="2"/>
                </a:rPr>
                <a:t></a:t>
              </a:r>
              <a:r>
                <a:rPr lang="tr-TR" altLang="tr-TR" i="1" dirty="0"/>
                <a:t> bilir(x, </a:t>
              </a:r>
              <a:r>
                <a:rPr lang="tr-TR" altLang="tr-TR" i="1" dirty="0" err="1"/>
                <a:t>fransızca</a:t>
              </a:r>
              <a:r>
                <a:rPr lang="tr-TR" altLang="tr-TR" i="1" dirty="0"/>
                <a:t>)</a:t>
              </a:r>
              <a:endParaRPr lang="en-US" altLang="tr-TR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7D9B6F1-F272-636A-BF00-7721C091E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3565525"/>
            <a:ext cx="438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3600"/>
              <a:t>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62" grpId="0"/>
    </p:bldLst>
  </p:timing>
</p:sld>
</file>

<file path=ppt/theme/theme1.xml><?xml version="1.0" encoding="utf-8"?>
<a:theme xmlns:a="http://schemas.openxmlformats.org/drawingml/2006/main" name="Kenar Çizgili">
  <a:themeElements>
    <a:clrScheme name="Kenar Çizgili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Kenar Çizgili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nar Çizgili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ar Çizgili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ar Çizgili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8823842D759C9E449A32AB522A910043" ma:contentTypeVersion="10" ma:contentTypeDescription="Yeni belge oluşturun." ma:contentTypeScope="" ma:versionID="d833fa0363b9e3f7b76c9c02aa9943c6">
  <xsd:schema xmlns:xsd="http://www.w3.org/2001/XMLSchema" xmlns:xs="http://www.w3.org/2001/XMLSchema" xmlns:p="http://schemas.microsoft.com/office/2006/metadata/properties" xmlns:ns2="848fb4e4-d694-466d-9c20-89c7728fbbbf" xmlns:ns3="033fb895-ccb7-49cb-b328-917c7623290e" targetNamespace="http://schemas.microsoft.com/office/2006/metadata/properties" ma:root="true" ma:fieldsID="7e9ecd83fd5898544e3f4834760e0629" ns2:_="" ns3:_="">
    <xsd:import namespace="848fb4e4-d694-466d-9c20-89c7728fbbbf"/>
    <xsd:import namespace="033fb895-ccb7-49cb-b328-917c76232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fb4e4-d694-466d-9c20-89c7728fb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fb895-ccb7-49cb-b328-917c76232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0A135B-64D3-4BAC-BC5A-C86DFAACA43D}"/>
</file>

<file path=customXml/itemProps2.xml><?xml version="1.0" encoding="utf-8"?>
<ds:datastoreItem xmlns:ds="http://schemas.openxmlformats.org/officeDocument/2006/customXml" ds:itemID="{4AE9F3C8-B1F8-49B3-B90D-AFBF280B0E3F}"/>
</file>

<file path=customXml/itemProps3.xml><?xml version="1.0" encoding="utf-8"?>
<ds:datastoreItem xmlns:ds="http://schemas.openxmlformats.org/officeDocument/2006/customXml" ds:itemID="{23F7266B-3417-4CD0-82A3-7A04805D2375}"/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6704</TotalTime>
  <Words>1822</Words>
  <Application>Microsoft Office PowerPoint</Application>
  <PresentationFormat>Ekran Gösterisi (4:3)</PresentationFormat>
  <Paragraphs>330</Paragraphs>
  <Slides>18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Bookman</vt:lpstr>
      <vt:lpstr>Gabriola</vt:lpstr>
      <vt:lpstr>Garamond</vt:lpstr>
      <vt:lpstr>Symbol</vt:lpstr>
      <vt:lpstr>Wingdings</vt:lpstr>
      <vt:lpstr>Kenar Çizgili</vt:lpstr>
      <vt:lpstr>PowerPoint Sunusu</vt:lpstr>
      <vt:lpstr>GENEL OLARAK PROGRAMLAMA DİLLERİ</vt:lpstr>
      <vt:lpstr>MANTIK-PROGRAMLAMA DİLLERİ</vt:lpstr>
      <vt:lpstr>PROLOG TERİMLERİ</vt:lpstr>
      <vt:lpstr>TERİMLER İÇİN (KISMEN BELİRLENMİŞ) BİR BNF GRAMERİ</vt:lpstr>
      <vt:lpstr>TERİMLERLE OLGU OLUŞTURMA</vt:lpstr>
      <vt:lpstr>TERİMLERLE KURAL OLUŞTURMA</vt:lpstr>
      <vt:lpstr>PowerPoint Sunusu</vt:lpstr>
      <vt:lpstr>PROLOG PROGRAMLARINDA NİCELEYİCİLER</vt:lpstr>
      <vt:lpstr>BİR ÇIKARIM KURALI DAHA …</vt:lpstr>
      <vt:lpstr>PowerPoint Sunusu</vt:lpstr>
      <vt:lpstr>SON ÇIKARIM KURALI</vt:lpstr>
      <vt:lpstr>PowerPoint Sunusu</vt:lpstr>
      <vt:lpstr>PowerPoint Sunusu</vt:lpstr>
      <vt:lpstr>PowerPoint Sunusu</vt:lpstr>
      <vt:lpstr>PowerPoint Sunusu</vt:lpstr>
      <vt:lpstr>ALIŞTIRMALAR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trakya</dc:creator>
  <cp:lastModifiedBy>YILMAZ KILIÇASLAN</cp:lastModifiedBy>
  <cp:revision>1197</cp:revision>
  <cp:lastPrinted>2018-03-19T13:31:30Z</cp:lastPrinted>
  <dcterms:created xsi:type="dcterms:W3CDTF">2002-05-28T20:17:50Z</dcterms:created>
  <dcterms:modified xsi:type="dcterms:W3CDTF">2024-03-26T07:40:57Z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0x0101008823842D759C9E449A32AB522A910043</vt:lpwstr>
  </property>
</Properties>
</file>