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0" r:id="rId3"/>
    <p:sldId id="271" r:id="rId4"/>
    <p:sldId id="272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9C8"/>
    <a:srgbClr val="232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67A86C8-05B4-2CD2-BAF8-EBB1B2CC22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2DDCC26-11DC-572C-EF46-70132EFF20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5A1D3-250C-41CD-85D1-07189273F2B2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C2FA752-CC3D-6BDC-B96B-4373602D90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D678F23-0403-8576-EB04-3447D26A61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FD181-A3DA-4008-A7BE-C43EF846E9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72471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A665C-BD6F-4FF5-8BE6-54EE49875C35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FAC3D-948A-4245-B3F7-19D391ED21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2062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FAC3D-948A-4245-B3F7-19D391ED211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312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blipFill dpi="0" rotWithShape="1">
          <a:blip r:embed="rId2">
            <a:lum/>
          </a:blip>
          <a:srcRect/>
          <a:stretch>
            <a:fillRect t="-4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8D5BD1-AAD2-30FE-9C9B-CA8C2F1D8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C3862DB-D978-227D-4C4C-18A7EFDB6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67102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82864C-888B-A8D7-3C0C-2377E7C2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CA908CB-32E0-36F2-06AA-3B6F2A8ED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50B71F3-9885-CCDA-A26E-9993EADC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7265190-D723-724C-8B4F-28AC5D41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7F3F60-4568-788C-9D3D-2F56FD45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90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1802494-8FD3-3234-2AEA-9B9056BC2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535F75B-309D-F325-36A3-F7A8D2E52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F4EC8A-29E9-47E5-7C4B-54AC0AA6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CD0E422-6FC1-3DE0-8631-BF92A8FE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8D8329A-D714-6580-B4B5-A63377FE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985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bg>
      <p:bgPr>
        <a:blipFill dpi="0" rotWithShape="1">
          <a:blip r:embed="rId2">
            <a:lum/>
          </a:blip>
          <a:srcRect/>
          <a:stretch>
            <a:fillRect t="-4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3EC39E-6AB1-A1D4-CC71-983609E263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2503"/>
            <a:ext cx="10515600" cy="664778"/>
          </a:xfrm>
        </p:spPr>
        <p:txBody>
          <a:bodyPr>
            <a:noAutofit/>
          </a:bodyPr>
          <a:lstStyle>
            <a:lvl1pPr>
              <a:defRPr sz="3500" b="0">
                <a:solidFill>
                  <a:srgbClr val="232953"/>
                </a:solidFill>
                <a:latin typeface="+mn-lt"/>
              </a:defRPr>
            </a:lvl1pPr>
          </a:lstStyle>
          <a:p>
            <a:r>
              <a:rPr lang="tr-TR" dirty="0"/>
              <a:t>2022-2023 AKADEMİK YILI ÖĞRENCİ ORYANTASYONU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3D99A7-3702-31A2-DC68-AF117D9C5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E823774-B4C9-5AC0-4D5B-3A216A19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AF9961-89B4-4AD8-E657-0AF7A3EA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5">
            <a:extLst>
              <a:ext uri="{FF2B5EF4-FFF2-40B4-BE49-F238E27FC236}">
                <a16:creationId xmlns:a16="http://schemas.microsoft.com/office/drawing/2014/main" id="{106F6077-7ED9-FC3F-D2F1-B4C52462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2871" y="563079"/>
            <a:ext cx="2743200" cy="365125"/>
          </a:xfrm>
        </p:spPr>
        <p:txBody>
          <a:bodyPr/>
          <a:lstStyle>
            <a:lvl1pPr>
              <a:defRPr sz="2500" b="1">
                <a:solidFill>
                  <a:schemeClr val="bg1"/>
                </a:solidFill>
              </a:defRPr>
            </a:lvl1pPr>
          </a:lstStyle>
          <a:p>
            <a:fld id="{B3B10B45-0CFB-4735-B5BE-B58EC9547E8C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7746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860591-A966-F7EB-94AB-C67FB2C4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0436BF5-4621-AF21-5879-FF6952D64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1462020-0F88-EC2D-113C-D6B76A55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AF2C50-34CC-E4BF-A109-FA5F310D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B7A374D-C323-0E39-4F92-44209E15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3245" y="768350"/>
            <a:ext cx="2743200" cy="365125"/>
          </a:xfrm>
        </p:spPr>
        <p:txBody>
          <a:bodyPr/>
          <a:lstStyle>
            <a:lvl1pPr>
              <a:defRPr sz="2500" b="1">
                <a:solidFill>
                  <a:schemeClr val="bg1"/>
                </a:solidFill>
              </a:defRPr>
            </a:lvl1pPr>
          </a:lstStyle>
          <a:p>
            <a:fld id="{B3B10B45-0CFB-4735-B5BE-B58EC9547E8C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397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5BB29A-BA31-2AA5-58C3-30E95D22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F32661-BD35-D2DF-36A8-5F373323B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94B30AF-4315-5C0B-DBAD-D69D920BE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CD95688-EB5A-2186-1339-A4F9C60D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164D1CC-DC94-EA2E-85C5-417A5C74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C999263-F14D-686C-F67F-94C0BBD4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9749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52B6D8-9A60-1105-5BDF-8DF75A8E0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1885D7A-E9CB-D472-1927-DA735E002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A38D359-78BC-365C-AF6E-C41EBF2FE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89AEC9A-4347-C8F6-5D5E-354D4230E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C9CA719-1C73-5C2E-6328-D9CF2A4C3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802D05C-4E39-2CE7-8743-4A94E09D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5038060-BAA4-8A12-C6ED-6329AB0AE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2B76B97-3858-4D6C-C400-E39ED208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325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06E995-48C2-3247-9BD4-B8FC01DC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08FD64A-61B0-A59E-9F1D-153E34E1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F7EB39A-49A0-5480-6104-D98BF49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1ABBF84-06D0-571A-A84C-D2DEF371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860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34A5E18-14AF-6A0F-D3F2-87272F4C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B91F2AC-3027-71B6-CDB3-BC5EE6E0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B2699E7-E00F-84BB-F3AF-F5A5353E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145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91D603-5B59-A0B2-DEA9-C348B1A41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4446B9-46B9-AAD8-78BE-4F0C1C86E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14F517E-4811-A599-AA88-B96982D0C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A83C9E4-CE0F-4AE3-7B47-637647FC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65F3B5D-4966-C817-6EB7-8D32D10F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761A69F-57AB-D972-B79D-8212FE58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106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F0639A-4A8C-B282-7E2E-91755A93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BF95929-9059-E9DE-59FD-9FB31B1CA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5C94993-A2E9-2E4D-A3D6-97A4988CF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5DBAD04-D450-3451-F79C-74BCD61F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6F23A5A-3201-3247-2322-D21CA2ED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FB79B11-5C73-926A-BF27-84D671F6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776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107610D-29F8-2A4F-0E7C-199296C7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FD973F7-25C5-05A4-8757-BD550314D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FB20B5B-6E98-2A27-C2DB-40DB49D75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2AE7D1-E8E4-EB6B-5E82-30F43A6FB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D21202-216D-4FFB-4B54-A7D971FB5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0996" y="7580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fld id="{B3B10B45-0CFB-4735-B5BE-B58EC9547E8C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516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232E88-015E-198E-0B80-A2F0607D1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495" y="2173357"/>
            <a:ext cx="8557487" cy="2852484"/>
          </a:xfrm>
        </p:spPr>
        <p:txBody>
          <a:bodyPr>
            <a:normAutofit fontScale="90000"/>
          </a:bodyPr>
          <a:lstStyle/>
          <a:p>
            <a:br>
              <a:rPr lang="tr-TR" sz="3200" b="1" dirty="0">
                <a:solidFill>
                  <a:schemeClr val="bg1"/>
                </a:solidFill>
                <a:latin typeface="+mn-lt"/>
              </a:rPr>
            </a:br>
            <a:r>
              <a:rPr lang="tr-TR" sz="3200" b="1" dirty="0">
                <a:solidFill>
                  <a:schemeClr val="bg1"/>
                </a:solidFill>
                <a:latin typeface="+mn-lt"/>
              </a:rPr>
              <a:t>						</a:t>
            </a:r>
            <a:br>
              <a:rPr lang="tr-TR" sz="3200" b="1" dirty="0">
                <a:solidFill>
                  <a:schemeClr val="bg1"/>
                </a:solidFill>
                <a:latin typeface="+mn-lt"/>
              </a:rPr>
            </a:br>
            <a:br>
              <a:rPr lang="tr-TR" sz="3200" b="1" dirty="0">
                <a:solidFill>
                  <a:schemeClr val="bg1"/>
                </a:solidFill>
                <a:latin typeface="+mn-lt"/>
              </a:rPr>
            </a:br>
            <a:br>
              <a:rPr lang="tr-TR" sz="3200" b="1" dirty="0">
                <a:solidFill>
                  <a:schemeClr val="bg1"/>
                </a:solidFill>
                <a:latin typeface="+mn-lt"/>
              </a:rPr>
            </a:br>
            <a:br>
              <a:rPr lang="tr-TR" sz="3200" b="1" dirty="0">
                <a:solidFill>
                  <a:schemeClr val="bg1"/>
                </a:solidFill>
                <a:latin typeface="+mn-lt"/>
              </a:rPr>
            </a:br>
            <a:br>
              <a:rPr lang="tr-TR" sz="3200" b="1" dirty="0">
                <a:solidFill>
                  <a:schemeClr val="bg1"/>
                </a:solidFill>
                <a:latin typeface="+mn-lt"/>
              </a:rPr>
            </a:br>
            <a:br>
              <a:rPr lang="tr-TR" sz="3200" b="1" dirty="0">
                <a:solidFill>
                  <a:schemeClr val="bg1"/>
                </a:solidFill>
                <a:latin typeface="+mn-lt"/>
              </a:rPr>
            </a:br>
            <a:br>
              <a:rPr lang="tr-TR" sz="3200" b="1" dirty="0">
                <a:solidFill>
                  <a:schemeClr val="bg1"/>
                </a:solidFill>
                <a:latin typeface="+mn-lt"/>
              </a:rPr>
            </a:br>
            <a:br>
              <a:rPr lang="tr-TR" sz="3200" b="1" dirty="0">
                <a:solidFill>
                  <a:schemeClr val="bg1"/>
                </a:solidFill>
                <a:latin typeface="+mn-lt"/>
              </a:rPr>
            </a:br>
            <a:br>
              <a:rPr lang="tr-TR" sz="3200" b="1" dirty="0">
                <a:solidFill>
                  <a:schemeClr val="bg1"/>
                </a:solidFill>
                <a:latin typeface="+mn-lt"/>
              </a:rPr>
            </a:br>
            <a:br>
              <a:rPr lang="tr-TR" sz="3200" b="1" dirty="0">
                <a:solidFill>
                  <a:schemeClr val="bg1"/>
                </a:solidFill>
                <a:latin typeface="+mn-lt"/>
              </a:rPr>
            </a:br>
            <a:br>
              <a:rPr lang="tr-TR" sz="3200" b="1" dirty="0">
                <a:solidFill>
                  <a:schemeClr val="bg1"/>
                </a:solidFill>
                <a:latin typeface="+mn-lt"/>
              </a:rPr>
            </a:br>
            <a:r>
              <a:rPr lang="tr-TR" sz="3200" b="1" dirty="0">
                <a:solidFill>
                  <a:schemeClr val="bg1"/>
                </a:solidFill>
                <a:latin typeface="+mn-lt"/>
              </a:rPr>
              <a:t>			</a:t>
            </a:r>
            <a:br>
              <a:rPr lang="tr-TR" sz="3200" b="1" dirty="0">
                <a:solidFill>
                  <a:schemeClr val="bg1"/>
                </a:solidFill>
                <a:latin typeface="+mn-lt"/>
              </a:rPr>
            </a:br>
            <a:br>
              <a:rPr lang="tr-TR" sz="3200" b="1" dirty="0">
                <a:solidFill>
                  <a:schemeClr val="bg1"/>
                </a:solidFill>
                <a:latin typeface="+mn-lt"/>
              </a:rPr>
            </a:br>
            <a:r>
              <a:rPr lang="tr-TR" sz="3600" b="1" dirty="0">
                <a:solidFill>
                  <a:schemeClr val="bg1"/>
                </a:solidFill>
                <a:latin typeface="+mn-lt"/>
              </a:rPr>
              <a:t>BMB 502	Algoritma ve Programlama	</a:t>
            </a:r>
            <a:br>
              <a:rPr lang="tr-TR" sz="3100" b="1" dirty="0">
                <a:solidFill>
                  <a:schemeClr val="bg1"/>
                </a:solidFill>
                <a:latin typeface="+mn-lt"/>
              </a:rPr>
            </a:br>
            <a:r>
              <a:rPr lang="tr-TR" sz="2700" b="1" dirty="0">
                <a:solidFill>
                  <a:srgbClr val="2DB9C8"/>
                </a:solidFill>
                <a:latin typeface="+mn-lt"/>
              </a:rPr>
              <a:t>02.03.2024</a:t>
            </a:r>
            <a:br>
              <a:rPr lang="tr-TR" sz="3100" b="1" dirty="0">
                <a:solidFill>
                  <a:srgbClr val="2DB9C8"/>
                </a:solidFill>
                <a:latin typeface="+mn-lt"/>
              </a:rPr>
            </a:br>
            <a:br>
              <a:rPr lang="tr-TR" sz="3100" b="1" dirty="0">
                <a:solidFill>
                  <a:srgbClr val="2DB9C8"/>
                </a:solidFill>
                <a:latin typeface="+mn-lt"/>
              </a:rPr>
            </a:br>
            <a:r>
              <a:rPr lang="tr-TR" sz="3100" b="1" dirty="0">
                <a:solidFill>
                  <a:schemeClr val="bg1"/>
                </a:solidFill>
                <a:latin typeface="+mn-lt"/>
              </a:rPr>
              <a:t>Dr. Öğr. Üyesi Işıl Güzey</a:t>
            </a:r>
            <a:br>
              <a:rPr lang="tr-TR" sz="3200" b="1" dirty="0">
                <a:solidFill>
                  <a:srgbClr val="2DB9C8"/>
                </a:solidFill>
                <a:latin typeface="+mn-lt"/>
              </a:rPr>
            </a:br>
            <a:br>
              <a:rPr lang="tr-TR" sz="3200" b="1" dirty="0">
                <a:solidFill>
                  <a:srgbClr val="2DB9C8"/>
                </a:solidFill>
                <a:latin typeface="+mn-lt"/>
              </a:rPr>
            </a:br>
            <a:endParaRPr lang="tr-TR" sz="32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585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0197C-2523-1A99-F744-9571B3B99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E3DAE-B0B6-B1C1-E951-3D55D193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pPr/>
              <a:t>2</a:t>
            </a:fld>
            <a:endParaRPr lang="tr-T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43D875-5B7A-4922-59F1-30D37BD5A168}"/>
              </a:ext>
            </a:extLst>
          </p:cNvPr>
          <p:cNvSpPr txBox="1"/>
          <p:nvPr/>
        </p:nvSpPr>
        <p:spPr>
          <a:xfrm>
            <a:off x="881269" y="2522793"/>
            <a:ext cx="81169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tr-TR" sz="1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tr-T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6A6FAF-01B2-4A14-152B-A259F3640A81}"/>
              </a:ext>
            </a:extLst>
          </p:cNvPr>
          <p:cNvCxnSpPr/>
          <p:nvPr/>
        </p:nvCxnSpPr>
        <p:spPr>
          <a:xfrm>
            <a:off x="898009" y="800101"/>
            <a:ext cx="979646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F31202-6B18-86D4-E790-C5AA7298AD2F}"/>
              </a:ext>
            </a:extLst>
          </p:cNvPr>
          <p:cNvSpPr txBox="1"/>
          <p:nvPr/>
        </p:nvSpPr>
        <p:spPr>
          <a:xfrm>
            <a:off x="861313" y="276881"/>
            <a:ext cx="1956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u="sng" dirty="0"/>
              <a:t>UYGULAMA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AF881-54BD-EB9B-B67B-5328F052D157}"/>
              </a:ext>
            </a:extLst>
          </p:cNvPr>
          <p:cNvSpPr txBox="1"/>
          <p:nvPr/>
        </p:nvSpPr>
        <p:spPr>
          <a:xfrm>
            <a:off x="898008" y="1323321"/>
            <a:ext cx="1000445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/>
              <a:t>Ocak 1800 ile Aralık 2099 arasında verilen bir yıl ve ayın, aylık takvim görünümünü yazdırınız.</a:t>
            </a:r>
          </a:p>
          <a:p>
            <a:r>
              <a:rPr lang="tr-TR" sz="28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9F4E0-990D-E55C-C689-0AFC46920C09}"/>
              </a:ext>
            </a:extLst>
          </p:cNvPr>
          <p:cNvSpPr txBox="1"/>
          <p:nvPr/>
        </p:nvSpPr>
        <p:spPr>
          <a:xfrm>
            <a:off x="1046524" y="2599737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u="sng" dirty="0"/>
              <a:t>Ör: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1BF331-BE61-76F0-5E10-69EF7DC07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989" y="3159509"/>
            <a:ext cx="5525351" cy="217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5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C48002-25BF-C667-AC48-9EAD16D0002B}"/>
              </a:ext>
            </a:extLst>
          </p:cNvPr>
          <p:cNvSpPr txBox="1"/>
          <p:nvPr/>
        </p:nvSpPr>
        <p:spPr>
          <a:xfrm>
            <a:off x="262548" y="1191833"/>
            <a:ext cx="1009359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/>
              <a:t>Yüzyıl basamakları, tarihin yıl kısmının ilk 2 basamağı olsun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/>
              <a:t>Yıl basamakları, tarihin yıl kısmının son 2 basamağı olsun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/>
              <a:t>Değer, yıl basamakları + </a:t>
            </a:r>
            <a:r>
              <a:rPr lang="tr-TR" sz="2200" dirty="0" err="1"/>
              <a:t>floor</a:t>
            </a:r>
            <a:r>
              <a:rPr lang="tr-TR" sz="2200" dirty="0"/>
              <a:t>(yıl basamakları/4) olsun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/>
              <a:t>Yüzyıl basamakları 18 ise, değere 2, yüzyıl basamakları 20 ise, değere 6 eklenmelidir.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/>
              <a:t>Ay Ocak ve yıl artık yıl değilse değere 1 eklenmelidir.</a:t>
            </a:r>
          </a:p>
          <a:p>
            <a:r>
              <a:rPr lang="tr-TR" sz="2200" dirty="0"/>
              <a:t>      Ay Şubat ve yıl artık yıl ise, değere 3; artık yıl değilse, değere 4 eklenmelidir.</a:t>
            </a:r>
          </a:p>
          <a:p>
            <a:r>
              <a:rPr lang="tr-TR" sz="2200" dirty="0"/>
              <a:t>      Ay Mart veya Kasım ise, değere 4 eklenmelidir.</a:t>
            </a:r>
          </a:p>
          <a:p>
            <a:r>
              <a:rPr lang="tr-TR" sz="2200" dirty="0"/>
              <a:t>      Ay Mayıs ise, değere 2 eklenmelidir.</a:t>
            </a:r>
          </a:p>
          <a:p>
            <a:r>
              <a:rPr lang="tr-TR" sz="2200" dirty="0"/>
              <a:t>      Ay Haziran ise, değere 5 eklenmelidir.</a:t>
            </a:r>
          </a:p>
          <a:p>
            <a:r>
              <a:rPr lang="tr-TR" sz="2200" dirty="0"/>
              <a:t>      Ay Ağustos ise, değere 3 eklenmelidir.</a:t>
            </a:r>
          </a:p>
          <a:p>
            <a:r>
              <a:rPr lang="tr-TR" sz="2200" dirty="0"/>
              <a:t>      Ay Ekim ise, değere 1 eklenmelidir.</a:t>
            </a:r>
          </a:p>
          <a:p>
            <a:r>
              <a:rPr lang="tr-TR" sz="2200" dirty="0"/>
              <a:t>      Ay Eylül veya Aralık ise, değere 6 eklenmelidir.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ACCB55-D0A3-89D8-01FB-39000861822A}"/>
              </a:ext>
            </a:extLst>
          </p:cNvPr>
          <p:cNvCxnSpPr/>
          <p:nvPr/>
        </p:nvCxnSpPr>
        <p:spPr>
          <a:xfrm>
            <a:off x="841738" y="926710"/>
            <a:ext cx="979646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771B3E-D13A-BF27-EFBB-5D98859BB67B}"/>
              </a:ext>
            </a:extLst>
          </p:cNvPr>
          <p:cNvSpPr txBox="1"/>
          <p:nvPr/>
        </p:nvSpPr>
        <p:spPr>
          <a:xfrm>
            <a:off x="717452" y="425006"/>
            <a:ext cx="9638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1" dirty="0"/>
              <a:t>Yıl, ay ve günü verilen bir tarihin haftanın hangi günü olduğunu bulmak: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94676-3080-A4C5-369D-54890766A03E}"/>
              </a:ext>
            </a:extLst>
          </p:cNvPr>
          <p:cNvSpPr txBox="1"/>
          <p:nvPr/>
        </p:nvSpPr>
        <p:spPr>
          <a:xfrm>
            <a:off x="6537960" y="3900267"/>
            <a:ext cx="609834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/>
              <a:t>Değeri, (</a:t>
            </a:r>
            <a:r>
              <a:rPr lang="tr-TR" sz="2200" dirty="0" err="1"/>
              <a:t>değer+gün</a:t>
            </a:r>
            <a:r>
              <a:rPr lang="tr-TR" sz="2200" dirty="0"/>
              <a:t>) mod7 olarak belirleyin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/>
              <a:t>Değer 1 ise, gün Pazar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/>
              <a:t>Değer 2 ise, gün Pazartesi,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/>
              <a:t>....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682AA7-D3E3-D10A-6A01-2684BE931289}"/>
              </a:ext>
            </a:extLst>
          </p:cNvPr>
          <p:cNvSpPr/>
          <p:nvPr/>
        </p:nvSpPr>
        <p:spPr>
          <a:xfrm>
            <a:off x="6537960" y="3727938"/>
            <a:ext cx="5391492" cy="188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820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BFA2B-DA50-358F-BDB9-15CFCB29D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F6A4B07-70D7-0EFA-1438-C9E260C6524E}"/>
              </a:ext>
            </a:extLst>
          </p:cNvPr>
          <p:cNvCxnSpPr/>
          <p:nvPr/>
        </p:nvCxnSpPr>
        <p:spPr>
          <a:xfrm>
            <a:off x="841738" y="926710"/>
            <a:ext cx="979646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C777B2-953A-0237-DDDC-FE0454D64FE0}"/>
              </a:ext>
            </a:extLst>
          </p:cNvPr>
          <p:cNvSpPr txBox="1"/>
          <p:nvPr/>
        </p:nvSpPr>
        <p:spPr>
          <a:xfrm>
            <a:off x="841738" y="465045"/>
            <a:ext cx="2900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/>
              <a:t>Program Basamakları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D69A98-B65F-0A8B-95BF-A971692451FB}"/>
              </a:ext>
            </a:extLst>
          </p:cNvPr>
          <p:cNvSpPr/>
          <p:nvPr/>
        </p:nvSpPr>
        <p:spPr>
          <a:xfrm>
            <a:off x="3258457" y="1170977"/>
            <a:ext cx="3514167" cy="5370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4C03AB-8BDE-5C58-150D-420CBA2D9C7D}"/>
              </a:ext>
            </a:extLst>
          </p:cNvPr>
          <p:cNvSpPr/>
          <p:nvPr/>
        </p:nvSpPr>
        <p:spPr>
          <a:xfrm>
            <a:off x="3258458" y="2005551"/>
            <a:ext cx="3514166" cy="5370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5D30E0-6AFD-0FD4-53BC-CAA641A35FDE}"/>
              </a:ext>
            </a:extLst>
          </p:cNvPr>
          <p:cNvSpPr/>
          <p:nvPr/>
        </p:nvSpPr>
        <p:spPr>
          <a:xfrm>
            <a:off x="3258457" y="2738528"/>
            <a:ext cx="3514166" cy="5370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5F76F5-BCF7-59E4-C38F-E0DF20EFBD2A}"/>
              </a:ext>
            </a:extLst>
          </p:cNvPr>
          <p:cNvSpPr/>
          <p:nvPr/>
        </p:nvSpPr>
        <p:spPr>
          <a:xfrm>
            <a:off x="3258457" y="3645672"/>
            <a:ext cx="3514165" cy="5370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0FD5E4-1620-8269-053F-4FD11014EA8F}"/>
              </a:ext>
            </a:extLst>
          </p:cNvPr>
          <p:cNvSpPr/>
          <p:nvPr/>
        </p:nvSpPr>
        <p:spPr>
          <a:xfrm>
            <a:off x="3258457" y="4596358"/>
            <a:ext cx="3514165" cy="5370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D00721-7A70-2066-C8A4-8E40D8F52EEF}"/>
              </a:ext>
            </a:extLst>
          </p:cNvPr>
          <p:cNvSpPr txBox="1"/>
          <p:nvPr/>
        </p:nvSpPr>
        <p:spPr>
          <a:xfrm>
            <a:off x="4327475" y="1254825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Başlangıç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BEAEEF-37D5-F567-5D5F-0DBF2DF3FF27}"/>
              </a:ext>
            </a:extLst>
          </p:cNvPr>
          <p:cNvSpPr txBox="1"/>
          <p:nvPr/>
        </p:nvSpPr>
        <p:spPr>
          <a:xfrm>
            <a:off x="3645309" y="2131121"/>
            <a:ext cx="23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Kullanıcıdan yıl ve ay 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C8145D-FEED-54E5-743C-718E45C6F3E0}"/>
              </a:ext>
            </a:extLst>
          </p:cNvPr>
          <p:cNvSpPr txBox="1"/>
          <p:nvPr/>
        </p:nvSpPr>
        <p:spPr>
          <a:xfrm>
            <a:off x="3944490" y="2872786"/>
            <a:ext cx="163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Yıl artık yıl mı?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CBE61F-1E10-D70B-7D1D-8A53D1F87977}"/>
              </a:ext>
            </a:extLst>
          </p:cNvPr>
          <p:cNvSpPr txBox="1"/>
          <p:nvPr/>
        </p:nvSpPr>
        <p:spPr>
          <a:xfrm>
            <a:off x="3645309" y="3729522"/>
            <a:ext cx="248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Belirtilen ayın gün sayısı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B9DCD6-BEA9-C8C0-A7CA-C7BDC0710E1E}"/>
              </a:ext>
            </a:extLst>
          </p:cNvPr>
          <p:cNvSpPr txBox="1"/>
          <p:nvPr/>
        </p:nvSpPr>
        <p:spPr>
          <a:xfrm>
            <a:off x="3258455" y="4694723"/>
            <a:ext cx="358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Belirtilen ayda, haftanın hangi günü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9D8A8A-738F-5EE3-0D8C-1B36AF3EECCE}"/>
              </a:ext>
            </a:extLst>
          </p:cNvPr>
          <p:cNvSpPr/>
          <p:nvPr/>
        </p:nvSpPr>
        <p:spPr>
          <a:xfrm>
            <a:off x="3258455" y="5394262"/>
            <a:ext cx="3514165" cy="5370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87EFEA-0A2B-5315-9994-1EEFEE4DE61C}"/>
              </a:ext>
            </a:extLst>
          </p:cNvPr>
          <p:cNvSpPr txBox="1"/>
          <p:nvPr/>
        </p:nvSpPr>
        <p:spPr>
          <a:xfrm>
            <a:off x="3200397" y="5492627"/>
            <a:ext cx="365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Takvim görünümünü ekrana yazdırın</a:t>
            </a:r>
          </a:p>
        </p:txBody>
      </p:sp>
    </p:spTree>
    <p:extLst>
      <p:ext uri="{BB962C8B-B14F-4D97-AF65-F5344CB8AC3E}">
        <p14:creationId xmlns:p14="http://schemas.microsoft.com/office/powerpoint/2010/main" val="6159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E2E4D5EE68264E4980AE76289A11A2E6" ma:contentTypeVersion="0" ma:contentTypeDescription="Yeni belge oluşturun." ma:contentTypeScope="" ma:versionID="4a6d480b0f94305abb96a1dcf7d67f8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e022a04d04d6808c359a1120bad346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1BA755-5804-4191-ABF9-C7E93A9C42AF}"/>
</file>

<file path=customXml/itemProps2.xml><?xml version="1.0" encoding="utf-8"?>
<ds:datastoreItem xmlns:ds="http://schemas.openxmlformats.org/officeDocument/2006/customXml" ds:itemID="{16AD6A7F-ECA6-4E12-8803-6003D160C75A}"/>
</file>

<file path=customXml/itemProps3.xml><?xml version="1.0" encoding="utf-8"?>
<ds:datastoreItem xmlns:ds="http://schemas.openxmlformats.org/officeDocument/2006/customXml" ds:itemID="{EA0299F5-BFED-4532-931C-AA88A57BED82}"/>
</file>

<file path=docProps/app.xml><?xml version="1.0" encoding="utf-8"?>
<Properties xmlns="http://schemas.openxmlformats.org/officeDocument/2006/extended-properties" xmlns:vt="http://schemas.openxmlformats.org/officeDocument/2006/docPropsVTypes">
  <TotalTime>3293</TotalTime>
  <Words>270</Words>
  <Application>Microsoft Office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Teması</vt:lpstr>
      <vt:lpstr>                       BMB 502 Algoritma ve Programlama  02.03.2024  Dr. Öğr. Üyesi Işıl Güzey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Kurumsal İletişim</dc:creator>
  <cp:lastModifiedBy>ISIL GUZEY</cp:lastModifiedBy>
  <cp:revision>58</cp:revision>
  <dcterms:created xsi:type="dcterms:W3CDTF">2022-09-12T14:51:38Z</dcterms:created>
  <dcterms:modified xsi:type="dcterms:W3CDTF">2024-03-02T06:47:57Z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0x010100E2E4D5EE68264E4980AE76289A11A2E6</vt:lpwstr>
  </property>
</Properties>
</file>